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4" r:id="rId3"/>
    <p:sldId id="281" r:id="rId4"/>
    <p:sldId id="282" r:id="rId5"/>
    <p:sldId id="283" r:id="rId6"/>
    <p:sldId id="284" r:id="rId7"/>
    <p:sldId id="265" r:id="rId8"/>
    <p:sldId id="302" r:id="rId9"/>
    <p:sldId id="30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9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1880"/>
  </p:normalViewPr>
  <p:slideViewPr>
    <p:cSldViewPr snapToGrid="0" snapToObjects="1">
      <p:cViewPr varScale="1">
        <p:scale>
          <a:sx n="131" d="100"/>
          <a:sy n="13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21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3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52161C-69EC-F419-1FFD-E7D89DA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40922"/>
            <a:ext cx="8813069" cy="40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lvl="1"/>
            <a:endParaRPr lang="en-GB" dirty="0"/>
          </a:p>
          <a:p>
            <a:pPr lvl="1"/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</a:p>
          <a:p>
            <a:pPr lvl="1"/>
            <a:endParaRPr lang="en-GB" sz="500" dirty="0"/>
          </a:p>
          <a:p>
            <a:r>
              <a:rPr lang="en-GB" dirty="0"/>
              <a:t>We can use as "true values" the TD targets, which depend on a prediction also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63" y="3824597"/>
            <a:ext cx="370840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2C2A70-2460-F42A-A06F-B859254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63" y="2900361"/>
            <a:ext cx="374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doesn’t respect several of the assumptions made in supervised learning problems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3D473-EF1C-C9BF-A3C9-93713B4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2663"/>
            <a:ext cx="8206035" cy="4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426960-D26F-8A21-A69B-68C77E97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4" y="1860907"/>
            <a:ext cx="8364116" cy="43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In ML we have </a:t>
            </a:r>
            <a:r>
              <a:rPr lang="en-GB" b="1" dirty="0"/>
              <a:t>predicted values</a:t>
            </a:r>
            <a:r>
              <a:rPr lang="en-GB" dirty="0"/>
              <a:t> (from the learning model) and </a:t>
            </a:r>
            <a:r>
              <a:rPr lang="en-GB" b="1" dirty="0"/>
              <a:t>true values </a:t>
            </a:r>
            <a:r>
              <a:rPr lang="en-GB" dirty="0"/>
              <a:t>(commonly constants and provided in advance)</a:t>
            </a:r>
          </a:p>
          <a:p>
            <a:pPr lvl="0"/>
            <a:r>
              <a:rPr lang="en-GB" dirty="0"/>
              <a:t>In RL, the "true values" </a:t>
            </a:r>
            <a:r>
              <a:rPr lang="en-GB" b="1" dirty="0"/>
              <a:t>depend on predicted values themselves</a:t>
            </a:r>
            <a:r>
              <a:rPr lang="en-GB" dirty="0"/>
              <a:t>: they come from the model, however </a:t>
            </a:r>
            <a:r>
              <a:rPr lang="en-GB" b="1" dirty="0"/>
              <a:t>they should be treated as a constant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475F5FE-5F7A-3ABD-955C-C453823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0793"/>
            <a:ext cx="7772400" cy="1013791"/>
          </a:xfrm>
          <a:prstGeom prst="rect">
            <a:avLst/>
          </a:prstGeom>
        </p:spPr>
      </p:pic>
      <p:pic>
        <p:nvPicPr>
          <p:cNvPr id="7" name="Immagine 6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F922FECF-5B36-AA15-5C47-216E3070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376994"/>
            <a:ext cx="6019800" cy="749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0A28DF-6901-60DB-343D-1CB16F74E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42039"/>
            <a:ext cx="7772400" cy="7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However, when evaluating the agent, we will use the action greedy with respect to the 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9EC4B69-D1EB-C6DB-60C8-2A714F3624DC}"/>
              </a:ext>
            </a:extLst>
          </p:cNvPr>
          <p:cNvGrpSpPr/>
          <p:nvPr/>
        </p:nvGrpSpPr>
        <p:grpSpPr>
          <a:xfrm>
            <a:off x="6700503" y="2730841"/>
            <a:ext cx="2294975" cy="1503749"/>
            <a:chOff x="6675789" y="2767912"/>
            <a:chExt cx="2294975" cy="1503749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43CDAB-E3DE-BBD5-3DA6-5D0DB3932435}"/>
                </a:ext>
              </a:extLst>
            </p:cNvPr>
            <p:cNvGrpSpPr/>
            <p:nvPr/>
          </p:nvGrpSpPr>
          <p:grpSpPr>
            <a:xfrm>
              <a:off x="6675789" y="2767912"/>
              <a:ext cx="1629578" cy="1503749"/>
              <a:chOff x="6675789" y="2767912"/>
              <a:chExt cx="1629578" cy="1503749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E915389C-57C6-896D-F0F3-DC5EFEC6A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789" y="2767912"/>
                <a:ext cx="1519832" cy="1503749"/>
              </a:xfrm>
              <a:prstGeom prst="rect">
                <a:avLst/>
              </a:prstGeom>
            </p:spPr>
          </p:pic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EFF463C-29A2-34D1-0BC5-DA4DFB6E0EDD}"/>
                  </a:ext>
                </a:extLst>
              </p:cNvPr>
              <p:cNvSpPr/>
              <p:nvPr/>
            </p:nvSpPr>
            <p:spPr>
              <a:xfrm>
                <a:off x="8034006" y="3334985"/>
                <a:ext cx="271361" cy="13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F668F1C-94A9-3603-785A-BE1A0D86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492" y="3360368"/>
              <a:ext cx="926272" cy="806107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C48A8D-FFEE-1C5A-AFEE-A57DB21B7C3B}"/>
              </a:ext>
            </a:extLst>
          </p:cNvPr>
          <p:cNvGrpSpPr/>
          <p:nvPr/>
        </p:nvGrpSpPr>
        <p:grpSpPr>
          <a:xfrm>
            <a:off x="6473281" y="4160448"/>
            <a:ext cx="2522197" cy="1391680"/>
            <a:chOff x="6473281" y="4234590"/>
            <a:chExt cx="2522197" cy="139168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52DA58-9F64-BEEC-62EC-8449E88C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281" y="4234590"/>
              <a:ext cx="1418341" cy="1391680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E5F143C-FBDC-BCC8-B3E4-ACA0BA7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9814" y="4857090"/>
              <a:ext cx="1245664" cy="628201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B499A9-F328-53DF-99F8-0A630D4B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578" y="5627126"/>
            <a:ext cx="2913457" cy="10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</a:t>
            </a:r>
          </a:p>
          <a:p>
            <a:pPr lvl="1"/>
            <a:r>
              <a:rPr lang="en-GB" dirty="0"/>
              <a:t>use an epsilon-greedy strategy to improve policies</a:t>
            </a:r>
          </a:p>
          <a:p>
            <a:pPr lvl="1"/>
            <a:r>
              <a:rPr lang="en-GB" dirty="0"/>
              <a:t>use mean squared error (MSE) for the loss function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0A20F3-A8E5-D1A0-849D-FC5BCA36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" y="3870854"/>
            <a:ext cx="7099753" cy="2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</p:txBody>
      </p:sp>
      <p:pic>
        <p:nvPicPr>
          <p:cNvPr id="4" name="Immagine 3" descr="Immagine che contiene testo, mappa, diagramma, Diagramma&#10;&#10;Descrizione generata automaticamente">
            <a:extLst>
              <a:ext uri="{FF2B5EF4-FFF2-40B4-BE49-F238E27FC236}">
                <a16:creationId xmlns:a16="http://schemas.microsoft.com/office/drawing/2014/main" id="{C4ED255B-D3C0-4C79-691A-9E69A241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35154"/>
            <a:ext cx="7772400" cy="41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main issue with NFQ is that it takes </a:t>
            </a:r>
            <a:r>
              <a:rPr lang="en-GB" b="1" dirty="0"/>
              <a:t>too many steps </a:t>
            </a:r>
            <a:r>
              <a:rPr lang="en-GB" dirty="0"/>
              <a:t>to get decent performance</a:t>
            </a:r>
          </a:p>
          <a:p>
            <a:pPr lvl="1"/>
            <a:r>
              <a:rPr lang="en-GB" dirty="0"/>
              <a:t>NFQ does poorly in terms of </a:t>
            </a:r>
            <a:r>
              <a:rPr lang="en-GB" b="1" dirty="0"/>
              <a:t>sample efficiency</a:t>
            </a:r>
          </a:p>
        </p:txBody>
      </p:sp>
      <p:pic>
        <p:nvPicPr>
          <p:cNvPr id="3" name="Immagine 2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15DB3F41-E116-5E6F-5618-27BD6E49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335297"/>
            <a:ext cx="7772400" cy="41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</a:t>
            </a:r>
            <a:r>
              <a:rPr lang="en-GB" b="1" dirty="0"/>
              <a:t>unstable</a:t>
            </a:r>
            <a:r>
              <a:rPr lang="en-GB" dirty="0"/>
              <a:t>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r>
              <a:rPr lang="en-GB" dirty="0"/>
              <a:t>It is tricky to interpret the source of the feedback and rise 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B2B6AE7-DDBF-FE6C-5F47-CC4FA15E2683}"/>
              </a:ext>
            </a:extLst>
          </p:cNvPr>
          <p:cNvGrpSpPr/>
          <p:nvPr/>
        </p:nvGrpSpPr>
        <p:grpSpPr>
          <a:xfrm>
            <a:off x="1438827" y="2752545"/>
            <a:ext cx="7055868" cy="3151298"/>
            <a:chOff x="1438827" y="2838609"/>
            <a:chExt cx="7055868" cy="315129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63A33B5-B378-C30C-A439-9EC4823DA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827" y="2838609"/>
              <a:ext cx="4906554" cy="3151298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19EF817-4745-EFDC-C85A-2AC0D027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525" y="5540203"/>
              <a:ext cx="3704170" cy="3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0C786F-4CE2-5DCC-8C15-C08700F2F52A}"/>
              </a:ext>
            </a:extLst>
          </p:cNvPr>
          <p:cNvGrpSpPr/>
          <p:nvPr/>
        </p:nvGrpSpPr>
        <p:grpSpPr>
          <a:xfrm>
            <a:off x="1458035" y="2827470"/>
            <a:ext cx="4519634" cy="3008314"/>
            <a:chOff x="1458035" y="2827470"/>
            <a:chExt cx="4519634" cy="300831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6A9E0CE-6DB3-D259-BD05-5833353DEFF4}"/>
                </a:ext>
              </a:extLst>
            </p:cNvPr>
            <p:cNvGrpSpPr/>
            <p:nvPr/>
          </p:nvGrpSpPr>
          <p:grpSpPr>
            <a:xfrm>
              <a:off x="1458035" y="2827470"/>
              <a:ext cx="4519634" cy="3008314"/>
              <a:chOff x="1458035" y="2827470"/>
              <a:chExt cx="4519634" cy="3008314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A3BA0B57-D40E-7C66-9E2A-4575CDF28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35" y="2827470"/>
                <a:ext cx="4519634" cy="3008314"/>
              </a:xfrm>
              <a:prstGeom prst="rect">
                <a:avLst/>
              </a:prstGeom>
            </p:spPr>
          </p:pic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22247927-9EF8-305E-83C2-ABA88FAAB176}"/>
                  </a:ext>
                </a:extLst>
              </p:cNvPr>
              <p:cNvSpPr/>
              <p:nvPr/>
            </p:nvSpPr>
            <p:spPr>
              <a:xfrm>
                <a:off x="4733364" y="5400339"/>
                <a:ext cx="430306" cy="435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3A1359A-E603-B8CE-C831-CD3781A3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8517" y="5400339"/>
              <a:ext cx="689909" cy="19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26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</a:t>
            </a:r>
            <a:r>
              <a:rPr lang="en-GB" b="1" dirty="0"/>
              <a:t>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generalize to new samples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C2912-19DB-1B09-D929-5CE52DD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01" y="3036775"/>
            <a:ext cx="6721997" cy="3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The use of a table to represent value functions is </a:t>
            </a:r>
            <a:r>
              <a:rPr lang="en-GB" b="1" dirty="0"/>
              <a:t>no practical </a:t>
            </a:r>
            <a:r>
              <a:rPr lang="en-GB" dirty="0"/>
              <a:t>in complex problems</a:t>
            </a:r>
          </a:p>
          <a:p>
            <a:pPr lvl="1"/>
            <a:r>
              <a:rPr lang="en-GB" dirty="0"/>
              <a:t>for example, Q-learning estimates the optimal action-value function by a matrix indexed by states and actions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6FDA4-0EB3-DF1D-0C41-1C1511C5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09" y="2381089"/>
            <a:ext cx="7944365" cy="2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7815" y="1043733"/>
            <a:ext cx="8958942" cy="549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combinatorial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One problem is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r>
              <a:rPr lang="en-GB" dirty="0"/>
              <a:t>Even worst, in real tasks, almost every state encountered </a:t>
            </a:r>
            <a:r>
              <a:rPr lang="en-GB" b="1" dirty="0"/>
              <a:t>will never have been seen before</a:t>
            </a:r>
          </a:p>
          <a:p>
            <a:pPr lvl="1"/>
            <a:r>
              <a:rPr lang="en-GB" dirty="0"/>
              <a:t>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</a:t>
            </a:r>
            <a:r>
              <a:rPr lang="en-GB" b="1" dirty="0"/>
              <a:t>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low dimensional 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CC7DBE-AA1F-487D-F984-4B39D30E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3450"/>
            <a:ext cx="4408571" cy="19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6" name="Immagine 5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07A333E2-AA7A-872C-CAAE-BF7D148B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21" y="2139283"/>
            <a:ext cx="6493679" cy="25794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2C54DD-AEF7-7FEF-5CC9-1B226771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" y="4111914"/>
            <a:ext cx="4938564" cy="2394040"/>
          </a:xfrm>
          <a:prstGeom prst="rect">
            <a:avLst/>
          </a:prstGeom>
        </p:spPr>
      </p:pic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refer to the </a:t>
            </a:r>
            <a:r>
              <a:rPr lang="en-GB" b="1" dirty="0"/>
              <a:t>approximate action-value function</a:t>
            </a:r>
            <a:r>
              <a:rPr lang="en-GB" dirty="0"/>
              <a:t> as Q(</a:t>
            </a:r>
            <a:r>
              <a:rPr lang="en-GB" dirty="0" err="1"/>
              <a:t>s,a</a:t>
            </a:r>
            <a:r>
              <a:rPr lang="en-GB" dirty="0"/>
              <a:t>; theta)</a:t>
            </a:r>
          </a:p>
          <a:p>
            <a:pPr lvl="1"/>
            <a:r>
              <a:rPr lang="en-GB" dirty="0"/>
              <a:t>Q estimate is parameterized by theta </a:t>
            </a:r>
          </a:p>
          <a:p>
            <a:pPr lvl="1"/>
            <a:r>
              <a:rPr lang="en-GB" dirty="0"/>
              <a:t>the weights of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173381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22378</TotalTime>
  <Words>1473</Words>
  <Application>Microsoft Macintosh PowerPoint</Application>
  <PresentationFormat>Presentazione su schermo (4:3)</PresentationFormat>
  <Paragraphs>199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Open Sans</vt:lpstr>
      <vt:lpstr>Economica</vt:lpstr>
      <vt:lpstr>Luxe</vt:lpstr>
      <vt:lpstr>Neural fitted Q</vt:lpstr>
      <vt:lpstr>Objectives</vt:lpstr>
      <vt:lpstr>Challenges: sequential feedback</vt:lpstr>
      <vt:lpstr>Challenges: evaluative feedback</vt:lpstr>
      <vt:lpstr>Challenges: sampled feedback</vt:lpstr>
      <vt:lpstr>Challenges: tabular representation</vt:lpstr>
      <vt:lpstr>Generalization needs</vt:lpstr>
      <vt:lpstr>The Cart-pole environment</vt:lpstr>
      <vt:lpstr>Select the neural architecture (2)</vt:lpstr>
      <vt:lpstr>Select the neural architecture (2)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Neural Fitted Q (NFQ) (3)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49</cp:revision>
  <dcterms:modified xsi:type="dcterms:W3CDTF">2023-12-13T16:02:46Z</dcterms:modified>
  <cp:category/>
</cp:coreProperties>
</file>