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95" r:id="rId4"/>
    <p:sldId id="299" r:id="rId5"/>
    <p:sldId id="296" r:id="rId6"/>
    <p:sldId id="297" r:id="rId7"/>
    <p:sldId id="300" r:id="rId8"/>
    <p:sldId id="301" r:id="rId9"/>
    <p:sldId id="303" r:id="rId10"/>
    <p:sldId id="298" r:id="rId11"/>
    <p:sldId id="31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08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8"/>
    <p:restoredTop sz="92031"/>
  </p:normalViewPr>
  <p:slideViewPr>
    <p:cSldViewPr snapToGrid="0" snapToObjects="1">
      <p:cViewPr varScale="1">
        <p:scale>
          <a:sx n="144" d="100"/>
          <a:sy n="14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917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7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2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2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7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52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49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algorithms,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pPr lvl="1"/>
            <a:r>
              <a:rPr lang="en-GB" dirty="0"/>
              <a:t>use a decaying epsilon-greedy strategy, use a replay buffer, use a target network</a:t>
            </a:r>
          </a:p>
          <a:p>
            <a:pPr marL="590550" lvl="1" indent="0">
              <a:buNone/>
            </a:pPr>
            <a:endParaRPr lang="en-GB" sz="600" dirty="0"/>
          </a:p>
          <a:p>
            <a:r>
              <a:rPr lang="en-GB" dirty="0"/>
              <a:t>The algorithm has the following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randomly sample a mini-batch from the buffer and provide it in input to both the online and the target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use the target network to calculate the Q-values of the next state, but use the online network to calculate the Q-values of the current state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compute the loss function and update the online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sometimes update the target network with the online network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4CB99DB-C300-6F48-CE0E-033A0E56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" y="1878961"/>
            <a:ext cx="7772400" cy="41452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ED2071-1697-BBE2-2583-2960F9FA4F1C}"/>
              </a:ext>
            </a:extLst>
          </p:cNvPr>
          <p:cNvSpPr txBox="1"/>
          <p:nvPr/>
        </p:nvSpPr>
        <p:spPr>
          <a:xfrm>
            <a:off x="559945" y="12571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28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approximately 250 episodes while NFQ takes almost 1,500 episodes to solve the cart-pole environment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pPr lvl="1"/>
            <a:r>
              <a:rPr lang="en-GB" dirty="0"/>
              <a:t>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Diagramma, diagramma&#10;&#10;Descrizione generata automaticamente">
            <a:extLst>
              <a:ext uri="{FF2B5EF4-FFF2-40B4-BE49-F238E27FC236}">
                <a16:creationId xmlns:a16="http://schemas.microsoft.com/office/drawing/2014/main" id="{106461BA-146D-4F3D-0663-4ED8F62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" y="2514832"/>
            <a:ext cx="7772400" cy="4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5CF5AB-B40F-F5C0-96F0-094A9FF5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888066"/>
            <a:ext cx="7772400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Q-learning tends to </a:t>
            </a:r>
            <a:r>
              <a:rPr lang="en-GB" b="1" dirty="0"/>
              <a:t>overestimate action-value functions</a:t>
            </a:r>
            <a:r>
              <a:rPr lang="en-GB" dirty="0"/>
              <a:t> and DQN is no different</a:t>
            </a:r>
          </a:p>
          <a:p>
            <a:pPr lvl="1"/>
            <a:r>
              <a:rPr lang="en-GB" dirty="0"/>
              <a:t>we’re using the same off-policy TD target with the max operator</a:t>
            </a:r>
          </a:p>
          <a:p>
            <a:pPr lvl="1"/>
            <a:r>
              <a:rPr lang="en-GB" dirty="0"/>
              <a:t>we’re taking the </a:t>
            </a:r>
            <a:r>
              <a:rPr lang="en-GB" b="1" dirty="0"/>
              <a:t>max of estimated values </a:t>
            </a:r>
            <a:r>
              <a:rPr lang="en-GB" dirty="0"/>
              <a:t>and estimated values are </a:t>
            </a:r>
            <a:r>
              <a:rPr lang="en-GB" b="1" dirty="0"/>
              <a:t>often </a:t>
            </a:r>
            <a:r>
              <a:rPr lang="en-GB" b="1" dirty="0" err="1"/>
              <a:t>off-center</a:t>
            </a:r>
            <a:endParaRPr lang="en-GB" dirty="0"/>
          </a:p>
          <a:p>
            <a:pPr lvl="1"/>
            <a:r>
              <a:rPr lang="en-GB" dirty="0"/>
              <a:t>some higher than the true values, some lower, but the bottom line is that they’re off and we’re always taking the max of these values</a:t>
            </a:r>
          </a:p>
          <a:p>
            <a:pPr lvl="1"/>
            <a:r>
              <a:rPr lang="en-GB" dirty="0"/>
              <a:t>we prefer higher values, even if they aren’t correct</a:t>
            </a:r>
          </a:p>
          <a:p>
            <a:r>
              <a:rPr lang="en-GB" dirty="0"/>
              <a:t>We can </a:t>
            </a:r>
            <a:r>
              <a:rPr lang="en-GB" b="1" dirty="0"/>
              <a:t>unwrap the max operator</a:t>
            </a:r>
            <a:r>
              <a:rPr lang="en-GB" dirty="0"/>
              <a:t> in the target calculations: 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taking the max is like asking the network ”what’s the value of the highest-valued action in state s?" </a:t>
            </a:r>
          </a:p>
          <a:p>
            <a:pPr lvl="1"/>
            <a:r>
              <a:rPr lang="en-GB" dirty="0"/>
              <a:t>we are really asking two questions with a single question:  ”which action is the highest-valued action in state s?" and then ”what’s the value of this action in state s?" </a:t>
            </a:r>
          </a:p>
          <a:p>
            <a:pPr lvl="1"/>
            <a:r>
              <a:rPr lang="en-GB" b="1" dirty="0"/>
              <a:t>we are asking both questions to the same Q-function</a:t>
            </a:r>
            <a:r>
              <a:rPr lang="en-GB" dirty="0"/>
              <a:t>, which shows bias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7B9607-FF67-F275-C1D4-2E80085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" y="4035802"/>
            <a:ext cx="4940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Idea: use the </a:t>
            </a:r>
            <a:r>
              <a:rPr lang="en-GB" b="1" dirty="0"/>
              <a:t>two instances of the action-value function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1569E2-A150-23C0-3606-FF9651C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5" y="1732235"/>
            <a:ext cx="6444991" cy="37285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628E0C-CE8F-270E-0433-6CEB9738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354106"/>
            <a:ext cx="7772400" cy="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introduce the </a:t>
            </a:r>
            <a:r>
              <a:rPr lang="en-GB" b="1" dirty="0"/>
              <a:t>action-advantage function </a:t>
            </a:r>
            <a:r>
              <a:rPr lang="en-GB" dirty="0"/>
              <a:t>A</a:t>
            </a:r>
          </a:p>
          <a:p>
            <a:pPr lvl="1"/>
            <a:r>
              <a:rPr lang="en-GB" dirty="0"/>
              <a:t>the difference between the value of taking an action in a state and the value of choosing the policy action	</a:t>
            </a:r>
          </a:p>
          <a:p>
            <a:pPr lvl="1"/>
            <a:endParaRPr lang="en-GB" sz="100" dirty="0"/>
          </a:p>
          <a:p>
            <a:pPr marL="590550" lvl="1" indent="0">
              <a:buNone/>
            </a:pPr>
            <a:r>
              <a:rPr lang="en-GB" dirty="0"/>
              <a:t>				=&gt;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means that we’re learning inefficiently, because </a:t>
            </a:r>
            <a:r>
              <a:rPr lang="en-GB" b="1" dirty="0"/>
              <a:t>some information is shared between the nodes of a network</a:t>
            </a:r>
            <a:endParaRPr lang="en-GB" dirty="0"/>
          </a:p>
        </p:txBody>
      </p:sp>
      <p:pic>
        <p:nvPicPr>
          <p:cNvPr id="4" name="Immagine 3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7457584C-B066-E6E6-8240-247193DC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9" y="2195652"/>
            <a:ext cx="2552700" cy="419100"/>
          </a:xfrm>
          <a:prstGeom prst="rect">
            <a:avLst/>
          </a:prstGeom>
        </p:spPr>
      </p:pic>
      <p:pic>
        <p:nvPicPr>
          <p:cNvPr id="6" name="Immagine 5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3FB4BE61-41F0-12FC-2AAE-058978D6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75" y="2219224"/>
            <a:ext cx="2692400" cy="419100"/>
          </a:xfrm>
          <a:prstGeom prst="rect">
            <a:avLst/>
          </a:prstGeom>
        </p:spPr>
      </p:pic>
      <p:pic>
        <p:nvPicPr>
          <p:cNvPr id="8" name="Immagine 7" descr="Immagine che contiene testo, schermata, rosso, design&#10;&#10;Descrizione generata automaticamente">
            <a:extLst>
              <a:ext uri="{FF2B5EF4-FFF2-40B4-BE49-F238E27FC236}">
                <a16:creationId xmlns:a16="http://schemas.microsoft.com/office/drawing/2014/main" id="{78BD2FD3-B937-C4CB-E902-D70795F6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98" y="3619258"/>
            <a:ext cx="7063353" cy="29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49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create  two separate estimators</a:t>
            </a:r>
          </a:p>
          <a:p>
            <a:pPr lvl="1"/>
            <a:r>
              <a:rPr lang="en-GB" dirty="0"/>
              <a:t>one of the state-value function</a:t>
            </a:r>
          </a:p>
          <a:p>
            <a:pPr lvl="1"/>
            <a:r>
              <a:rPr lang="en-GB" dirty="0"/>
              <a:t>the other of the action-advantage function</a:t>
            </a:r>
          </a:p>
          <a:p>
            <a:pPr lvl="1"/>
            <a:r>
              <a:rPr lang="en-GB" dirty="0"/>
              <a:t>a single network sharing most of the internal nodes and layers, the layer before the output splits into two streams: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4E693223-63A4-23D8-8A8C-AA1CAAAC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79" y="2724992"/>
            <a:ext cx="7442039" cy="281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72F280-8257-2399-BAFB-B78B1617A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6" y="5571781"/>
            <a:ext cx="406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sample experience from the replay memory </a:t>
            </a:r>
            <a:r>
              <a:rPr lang="en-GB" b="1" dirty="0"/>
              <a:t>uniformly at random</a:t>
            </a:r>
          </a:p>
          <a:p>
            <a:pPr lvl="1"/>
            <a:r>
              <a:rPr lang="en-GB" dirty="0"/>
              <a:t>this seems an inferior way of replaying experiences</a:t>
            </a:r>
          </a:p>
          <a:p>
            <a:pPr lvl="1"/>
            <a:r>
              <a:rPr lang="en-GB" dirty="0"/>
              <a:t>it doesn’t feel right that the agent spends time and compute power "learning" things that have nothing to offer to the current state of the agent</a:t>
            </a:r>
          </a:p>
          <a:p>
            <a:r>
              <a:rPr lang="en-GB" dirty="0"/>
              <a:t>What we’re looking for is </a:t>
            </a:r>
            <a:r>
              <a:rPr lang="en-GB" b="1" dirty="0"/>
              <a:t>to learn from experiences with unexpected value (surprising experiences)</a:t>
            </a:r>
          </a:p>
          <a:p>
            <a:r>
              <a:rPr lang="en-GB" dirty="0"/>
              <a:t>Idea: the agent has a view of the world, he anticipates outcomes, and when the difference between expectation and reality is significant, we know he can learn something from that! </a:t>
            </a:r>
          </a:p>
          <a:p>
            <a:pPr lvl="1"/>
            <a:r>
              <a:rPr lang="en-GB" dirty="0"/>
              <a:t>this </a:t>
            </a:r>
            <a:r>
              <a:rPr lang="en-GB" b="1" dirty="0"/>
              <a:t>measure of surprise</a:t>
            </a:r>
            <a:r>
              <a:rPr lang="en-GB" dirty="0"/>
              <a:t> is given by the </a:t>
            </a:r>
            <a:r>
              <a:rPr lang="en-GB" b="1" dirty="0"/>
              <a:t>TD error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We can  insert experience into the replay memory as a tuple containing also to the TD error</a:t>
            </a:r>
          </a:p>
          <a:p>
            <a:r>
              <a:rPr lang="en-GB" dirty="0"/>
              <a:t>We can pull out the top experiences from the buffer </a:t>
            </a:r>
            <a:r>
              <a:rPr lang="en-GB" b="1" dirty="0"/>
              <a:t>sorting by this new value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4EADA2-8B0C-4F09-F1D7-07722AA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13" y="4441556"/>
            <a:ext cx="585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issues: </a:t>
            </a:r>
          </a:p>
          <a:p>
            <a:pPr lvl="1"/>
            <a:r>
              <a:rPr lang="en-GB" dirty="0"/>
              <a:t>we are calculating the TD errors twice (before inserting it into the memory, and then again when we train the network)</a:t>
            </a:r>
          </a:p>
          <a:p>
            <a:pPr lvl="1"/>
            <a:r>
              <a:rPr lang="en-GB" dirty="0"/>
              <a:t>we’re ignoring the fact that TD errors change every time the network changes, we can’t be updating all the TD errors every time step, it’s simply not cost effective</a:t>
            </a:r>
          </a:p>
          <a:p>
            <a:r>
              <a:rPr lang="en-GB" dirty="0"/>
              <a:t>Solution: we </a:t>
            </a:r>
            <a:r>
              <a:rPr lang="en-GB" b="1" dirty="0"/>
              <a:t>update the TD errors only for experiences that are used to update the network</a:t>
            </a:r>
            <a:r>
              <a:rPr lang="en-GB" dirty="0"/>
              <a:t>, insert </a:t>
            </a:r>
            <a:r>
              <a:rPr lang="en-GB" b="1" dirty="0"/>
              <a:t>new experiences with the highest magnitude TD error</a:t>
            </a:r>
            <a:r>
              <a:rPr lang="en-GB" dirty="0"/>
              <a:t> in the memory</a:t>
            </a:r>
          </a:p>
          <a:p>
            <a:r>
              <a:rPr lang="en-GB" dirty="0"/>
              <a:t>We need to ensure </a:t>
            </a:r>
            <a:r>
              <a:rPr lang="en-GB" b="1" dirty="0"/>
              <a:t>all experiences have a chance </a:t>
            </a:r>
            <a:r>
              <a:rPr lang="en-GB" dirty="0"/>
              <a:t>of being replayed: </a:t>
            </a:r>
            <a:r>
              <a:rPr lang="en-GB" b="1" dirty="0"/>
              <a:t>we samples stochastically, not greedily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Carattere, testo, tipografia, bianco&#10;&#10;Descrizione generata automaticamente">
            <a:extLst>
              <a:ext uri="{FF2B5EF4-FFF2-40B4-BE49-F238E27FC236}">
                <a16:creationId xmlns:a16="http://schemas.microsoft.com/office/drawing/2014/main" id="{1FBD6F56-AD4C-A83E-B7A5-6D29CCC2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" y="4601596"/>
            <a:ext cx="1371600" cy="482600"/>
          </a:xfrm>
          <a:prstGeom prst="rect">
            <a:avLst/>
          </a:prstGeom>
        </p:spPr>
      </p:pic>
      <p:pic>
        <p:nvPicPr>
          <p:cNvPr id="6" name="Immagine 5" descr="Immagine che contiene Carattere, bianco, testo, numero&#10;&#10;Descrizione generata automaticamente">
            <a:extLst>
              <a:ext uri="{FF2B5EF4-FFF2-40B4-BE49-F238E27FC236}">
                <a16:creationId xmlns:a16="http://schemas.microsoft.com/office/drawing/2014/main" id="{85D2D4CD-F54F-59D2-A239-14F2B86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54" y="4485536"/>
            <a:ext cx="1346200" cy="876300"/>
          </a:xfrm>
          <a:prstGeom prst="rect">
            <a:avLst/>
          </a:prstGeom>
        </p:spPr>
      </p:pic>
      <p:pic>
        <p:nvPicPr>
          <p:cNvPr id="8" name="Immagine 7" descr="Immagine che contiene Carattere, bianco, diagramma, simbolo&#10;&#10;Descrizione generata automaticamente">
            <a:extLst>
              <a:ext uri="{FF2B5EF4-FFF2-40B4-BE49-F238E27FC236}">
                <a16:creationId xmlns:a16="http://schemas.microsoft.com/office/drawing/2014/main" id="{DE5C51D7-F751-CEAD-0B55-65945C92F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353" y="4418768"/>
            <a:ext cx="1689100" cy="850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7D1A75-7320-12DA-AA2A-C636EDCF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49" y="5289722"/>
            <a:ext cx="7772400" cy="7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Double Q-Learning (DDQN)</a:t>
            </a:r>
          </a:p>
          <a:p>
            <a:pPr lvl="0"/>
            <a:r>
              <a:rPr lang="en-GB" sz="1800" dirty="0" err="1"/>
              <a:t>Dueling</a:t>
            </a:r>
            <a:r>
              <a:rPr lang="en-GB" sz="1800" dirty="0"/>
              <a:t> Architecture</a:t>
            </a:r>
          </a:p>
          <a:p>
            <a:pPr lvl="0"/>
            <a:r>
              <a:rPr lang="en-GB" sz="1800" dirty="0"/>
              <a:t>Prioritized Experience Replay (PER)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improvements can be </a:t>
            </a:r>
            <a:r>
              <a:rPr lang="en-GB" b="1" dirty="0"/>
              <a:t>combined together</a:t>
            </a:r>
            <a:r>
              <a:rPr lang="en-GB" dirty="0"/>
              <a:t> in several different ways in order to improve the performance of the agent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Rainbow algorithm</a:t>
            </a:r>
            <a:r>
              <a:rPr lang="en-GB" dirty="0"/>
              <a:t> combines all of the components we’ve seen so far and others to achieve better performance and stability. </a:t>
            </a:r>
          </a:p>
          <a:p>
            <a:pPr lvl="2"/>
            <a:r>
              <a:rPr lang="en-GB" dirty="0"/>
              <a:t>Double DQN, </a:t>
            </a:r>
            <a:r>
              <a:rPr lang="en-GB" dirty="0" err="1"/>
              <a:t>Dueling</a:t>
            </a:r>
            <a:r>
              <a:rPr lang="en-GB" dirty="0"/>
              <a:t> DQN, Prioritized Experience Replay</a:t>
            </a:r>
          </a:p>
          <a:p>
            <a:pPr lvl="2"/>
            <a:r>
              <a:rPr lang="en-GB" dirty="0"/>
              <a:t>Noisy Nets, Distributional DQN, and Categorical DQN</a:t>
            </a:r>
          </a:p>
          <a:p>
            <a:r>
              <a:rPr lang="en-GB" dirty="0"/>
              <a:t>However, value-based methods are </a:t>
            </a:r>
            <a:r>
              <a:rPr lang="en-GB" b="1" dirty="0"/>
              <a:t>sensitive to hyperparameters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it for yourself: change any hyperparameter, you can find more values that don’t work than values that do. </a:t>
            </a:r>
          </a:p>
          <a:p>
            <a:r>
              <a:rPr lang="en-GB" dirty="0"/>
              <a:t>Second, value-based methods </a:t>
            </a:r>
            <a:r>
              <a:rPr lang="en-GB" b="1" dirty="0"/>
              <a:t>assume they interact with a Markovian environment</a:t>
            </a:r>
          </a:p>
          <a:p>
            <a:pPr lvl="1"/>
            <a:r>
              <a:rPr lang="en-GB" dirty="0"/>
              <a:t>the state should contain all information required by the agent</a:t>
            </a:r>
          </a:p>
          <a:p>
            <a:pPr lvl="1"/>
            <a:r>
              <a:rPr lang="en-GB" dirty="0"/>
              <a:t>this assumption dissipates</a:t>
            </a:r>
          </a:p>
          <a:p>
            <a:r>
              <a:rPr lang="en-GB" dirty="0"/>
              <a:t>Finally, the combination of </a:t>
            </a:r>
            <a:r>
              <a:rPr lang="en-GB" b="1" dirty="0"/>
              <a:t>bootstrapping</a:t>
            </a:r>
            <a:r>
              <a:rPr lang="en-GB" dirty="0"/>
              <a:t>, </a:t>
            </a:r>
            <a:r>
              <a:rPr lang="en-GB" b="1" dirty="0"/>
              <a:t>off-policy learning</a:t>
            </a:r>
            <a:r>
              <a:rPr lang="en-GB" dirty="0"/>
              <a:t>, and </a:t>
            </a:r>
            <a:r>
              <a:rPr lang="en-GB" b="1" dirty="0"/>
              <a:t>function approximators </a:t>
            </a:r>
            <a:r>
              <a:rPr lang="en-GB" dirty="0"/>
              <a:t>are known conjointly as the </a:t>
            </a:r>
            <a:r>
              <a:rPr lang="en-GB" b="1" dirty="0"/>
              <a:t>deadly triad</a:t>
            </a:r>
          </a:p>
          <a:p>
            <a:pPr lvl="1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NFQ uses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4" name="Immagine 3" descr="Immagine che contiene Carattere, testo, calligrafia, tipografia&#10;&#10;Descrizione generata automaticamente">
            <a:extLst>
              <a:ext uri="{FF2B5EF4-FFF2-40B4-BE49-F238E27FC236}">
                <a16:creationId xmlns:a16="http://schemas.microsoft.com/office/drawing/2014/main" id="{71FAB54C-FD34-4B3E-E2C5-57ADF23A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20" y="2111842"/>
            <a:ext cx="4609318" cy="590641"/>
          </a:xfrm>
          <a:prstGeom prst="rect">
            <a:avLst/>
          </a:prstGeom>
        </p:spPr>
      </p:pic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5BC98CD6-700B-9C18-DCAB-0BD7606DD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158" y="2661909"/>
            <a:ext cx="6803683" cy="39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batches that are also internally correlated, but different from previous 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samples independent and identically distributed (IID) assumption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optimization methods assume data samples IID distributed</a:t>
            </a:r>
          </a:p>
          <a:p>
            <a:r>
              <a:rPr lang="en-GB" dirty="0"/>
              <a:t>We’re training on almost the </a:t>
            </a:r>
            <a:r>
              <a:rPr lang="en-GB" b="1" dirty="0"/>
              <a:t>exact opposite</a:t>
            </a:r>
          </a:p>
          <a:p>
            <a:pPr lvl="1"/>
            <a:r>
              <a:rPr lang="en-GB" b="1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b="1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r>
              <a:rPr lang="en-GB" dirty="0"/>
              <a:t>Optimization methods allow to </a:t>
            </a:r>
            <a:r>
              <a:rPr lang="en-GB" b="1" dirty="0"/>
              <a:t>relax</a:t>
            </a:r>
            <a:r>
              <a:rPr lang="en-GB" dirty="0"/>
              <a:t> the IID assumption </a:t>
            </a:r>
            <a:r>
              <a:rPr lang="en-GB" b="1" dirty="0"/>
              <a:t>to a certain degree</a:t>
            </a:r>
            <a:r>
              <a:rPr lang="en-GB" dirty="0"/>
              <a:t>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data structure D to </a:t>
            </a:r>
            <a:r>
              <a:rPr lang="en-GB" b="1" dirty="0"/>
              <a:t>hold experience samples </a:t>
            </a:r>
            <a:r>
              <a:rPr lang="en-GB" dirty="0"/>
              <a:t>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Sampling of batches comes from </a:t>
            </a:r>
            <a:r>
              <a:rPr lang="en-GB" b="1" dirty="0"/>
              <a:t>a broad set of past experiences</a:t>
            </a:r>
          </a:p>
          <a:p>
            <a:pPr lvl="1"/>
            <a:r>
              <a:rPr lang="en-GB" dirty="0"/>
              <a:t>training can use more diverse batch for performing updates</a:t>
            </a:r>
          </a:p>
          <a:p>
            <a:pPr lvl="1"/>
            <a:r>
              <a:rPr lang="en-GB" dirty="0"/>
              <a:t>gives the </a:t>
            </a:r>
            <a:r>
              <a:rPr lang="en-GB" b="1" dirty="0"/>
              <a:t>impression data are IID </a:t>
            </a:r>
            <a:r>
              <a:rPr lang="en-GB" dirty="0"/>
              <a:t>(sampling from multiple trajectories)</a:t>
            </a:r>
          </a:p>
          <a:p>
            <a:pPr lvl="1"/>
            <a:r>
              <a:rPr lang="en-GB" dirty="0"/>
              <a:t>agent no longer has to fit the model to the same 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32A8A73-3F05-C198-76CD-013DB40BA0FE}"/>
              </a:ext>
            </a:extLst>
          </p:cNvPr>
          <p:cNvGrpSpPr/>
          <p:nvPr/>
        </p:nvGrpSpPr>
        <p:grpSpPr>
          <a:xfrm>
            <a:off x="1389646" y="3547798"/>
            <a:ext cx="6364707" cy="2888969"/>
            <a:chOff x="393700" y="1391094"/>
            <a:chExt cx="7772400" cy="380350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F2E5AD7-3DCC-9E76-CF55-FB45CBB6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1568450"/>
              <a:ext cx="7772400" cy="34609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EF5E85-A56C-E0B4-62BF-E7CC9D22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32" y="5017380"/>
              <a:ext cx="4406899" cy="177221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9C27711-19AF-C121-929B-973A55D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7764" y="1391094"/>
              <a:ext cx="4406899" cy="1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</a:t>
            </a:r>
            <a:r>
              <a:rPr lang="en-GB" b="1" dirty="0"/>
              <a:t>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</a:t>
            </a:r>
            <a:r>
              <a:rPr lang="en-GB" b="1" dirty="0"/>
              <a:t>implementation Is a challenge </a:t>
            </a:r>
            <a:r>
              <a:rPr lang="en-GB" dirty="0"/>
              <a:t>with high-dimensional observations</a:t>
            </a:r>
          </a:p>
          <a:p>
            <a:pPr lvl="1"/>
            <a:r>
              <a:rPr lang="en-GB" dirty="0"/>
              <a:t>replay buffers hit a hardware </a:t>
            </a:r>
            <a:r>
              <a:rPr lang="en-GB" b="1" dirty="0"/>
              <a:t>memory limit </a:t>
            </a:r>
            <a:r>
              <a:rPr lang="en-GB" dirty="0"/>
              <a:t>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05016A-F08D-CB54-EC74-9CE72D08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8" y="5162648"/>
            <a:ext cx="7226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050" dirty="0"/>
          </a:p>
          <a:p>
            <a:r>
              <a:rPr lang="en-GB" dirty="0"/>
              <a:t>A way to make target values more stationary is to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r>
              <a:rPr lang="en-GB" dirty="0"/>
              <a:t>We can </a:t>
            </a:r>
            <a:r>
              <a:rPr lang="en-GB" b="1" dirty="0"/>
              <a:t>fix it for multiple steps </a:t>
            </a:r>
            <a:r>
              <a:rPr lang="en-GB" dirty="0"/>
              <a:t>and reserve it for calculating </a:t>
            </a:r>
            <a:r>
              <a:rPr lang="en-GB" b="1" dirty="0"/>
              <a:t>more stationary targets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632F4-13BB-1A14-0971-4857317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" y="2986122"/>
            <a:ext cx="4454306" cy="2921382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1C50335-B222-0491-921D-32AB905C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3739"/>
            <a:ext cx="4409249" cy="3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547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</a:t>
            </a:r>
            <a:r>
              <a:rPr lang="en-GB" b="1" dirty="0"/>
              <a:t>several small supervised learning problems </a:t>
            </a:r>
            <a:r>
              <a:rPr lang="en-GB" dirty="0"/>
              <a:t>presented sequentially to the agent</a:t>
            </a:r>
          </a:p>
          <a:p>
            <a:pPr lvl="1"/>
            <a:r>
              <a:rPr lang="en-GB" b="1" dirty="0"/>
              <a:t>targets are fixed </a:t>
            </a:r>
            <a:r>
              <a:rPr lang="en-GB" dirty="0"/>
              <a:t>for as many steps as we fix our target network</a:t>
            </a:r>
          </a:p>
          <a:p>
            <a:pPr lvl="1"/>
            <a:r>
              <a:rPr lang="en-GB" dirty="0"/>
              <a:t>substantially </a:t>
            </a:r>
            <a:r>
              <a:rPr lang="en-GB" b="1" dirty="0"/>
              <a:t>reduces the chance of divergence</a:t>
            </a:r>
          </a:p>
          <a:p>
            <a:pPr lvl="1"/>
            <a:endParaRPr lang="en-GB" b="1" dirty="0"/>
          </a:p>
          <a:p>
            <a:r>
              <a:rPr lang="en-GB" dirty="0"/>
              <a:t>The only difference with NFQ is </a:t>
            </a:r>
            <a:r>
              <a:rPr lang="en-GB" b="1" dirty="0"/>
              <a:t>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</a:t>
            </a:r>
            <a:r>
              <a:rPr lang="en-GB" b="1" dirty="0"/>
              <a:t>a previous instance of the network </a:t>
            </a:r>
            <a:r>
              <a:rPr lang="en-GB" dirty="0"/>
              <a:t>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slow down learning </a:t>
            </a:r>
            <a:r>
              <a:rPr lang="en-GB" dirty="0"/>
              <a:t>because you’re no longer training on up-to-date values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A030F1-4059-9E54-18BB-AE29E6B9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0" y="3507152"/>
            <a:ext cx="707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</a:t>
            </a:r>
            <a:r>
              <a:rPr lang="en-GB" b="1" dirty="0"/>
              <a:t>a vital component </a:t>
            </a:r>
            <a:r>
              <a:rPr lang="en-GB" dirty="0"/>
              <a:t>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b="1" dirty="0"/>
              <a:t>decaying epsilon-greedy </a:t>
            </a:r>
            <a:r>
              <a:rPr lang="en-GB" dirty="0"/>
              <a:t>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22530</TotalTime>
  <Words>1492</Words>
  <Application>Microsoft Macintosh PowerPoint</Application>
  <PresentationFormat>Presentazione su schermo (4:3)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Luxe</vt:lpstr>
      <vt:lpstr>Deep-Q Network</vt:lpstr>
      <vt:lpstr>Objectives</vt:lpstr>
      <vt:lpstr>NFQ Challenges (1)</vt:lpstr>
      <vt:lpstr>NFQ Challenges (2)</vt:lpstr>
      <vt:lpstr>Experience Replay (1)</vt:lpstr>
      <vt:lpstr>Experience Replay (2)</vt:lpstr>
      <vt:lpstr>Target Network (1)</vt:lpstr>
      <vt:lpstr>Target Network (2)</vt:lpstr>
      <vt:lpstr>Better exploration strategies</vt:lpstr>
      <vt:lpstr>Deep Q-network (DQN) (1)</vt:lpstr>
      <vt:lpstr>Deep Q-network (DQN) (2)</vt:lpstr>
      <vt:lpstr>Deep Q-network (DQN) (3)</vt:lpstr>
      <vt:lpstr>Deep Q-network (DQN) (4)</vt:lpstr>
      <vt:lpstr>Double Q-Learning (DDQN) (1)</vt:lpstr>
      <vt:lpstr>Double Q-Learning (DDQN) (2)</vt:lpstr>
      <vt:lpstr>Dueling architecture (1)</vt:lpstr>
      <vt:lpstr>Dueling architecture (2)</vt:lpstr>
      <vt:lpstr>Prioritized Experience Replay (PER) (1)</vt:lpstr>
      <vt:lpstr>Prioritized Experience Replay (PER) (2)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50</cp:revision>
  <dcterms:modified xsi:type="dcterms:W3CDTF">2023-12-13T16:03:30Z</dcterms:modified>
  <cp:category/>
</cp:coreProperties>
</file>