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80" r:id="rId15"/>
    <p:sldId id="277" r:id="rId16"/>
    <p:sldId id="288" r:id="rId17"/>
    <p:sldId id="289" r:id="rId18"/>
    <p:sldId id="273" r:id="rId19"/>
    <p:sldId id="27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91809"/>
  </p:normalViewPr>
  <p:slideViewPr>
    <p:cSldViewPr snapToGrid="0" snapToObjects="1">
      <p:cViewPr varScale="1">
        <p:scale>
          <a:sx n="142" d="100"/>
          <a:sy n="142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573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𝑛</a:t>
            </a:r>
            <a:r>
              <a:rPr lang="en-GB" dirty="0"/>
              <a:t>(𝑎)=1/𝑛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B9CD22-6FF9-D225-5EB2-8DE268A8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31"/>
          <a:stretch/>
        </p:blipFill>
        <p:spPr>
          <a:xfrm>
            <a:off x="707159" y="1909621"/>
            <a:ext cx="6123132" cy="2038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3D9F46-C1B7-FCF8-0BA0-C772F1F3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" y="4264632"/>
            <a:ext cx="375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𝑛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steps should large enough to eventually overcome any initial conditions or random fluctuations</a:t>
            </a:r>
          </a:p>
          <a:p>
            <a:pPr lvl="1"/>
            <a:r>
              <a:rPr lang="en-GB" dirty="0"/>
              <a:t>steps should become small enough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continue to vary in response to the most recently received rewards</a:t>
            </a:r>
          </a:p>
          <a:p>
            <a:pPr lvl="1"/>
            <a:r>
              <a:rPr lang="en-GB" dirty="0"/>
              <a:t>this is 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D63EA-BC54-10A8-C07E-222460BB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4" y="2286577"/>
            <a:ext cx="4178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combine: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we explore randomly every so often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See “notebook – epsilon-</a:t>
            </a:r>
            <a:r>
              <a:rPr lang="en-GB" dirty="0" err="1"/>
              <a:t>greedy.ipynb</a:t>
            </a:r>
            <a:r>
              <a:rPr lang="en-GB" dirty="0"/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Epsilon-Greedy Algorithm in Reinforcement Learning - GeeksforGeeks">
            <a:extLst>
              <a:ext uri="{FF2B5EF4-FFF2-40B4-BE49-F238E27FC236}">
                <a16:creationId xmlns:a16="http://schemas.microsoft.com/office/drawing/2014/main" id="{B8BDFC4E-73ED-1392-5951-BC12BD3EA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118" r="15483" b="19968"/>
          <a:stretch/>
        </p:blipFill>
        <p:spPr bwMode="auto">
          <a:xfrm>
            <a:off x="914397" y="3429000"/>
            <a:ext cx="5773872" cy="11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1ED832-CDBE-C58F-B016-C82F787B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242"/>
            <a:ext cx="8726931" cy="47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dirty="0"/>
              <a:t>the  𝜖=0.1 explored more, and usually found the optimal action earlier, but it never selected that action more than 91% of the time (it explores 10% of the time)</a:t>
            </a:r>
          </a:p>
          <a:p>
            <a:pPr lvl="1"/>
            <a:r>
              <a:rPr lang="en-GB" dirty="0"/>
              <a:t>the  𝜖=0.01  method improved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  <a:p>
            <a:r>
              <a:rPr lang="en-GB" dirty="0"/>
              <a:t>See “notebook – decay-epsilon-</a:t>
            </a:r>
            <a:r>
              <a:rPr lang="en-GB" dirty="0" err="1"/>
              <a:t>greedy.ipynb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E8A95A-9D26-DBBA-1F5F-4A5B3BEF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080"/>
            <a:ext cx="8860370" cy="41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wildly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effective on stationary problems, but it is not well suited to non-stationary problems </a:t>
            </a:r>
          </a:p>
          <a:p>
            <a:pPr lvl="1"/>
            <a:r>
              <a:rPr lang="en-GB" dirty="0"/>
              <a:t>its drive for exploration is inherently temporary</a:t>
            </a:r>
          </a:p>
          <a:p>
            <a:endParaRPr lang="en-GB" dirty="0"/>
          </a:p>
          <a:p>
            <a:r>
              <a:rPr lang="en-GB" dirty="0"/>
              <a:t>See “notebook - optimistic-initial-</a:t>
            </a:r>
            <a:r>
              <a:rPr lang="en-GB" dirty="0" err="1"/>
              <a:t>value.ipynb</a:t>
            </a:r>
            <a:r>
              <a:rPr lang="en-GB" dirty="0"/>
              <a:t>”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BA6BCB-F792-2CDD-79AB-E318A51E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0" y="1890718"/>
            <a:ext cx="8918999" cy="41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/>
              <a:t>Conclusion</a:t>
            </a:r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play. 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our randomness</a:t>
            </a:r>
          </a:p>
          <a:p>
            <a:r>
              <a:rPr lang="en-GB" dirty="0"/>
              <a:t>A more strategic way of exploring</a:t>
            </a:r>
          </a:p>
          <a:p>
            <a:pPr lvl="1"/>
            <a:r>
              <a:rPr lang="en-GB" dirty="0"/>
              <a:t>we know that we’re sacrificing short-term for long-term satisfaction</a:t>
            </a:r>
          </a:p>
          <a:p>
            <a:pPr lvl="1"/>
            <a:r>
              <a:rPr lang="en-GB" dirty="0"/>
              <a:t>we know we want to acquire information </a:t>
            </a:r>
          </a:p>
          <a:p>
            <a:pPr lvl="1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values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value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value estimates create a tendency to select actions with the highest estimates more often,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r>
              <a:rPr lang="en-GB" dirty="0"/>
              <a:t>See the “notebook – </a:t>
            </a:r>
            <a:r>
              <a:rPr lang="en-GB" dirty="0" err="1"/>
              <a:t>softmax.ipynb</a:t>
            </a:r>
            <a:r>
              <a:rPr lang="en-GB" dirty="0"/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57FC70-4F71-0F39-0146-4AD539C9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3235034"/>
            <a:ext cx="1939637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EDC015-A4D0-0244-200F-509C6B5C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812411"/>
            <a:ext cx="8650963" cy="40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endParaRPr lang="en-GB" dirty="0"/>
          </a:p>
          <a:p>
            <a:r>
              <a:rPr lang="en-GB" dirty="0"/>
              <a:t>A better strategy that follows the same principle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r>
              <a:rPr lang="en-GB" dirty="0"/>
              <a:t>The metric here is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eventually be selected, but actions with lower value estimates, or that have already been selected frequently, will be selected with decreasing frequency over time</a:t>
            </a:r>
          </a:p>
          <a:p>
            <a:endParaRPr lang="en-GB" sz="1100" dirty="0"/>
          </a:p>
          <a:p>
            <a:r>
              <a:rPr lang="en-GB" dirty="0"/>
              <a:t>See the “notebook – </a:t>
            </a:r>
            <a:r>
              <a:rPr lang="en-GB" dirty="0" err="1"/>
              <a:t>ucb.ipynb</a:t>
            </a:r>
            <a:r>
              <a:rPr lang="en-GB" dirty="0"/>
              <a:t>”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5B05F2-B6DC-0457-1DFF-EE2EE49A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41" y="1554019"/>
            <a:ext cx="4254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(3)</a:t>
            </a:r>
            <a:endParaRPr sz="4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3A6BC4-C214-8F11-1E63-B93234F3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" y="1507152"/>
            <a:ext cx="8869886" cy="41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𝜖-greedy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The epsilon-greedy strategy (and its decaying versions) is still the most popular exploration strategy in use today</a:t>
            </a:r>
          </a:p>
          <a:p>
            <a:pPr lvl="1"/>
            <a:r>
              <a:rPr lang="en-GB" dirty="0"/>
              <a:t>perhaps because it per forms well</a:t>
            </a:r>
          </a:p>
          <a:p>
            <a:pPr lvl="1"/>
            <a:r>
              <a:rPr lang="en-GB" dirty="0"/>
              <a:t>perhaps because of its simplicity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Every decision we make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you’ve been meaning to try?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 Dynamic Programming, we considered </a:t>
            </a:r>
          </a:p>
          <a:p>
            <a:pPr lvl="1"/>
            <a:r>
              <a:rPr lang="en-GB" dirty="0"/>
              <a:t>learning from </a:t>
            </a:r>
            <a:r>
              <a:rPr lang="en-GB" b="1" dirty="0"/>
              <a:t>sequential feedback</a:t>
            </a:r>
          </a:p>
          <a:p>
            <a:pPr lvl="1"/>
            <a:r>
              <a:rPr lang="en-GB" dirty="0"/>
              <a:t>how to </a:t>
            </a:r>
            <a:r>
              <a:rPr lang="en-GB" b="1" dirty="0"/>
              <a:t>balance immediate and long-term goals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Now we examine the challenges of learning from </a:t>
            </a:r>
            <a:r>
              <a:rPr lang="en-GB" b="1" dirty="0"/>
              <a:t>evaluative feedback</a:t>
            </a:r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</a:t>
            </a:r>
          </a:p>
          <a:p>
            <a:pPr lvl="1"/>
            <a:r>
              <a:rPr lang="en-GB" b="1" dirty="0"/>
              <a:t>single state</a:t>
            </a:r>
          </a:p>
          <a:p>
            <a:pPr lvl="1"/>
            <a:r>
              <a:rPr lang="en-GB" b="1" dirty="0"/>
              <a:t>greedy horizon</a:t>
            </a:r>
          </a:p>
          <a:p>
            <a:r>
              <a:rPr lang="en-GB" dirty="0"/>
              <a:t>We are faced repeatedly with a choice among 𝑘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r>
              <a:rPr lang="en-GB" dirty="0"/>
              <a:t>The Q-function of action 𝑎 is the expected reward given that 𝑎 is sampled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remove "cumulative”: there’s only a single time step</a:t>
            </a:r>
          </a:p>
          <a:p>
            <a:pPr lvl="1"/>
            <a:r>
              <a:rPr lang="en-GB" dirty="0"/>
              <a:t>we can remove "discounted”: there are no next states to account for </a:t>
            </a:r>
          </a:p>
          <a:p>
            <a:pPr lvl="1"/>
            <a:r>
              <a:rPr lang="en-GB" dirty="0"/>
              <a:t>expected stays there: there’s stochasticity in the environment</a:t>
            </a:r>
          </a:p>
          <a:p>
            <a:r>
              <a:rPr lang="en-GB" dirty="0"/>
              <a:t>See “notebook - multi-armed-</a:t>
            </a:r>
            <a:r>
              <a:rPr lang="en-GB" dirty="0" err="1"/>
              <a:t>bandit.ipynb</a:t>
            </a:r>
            <a:r>
              <a:rPr lang="en-GB" dirty="0"/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673680" y="3990109"/>
            <a:ext cx="2221922" cy="2909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40036FA-73ED-DA68-B57E-5B918FFF8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23" y="936209"/>
            <a:ext cx="2815977" cy="18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CD3C60-29B6-1129-5613-1F1849E3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5" y="1154368"/>
            <a:ext cx="8482369" cy="5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to not know the action values 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5" y="2192482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Q-function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74443D-ED89-1628-89F3-485CD4E1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8" y="3022242"/>
            <a:ext cx="2389021" cy="17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this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𝑛</a:t>
            </a:r>
            <a:r>
              <a:rPr lang="en-GB" dirty="0"/>
              <a:t> denote the estimate of its value after it has been selected 𝑛−1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𝑛</a:t>
            </a:r>
            <a:r>
              <a:rPr lang="en-GB" dirty="0"/>
              <a:t> and 𝑛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F1FD09-588E-131B-CA9C-927F117F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8" y="2944053"/>
            <a:ext cx="3958937" cy="8220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CE0C1-15A7-D7FA-1F3A-30582C686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8" y="3583849"/>
            <a:ext cx="5427519" cy="10117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A02F721-9422-281D-71CA-9C1CD5458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75" y="4488290"/>
            <a:ext cx="4360719" cy="6852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E1904A-9A86-FEDC-9DB7-B892EFD19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580" y="4449467"/>
            <a:ext cx="190817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8FC879-6433-B585-5128-156B012F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3" y="3067627"/>
            <a:ext cx="2641600" cy="368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1E6138-A04C-539C-57F8-365C5125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981" y="3080327"/>
            <a:ext cx="1117600" cy="342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B7A3E1-F6B3-F305-23F9-9DAAC8D0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" y="4049506"/>
            <a:ext cx="6164695" cy="2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10045</TotalTime>
  <Words>2099</Words>
  <Application>Microsoft Macintosh PowerPoint</Application>
  <PresentationFormat>Presentazione su schermo (4:3)</PresentationFormat>
  <Paragraphs>277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Economica</vt:lpstr>
      <vt:lpstr>Open Sans</vt:lpstr>
      <vt:lpstr>Arial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Epsilon greedy (3)</vt:lpstr>
      <vt:lpstr>Decaying epsilon-greedy (1)</vt:lpstr>
      <vt:lpstr>Decaying epsilon-greedy (2)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Upper Confidence Bound method (3)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25</cp:revision>
  <dcterms:modified xsi:type="dcterms:W3CDTF">2022-11-02T11:06:12Z</dcterms:modified>
  <cp:category/>
</cp:coreProperties>
</file>