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64" r:id="rId3"/>
    <p:sldId id="265" r:id="rId4"/>
    <p:sldId id="266" r:id="rId5"/>
    <p:sldId id="272" r:id="rId6"/>
    <p:sldId id="267" r:id="rId7"/>
    <p:sldId id="268" r:id="rId8"/>
    <p:sldId id="269" r:id="rId9"/>
    <p:sldId id="270" r:id="rId10"/>
    <p:sldId id="273" r:id="rId11"/>
    <p:sldId id="274" r:id="rId12"/>
    <p:sldId id="275" r:id="rId13"/>
    <p:sldId id="276" r:id="rId14"/>
    <p:sldId id="277" r:id="rId15"/>
    <p:sldId id="271" r:id="rId16"/>
    <p:sldId id="284" r:id="rId17"/>
    <p:sldId id="285" r:id="rId18"/>
    <p:sldId id="286" r:id="rId19"/>
    <p:sldId id="293" r:id="rId20"/>
    <p:sldId id="287" r:id="rId21"/>
    <p:sldId id="288" r:id="rId22"/>
    <p:sldId id="289" r:id="rId23"/>
    <p:sldId id="290" r:id="rId24"/>
    <p:sldId id="292" r:id="rId25"/>
    <p:sldId id="279" r:id="rId26"/>
    <p:sldId id="278" r:id="rId27"/>
    <p:sldId id="280" r:id="rId28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B5BC6-994B-3141-98E9-85AB63727E49}" v="3" dt="2022-11-16T10:18:44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1885"/>
  </p:normalViewPr>
  <p:slideViewPr>
    <p:cSldViewPr snapToGrid="0" snapToObjects="1">
      <p:cViewPr varScale="1">
        <p:scale>
          <a:sx n="135" d="100"/>
          <a:sy n="135" d="100"/>
        </p:scale>
        <p:origin x="2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50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115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230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640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60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020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59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1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79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98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793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983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82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347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64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29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64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8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02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95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44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99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2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Policy</a:t>
            </a:r>
            <a:br>
              <a:rPr lang="en-GB"/>
            </a:br>
            <a:r>
              <a:rPr lang="en-GB"/>
              <a:t>Evaluation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Monte-Carlo prediction (5)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46729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dirty="0"/>
              <a:t>MC convergence to the true values</a:t>
            </a:r>
          </a:p>
          <a:p>
            <a:pPr lvl="1"/>
            <a:r>
              <a:rPr lang="en-GB" dirty="0"/>
              <a:t>running estimates are very noisy</a:t>
            </a:r>
          </a:p>
          <a:p>
            <a:pPr lvl="1"/>
            <a:r>
              <a:rPr lang="en-GB" dirty="0"/>
              <a:t>jump back and forth around the true values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C6CAAD-0559-8398-98AA-0E6212EA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5" y="1200877"/>
            <a:ext cx="8647135" cy="41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MC the agent has to </a:t>
            </a:r>
            <a:r>
              <a:rPr lang="en-GB" sz="1800" b="1" dirty="0"/>
              <a:t>wait until the end of an episode </a:t>
            </a:r>
            <a:r>
              <a:rPr lang="en-GB" sz="1800" dirty="0"/>
              <a:t>before it can update the estimate </a:t>
            </a:r>
          </a:p>
          <a:p>
            <a:pPr lvl="1"/>
            <a:r>
              <a:rPr lang="en-GB" sz="1600" dirty="0"/>
              <a:t>solid convergence properties: it updates the estimate using the actual return, which is an </a:t>
            </a:r>
            <a:r>
              <a:rPr lang="en-GB" sz="1600" b="1" dirty="0"/>
              <a:t>unbiased</a:t>
            </a:r>
            <a:r>
              <a:rPr lang="en-GB" sz="1600" dirty="0"/>
              <a:t> estimate</a:t>
            </a:r>
          </a:p>
          <a:p>
            <a:pPr lvl="1"/>
            <a:r>
              <a:rPr lang="en-GB" sz="1600" dirty="0"/>
              <a:t>however, the actual returns are also </a:t>
            </a:r>
            <a:r>
              <a:rPr lang="en-GB" sz="1600" b="1" dirty="0"/>
              <a:t>high-variance</a:t>
            </a:r>
            <a:r>
              <a:rPr lang="en-GB" sz="1600" dirty="0"/>
              <a:t> estimate as they accumulate many random events in the same trajectory</a:t>
            </a:r>
            <a:endParaRPr lang="en-GB" sz="1800" dirty="0"/>
          </a:p>
          <a:p>
            <a:pPr lvl="0"/>
            <a:r>
              <a:rPr lang="en-GB" sz="1800" dirty="0"/>
              <a:t>Instead, we can </a:t>
            </a:r>
            <a:r>
              <a:rPr lang="en-GB" sz="1800" b="1" dirty="0"/>
              <a:t>wait for a single step</a:t>
            </a:r>
          </a:p>
          <a:p>
            <a:pPr lvl="1"/>
            <a:r>
              <a:rPr lang="en-GB" sz="1600" dirty="0"/>
              <a:t>we get a single-step reward R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we observe the next state S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use the current V to estimate the return at the next step G</a:t>
            </a:r>
            <a:r>
              <a:rPr lang="en-GB" sz="1600" baseline="-25000" dirty="0"/>
              <a:t>t+1:T</a:t>
            </a:r>
            <a:r>
              <a:rPr lang="en-GB" sz="1600" dirty="0"/>
              <a:t>= V(S</a:t>
            </a:r>
            <a:r>
              <a:rPr lang="en-GB" sz="1600" baseline="-25000" dirty="0"/>
              <a:t>t+1</a:t>
            </a:r>
            <a:r>
              <a:rPr lang="en-GB" sz="1600" dirty="0"/>
              <a:t>)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EC4DDD-F5AC-A253-9088-288CB536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32" y="4863781"/>
            <a:ext cx="407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Using the previous recursive formula and we can rewrite the state-value function equation:</a:t>
            </a:r>
          </a:p>
          <a:p>
            <a:pPr lvl="0"/>
            <a:endParaRPr lang="en-GB" sz="1800" dirty="0"/>
          </a:p>
          <a:p>
            <a:pPr lvl="0"/>
            <a:endParaRPr lang="en-GB" sz="32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This means we could estimate the value function on every time step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800" dirty="0"/>
              <a:t>𝐺</a:t>
            </a:r>
            <a:r>
              <a:rPr lang="en-GB" sz="1800" baseline="-25000" dirty="0"/>
              <a:t>𝑡:t+1</a:t>
            </a:r>
            <a:r>
              <a:rPr lang="en-GB" sz="1800" dirty="0"/>
              <a:t> is the </a:t>
            </a:r>
            <a:r>
              <a:rPr lang="en-GB" sz="1800" b="1" dirty="0"/>
              <a:t>TD target </a:t>
            </a:r>
          </a:p>
          <a:p>
            <a:pPr lvl="1"/>
            <a:r>
              <a:rPr lang="en-GB" sz="1800" dirty="0"/>
              <a:t>𝐺</a:t>
            </a:r>
            <a:r>
              <a:rPr lang="en-GB" sz="1800" baseline="-25000" dirty="0"/>
              <a:t>𝑡:t+1 </a:t>
            </a:r>
            <a:r>
              <a:rPr lang="en-GB" sz="1800" dirty="0"/>
              <a:t>− 𝑉</a:t>
            </a:r>
            <a:r>
              <a:rPr lang="en-GB" sz="1800" baseline="-25000" dirty="0"/>
              <a:t>t</a:t>
            </a:r>
            <a:r>
              <a:rPr lang="en-GB" sz="1800" dirty="0"/>
              <a:t>(𝑆</a:t>
            </a:r>
            <a:r>
              <a:rPr lang="en-GB" sz="1800" baseline="-25000" dirty="0"/>
              <a:t>𝑡</a:t>
            </a:r>
            <a:r>
              <a:rPr lang="en-GB" sz="1800" dirty="0"/>
              <a:t>)  is the </a:t>
            </a:r>
            <a:r>
              <a:rPr lang="en-GB" sz="1800" b="1" dirty="0"/>
              <a:t>TD error</a:t>
            </a:r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36E7FA-7FDA-441A-FB01-56F921235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36" y="2095500"/>
            <a:ext cx="2946400" cy="13335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B0795EC-DA43-EC5C-EFC5-2544DB585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36" y="4289803"/>
            <a:ext cx="3619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dirty="0"/>
              <a:t>TD estimates the value function using an estimate of the value function</a:t>
            </a:r>
          </a:p>
          <a:p>
            <a:pPr lvl="1"/>
            <a:r>
              <a:rPr lang="en-GB" dirty="0"/>
              <a:t>reward signal progressively </a:t>
            </a:r>
            <a:r>
              <a:rPr lang="en-GB" b="1" dirty="0"/>
              <a:t>injects reality</a:t>
            </a:r>
            <a:r>
              <a:rPr lang="en-GB" dirty="0"/>
              <a:t> into the estimates. </a:t>
            </a:r>
          </a:p>
          <a:p>
            <a:pPr lvl="1"/>
            <a:r>
              <a:rPr lang="en-GB" b="1" dirty="0"/>
              <a:t>bootstrapping</a:t>
            </a:r>
            <a:r>
              <a:rPr lang="en-GB" dirty="0"/>
              <a:t> 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B8A274B-DA7A-BD97-B8F9-838C6028EDE9}"/>
              </a:ext>
            </a:extLst>
          </p:cNvPr>
          <p:cNvGrpSpPr/>
          <p:nvPr/>
        </p:nvGrpSpPr>
        <p:grpSpPr>
          <a:xfrm>
            <a:off x="311700" y="1139687"/>
            <a:ext cx="8489230" cy="3967834"/>
            <a:chOff x="311700" y="1139687"/>
            <a:chExt cx="8489230" cy="396783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C4B6E924-3FF8-516B-8E9D-05D1EE297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700" y="1234697"/>
              <a:ext cx="8489230" cy="3872824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6B54A3EF-17A4-EC75-DCD7-4C36AEB81CAB}"/>
                </a:ext>
              </a:extLst>
            </p:cNvPr>
            <p:cNvSpPr/>
            <p:nvPr/>
          </p:nvSpPr>
          <p:spPr>
            <a:xfrm>
              <a:off x="3617843" y="1139687"/>
              <a:ext cx="1789044" cy="344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933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It is a combination of MC and DP ideas </a:t>
            </a:r>
          </a:p>
          <a:p>
            <a:pPr lvl="1"/>
            <a:r>
              <a:rPr lang="en-GB" sz="1600" dirty="0"/>
              <a:t>like Monte Carlo, it learn directly from raw experience (without a model)</a:t>
            </a:r>
          </a:p>
          <a:p>
            <a:pPr lvl="1"/>
            <a:r>
              <a:rPr lang="en-GB" sz="1600" dirty="0"/>
              <a:t>like dynamic programming, it update estimates based on other learned estimates (without waiting for a final outcome)</a:t>
            </a:r>
          </a:p>
          <a:p>
            <a:pPr lvl="0"/>
            <a:r>
              <a:rPr lang="it-IT" sz="1800" dirty="0"/>
              <a:t>See ” </a:t>
            </a:r>
            <a:r>
              <a:rPr lang="it-IT" sz="1800" dirty="0" err="1"/>
              <a:t>temporal-difference-estimation.ipynb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24D9C62-9E1D-9F8D-F689-FC2C53DA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60" y="2917185"/>
            <a:ext cx="7772400" cy="37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07619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Suppose there is available only a </a:t>
            </a:r>
            <a:r>
              <a:rPr lang="en-GB" sz="1800" b="1" dirty="0"/>
              <a:t>finite amount of experience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a common approach is to present the experience repeatedly until the method converges upon an answer</a:t>
            </a:r>
          </a:p>
          <a:p>
            <a:pPr lvl="1"/>
            <a:endParaRPr lang="en-GB" sz="1800" dirty="0"/>
          </a:p>
          <a:p>
            <a:r>
              <a:rPr lang="en-GB" sz="1800" dirty="0"/>
              <a:t>Suppose we observe the following episodes:</a:t>
            </a:r>
          </a:p>
          <a:p>
            <a:pPr lvl="1"/>
            <a:r>
              <a:rPr lang="en-GB" sz="1600" dirty="0"/>
              <a:t>(A, 0, B, 0); (B, 1); (B, 1); (B, 1); (B, 1); (B, 1); (B, 1); (B, 0)</a:t>
            </a:r>
            <a:endParaRPr lang="en-GB" sz="1800" dirty="0"/>
          </a:p>
          <a:p>
            <a:pPr lvl="1"/>
            <a:r>
              <a:rPr lang="en-GB" dirty="0"/>
              <a:t>first episode started in A, transitioned to B and terminates with a reward of 0 </a:t>
            </a:r>
          </a:p>
          <a:p>
            <a:pPr lvl="1"/>
            <a:r>
              <a:rPr lang="en-GB" sz="1600" dirty="0"/>
              <a:t>other episodes were shorter, starting from B and terminating immediately</a:t>
            </a:r>
          </a:p>
          <a:p>
            <a:pPr lvl="1"/>
            <a:endParaRPr lang="en-GB" sz="1600" dirty="0"/>
          </a:p>
          <a:p>
            <a:r>
              <a:rPr lang="en-GB" sz="1800" dirty="0"/>
              <a:t>What are the optimal estimates V(A) and V(B)?	</a:t>
            </a:r>
          </a:p>
          <a:p>
            <a:pPr lvl="1"/>
            <a:r>
              <a:rPr lang="en-GB" sz="1600" dirty="0"/>
              <a:t>probably we agree that the optimal value for V(B) is 3/4 </a:t>
            </a:r>
          </a:p>
          <a:p>
            <a:pPr lvl="2"/>
            <a:r>
              <a:rPr lang="en-GB" sz="1500" dirty="0"/>
              <a:t>six out of the eight times in state B the process terminated immediately with a return of 1;  the other two times terminated with a return of 0</a:t>
            </a:r>
          </a:p>
          <a:p>
            <a:pPr lvl="1"/>
            <a:r>
              <a:rPr lang="en-GB" sz="1600" dirty="0"/>
              <a:t>but what is the optimal value for V(A)?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90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Two reasonable answers</a:t>
            </a:r>
          </a:p>
          <a:p>
            <a:pPr lvl="1"/>
            <a:r>
              <a:rPr lang="en-GB" sz="1600" dirty="0"/>
              <a:t>notice that all the times the process was in state A, it travers to B and because we have decided that V(B) is 3/4 , therefore A have value 3/4 as well</a:t>
            </a:r>
          </a:p>
          <a:p>
            <a:pPr lvl="2"/>
            <a:r>
              <a:rPr lang="en-GB" sz="1500" dirty="0"/>
              <a:t>this is the answer that TD gives</a:t>
            </a:r>
          </a:p>
          <a:p>
            <a:pPr lvl="1"/>
            <a:r>
              <a:rPr lang="en-GB" sz="1600" dirty="0"/>
              <a:t>simply observe that we have seen A once and the return that followed it was 0, we therefore estimate V(A) as 0</a:t>
            </a:r>
          </a:p>
          <a:p>
            <a:pPr lvl="2"/>
            <a:r>
              <a:rPr lang="en-GB" sz="1500" dirty="0"/>
              <a:t>this is the answer that MC gives</a:t>
            </a:r>
          </a:p>
          <a:p>
            <a:pPr lvl="2"/>
            <a:r>
              <a:rPr lang="en-GB" sz="1500" dirty="0"/>
              <a:t>it is also the answer that gives minimum squared error on the training data </a:t>
            </a:r>
          </a:p>
          <a:p>
            <a:pPr lvl="2"/>
            <a:r>
              <a:rPr lang="en-GB" sz="1500" dirty="0"/>
              <a:t>still we expect the first answer to be better: we expect that the first answer will produce lower error on future data</a:t>
            </a:r>
            <a:endParaRPr lang="en-GB" sz="1800" dirty="0"/>
          </a:p>
          <a:p>
            <a:pPr lvl="0"/>
            <a:r>
              <a:rPr lang="en-GB" sz="1800" dirty="0"/>
              <a:t>This illustrates a general difference between TD and MC methods</a:t>
            </a:r>
          </a:p>
          <a:p>
            <a:pPr lvl="1"/>
            <a:r>
              <a:rPr lang="en-GB" sz="1600" dirty="0"/>
              <a:t>MC always find the estimates that minimize mean-squared error on the training set</a:t>
            </a:r>
          </a:p>
          <a:p>
            <a:pPr lvl="1"/>
            <a:r>
              <a:rPr lang="en-GB" sz="1600" dirty="0"/>
              <a:t>TD always finds the estimates for a model of the Markov process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69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TD model is formed from the observed episodes</a:t>
            </a:r>
          </a:p>
          <a:p>
            <a:pPr lvl="1"/>
            <a:r>
              <a:rPr lang="en-GB" sz="1600" dirty="0"/>
              <a:t>estimated transition probability from </a:t>
            </a:r>
            <a:r>
              <a:rPr lang="en-GB" sz="1600" dirty="0" err="1"/>
              <a:t>i</a:t>
            </a:r>
            <a:r>
              <a:rPr lang="en-GB" sz="1600" dirty="0"/>
              <a:t> to j is the fraction of observed transitions from </a:t>
            </a:r>
            <a:r>
              <a:rPr lang="en-GB" sz="1600" dirty="0" err="1"/>
              <a:t>i</a:t>
            </a:r>
            <a:r>
              <a:rPr lang="en-GB" sz="1600" dirty="0"/>
              <a:t> that went to j</a:t>
            </a:r>
          </a:p>
          <a:p>
            <a:pPr lvl="1"/>
            <a:r>
              <a:rPr lang="en-GB" sz="1600" dirty="0"/>
              <a:t>the associated expected reward is the average of the rewards observed on those transitions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Given the model, we can compute the estimate of the value function that would be exactly correct if the model were exactly correct</a:t>
            </a:r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sz="1800" dirty="0"/>
              <a:t>This helps to explain intuitively why TD method converges more quickly than MC method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95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There something in between? </a:t>
            </a:r>
          </a:p>
          <a:p>
            <a:pPr lvl="1"/>
            <a:r>
              <a:rPr lang="en-GB" sz="1600" dirty="0"/>
              <a:t>MC samples the environment all the way through the end of the episode before it estimates the value function</a:t>
            </a:r>
          </a:p>
          <a:p>
            <a:pPr lvl="1"/>
            <a:r>
              <a:rPr lang="en-GB" sz="1600" dirty="0"/>
              <a:t>TD interacts with the environment only once, and it estimates the value function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How about bootstrapping after two steps? Three? Four? </a:t>
            </a:r>
          </a:p>
          <a:p>
            <a:pPr lvl="1"/>
            <a:r>
              <a:rPr lang="en-GB" sz="1600" dirty="0"/>
              <a:t>there’s a spectrum of algorithms lying in between MC and TD</a:t>
            </a:r>
          </a:p>
          <a:p>
            <a:pPr lvl="1"/>
            <a:r>
              <a:rPr lang="en-GB" sz="1600" dirty="0"/>
              <a:t>we can </a:t>
            </a:r>
            <a:r>
              <a:rPr lang="en-GB" sz="1600" b="1" dirty="0"/>
              <a:t>tune how much bootstrapping</a:t>
            </a:r>
            <a:r>
              <a:rPr lang="en-GB" sz="1600" dirty="0"/>
              <a:t>, letting us balance bias and variance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E29E584-3980-6C4A-D025-DBC1AC8D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35" y="2774085"/>
            <a:ext cx="3679323" cy="23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8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Two extremes </a:t>
            </a:r>
          </a:p>
          <a:p>
            <a:pPr lvl="1"/>
            <a:r>
              <a:rPr lang="en-GB" sz="1600" dirty="0"/>
              <a:t>MC is an </a:t>
            </a:r>
            <a:r>
              <a:rPr lang="en-GB" sz="1600" b="1" dirty="0"/>
              <a:t>infinite-step method</a:t>
            </a:r>
            <a:r>
              <a:rPr lang="en-GB" sz="1600" dirty="0"/>
              <a:t>: goes all the way until the end of the episode </a:t>
            </a:r>
          </a:p>
          <a:p>
            <a:pPr lvl="1"/>
            <a:r>
              <a:rPr lang="en-GB" sz="1600" dirty="0"/>
              <a:t>TD is a </a:t>
            </a:r>
            <a:r>
              <a:rPr lang="en-GB" sz="1600" b="1" dirty="0"/>
              <a:t>one-step method</a:t>
            </a:r>
            <a:r>
              <a:rPr lang="en-GB" sz="1600" dirty="0"/>
              <a:t>: interacts with the environment for a single step </a:t>
            </a:r>
          </a:p>
          <a:p>
            <a:r>
              <a:rPr lang="en-GB" sz="1800" dirty="0"/>
              <a:t>We can generalize into an </a:t>
            </a:r>
            <a:r>
              <a:rPr lang="en-GB" sz="1800" b="1" dirty="0"/>
              <a:t>n-step method</a:t>
            </a:r>
          </a:p>
          <a:p>
            <a:pPr lvl="1"/>
            <a:r>
              <a:rPr lang="en-GB" sz="1600" dirty="0"/>
              <a:t>instead of doing a single step or the full episode, it uses n-steps</a:t>
            </a:r>
          </a:p>
          <a:p>
            <a:pPr marL="590550" lvl="1" indent="0">
              <a:buNone/>
            </a:pPr>
            <a:endParaRPr lang="en-GB" sz="1600" dirty="0"/>
          </a:p>
          <a:p>
            <a:pPr lvl="1"/>
            <a:r>
              <a:rPr lang="en-GB" sz="1600" dirty="0"/>
              <a:t>and then it makes the estimation</a:t>
            </a:r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800" dirty="0"/>
          </a:p>
          <a:p>
            <a:pPr lvl="2"/>
            <a:r>
              <a:rPr lang="en-GB" sz="1500" dirty="0"/>
              <a:t>𝐺</a:t>
            </a:r>
            <a:r>
              <a:rPr lang="en-GB" sz="1500" baseline="-25000" dirty="0"/>
              <a:t>𝑡</a:t>
            </a:r>
            <a:r>
              <a:rPr lang="en-GB" sz="1500" i="1" baseline="-25000" dirty="0"/>
              <a:t>:</a:t>
            </a:r>
            <a:r>
              <a:rPr lang="en-GB" sz="1500" i="1" baseline="-25000" dirty="0" err="1"/>
              <a:t>t+n</a:t>
            </a:r>
            <a:r>
              <a:rPr lang="en-GB" sz="1500" dirty="0"/>
              <a:t> is the </a:t>
            </a:r>
            <a:r>
              <a:rPr lang="en-GB" sz="1500" b="1" dirty="0"/>
              <a:t>n-step TD target </a:t>
            </a:r>
          </a:p>
          <a:p>
            <a:pPr lvl="2"/>
            <a:r>
              <a:rPr lang="en-GB" sz="1500" dirty="0"/>
              <a:t>𝐺</a:t>
            </a:r>
            <a:r>
              <a:rPr lang="en-GB" sz="1500" baseline="-25000" dirty="0"/>
              <a:t>𝑡:</a:t>
            </a:r>
            <a:r>
              <a:rPr lang="en-GB" sz="1500" i="1" baseline="-25000" dirty="0"/>
              <a:t> </a:t>
            </a:r>
            <a:r>
              <a:rPr lang="en-GB" sz="1500" i="1" baseline="-25000" dirty="0" err="1"/>
              <a:t>t+n</a:t>
            </a:r>
            <a:r>
              <a:rPr lang="en-GB" sz="1500" baseline="-25000" dirty="0"/>
              <a:t> </a:t>
            </a:r>
            <a:r>
              <a:rPr lang="en-GB" sz="1500" dirty="0"/>
              <a:t>− 𝑉</a:t>
            </a:r>
            <a:r>
              <a:rPr lang="en-GB" sz="1500" i="1" baseline="-25000" dirty="0"/>
              <a:t>𝑇+n−1</a:t>
            </a:r>
            <a:r>
              <a:rPr lang="en-GB" sz="1500" dirty="0"/>
              <a:t>(𝑆</a:t>
            </a:r>
            <a:r>
              <a:rPr lang="en-GB" sz="1500" baseline="-25000" dirty="0"/>
              <a:t>𝑡</a:t>
            </a:r>
            <a:r>
              <a:rPr lang="en-GB" sz="1500" dirty="0"/>
              <a:t>)  is the </a:t>
            </a:r>
            <a:r>
              <a:rPr lang="en-GB" sz="1500" b="1" dirty="0"/>
              <a:t>n-step TD error</a:t>
            </a:r>
          </a:p>
          <a:p>
            <a:pPr lvl="1"/>
            <a:endParaRPr lang="en-GB" sz="1600" dirty="0"/>
          </a:p>
          <a:p>
            <a:r>
              <a:rPr lang="it-IT" sz="1800" dirty="0"/>
              <a:t>See ”</a:t>
            </a:r>
            <a:r>
              <a:rPr lang="it-IT" sz="1800" dirty="0" err="1"/>
              <a:t>n</a:t>
            </a:r>
            <a:r>
              <a:rPr lang="it-IT" sz="1800" dirty="0"/>
              <a:t>-step-</a:t>
            </a:r>
            <a:r>
              <a:rPr lang="it-IT" sz="1800" dirty="0" err="1"/>
              <a:t>temporal</a:t>
            </a:r>
            <a:r>
              <a:rPr lang="it-IT" sz="1800" dirty="0"/>
              <a:t>-</a:t>
            </a:r>
            <a:r>
              <a:rPr lang="it-IT" sz="1800" dirty="0" err="1"/>
              <a:t>difference-estimation.ipynb</a:t>
            </a:r>
            <a:r>
              <a:rPr lang="it-IT" sz="1800" dirty="0"/>
              <a:t>”</a:t>
            </a:r>
            <a:endParaRPr lang="en-GB" sz="1800" dirty="0"/>
          </a:p>
          <a:p>
            <a:endParaRPr lang="en-GB" sz="1800" dirty="0"/>
          </a:p>
          <a:p>
            <a:pPr lvl="1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6911059-0EBE-F1FE-2AC9-C5F90E68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32" y="3154610"/>
            <a:ext cx="3073400" cy="3683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B5330A5-32DF-DB0D-954E-2A85ACF30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32" y="3949030"/>
            <a:ext cx="5118100" cy="812800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92CF3242-15C1-26DD-A557-3644941B0152}"/>
              </a:ext>
            </a:extLst>
          </p:cNvPr>
          <p:cNvGrpSpPr/>
          <p:nvPr/>
        </p:nvGrpSpPr>
        <p:grpSpPr>
          <a:xfrm>
            <a:off x="6790488" y="3660261"/>
            <a:ext cx="2233864" cy="727592"/>
            <a:chOff x="6790488" y="3576039"/>
            <a:chExt cx="2233864" cy="727592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112104E9-F0E5-D3C4-CE44-88EA10DA6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6584" y="3786937"/>
              <a:ext cx="2197768" cy="516694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22126D6-0754-D28A-4051-F82DCBC16F22}"/>
                </a:ext>
              </a:extLst>
            </p:cNvPr>
            <p:cNvSpPr txBox="1"/>
            <p:nvPr/>
          </p:nvSpPr>
          <p:spPr>
            <a:xfrm>
              <a:off x="6790488" y="3576039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MC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86138BD-67EF-1645-112A-670C3560035F}"/>
              </a:ext>
            </a:extLst>
          </p:cNvPr>
          <p:cNvGrpSpPr/>
          <p:nvPr/>
        </p:nvGrpSpPr>
        <p:grpSpPr>
          <a:xfrm>
            <a:off x="6798504" y="4582682"/>
            <a:ext cx="2225848" cy="713555"/>
            <a:chOff x="6798504" y="4498460"/>
            <a:chExt cx="2225848" cy="713555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865B1465-9FA5-FCE8-89F2-26406EFD4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6584" y="4678271"/>
              <a:ext cx="2197768" cy="533744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608BA2B-CF43-A908-45EF-EBEFB966AA92}"/>
                </a:ext>
              </a:extLst>
            </p:cNvPr>
            <p:cNvSpPr txBox="1"/>
            <p:nvPr/>
          </p:nvSpPr>
          <p:spPr>
            <a:xfrm>
              <a:off x="6798504" y="4498460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91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Immediate and long term goals</a:t>
            </a:r>
          </a:p>
          <a:p>
            <a:pPr lvl="0"/>
            <a:r>
              <a:rPr lang="en-GB" sz="1800" dirty="0"/>
              <a:t>Reward, Return and Value functions</a:t>
            </a:r>
          </a:p>
          <a:p>
            <a:r>
              <a:rPr lang="en-GB" sz="1800" dirty="0"/>
              <a:t>Random Walk Environment</a:t>
            </a:r>
          </a:p>
          <a:p>
            <a:pPr lvl="0"/>
            <a:r>
              <a:rPr lang="en-GB" sz="1800" dirty="0"/>
              <a:t>Monte Carlo prediction (MC)</a:t>
            </a:r>
          </a:p>
          <a:p>
            <a:pPr lvl="0"/>
            <a:r>
              <a:rPr lang="en-GB" sz="1800" dirty="0"/>
              <a:t>Temporal-Difference Learning (TD)</a:t>
            </a:r>
          </a:p>
          <a:p>
            <a:pPr lvl="0"/>
            <a:r>
              <a:rPr lang="en-GB" sz="1800" dirty="0"/>
              <a:t>Batch updating </a:t>
            </a:r>
          </a:p>
          <a:p>
            <a:pPr lvl="0"/>
            <a:r>
              <a:rPr lang="en-GB" sz="1800" dirty="0"/>
              <a:t>n-steps TD </a:t>
            </a:r>
          </a:p>
          <a:p>
            <a:pPr lvl="0"/>
            <a:r>
              <a:rPr lang="en-GB" sz="1800" dirty="0"/>
              <a:t>TD(𝜆)</a:t>
            </a:r>
          </a:p>
          <a:p>
            <a:pPr lvl="0"/>
            <a:r>
              <a:rPr lang="en-GB" sz="1800" dirty="0"/>
              <a:t>Backward-view TD(𝜆)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(3)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BEE24E-7A8A-DAB3-53B8-DED06882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7" y="1643769"/>
            <a:ext cx="8591253" cy="410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6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TD(𝜆)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 question emerges: what is a good n? </a:t>
            </a:r>
          </a:p>
          <a:p>
            <a:r>
              <a:rPr lang="en-GB" sz="1800" dirty="0"/>
              <a:t>How using a </a:t>
            </a:r>
            <a:r>
              <a:rPr lang="en-GB" sz="1800" b="1" dirty="0"/>
              <a:t>weighted combination of all n-step targets</a:t>
            </a:r>
            <a:endParaRPr lang="en-GB" sz="1800" dirty="0"/>
          </a:p>
          <a:p>
            <a:pPr lvl="1"/>
            <a:r>
              <a:rPr lang="en-GB" sz="1600" dirty="0"/>
              <a:t>the agent could go out and calculate the n-step targets corresponding to the one-, two-, three-, ..., infinite-step target</a:t>
            </a:r>
          </a:p>
          <a:p>
            <a:pPr lvl="1"/>
            <a:r>
              <a:rPr lang="en-GB" sz="1600" dirty="0"/>
              <a:t>then mix all of these targets with an exponentially decaying factor 𝜆 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r>
              <a:rPr lang="en-GB" sz="1800" dirty="0"/>
              <a:t>We calculate the one-step return and weight it with the 1−𝜆  factor, and the 2-step return and weight it with (1−𝜆)𝜆 factor, and the 3-step return and weight it with (1−𝜆)𝜆</a:t>
            </a:r>
            <a:r>
              <a:rPr lang="en-GB" sz="1800" baseline="30000" dirty="0"/>
              <a:t>2 </a:t>
            </a:r>
            <a:r>
              <a:rPr lang="en-GB" sz="1800" dirty="0"/>
              <a:t>factor, and so on for all n-steps return until the agent reaches a terminal state</a:t>
            </a:r>
          </a:p>
          <a:p>
            <a:endParaRPr lang="en-GB" sz="1800" dirty="0"/>
          </a:p>
          <a:p>
            <a:endParaRPr lang="en-GB" sz="20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A8169F3-360D-1D8A-562C-7992B396C7CA}"/>
              </a:ext>
            </a:extLst>
          </p:cNvPr>
          <p:cNvGrpSpPr/>
          <p:nvPr/>
        </p:nvGrpSpPr>
        <p:grpSpPr>
          <a:xfrm>
            <a:off x="1227223" y="2887579"/>
            <a:ext cx="3850106" cy="2312405"/>
            <a:chOff x="1155031" y="3402595"/>
            <a:chExt cx="5119103" cy="300820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BD787726-913A-F743-4D25-3CA7A203F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634" y="3402595"/>
              <a:ext cx="5016500" cy="2159000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F94800CC-10EF-9754-5ED3-5E2583886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031" y="5483703"/>
              <a:ext cx="4114800" cy="927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1929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TD(𝜆)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the end, we can evaluate the estimate of the value function using this expression of the return: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5726FB-7423-8B1C-3FAF-8F453DE21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12682"/>
            <a:ext cx="3822700" cy="4826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1C72122-DABB-2CE3-3178-805E9C02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125" y="2295282"/>
            <a:ext cx="6002667" cy="4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2"/>
            <a:ext cx="8711984" cy="561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With TD( 𝜆 ) we must </a:t>
            </a:r>
            <a:r>
              <a:rPr lang="en-GB" sz="1800" b="1" dirty="0"/>
              <a:t>wait until the end of an episode </a:t>
            </a:r>
            <a:r>
              <a:rPr lang="en-GB" sz="1800" dirty="0"/>
              <a:t>(like MC)</a:t>
            </a:r>
          </a:p>
          <a:p>
            <a:pPr lvl="0"/>
            <a:r>
              <a:rPr lang="en-GB" sz="1800" dirty="0"/>
              <a:t>We can split the updates into </a:t>
            </a:r>
            <a:r>
              <a:rPr lang="en-GB" sz="1800" b="1" dirty="0"/>
              <a:t>partial updates</a:t>
            </a:r>
            <a:endParaRPr lang="en-GB" sz="1800" dirty="0"/>
          </a:p>
          <a:p>
            <a:pPr lvl="1"/>
            <a:r>
              <a:rPr lang="en-GB" sz="1600" dirty="0"/>
              <a:t>we track states that are eligible for an update on every step by how much</a:t>
            </a:r>
          </a:p>
          <a:p>
            <a:pPr lvl="1"/>
            <a:endParaRPr lang="en-GB" sz="1600" dirty="0"/>
          </a:p>
          <a:p>
            <a:r>
              <a:rPr lang="en-GB" sz="1800" dirty="0"/>
              <a:t>Mechanism called </a:t>
            </a:r>
            <a:r>
              <a:rPr lang="en-GB" sz="1800" b="1" dirty="0"/>
              <a:t>eligibility traces</a:t>
            </a:r>
            <a:endParaRPr lang="en-GB" sz="1800" dirty="0"/>
          </a:p>
          <a:p>
            <a:pPr lvl="1"/>
            <a:r>
              <a:rPr lang="en-GB" sz="1600" dirty="0"/>
              <a:t>at the begging of every new episode, we set the eligibility vector to zero E</a:t>
            </a:r>
            <a:r>
              <a:rPr lang="en-GB" sz="1600" baseline="-25000" dirty="0"/>
              <a:t>0</a:t>
            </a:r>
            <a:r>
              <a:rPr lang="en-GB" sz="1600" dirty="0"/>
              <a:t>=0</a:t>
            </a:r>
          </a:p>
          <a:p>
            <a:pPr lvl="1"/>
            <a:r>
              <a:rPr lang="en-GB" sz="1600" dirty="0"/>
              <a:t>we interact with the environment one cycle S</a:t>
            </a:r>
            <a:r>
              <a:rPr lang="en-GB" sz="1600" baseline="-25000" dirty="0"/>
              <a:t>t</a:t>
            </a:r>
            <a:r>
              <a:rPr lang="en-GB" sz="1600" dirty="0"/>
              <a:t>, A</a:t>
            </a:r>
            <a:r>
              <a:rPr lang="en-GB" sz="1600" baseline="-25000" dirty="0"/>
              <a:t>t</a:t>
            </a:r>
            <a:r>
              <a:rPr lang="en-GB" sz="1600" dirty="0"/>
              <a:t>, R</a:t>
            </a:r>
            <a:r>
              <a:rPr lang="en-GB" sz="1600" baseline="-25000" dirty="0"/>
              <a:t>t+1</a:t>
            </a:r>
            <a:r>
              <a:rPr lang="en-GB" sz="1600" dirty="0"/>
              <a:t>, S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when we encounter a state, we add a one to its trace E</a:t>
            </a:r>
            <a:r>
              <a:rPr lang="en-GB" sz="1600" baseline="-25000" dirty="0"/>
              <a:t>t</a:t>
            </a:r>
            <a:r>
              <a:rPr lang="en-GB" sz="1600" dirty="0"/>
              <a:t>(S</a:t>
            </a:r>
            <a:r>
              <a:rPr lang="en-GB" sz="1600" baseline="-25000" dirty="0"/>
              <a:t>t</a:t>
            </a:r>
            <a:r>
              <a:rPr lang="en-GB" sz="1600" dirty="0"/>
              <a:t>) = E</a:t>
            </a:r>
            <a:r>
              <a:rPr lang="en-GB" sz="1600" baseline="-25000" dirty="0"/>
              <a:t>t</a:t>
            </a:r>
            <a:r>
              <a:rPr lang="en-GB" sz="1600" dirty="0"/>
              <a:t>(S</a:t>
            </a:r>
            <a:r>
              <a:rPr lang="en-GB" sz="1600" baseline="-25000" dirty="0"/>
              <a:t>t</a:t>
            </a:r>
            <a:r>
              <a:rPr lang="en-GB" sz="1600" dirty="0"/>
              <a:t>) + 1</a:t>
            </a:r>
          </a:p>
          <a:p>
            <a:pPr lvl="2"/>
            <a:r>
              <a:rPr lang="en-GB" sz="1500" dirty="0"/>
              <a:t>in order to make it eligible for an update</a:t>
            </a:r>
          </a:p>
          <a:p>
            <a:pPr lvl="1"/>
            <a:r>
              <a:rPr lang="en-GB" sz="1600" dirty="0"/>
              <a:t>we calculate the TD error</a:t>
            </a:r>
          </a:p>
          <a:p>
            <a:pPr lvl="1"/>
            <a:r>
              <a:rPr lang="en-GB" sz="1600" dirty="0"/>
              <a:t>we update the value function for all states using the eligibility trace vector</a:t>
            </a:r>
          </a:p>
          <a:p>
            <a:pPr lvl="2"/>
            <a:r>
              <a:rPr lang="en-GB" sz="1500" dirty="0"/>
              <a:t>only eligible  will get updated</a:t>
            </a:r>
          </a:p>
          <a:p>
            <a:pPr lvl="1"/>
            <a:r>
              <a:rPr lang="en-GB" sz="1600" dirty="0"/>
              <a:t>after the update, the eligibility trace vector is decayed</a:t>
            </a:r>
          </a:p>
          <a:p>
            <a:pPr lvl="2"/>
            <a:r>
              <a:rPr lang="en-GB" sz="1500" dirty="0"/>
              <a:t>so that future reinforcing events have less impact on earlier states</a:t>
            </a:r>
          </a:p>
          <a:p>
            <a:pPr lvl="2"/>
            <a:endParaRPr lang="en-GB" sz="15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baseline="-25000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FFBFA3-ECA1-D2F1-EE9D-3C8551F77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485" y="4447432"/>
            <a:ext cx="3441700" cy="4191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3040676-5816-1FFA-03D6-FB229693E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297" y="4807122"/>
            <a:ext cx="2476500" cy="4445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55F6B99-3AC5-DEAE-A794-BD0CAE209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542" y="5673514"/>
            <a:ext cx="1193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7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this way, most recent states get more significant credit for a reward encountered in a recent transition than those states visited earlier in the episode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F895359-B510-302F-2B09-4F569AA3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15" y="2388060"/>
            <a:ext cx="8745770" cy="42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3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Notice that </a:t>
            </a:r>
          </a:p>
          <a:p>
            <a:pPr lvl="1"/>
            <a:r>
              <a:rPr lang="en-GB" sz="1600" dirty="0"/>
              <a:t>TD(𝜆) when 𝜆=0 is equivalent to the TD method: </a:t>
            </a:r>
            <a:r>
              <a:rPr lang="en-GB" sz="1500" dirty="0"/>
              <a:t>TD(0)</a:t>
            </a:r>
          </a:p>
          <a:p>
            <a:pPr lvl="1"/>
            <a:r>
              <a:rPr lang="en-GB" sz="1600" dirty="0"/>
              <a:t>TD(𝜆) when 𝜆=1 is equivalent to MC: TD(1)</a:t>
            </a:r>
          </a:p>
          <a:p>
            <a:r>
              <a:rPr lang="it-IT" sz="1800" dirty="0"/>
              <a:t>See ”</a:t>
            </a:r>
            <a:r>
              <a:rPr lang="it-IT" sz="1800" dirty="0" err="1"/>
              <a:t>td-lambda.ipynb</a:t>
            </a:r>
            <a:r>
              <a:rPr lang="it-IT" sz="1800" dirty="0"/>
              <a:t>”</a:t>
            </a:r>
            <a:endParaRPr lang="en-GB" sz="1800" dirty="0"/>
          </a:p>
          <a:p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E1ABF5-025A-AC1A-6F2C-66566A1B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81196"/>
            <a:ext cx="777240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45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Run an experiment over 100 runs</a:t>
            </a:r>
          </a:p>
          <a:p>
            <a:pPr lvl="1"/>
            <a:r>
              <a:rPr lang="en-GB" sz="1600" dirty="0"/>
              <a:t>calculate the learning curves</a:t>
            </a:r>
          </a:p>
          <a:p>
            <a:pPr lvl="1"/>
            <a:r>
              <a:rPr lang="en-GB" sz="1600" dirty="0"/>
              <a:t>measure the root mean-squared (RMS) error between the learned and the true values</a:t>
            </a:r>
          </a:p>
          <a:p>
            <a:r>
              <a:rPr lang="it-IT" sz="1800" dirty="0"/>
              <a:t>See ”</a:t>
            </a:r>
            <a:r>
              <a:rPr lang="it-IT" sz="1800" dirty="0" err="1"/>
              <a:t>comparison.ipynb</a:t>
            </a:r>
            <a:r>
              <a:rPr lang="it-IT" sz="1800" dirty="0"/>
              <a:t>”</a:t>
            </a: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9CDC13-4388-7D37-CC26-05B94281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80626"/>
            <a:ext cx="7772400" cy="37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2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06092"/>
            <a:ext cx="8520600" cy="563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1 - Create the following </a:t>
            </a:r>
            <a:r>
              <a:rPr lang="en-GB" sz="1800" dirty="0" err="1"/>
              <a:t>Gridworld</a:t>
            </a: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sz="1800" dirty="0"/>
              <a:t>2 - Write the optimal policy for this environment</a:t>
            </a:r>
          </a:p>
          <a:p>
            <a:pPr marL="120650" lvl="0" indent="0">
              <a:buNone/>
            </a:pP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100" dirty="0"/>
          </a:p>
          <a:p>
            <a:r>
              <a:rPr lang="en-GB" sz="1800" dirty="0"/>
              <a:t>3 - Evaluate this policy using TD(𝜆) and plot the state-value function estimates over episodes</a:t>
            </a:r>
          </a:p>
          <a:p>
            <a:endParaRPr lang="en-GB" sz="1800" dirty="0"/>
          </a:p>
          <a:p>
            <a:r>
              <a:rPr lang="en-GB" sz="1800" dirty="0"/>
              <a:t>See “notebook – exercise-</a:t>
            </a:r>
            <a:r>
              <a:rPr lang="en-GB" sz="1800" dirty="0" err="1"/>
              <a:t>solution.ipynb</a:t>
            </a:r>
            <a:r>
              <a:rPr lang="en-GB" sz="1800" dirty="0"/>
              <a:t>”</a:t>
            </a:r>
          </a:p>
          <a:p>
            <a:pPr marL="120650" indent="0">
              <a:buNone/>
            </a:pP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939A29-95AA-C12B-A415-81D0BA37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1436275"/>
            <a:ext cx="5371898" cy="182388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5C16011-9F8D-F647-EAC6-509C6AA49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3652697"/>
            <a:ext cx="3746783" cy="13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0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Immediate and long term goals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Balancing </a:t>
            </a:r>
            <a:r>
              <a:rPr lang="en-GB" b="1" dirty="0"/>
              <a:t>immediate</a:t>
            </a:r>
            <a:r>
              <a:rPr lang="en-GB" dirty="0"/>
              <a:t> and </a:t>
            </a:r>
            <a:r>
              <a:rPr lang="en-GB" b="1" dirty="0"/>
              <a:t>long-term goals </a:t>
            </a:r>
            <a:r>
              <a:rPr lang="en-GB" dirty="0"/>
              <a:t>is challenging</a:t>
            </a:r>
          </a:p>
          <a:p>
            <a:pPr lvl="1"/>
            <a:r>
              <a:rPr lang="en-GB" dirty="0"/>
              <a:t>should I watch Netflix tonight?</a:t>
            </a:r>
          </a:p>
          <a:p>
            <a:pPr lvl="2"/>
            <a:r>
              <a:rPr lang="en-GB" dirty="0"/>
              <a:t>immediate satisfaction</a:t>
            </a:r>
          </a:p>
          <a:p>
            <a:pPr lvl="1"/>
            <a:r>
              <a:rPr lang="en-GB" dirty="0"/>
              <a:t>keep studying reinforcement learning? </a:t>
            </a:r>
          </a:p>
          <a:p>
            <a:pPr lvl="2"/>
            <a:r>
              <a:rPr lang="en-GB" dirty="0"/>
              <a:t>maybe (and only maybe) will provide much higher satisfaction in the long term</a:t>
            </a:r>
          </a:p>
          <a:p>
            <a:r>
              <a:rPr lang="en-GB" dirty="0"/>
              <a:t>How much more satisfaction exactly? </a:t>
            </a:r>
          </a:p>
          <a:p>
            <a:pPr lvl="1"/>
            <a:r>
              <a:rPr lang="en-GB" dirty="0"/>
              <a:t>I don’t know, you don’t know, and we won’t know </a:t>
            </a:r>
            <a:r>
              <a:rPr lang="en-GB" b="1" dirty="0"/>
              <a:t>unless we try it out</a:t>
            </a:r>
            <a:r>
              <a:rPr lang="en-GB" dirty="0"/>
              <a:t>, unless we </a:t>
            </a:r>
            <a:r>
              <a:rPr lang="en-GB" b="1" dirty="0"/>
              <a:t>explore</a:t>
            </a:r>
            <a:r>
              <a:rPr lang="en-GB" dirty="0"/>
              <a:t> it</a:t>
            </a:r>
          </a:p>
          <a:p>
            <a:r>
              <a:rPr lang="en-GB" dirty="0"/>
              <a:t>Life doesn’t give us its MDP transition function! </a:t>
            </a:r>
          </a:p>
          <a:p>
            <a:pPr lvl="1"/>
            <a:r>
              <a:rPr lang="en-GB" dirty="0"/>
              <a:t>we need to balance information gathering and information utilization</a:t>
            </a:r>
          </a:p>
          <a:p>
            <a:pPr lvl="1"/>
            <a:r>
              <a:rPr lang="en-GB" dirty="0"/>
              <a:t>taking into account long-term effect and not only the current situation </a:t>
            </a:r>
          </a:p>
          <a:p>
            <a:endParaRPr lang="en-GB" dirty="0"/>
          </a:p>
          <a:p>
            <a:r>
              <a:rPr lang="en-GB" dirty="0"/>
              <a:t>We need agents that can learn to estimate the value of policies</a:t>
            </a:r>
          </a:p>
          <a:p>
            <a:pPr lvl="1"/>
            <a:r>
              <a:rPr lang="en-GB" dirty="0"/>
              <a:t>similar to the policy-evaluation method of Dynamic Programming</a:t>
            </a:r>
          </a:p>
          <a:p>
            <a:pPr lvl="1"/>
            <a:r>
              <a:rPr lang="en-GB" dirty="0"/>
              <a:t>this time without the MDP</a:t>
            </a:r>
            <a:endParaRPr lang="en-GB" b="1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Reward, Return and Value functions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b="1" dirty="0"/>
              <a:t>Reward</a:t>
            </a:r>
            <a:r>
              <a:rPr lang="en-GB" sz="1800" dirty="0"/>
              <a:t>: the one-step signal the agent gets</a:t>
            </a:r>
          </a:p>
          <a:p>
            <a:pPr lvl="1"/>
            <a:r>
              <a:rPr lang="en-GB" sz="1600" dirty="0"/>
              <a:t>agent observes a state, selects an action, and receives a reward signal</a:t>
            </a:r>
          </a:p>
          <a:p>
            <a:pPr lvl="1"/>
            <a:r>
              <a:rPr lang="en-GB" sz="1600" dirty="0"/>
              <a:t>but it is not what the agent is trying to maximize! </a:t>
            </a:r>
          </a:p>
          <a:p>
            <a:pPr lvl="1"/>
            <a:r>
              <a:rPr lang="en-GB" sz="1600" dirty="0"/>
              <a:t>if agent maximizes reward, in the long-term, it’s getting less than it could</a:t>
            </a:r>
          </a:p>
          <a:p>
            <a:r>
              <a:rPr lang="en-GB" sz="1800" b="1" dirty="0"/>
              <a:t>Return</a:t>
            </a:r>
            <a:r>
              <a:rPr lang="en-GB" sz="1800" dirty="0"/>
              <a:t>: the total discounted rewards</a:t>
            </a:r>
          </a:p>
          <a:p>
            <a:pPr lvl="1"/>
            <a:r>
              <a:rPr lang="en-GB" sz="1600" dirty="0"/>
              <a:t>how much reward the agent obtained in an episode</a:t>
            </a:r>
          </a:p>
          <a:p>
            <a:pPr lvl="1"/>
            <a:r>
              <a:rPr lang="en-GB" sz="1600" dirty="0"/>
              <a:t>a better indicators of performance: it contains a long-term sequence</a:t>
            </a:r>
          </a:p>
          <a:p>
            <a:pPr lvl="1"/>
            <a:r>
              <a:rPr lang="en-GB" sz="1600" dirty="0"/>
              <a:t>but isn’t what an agent tries to maximize, either! </a:t>
            </a:r>
          </a:p>
          <a:p>
            <a:pPr lvl="1"/>
            <a:r>
              <a:rPr lang="en-GB" sz="1600" dirty="0"/>
              <a:t>if agent attempts to obtain the highest possible return, it may find a policy that takes it through a noisy path: sometimes this path will provide a high return, but perhaps most of the time a low one</a:t>
            </a:r>
          </a:p>
          <a:p>
            <a:r>
              <a:rPr lang="en-GB" sz="1800" b="1" dirty="0"/>
              <a:t>Value function</a:t>
            </a:r>
            <a:r>
              <a:rPr lang="en-GB" sz="1800" dirty="0"/>
              <a:t>: the expectation of returns </a:t>
            </a:r>
          </a:p>
          <a:p>
            <a:pPr lvl="1"/>
            <a:r>
              <a:rPr lang="en-GB" sz="1600" dirty="0"/>
              <a:t>we want high returns, but high in expectation (on average)</a:t>
            </a:r>
          </a:p>
          <a:p>
            <a:pPr lvl="1"/>
            <a:r>
              <a:rPr lang="en-GB" sz="1600" dirty="0"/>
              <a:t>Agent has to maximize the expected total discounted reward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5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Walk Environment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489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 </a:t>
            </a:r>
            <a:r>
              <a:rPr lang="en-GB" sz="1800" b="1" dirty="0"/>
              <a:t>single-row grid-world</a:t>
            </a:r>
            <a:r>
              <a:rPr lang="en-GB" sz="1800" dirty="0"/>
              <a:t> environment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sz="1200" dirty="0"/>
          </a:p>
          <a:p>
            <a:pPr lvl="1"/>
            <a:r>
              <a:rPr lang="en-GB" sz="1600" dirty="0"/>
              <a:t>five non-terminal states</a:t>
            </a:r>
          </a:p>
          <a:p>
            <a:pPr lvl="1"/>
            <a:r>
              <a:rPr lang="en-GB" sz="1600" dirty="0"/>
              <a:t>the agent has no control of where it goes! </a:t>
            </a:r>
          </a:p>
          <a:p>
            <a:pPr lvl="2"/>
            <a:r>
              <a:rPr lang="en-GB" sz="1500" dirty="0"/>
              <a:t>probability of going left is equal to the probability of going right </a:t>
            </a:r>
            <a:endParaRPr lang="en-GB" sz="1600" dirty="0"/>
          </a:p>
          <a:p>
            <a:pPr lvl="1"/>
            <a:r>
              <a:rPr lang="en-GB" sz="1600" dirty="0"/>
              <a:t>the goal is to estimate the expected total discounted reward the agent can obtain given these circumstances </a:t>
            </a:r>
          </a:p>
          <a:p>
            <a:pPr lvl="1"/>
            <a:endParaRPr lang="en-GB" sz="100" dirty="0"/>
          </a:p>
          <a:p>
            <a:pPr lvl="0"/>
            <a:r>
              <a:rPr lang="en-GB" sz="1800" dirty="0"/>
              <a:t>Useful when focusing on the </a:t>
            </a:r>
            <a:r>
              <a:rPr lang="en-GB" sz="1800" b="1" dirty="0" err="1"/>
              <a:t>eveluation</a:t>
            </a:r>
            <a:r>
              <a:rPr lang="en-GB" sz="1800" b="1" dirty="0"/>
              <a:t> problem</a:t>
            </a:r>
          </a:p>
          <a:p>
            <a:pPr lvl="1"/>
            <a:r>
              <a:rPr lang="en-GB" sz="1600" dirty="0"/>
              <a:t>the dynamics of the environment make policy being evaluated irrelevant</a:t>
            </a: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6B1340-2784-EFA1-4625-73CB8D36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6" y="1534879"/>
            <a:ext cx="4764506" cy="18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(1)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goal is to estimate the state-value function 𝑣</a:t>
            </a:r>
            <a:r>
              <a:rPr lang="en-GB" sz="1800" baseline="-25000" dirty="0"/>
              <a:t>𝜋</a:t>
            </a:r>
            <a:r>
              <a:rPr lang="en-GB" sz="1800" dirty="0"/>
              <a:t>(𝑠) of a policy 𝜋: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We can run several episodes with this policy, collect hundreds of trajectories and then calculate averages for every state</a:t>
            </a:r>
          </a:p>
          <a:p>
            <a:pPr lvl="1"/>
            <a:r>
              <a:rPr lang="en-GB" dirty="0"/>
              <a:t>agent interacts with the environment using the policy until a terminal state</a:t>
            </a:r>
          </a:p>
          <a:p>
            <a:pPr lvl="1"/>
            <a:r>
              <a:rPr lang="en-GB" dirty="0"/>
              <a:t>the collection of  (𝑆</a:t>
            </a:r>
            <a:r>
              <a:rPr lang="en-GB" baseline="-25000" dirty="0"/>
              <a:t>𝑡</a:t>
            </a:r>
            <a:r>
              <a:rPr lang="en-GB" dirty="0"/>
              <a:t>, 𝐴</a:t>
            </a:r>
            <a:r>
              <a:rPr lang="en-GB" baseline="-25000" dirty="0"/>
              <a:t>𝑡</a:t>
            </a:r>
            <a:r>
              <a:rPr lang="en-GB" dirty="0"/>
              <a:t>, 𝑅</a:t>
            </a:r>
            <a:r>
              <a:rPr lang="en-GB" baseline="-25000" dirty="0"/>
              <a:t>𝑡+1</a:t>
            </a:r>
            <a:r>
              <a:rPr lang="en-GB" dirty="0"/>
              <a:t>, 𝑆</a:t>
            </a:r>
            <a:r>
              <a:rPr lang="en-GB" baseline="-25000" dirty="0"/>
              <a:t>𝑡+1</a:t>
            </a:r>
            <a:r>
              <a:rPr lang="en-GB" dirty="0"/>
              <a:t>) is called an </a:t>
            </a:r>
            <a:r>
              <a:rPr lang="en-GB" b="1" dirty="0"/>
              <a:t>experience</a:t>
            </a:r>
            <a:r>
              <a:rPr lang="en-GB" dirty="0"/>
              <a:t> tuple</a:t>
            </a:r>
          </a:p>
          <a:p>
            <a:pPr lvl="1"/>
            <a:r>
              <a:rPr lang="en-GB" dirty="0"/>
              <a:t>a sequence of experiences is called a </a:t>
            </a:r>
            <a:r>
              <a:rPr lang="en-GB" b="1" dirty="0"/>
              <a:t>trajectory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865457-8BB4-06C5-1804-6FFE38CF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9" y="1810657"/>
            <a:ext cx="2247900" cy="3302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E73E738-F385-77B2-D4E9-069E0EAD5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79" y="4399713"/>
            <a:ext cx="2095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(2)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Once we have a trajectory, we can calculate the returns 𝐺</a:t>
            </a:r>
            <a:r>
              <a:rPr lang="en-GB" sz="1800" baseline="-25000" dirty="0"/>
              <a:t>𝑡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Then, add up the per-state returns and increment a count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Finally, we can </a:t>
            </a:r>
            <a:r>
              <a:rPr lang="en-GB" sz="1800" b="1" dirty="0"/>
              <a:t>estimate the expectation</a:t>
            </a:r>
            <a:r>
              <a:rPr lang="en-GB" sz="1800" dirty="0"/>
              <a:t> using the </a:t>
            </a:r>
            <a:r>
              <a:rPr lang="en-GB" sz="1800" b="1" dirty="0"/>
              <a:t>empirical mean </a:t>
            </a:r>
            <a:r>
              <a:rPr lang="en-GB" sz="1800" dirty="0"/>
              <a:t>(also incrementally)</a:t>
            </a:r>
          </a:p>
          <a:p>
            <a:pPr lvl="0"/>
            <a:endParaRPr lang="en-GB" sz="1800" b="1" dirty="0"/>
          </a:p>
          <a:p>
            <a:pPr lvl="0"/>
            <a:endParaRPr lang="en-GB" sz="1800" b="1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As the counts approach infinity, the estimate will approach the true value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904DD7-F14C-F913-00D7-B6C99873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6" y="1734683"/>
            <a:ext cx="3251200" cy="3937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0B4518A-C0ED-BFA7-A6B5-D5BB276DD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36" y="2887166"/>
            <a:ext cx="2159000" cy="787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F8544B5-4CC1-0762-9182-5FA2EC618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18" y="4658232"/>
            <a:ext cx="1651000" cy="635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A43B1AC-2C49-1A97-C1AA-E8D4AF444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36" y="5706214"/>
            <a:ext cx="2832100" cy="3683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659856B-575C-F74A-8F33-D3533E8C14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136" y="4621564"/>
            <a:ext cx="4381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A2DCE17-F591-C7FB-E0C5-6B391428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43" y="2511394"/>
            <a:ext cx="7708900" cy="3060700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(3)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72469"/>
            <a:ext cx="8520600" cy="550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can replace the mean for a </a:t>
            </a:r>
            <a:r>
              <a:rPr lang="en-GB" sz="1800" b="1" dirty="0"/>
              <a:t>learning rate</a:t>
            </a:r>
            <a:endParaRPr lang="en-GB" sz="1800" dirty="0"/>
          </a:p>
          <a:p>
            <a:pPr marL="120650" lvl="0" indent="0">
              <a:buNone/>
            </a:pPr>
            <a:endParaRPr lang="en-GB" sz="1100" dirty="0"/>
          </a:p>
          <a:p>
            <a:pPr marL="120650" lvl="0" indent="0">
              <a:buNone/>
            </a:pPr>
            <a:endParaRPr lang="en-GB" sz="1600" dirty="0"/>
          </a:p>
          <a:p>
            <a:pPr lvl="1"/>
            <a:r>
              <a:rPr lang="en-GB" sz="1600" dirty="0"/>
              <a:t>𝐺</a:t>
            </a:r>
            <a:r>
              <a:rPr lang="en-GB" sz="1600" baseline="-25000" dirty="0"/>
              <a:t>𝑡:𝑇</a:t>
            </a:r>
            <a:r>
              <a:rPr lang="en-GB" sz="1600" dirty="0"/>
              <a:t> is the </a:t>
            </a:r>
            <a:r>
              <a:rPr lang="en-GB" sz="1600" b="1" dirty="0"/>
              <a:t>MC target </a:t>
            </a:r>
          </a:p>
          <a:p>
            <a:pPr lvl="1"/>
            <a:r>
              <a:rPr lang="en-GB" sz="1600" dirty="0"/>
              <a:t>𝐺</a:t>
            </a:r>
            <a:r>
              <a:rPr lang="en-GB" sz="1600" baseline="-25000" dirty="0"/>
              <a:t>𝑡:𝑇 </a:t>
            </a:r>
            <a:r>
              <a:rPr lang="en-GB" sz="1600" dirty="0"/>
              <a:t>− 𝑉</a:t>
            </a:r>
            <a:r>
              <a:rPr lang="en-GB" sz="1600" baseline="-25000" dirty="0"/>
              <a:t>𝑇−1</a:t>
            </a:r>
            <a:r>
              <a:rPr lang="en-GB" sz="1600" dirty="0"/>
              <a:t>(𝑆</a:t>
            </a:r>
            <a:r>
              <a:rPr lang="en-GB" sz="1600" baseline="-25000" dirty="0"/>
              <a:t>𝑡</a:t>
            </a:r>
            <a:r>
              <a:rPr lang="en-GB" sz="1600" dirty="0"/>
              <a:t>)  is the </a:t>
            </a:r>
            <a:r>
              <a:rPr lang="en-GB" sz="1600" b="1" dirty="0"/>
              <a:t>MC error</a:t>
            </a:r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700" b="1" dirty="0"/>
          </a:p>
          <a:p>
            <a:r>
              <a:rPr lang="en-GB" sz="1800" dirty="0"/>
              <a:t>Notice that V is calculated </a:t>
            </a:r>
            <a:r>
              <a:rPr lang="en-GB" sz="1800" b="1" dirty="0"/>
              <a:t>only at the end of an episode</a:t>
            </a:r>
          </a:p>
          <a:p>
            <a:pPr lvl="1"/>
            <a:r>
              <a:rPr lang="en-GB" sz="1600" dirty="0"/>
              <a:t>because the returns depends on it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FB009B4-DB43-CDCB-DE14-85119C1F5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1592213"/>
            <a:ext cx="3784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(4)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19669"/>
            <a:ext cx="8520600" cy="5525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learning value can be time dependant </a:t>
            </a:r>
          </a:p>
          <a:p>
            <a:pPr lvl="1"/>
            <a:r>
              <a:rPr lang="en-GB" sz="1600" dirty="0"/>
              <a:t>this </a:t>
            </a:r>
            <a:r>
              <a:rPr lang="en-GB" sz="1600" b="1" dirty="0"/>
              <a:t>hyperparameter</a:t>
            </a:r>
            <a:r>
              <a:rPr lang="en-GB" sz="1600" dirty="0"/>
              <a:t> is essential</a:t>
            </a:r>
          </a:p>
          <a:p>
            <a:pPr lvl="1"/>
            <a:r>
              <a:rPr lang="en-GB" sz="1600" dirty="0"/>
              <a:t>a constant alpha helps with learning in non-stationary environments</a:t>
            </a:r>
          </a:p>
          <a:p>
            <a:pPr lvl="1"/>
            <a:r>
              <a:rPr lang="en-GB" sz="1600" dirty="0"/>
              <a:t>we can decay alpha in order to show convergence</a:t>
            </a:r>
          </a:p>
          <a:p>
            <a:pPr lvl="0"/>
            <a:endParaRPr lang="en-GB" sz="900" dirty="0"/>
          </a:p>
          <a:p>
            <a:pPr lvl="0"/>
            <a:r>
              <a:rPr lang="en-GB" sz="1800" dirty="0"/>
              <a:t>A single trajectory may contain </a:t>
            </a:r>
            <a:r>
              <a:rPr lang="en-GB" sz="1800" b="1" dirty="0"/>
              <a:t>multiple visits</a:t>
            </a:r>
            <a:r>
              <a:rPr lang="en-GB" sz="1800" dirty="0"/>
              <a:t> to the same state</a:t>
            </a:r>
          </a:p>
          <a:p>
            <a:pPr lvl="1"/>
            <a:r>
              <a:rPr lang="en-GB" sz="1600" dirty="0"/>
              <a:t>should we calculate the returns following each of those visits independently?</a:t>
            </a:r>
          </a:p>
          <a:p>
            <a:pPr lvl="1"/>
            <a:r>
              <a:rPr lang="en-GB" sz="1600" dirty="0"/>
              <a:t>should we only use the first visit to each state? </a:t>
            </a:r>
          </a:p>
          <a:p>
            <a:pPr lvl="1"/>
            <a:endParaRPr lang="en-GB" sz="400" dirty="0"/>
          </a:p>
          <a:p>
            <a:r>
              <a:rPr lang="en-GB" sz="1800" dirty="0"/>
              <a:t>Both are valid approaches, and they have similar theoretical properties</a:t>
            </a:r>
          </a:p>
          <a:p>
            <a:pPr lvl="1"/>
            <a:r>
              <a:rPr lang="en-GB" sz="1600" dirty="0"/>
              <a:t>the more standard version is </a:t>
            </a:r>
            <a:r>
              <a:rPr lang="en-GB" sz="1600" b="1" dirty="0"/>
              <a:t>First-Visit Monte Carlo (FVMC)</a:t>
            </a:r>
          </a:p>
          <a:p>
            <a:pPr lvl="2"/>
            <a:r>
              <a:rPr lang="en-GB" sz="1500" dirty="0"/>
              <a:t>convergence properties are easy to justify</a:t>
            </a:r>
          </a:p>
          <a:p>
            <a:pPr lvl="1"/>
            <a:r>
              <a:rPr lang="en-GB" sz="1600" b="1" dirty="0"/>
              <a:t>Every-visit Monte Carlo (EVMC)</a:t>
            </a:r>
          </a:p>
          <a:p>
            <a:pPr lvl="2"/>
            <a:r>
              <a:rPr lang="en-GB" sz="1500" dirty="0"/>
              <a:t>proven to converge also</a:t>
            </a:r>
          </a:p>
          <a:p>
            <a:pPr lvl="0"/>
            <a:endParaRPr lang="en-GB" sz="1000" dirty="0"/>
          </a:p>
          <a:p>
            <a:r>
              <a:rPr lang="en-GB" sz="1800" dirty="0"/>
              <a:t>See “monte-</a:t>
            </a:r>
            <a:r>
              <a:rPr lang="en-GB" sz="1800" dirty="0" err="1"/>
              <a:t>carlo</a:t>
            </a:r>
            <a:r>
              <a:rPr lang="en-GB" sz="1800" dirty="0"/>
              <a:t>-</a:t>
            </a:r>
            <a:r>
              <a:rPr lang="en-GB" sz="1800" dirty="0" err="1"/>
              <a:t>prediction.ipynb</a:t>
            </a:r>
            <a:r>
              <a:rPr lang="en-GB" sz="1800" dirty="0"/>
              <a:t>”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31014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14326</TotalTime>
  <Words>2048</Words>
  <Application>Microsoft Macintosh PowerPoint</Application>
  <PresentationFormat>Presentazione su schermo (4:3)</PresentationFormat>
  <Paragraphs>320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Open Sans</vt:lpstr>
      <vt:lpstr>Economica</vt:lpstr>
      <vt:lpstr>Luxe</vt:lpstr>
      <vt:lpstr>Policy Evaluation</vt:lpstr>
      <vt:lpstr>Objectives</vt:lpstr>
      <vt:lpstr>Immediate and long term goals</vt:lpstr>
      <vt:lpstr>Reward, Return and Value functions</vt:lpstr>
      <vt:lpstr>Random Walk Environment</vt:lpstr>
      <vt:lpstr>Monte Carlo prediction (1) </vt:lpstr>
      <vt:lpstr>Monte Carlo prediction (2) </vt:lpstr>
      <vt:lpstr>Monte Carlo prediction (3) </vt:lpstr>
      <vt:lpstr>Monte Carlo prediction (4) </vt:lpstr>
      <vt:lpstr>Monte-Carlo prediction (5)</vt:lpstr>
      <vt:lpstr>Temporal-Difference Learning (1)</vt:lpstr>
      <vt:lpstr>Temporal-Difference Learning (2)</vt:lpstr>
      <vt:lpstr>Temporal-Difference Learning (3)</vt:lpstr>
      <vt:lpstr>Temporal-Difference Learning (4)</vt:lpstr>
      <vt:lpstr>Batch updating (1)</vt:lpstr>
      <vt:lpstr>Batch updating (2)</vt:lpstr>
      <vt:lpstr>Batch updating (3)</vt:lpstr>
      <vt:lpstr>n-steps TD (1)</vt:lpstr>
      <vt:lpstr>n-steps TD (2)</vt:lpstr>
      <vt:lpstr>n-steps TD (3)</vt:lpstr>
      <vt:lpstr>TD(𝜆) (1)</vt:lpstr>
      <vt:lpstr>TD(𝜆) (2)</vt:lpstr>
      <vt:lpstr>Backward-view TD( 𝜆 ) (1)</vt:lpstr>
      <vt:lpstr>Backward-view TD( 𝜆 ) (2)</vt:lpstr>
      <vt:lpstr>Backward-view TD( 𝜆 ) (3)</vt:lpstr>
      <vt:lpstr>Comparison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34</cp:revision>
  <dcterms:modified xsi:type="dcterms:W3CDTF">2022-11-22T08:42:41Z</dcterms:modified>
  <cp:category/>
</cp:coreProperties>
</file>