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4" r:id="rId3"/>
    <p:sldId id="257" r:id="rId4"/>
    <p:sldId id="259" r:id="rId5"/>
    <p:sldId id="261" r:id="rId6"/>
    <p:sldId id="265" r:id="rId7"/>
    <p:sldId id="288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344" r:id="rId22"/>
    <p:sldId id="403" r:id="rId23"/>
    <p:sldId id="286" r:id="rId24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24B7E-67A2-E24B-9516-C248AFA19009}" v="48" dt="2022-08-30T09:35:52.949"/>
    <p1510:client id="{89457721-8AF9-BB44-BAF2-46F7B0D7D7E8}" v="7" dt="2022-08-30T09:55:12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1"/>
    <p:restoredTop sz="91905"/>
  </p:normalViewPr>
  <p:slideViewPr>
    <p:cSldViewPr snapToGrid="0" snapToObjects="1">
      <p:cViewPr varScale="1">
        <p:scale>
          <a:sx n="117" d="100"/>
          <a:sy n="117" d="100"/>
        </p:scale>
        <p:origin x="1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088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306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214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7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01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587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132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832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560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53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4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fld id="{6C69AF41-5C08-4CDF-AED1-DA39D72309DF}" type="slidenum">
              <a:rPr lang="en-GB" sz="1200" smtClean="0"/>
              <a:pPr/>
              <a:t>22</a:t>
            </a:fld>
            <a:endParaRPr lang="en-GB" sz="1200"/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925513" y="754063"/>
            <a:ext cx="5011737" cy="36210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endParaRPr lang="it-IT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915988" y="4603750"/>
            <a:ext cx="5019675" cy="430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651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81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00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653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05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67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41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72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Search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417273" y="1043732"/>
            <a:ext cx="8142265" cy="5573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1. Give the values, calculated by minimax for all state in the tree</a:t>
            </a:r>
          </a:p>
          <a:p>
            <a:r>
              <a:rPr lang="en-GB" dirty="0"/>
              <a:t>2. Indicate which branches of the tree will be pruned by alpha-beta	 pruning</a:t>
            </a:r>
          </a:p>
          <a:p>
            <a:pPr lvl="0"/>
            <a:endParaRPr lang="en-GB" dirty="0"/>
          </a:p>
          <a:p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CB84289-239B-6A14-C1E8-8E8C8001C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07" y="2452315"/>
            <a:ext cx="546179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7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EF3E280-6885-7637-FA7A-DFF20BC47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71" y="3290983"/>
            <a:ext cx="4921583" cy="3307803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Solution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95C9D49-66DC-8ED3-FDBB-3E32C5AAD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1043732"/>
            <a:ext cx="4939511" cy="31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3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Utility Evaluation Function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500867" y="1073053"/>
            <a:ext cx="8142265" cy="5364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Estimate desirability of position </a:t>
            </a:r>
            <a:r>
              <a:rPr lang="en-GB" b="1" dirty="0"/>
              <a:t>not final</a:t>
            </a:r>
          </a:p>
          <a:p>
            <a:pPr lvl="0"/>
            <a:endParaRPr lang="en-GB" dirty="0"/>
          </a:p>
          <a:p>
            <a:pPr lvl="0"/>
            <a:r>
              <a:rPr lang="en-GB" b="1" dirty="0"/>
              <a:t>Evaluation function</a:t>
            </a:r>
            <a:endParaRPr lang="en-GB" dirty="0"/>
          </a:p>
          <a:p>
            <a:pPr lvl="1"/>
            <a:r>
              <a:rPr lang="en-GB" dirty="0"/>
              <a:t>assign a numerical value to a state</a:t>
            </a:r>
          </a:p>
          <a:p>
            <a:pPr lvl="1"/>
            <a:r>
              <a:rPr lang="en-GB" dirty="0"/>
              <a:t>consider lots of individual factors</a:t>
            </a:r>
          </a:p>
          <a:p>
            <a:pPr lvl="1"/>
            <a:r>
              <a:rPr lang="en-GB" dirty="0"/>
              <a:t>factors are combined by some function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Example for Chess:</a:t>
            </a:r>
          </a:p>
          <a:p>
            <a:pPr lvl="1"/>
            <a:r>
              <a:rPr lang="en-GB" dirty="0"/>
              <a:t>factors:</a:t>
            </a:r>
          </a:p>
          <a:p>
            <a:pPr lvl="2"/>
            <a:r>
              <a:rPr lang="en-GB" dirty="0"/>
              <a:t>a = # player 1’s pieces - # player 2’s pieces</a:t>
            </a:r>
          </a:p>
          <a:p>
            <a:pPr lvl="2"/>
            <a:r>
              <a:rPr lang="en-GB" dirty="0"/>
              <a:t>b = 1 if player 1 has queen and player 2 does not, -1 if the opposite, or 0 if the same</a:t>
            </a:r>
          </a:p>
          <a:p>
            <a:pPr lvl="2"/>
            <a:r>
              <a:rPr lang="en-GB" dirty="0"/>
              <a:t>c = etc.</a:t>
            </a:r>
          </a:p>
          <a:p>
            <a:pPr lvl="1"/>
            <a:r>
              <a:rPr lang="en-GB" dirty="0"/>
              <a:t>linear weighted combination</a:t>
            </a:r>
          </a:p>
          <a:p>
            <a:pPr lvl="2"/>
            <a:r>
              <a:rPr lang="en-GB" dirty="0"/>
              <a:t>u = alpha * a + beta* b + gamma* c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43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Utility Evaluation Function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417273" y="1043732"/>
            <a:ext cx="8142265" cy="5573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Quality</a:t>
            </a:r>
            <a:r>
              <a:rPr lang="en-GB" dirty="0"/>
              <a:t> of utility function is based on:</a:t>
            </a:r>
          </a:p>
          <a:p>
            <a:pPr lvl="1"/>
            <a:r>
              <a:rPr lang="en-GB" dirty="0"/>
              <a:t>what features are evaluated	</a:t>
            </a:r>
          </a:p>
          <a:p>
            <a:pPr lvl="1"/>
            <a:r>
              <a:rPr lang="en-GB" dirty="0"/>
              <a:t>how those features are scored</a:t>
            </a:r>
          </a:p>
          <a:p>
            <a:pPr lvl="1"/>
            <a:r>
              <a:rPr lang="en-GB" dirty="0"/>
              <a:t>how the scores are weighted/combined</a:t>
            </a:r>
          </a:p>
          <a:p>
            <a:pPr lvl="1"/>
            <a:r>
              <a:rPr lang="en-GB" dirty="0"/>
              <a:t>time to calculate the function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If you had a perfect utility evaluation function, what would it mean about the Minimax tree?</a:t>
            </a:r>
          </a:p>
          <a:p>
            <a:pPr lvl="1"/>
            <a:r>
              <a:rPr lang="en-GB" dirty="0"/>
              <a:t>you would never have to evaluate more than one level deep!</a:t>
            </a:r>
          </a:p>
          <a:p>
            <a:pPr lvl="0"/>
            <a:endParaRPr lang="en-GB" dirty="0"/>
          </a:p>
          <a:p>
            <a:pPr lvl="0"/>
            <a:r>
              <a:rPr lang="en-GB" sz="1200" dirty="0"/>
              <a:t>[Claude E. Shannon, Programming a computer for playing chess, Philosophical Magazine, Vol.41, No. 314, March 1950</a:t>
            </a:r>
            <a:r>
              <a:rPr lang="en-GB" dirty="0"/>
              <a:t>]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27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complex example: the game of Go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417273" y="1043732"/>
            <a:ext cx="8142265" cy="5573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Go (</a:t>
            </a:r>
            <a:r>
              <a:rPr lang="ja-JP" altLang="it-IT"/>
              <a:t>碁</a:t>
            </a:r>
            <a:r>
              <a:rPr lang="it-IT" altLang="ja-JP" dirty="0"/>
              <a:t>) </a:t>
            </a:r>
            <a:r>
              <a:rPr lang="en-GB" dirty="0"/>
              <a:t>an ancient oriental board game</a:t>
            </a:r>
          </a:p>
          <a:p>
            <a:pPr lvl="1"/>
            <a:r>
              <a:rPr lang="en-GB" dirty="0"/>
              <a:t>simple rules, rich in strategy</a:t>
            </a:r>
          </a:p>
          <a:p>
            <a:r>
              <a:rPr lang="en-GB" dirty="0"/>
              <a:t>The game is played by two players </a:t>
            </a:r>
          </a:p>
          <a:p>
            <a:pPr lvl="1"/>
            <a:r>
              <a:rPr lang="en-GB" dirty="0"/>
              <a:t>alternately place black and white stones on 19x19 grid</a:t>
            </a:r>
          </a:p>
          <a:p>
            <a:pPr lvl="1"/>
            <a:r>
              <a:rPr lang="en-GB" dirty="0"/>
              <a:t>stones cannot be moved</a:t>
            </a:r>
          </a:p>
          <a:p>
            <a:pPr lvl="1"/>
            <a:r>
              <a:rPr lang="en-GB" dirty="0"/>
              <a:t>stones can be surrounded and captured by the opponent's stones</a:t>
            </a:r>
          </a:p>
          <a:p>
            <a:pPr lvl="0"/>
            <a:r>
              <a:rPr lang="en-GB" dirty="0"/>
              <a:t>Objective: to control (surround) a larger portion of the board </a:t>
            </a:r>
          </a:p>
          <a:p>
            <a:pPr lvl="1"/>
            <a:r>
              <a:rPr lang="en-GB" dirty="0"/>
              <a:t>placing stones close together </a:t>
            </a:r>
          </a:p>
          <a:p>
            <a:pPr lvl="2"/>
            <a:r>
              <a:rPr lang="en-GB" dirty="0"/>
              <a:t>helps them support each other and avoid capture</a:t>
            </a:r>
          </a:p>
          <a:p>
            <a:pPr lvl="0"/>
            <a:r>
              <a:rPr lang="en-GB" dirty="0"/>
              <a:t>placing stones far apart </a:t>
            </a:r>
          </a:p>
          <a:p>
            <a:pPr lvl="1"/>
            <a:r>
              <a:rPr lang="en-GB" dirty="0"/>
              <a:t>creates influence across more of the board</a:t>
            </a:r>
          </a:p>
          <a:p>
            <a:pPr lvl="0"/>
            <a:r>
              <a:rPr lang="en-GB" dirty="0"/>
              <a:t>Strategic difficulty</a:t>
            </a:r>
          </a:p>
          <a:p>
            <a:pPr lvl="1"/>
            <a:r>
              <a:rPr lang="en-GB" dirty="0"/>
              <a:t>finding a balance between such conflicting interests </a:t>
            </a:r>
          </a:p>
          <a:p>
            <a:pPr lvl="1"/>
            <a:r>
              <a:rPr lang="en-GB" dirty="0"/>
              <a:t>both defensive and offensive purposes </a:t>
            </a:r>
          </a:p>
          <a:p>
            <a:pPr lvl="1"/>
            <a:r>
              <a:rPr lang="en-GB" dirty="0"/>
              <a:t>tactical urgency vs strategic plans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</p:txBody>
      </p:sp>
      <p:pic>
        <p:nvPicPr>
          <p:cNvPr id="2" name="Picture 2" descr="File:Go-Equipment-Narrow-Black.png">
            <a:extLst>
              <a:ext uri="{FF2B5EF4-FFF2-40B4-BE49-F238E27FC236}">
                <a16:creationId xmlns:a16="http://schemas.microsoft.com/office/drawing/2014/main" id="{9134C29E-2503-0F81-E370-634903E5E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" b="1312"/>
          <a:stretch>
            <a:fillRect/>
          </a:stretch>
        </p:blipFill>
        <p:spPr bwMode="auto">
          <a:xfrm>
            <a:off x="6044481" y="4425081"/>
            <a:ext cx="2682246" cy="201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67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 complex example: the game of Go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42875" y="915141"/>
            <a:ext cx="8520600" cy="5573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vacant point adjacent to a stone is called a liberty for that stone</a:t>
            </a:r>
          </a:p>
          <a:p>
            <a:r>
              <a:rPr lang="en-GB" dirty="0"/>
              <a:t>Vertically and horizontally adjacent stones form a chain </a:t>
            </a:r>
          </a:p>
          <a:p>
            <a:pPr lvl="1"/>
            <a:r>
              <a:rPr lang="en-GB" dirty="0"/>
              <a:t>shares liberties</a:t>
            </a:r>
          </a:p>
          <a:p>
            <a:pPr lvl="1"/>
            <a:r>
              <a:rPr lang="en-GB" dirty="0"/>
              <a:t>it cannot be subdivided</a:t>
            </a:r>
          </a:p>
          <a:p>
            <a:pPr lvl="2"/>
            <a:r>
              <a:rPr lang="en-GB" dirty="0"/>
              <a:t>like a single larger stone</a:t>
            </a:r>
          </a:p>
          <a:p>
            <a:pPr lvl="0"/>
            <a:r>
              <a:rPr lang="en-GB" dirty="0"/>
              <a:t>A chain of stones must have at least one liberty</a:t>
            </a:r>
          </a:p>
          <a:p>
            <a:pPr lvl="1"/>
            <a:r>
              <a:rPr lang="en-GB" dirty="0"/>
              <a:t>when a chain is surrounded by opposing stones it is </a:t>
            </a:r>
            <a:br>
              <a:rPr lang="en-GB" dirty="0"/>
            </a:br>
            <a:r>
              <a:rPr lang="en-GB" dirty="0"/>
              <a:t>captured and removed from the board</a:t>
            </a:r>
          </a:p>
          <a:p>
            <a:endParaRPr lang="en-GB" sz="200" dirty="0"/>
          </a:p>
          <a:p>
            <a:r>
              <a:rPr lang="en-GB" dirty="0"/>
              <a:t>A player cannot play a stone in such a way that one of </a:t>
            </a:r>
            <a:br>
              <a:rPr lang="en-GB" dirty="0"/>
            </a:br>
            <a:r>
              <a:rPr lang="en-GB" dirty="0"/>
              <a:t>his chains is left without liberties</a:t>
            </a:r>
          </a:p>
          <a:p>
            <a:pPr lvl="1"/>
            <a:r>
              <a:rPr lang="en-GB" dirty="0"/>
              <a:t>prohibit suicide</a:t>
            </a:r>
          </a:p>
          <a:p>
            <a:pPr marL="120650" lvl="0" indent="0">
              <a:buNone/>
            </a:pPr>
            <a:endParaRPr lang="en-GB" sz="500" dirty="0"/>
          </a:p>
          <a:p>
            <a:pPr lvl="0"/>
            <a:r>
              <a:rPr lang="en-GB" dirty="0"/>
              <a:t>For a group to be alive, it needs two eyes</a:t>
            </a:r>
          </a:p>
          <a:p>
            <a:pPr lvl="1"/>
            <a:r>
              <a:rPr lang="en-GB" dirty="0"/>
              <a:t>an empty point surrounded by friendly stones </a:t>
            </a:r>
          </a:p>
          <a:p>
            <a:pPr lvl="2"/>
            <a:r>
              <a:rPr lang="en-GB" dirty="0"/>
              <a:t>where the opponent can never play due to the suicide rule</a:t>
            </a:r>
          </a:p>
          <a:p>
            <a:pPr lvl="1"/>
            <a:r>
              <a:rPr lang="en-GB" dirty="0"/>
              <a:t>one eye is not enough</a:t>
            </a:r>
          </a:p>
          <a:p>
            <a:pPr lvl="1"/>
            <a:r>
              <a:rPr lang="en-GB" dirty="0"/>
              <a:t>a suicide point  may be played if doing so fills the last </a:t>
            </a:r>
            <a:br>
              <a:rPr lang="en-GB" dirty="0"/>
            </a:br>
            <a:r>
              <a:rPr lang="en-GB" dirty="0"/>
              <a:t>liberty of opposing stones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</p:txBody>
      </p:sp>
      <p:pic>
        <p:nvPicPr>
          <p:cNvPr id="2" name="Picture 2" descr="D:\Corsi\MDE\Materiale\Working\Monte Carlo Tree Search\Go (game) - Wikipedia, the free encyclopedia_files\Go_adjacent_stones.png">
            <a:extLst>
              <a:ext uri="{FF2B5EF4-FFF2-40B4-BE49-F238E27FC236}">
                <a16:creationId xmlns:a16="http://schemas.microsoft.com/office/drawing/2014/main" id="{A88813C8-B16C-6019-7562-F33AFC37B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88" y="1341556"/>
            <a:ext cx="1401599" cy="116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D:\Corsi\MDE\Materiale\Working\Monte Carlo Tree Search\Go (game) - Wikipedia, the free encyclopedia_files\Go_capturing.png">
            <a:extLst>
              <a:ext uri="{FF2B5EF4-FFF2-40B4-BE49-F238E27FC236}">
                <a16:creationId xmlns:a16="http://schemas.microsoft.com/office/drawing/2014/main" id="{09220C76-61C8-582C-B2E0-72058BE5D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88" y="2548826"/>
            <a:ext cx="1401599" cy="108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7E90D03-C8C1-56E6-172B-BE6C44ADF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88" y="5133862"/>
            <a:ext cx="1401599" cy="140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4">
            <a:extLst>
              <a:ext uri="{FF2B5EF4-FFF2-40B4-BE49-F238E27FC236}">
                <a16:creationId xmlns:a16="http://schemas.microsoft.com/office/drawing/2014/main" id="{373DCAB3-D3E6-7C08-A4C9-EF1A73319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88" y="3702082"/>
            <a:ext cx="1401599" cy="14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330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 problem of GO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417273" y="1385888"/>
            <a:ext cx="8142265" cy="5231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Global influence</a:t>
            </a:r>
          </a:p>
          <a:p>
            <a:pPr lvl="1"/>
            <a:r>
              <a:rPr lang="en-GB" dirty="0"/>
              <a:t>interaction between distant stones</a:t>
            </a:r>
          </a:p>
          <a:p>
            <a:pPr lvl="1"/>
            <a:r>
              <a:rPr lang="en-GB" dirty="0"/>
              <a:t>keeping the whole board in mind during local fights</a:t>
            </a:r>
          </a:p>
          <a:p>
            <a:pPr lvl="1"/>
            <a:r>
              <a:rPr lang="en-GB" dirty="0"/>
              <a:t>it is possible to allow a tactical loss when it provides a strategic advantage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Tree search is not possible (complexity </a:t>
            </a:r>
            <a:r>
              <a:rPr lang="en-GB" dirty="0" err="1"/>
              <a:t>b^m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TicTacToe</a:t>
            </a:r>
            <a:r>
              <a:rPr lang="en-GB" dirty="0"/>
              <a:t>: b=4 m=9 </a:t>
            </a:r>
          </a:p>
          <a:p>
            <a:pPr lvl="1"/>
            <a:r>
              <a:rPr lang="en-GB" dirty="0"/>
              <a:t>Chess: b=35 m=70</a:t>
            </a:r>
          </a:p>
          <a:p>
            <a:pPr lvl="1"/>
            <a:r>
              <a:rPr lang="en-GB" dirty="0"/>
              <a:t>Go: b=250 m=150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sz="1100" dirty="0"/>
          </a:p>
          <a:p>
            <a:pPr lvl="0"/>
            <a:r>
              <a:rPr lang="en-GB" sz="1100" dirty="0"/>
              <a:t>[</a:t>
            </a:r>
            <a:r>
              <a:rPr lang="en-GB" sz="1100" dirty="0" err="1"/>
              <a:t>Bouzy</a:t>
            </a:r>
            <a:r>
              <a:rPr lang="en-GB" sz="1100" dirty="0"/>
              <a:t>, B. and </a:t>
            </a:r>
            <a:r>
              <a:rPr lang="en-GB" sz="1100" dirty="0" err="1"/>
              <a:t>Cazenave</a:t>
            </a:r>
            <a:r>
              <a:rPr lang="en-GB" sz="1100" dirty="0"/>
              <a:t>, T. (2001). Computer Go: an AI oriented survey. Artificial Intelligence, Vol. 132, pp. 39–103]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41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Monte Carlo Methods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573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numerical method  for statistical simulation which utilizes sequences of random numbers to perform the simulation</a:t>
            </a:r>
          </a:p>
          <a:p>
            <a:pPr lvl="1"/>
            <a:r>
              <a:rPr lang="en-GB" dirty="0"/>
              <a:t>given the probability P of an event in certain conditions, a computer can be used to generate those conditions repeatedly </a:t>
            </a:r>
          </a:p>
          <a:p>
            <a:pPr lvl="1"/>
            <a:r>
              <a:rPr lang="en-GB" dirty="0"/>
              <a:t>number of times the event occurs divided by the number of times the conditions are generated should be approximately equal to P</a:t>
            </a:r>
          </a:p>
          <a:p>
            <a:pPr lvl="1"/>
            <a:endParaRPr lang="en-GB" sz="100" dirty="0"/>
          </a:p>
          <a:p>
            <a:pPr lvl="0"/>
            <a:r>
              <a:rPr lang="en-GB" dirty="0"/>
              <a:t>Classic example: find the value of PI</a:t>
            </a:r>
          </a:p>
          <a:p>
            <a:pPr lvl="1"/>
            <a:r>
              <a:rPr lang="en-GB" dirty="0"/>
              <a:t>Area of square = (2*r)^2 = # of dots inside square</a:t>
            </a:r>
          </a:p>
          <a:p>
            <a:pPr lvl="1"/>
            <a:r>
              <a:rPr lang="en-GB" dirty="0"/>
              <a:t>Area of circle = PI*r^2 = # of dots inside circle</a:t>
            </a:r>
          </a:p>
          <a:p>
            <a:pPr lvl="1"/>
            <a:r>
              <a:rPr lang="en-GB" dirty="0"/>
              <a:t>PI = 4 * (area of circle / area of square)</a:t>
            </a:r>
          </a:p>
          <a:p>
            <a:pPr lvl="1"/>
            <a:r>
              <a:rPr lang="en-GB" dirty="0"/>
              <a:t>Hit and miss algorithm</a:t>
            </a:r>
          </a:p>
          <a:p>
            <a:pPr lvl="1"/>
            <a:endParaRPr lang="en-GB" sz="100" dirty="0"/>
          </a:p>
          <a:p>
            <a:pPr lvl="0"/>
            <a:r>
              <a:rPr lang="en-GB" dirty="0"/>
              <a:t>Another example: Monte Carlo integration</a:t>
            </a:r>
          </a:p>
          <a:p>
            <a:pPr lvl="1"/>
            <a:r>
              <a:rPr lang="en-GB" dirty="0"/>
              <a:t>How to evaluates the integral of f(x) (e.g. sin(x)) </a:t>
            </a:r>
            <a:br>
              <a:rPr lang="en-GB" dirty="0"/>
            </a:br>
            <a:r>
              <a:rPr lang="en-GB" dirty="0"/>
              <a:t>from x</a:t>
            </a:r>
            <a:r>
              <a:rPr lang="en-GB" baseline="-25000" dirty="0"/>
              <a:t>0</a:t>
            </a:r>
            <a:r>
              <a:rPr lang="en-GB" dirty="0"/>
              <a:t> (e.g. 0) to x</a:t>
            </a:r>
            <a:r>
              <a:rPr lang="en-GB" baseline="-25000" dirty="0"/>
              <a:t>1</a:t>
            </a:r>
            <a:r>
              <a:rPr lang="en-GB" dirty="0"/>
              <a:t> (e.g. PI)</a:t>
            </a:r>
          </a:p>
          <a:p>
            <a:pPr lvl="1"/>
            <a:r>
              <a:rPr lang="en-GB" dirty="0"/>
              <a:t>See “notebook - monte-</a:t>
            </a:r>
            <a:r>
              <a:rPr lang="en-GB" dirty="0" err="1"/>
              <a:t>carlo</a:t>
            </a:r>
            <a:r>
              <a:rPr lang="en-GB" dirty="0"/>
              <a:t>-</a:t>
            </a:r>
            <a:r>
              <a:rPr lang="en-GB" dirty="0" err="1"/>
              <a:t>integration.ipynb</a:t>
            </a:r>
            <a:r>
              <a:rPr lang="en-GB" dirty="0"/>
              <a:t>”</a:t>
            </a:r>
          </a:p>
          <a:p>
            <a:endParaRPr lang="en-GB" dirty="0"/>
          </a:p>
        </p:txBody>
      </p:sp>
      <p:pic>
        <p:nvPicPr>
          <p:cNvPr id="2" name="Picture 42">
            <a:extLst>
              <a:ext uri="{FF2B5EF4-FFF2-40B4-BE49-F238E27FC236}">
                <a16:creationId xmlns:a16="http://schemas.microsoft.com/office/drawing/2014/main" id="{64ED23DA-D045-62F5-28E7-6B222909F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409" y="3092038"/>
            <a:ext cx="1563941" cy="14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8421A448-60BA-37DC-C653-9E869820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89" y="4754400"/>
            <a:ext cx="2224261" cy="167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172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/>
              <a:t>Monte Carlo (MC) </a:t>
            </a:r>
            <a:r>
              <a:rPr lang="it-IT" dirty="0" err="1"/>
              <a:t>Approach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87341"/>
            <a:ext cx="8142265" cy="5142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Playing random games from a position </a:t>
            </a:r>
          </a:p>
          <a:p>
            <a:r>
              <a:rPr lang="en-GB" dirty="0"/>
              <a:t>Inferring the value of this position from these games</a:t>
            </a:r>
          </a:p>
          <a:p>
            <a:pPr lvl="0"/>
            <a:endParaRPr lang="en-GB" sz="1050" dirty="0"/>
          </a:p>
          <a:p>
            <a:pPr lvl="0"/>
            <a:r>
              <a:rPr lang="en-GB" dirty="0"/>
              <a:t>Given a board position B, we aim at compute a value V(B)</a:t>
            </a:r>
          </a:p>
          <a:p>
            <a:pPr lvl="1"/>
            <a:r>
              <a:rPr lang="en-GB" dirty="0"/>
              <a:t>starting from B, MC plays a certain number of simulated games</a:t>
            </a:r>
          </a:p>
          <a:p>
            <a:pPr lvl="2"/>
            <a:r>
              <a:rPr lang="en-GB" dirty="0"/>
              <a:t>a succession of simulated moves</a:t>
            </a:r>
          </a:p>
          <a:p>
            <a:pPr lvl="2"/>
            <a:r>
              <a:rPr lang="en-GB" dirty="0"/>
              <a:t>played until the end of the game is reached</a:t>
            </a:r>
          </a:p>
          <a:p>
            <a:pPr lvl="1"/>
            <a:r>
              <a:rPr lang="en-GB" dirty="0"/>
              <a:t>V(B) is deduced from the results of all the simulated games</a:t>
            </a:r>
          </a:p>
          <a:p>
            <a:pPr marL="120650" lvl="0" indent="0">
              <a:buNone/>
            </a:pPr>
            <a:endParaRPr lang="en-GB" sz="1050" dirty="0"/>
          </a:p>
          <a:p>
            <a:pPr lvl="0"/>
            <a:r>
              <a:rPr lang="en-GB" dirty="0"/>
              <a:t>Simplest version</a:t>
            </a:r>
          </a:p>
          <a:p>
            <a:pPr lvl="1"/>
            <a:r>
              <a:rPr lang="en-GB" dirty="0"/>
              <a:t>simulated moves are random moves </a:t>
            </a:r>
          </a:p>
          <a:p>
            <a:pPr lvl="1"/>
            <a:r>
              <a:rPr lang="en-GB" dirty="0"/>
              <a:t>V(B) is the average of the outcomes of the simulated games</a:t>
            </a:r>
          </a:p>
          <a:p>
            <a:pPr lvl="0"/>
            <a:endParaRPr lang="en-GB" sz="1100" dirty="0"/>
          </a:p>
          <a:p>
            <a:pPr lvl="0"/>
            <a:r>
              <a:rPr lang="en-GB" dirty="0"/>
              <a:t>More advanced implementations</a:t>
            </a:r>
          </a:p>
          <a:p>
            <a:pPr lvl="1"/>
            <a:r>
              <a:rPr lang="en-GB" dirty="0"/>
              <a:t>move-selection procedures</a:t>
            </a:r>
          </a:p>
          <a:p>
            <a:pPr lvl="1"/>
            <a:r>
              <a:rPr lang="en-GB" dirty="0"/>
              <a:t>back-propagation strategies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82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/>
              <a:t>Monte Carlo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(MCTS)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43F520E-0BBE-2757-85BC-06168A60C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560215"/>
            <a:ext cx="8680831" cy="416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61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632950"/>
            <a:ext cx="8520600" cy="4105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Two-Person Perfect Information Deterministic Game</a:t>
            </a:r>
          </a:p>
          <a:p>
            <a:pPr lvl="1"/>
            <a:r>
              <a:rPr lang="en-GB" dirty="0"/>
              <a:t>Minimax</a:t>
            </a:r>
          </a:p>
          <a:p>
            <a:pPr lvl="1"/>
            <a:r>
              <a:rPr lang="en-GB" dirty="0"/>
              <a:t>Pruning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Heuristic Tree Search</a:t>
            </a:r>
          </a:p>
          <a:p>
            <a:pPr lvl="1"/>
            <a:r>
              <a:rPr lang="en-GB" dirty="0"/>
              <a:t>Evaluation function</a:t>
            </a:r>
          </a:p>
          <a:p>
            <a:pPr lvl="1"/>
            <a:r>
              <a:rPr lang="en-GB" dirty="0"/>
              <a:t>The Problem of GO</a:t>
            </a:r>
          </a:p>
          <a:p>
            <a:pPr lvl="1"/>
            <a:endParaRPr lang="en-GB" dirty="0"/>
          </a:p>
          <a:p>
            <a:r>
              <a:rPr lang="en-GB" dirty="0"/>
              <a:t>Monte Carlo Approach</a:t>
            </a:r>
          </a:p>
          <a:p>
            <a:pPr lvl="1"/>
            <a:r>
              <a:rPr lang="en-GB" dirty="0"/>
              <a:t>Monte Carlo Tree Search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MCTS: selection and expansion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417273" y="1043732"/>
            <a:ext cx="8415027" cy="5573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While the state is found in the tree, the next action is chosen according to the statistics stored</a:t>
            </a:r>
          </a:p>
          <a:p>
            <a:pPr lvl="1"/>
            <a:r>
              <a:rPr lang="en-GB" dirty="0"/>
              <a:t>balancing </a:t>
            </a:r>
            <a:r>
              <a:rPr lang="en-GB" b="1" dirty="0"/>
              <a:t>exploitation</a:t>
            </a:r>
            <a:r>
              <a:rPr lang="en-GB" dirty="0"/>
              <a:t> and </a:t>
            </a:r>
            <a:r>
              <a:rPr lang="en-GB" b="1" dirty="0"/>
              <a:t>exploration</a:t>
            </a:r>
          </a:p>
          <a:p>
            <a:pPr lvl="2"/>
            <a:r>
              <a:rPr lang="en-GB" dirty="0"/>
              <a:t>often select the action that leads to the best results (exploitation)</a:t>
            </a:r>
          </a:p>
          <a:p>
            <a:pPr lvl="2"/>
            <a:r>
              <a:rPr lang="en-GB" dirty="0"/>
              <a:t>less promising actions still can be explored (exploration)</a:t>
            </a:r>
          </a:p>
          <a:p>
            <a:pPr lvl="0"/>
            <a:r>
              <a:rPr lang="en-GB" dirty="0"/>
              <a:t>When the game reaches a state not in the tree</a:t>
            </a:r>
          </a:p>
          <a:p>
            <a:pPr lvl="1"/>
            <a:r>
              <a:rPr lang="en-GB" dirty="0"/>
              <a:t>the state is added as a new node</a:t>
            </a:r>
          </a:p>
          <a:p>
            <a:pPr lvl="1"/>
            <a:r>
              <a:rPr lang="en-GB" dirty="0"/>
              <a:t>the tree is expanded by one node for each simulated game</a:t>
            </a:r>
          </a:p>
          <a:p>
            <a:pPr lvl="0"/>
            <a:r>
              <a:rPr lang="en-GB" dirty="0"/>
              <a:t>For the rest of the game use MC</a:t>
            </a:r>
          </a:p>
          <a:p>
            <a:pPr lvl="1"/>
            <a:r>
              <a:rPr lang="en-GB" dirty="0"/>
              <a:t>actions are selected at random until the end of the game</a:t>
            </a:r>
          </a:p>
          <a:p>
            <a:pPr lvl="1"/>
            <a:r>
              <a:rPr lang="en-GB" dirty="0"/>
              <a:t>the action selection probabilities has a significant effect</a:t>
            </a:r>
          </a:p>
          <a:p>
            <a:pPr lvl="2"/>
            <a:r>
              <a:rPr lang="en-GB" dirty="0"/>
              <a:t>if all legal actions are selected with equal probability the strategy played is often weak</a:t>
            </a:r>
          </a:p>
          <a:p>
            <a:pPr lvl="2"/>
            <a:r>
              <a:rPr lang="en-GB" dirty="0"/>
              <a:t>use heuristic knowledge to give larger weights to promising actions</a:t>
            </a:r>
            <a:endParaRPr lang="en-GB" sz="1100" dirty="0"/>
          </a:p>
          <a:p>
            <a:pPr lvl="2"/>
            <a:endParaRPr lang="en-GB" sz="1050" dirty="0"/>
          </a:p>
          <a:p>
            <a:pPr lvl="0"/>
            <a:r>
              <a:rPr lang="en-GB" sz="1200" dirty="0"/>
              <a:t>[</a:t>
            </a:r>
            <a:r>
              <a:rPr lang="en-GB" sz="1200" dirty="0" err="1"/>
              <a:t>Chaslot</a:t>
            </a:r>
            <a:r>
              <a:rPr lang="en-GB" sz="1200" dirty="0"/>
              <a:t>, G.-B.; Saito, J.-T.; </a:t>
            </a:r>
            <a:r>
              <a:rPr lang="en-GB" sz="1200" dirty="0" err="1"/>
              <a:t>Bouzy</a:t>
            </a:r>
            <a:r>
              <a:rPr lang="en-GB" sz="1200" dirty="0"/>
              <a:t>, B.; </a:t>
            </a:r>
            <a:r>
              <a:rPr lang="en-GB" sz="1200" dirty="0" err="1"/>
              <a:t>Uiterwijk</a:t>
            </a:r>
            <a:r>
              <a:rPr lang="en-GB" sz="1200" dirty="0"/>
              <a:t>, J.; and van den </a:t>
            </a:r>
            <a:r>
              <a:rPr lang="en-GB" sz="1200" dirty="0" err="1"/>
              <a:t>Herik</a:t>
            </a:r>
            <a:r>
              <a:rPr lang="en-GB" sz="1200" dirty="0"/>
              <a:t>, H. 2006. Monte-Carlo Strategies for Computer Go. In Proceedings of the 18th Belgian-Dutch Conference on Artificial Intelligence, 83–90]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16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208" y="1240251"/>
            <a:ext cx="8501063" cy="1090007"/>
          </a:xfrm>
        </p:spPr>
        <p:txBody>
          <a:bodyPr/>
          <a:lstStyle/>
          <a:p>
            <a:pPr>
              <a:defRPr/>
            </a:pPr>
            <a:r>
              <a:rPr lang="en-US" dirty="0"/>
              <a:t>After reaching the end of the simulated game</a:t>
            </a:r>
          </a:p>
          <a:p>
            <a:pPr lvl="1">
              <a:defRPr/>
            </a:pPr>
            <a:r>
              <a:rPr lang="en-US" dirty="0"/>
              <a:t>update each tree node that was traversed </a:t>
            </a:r>
          </a:p>
          <a:p>
            <a:pPr lvl="1">
              <a:defRPr/>
            </a:pPr>
            <a:r>
              <a:rPr lang="en-US" dirty="0"/>
              <a:t>update visit counts and the win ratio according to the outcome</a:t>
            </a:r>
          </a:p>
        </p:txBody>
      </p:sp>
      <p:sp>
        <p:nvSpPr>
          <p:cNvPr id="34" name="Text Box 96"/>
          <p:cNvSpPr txBox="1">
            <a:spLocks noChangeArrowheads="1"/>
          </p:cNvSpPr>
          <p:nvPr/>
        </p:nvSpPr>
        <p:spPr bwMode="auto">
          <a:xfrm>
            <a:off x="4240503" y="2813291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endParaRPr lang="fr-FR"/>
          </a:p>
        </p:txBody>
      </p:sp>
      <p:grpSp>
        <p:nvGrpSpPr>
          <p:cNvPr id="91" name="Group 90"/>
          <p:cNvGrpSpPr/>
          <p:nvPr/>
        </p:nvGrpSpPr>
        <p:grpSpPr>
          <a:xfrm>
            <a:off x="4210062" y="2651298"/>
            <a:ext cx="815261" cy="3223169"/>
            <a:chOff x="4210062" y="2651298"/>
            <a:chExt cx="815261" cy="3223169"/>
          </a:xfrm>
        </p:grpSpPr>
        <p:grpSp>
          <p:nvGrpSpPr>
            <p:cNvPr id="2" name="Group 1"/>
            <p:cNvGrpSpPr/>
            <p:nvPr/>
          </p:nvGrpSpPr>
          <p:grpSpPr>
            <a:xfrm>
              <a:off x="4392903" y="3194291"/>
              <a:ext cx="632420" cy="2680176"/>
              <a:chOff x="4004320" y="2945904"/>
              <a:chExt cx="632420" cy="2680176"/>
            </a:xfrm>
          </p:grpSpPr>
          <p:grpSp>
            <p:nvGrpSpPr>
              <p:cNvPr id="5" name="Group 93"/>
              <p:cNvGrpSpPr>
                <a:grpSpLocks/>
              </p:cNvGrpSpPr>
              <p:nvPr/>
            </p:nvGrpSpPr>
            <p:grpSpPr bwMode="auto">
              <a:xfrm>
                <a:off x="4004320" y="2945904"/>
                <a:ext cx="214312" cy="2451596"/>
                <a:chOff x="3449" y="1194"/>
                <a:chExt cx="96" cy="2000"/>
              </a:xfrm>
            </p:grpSpPr>
            <p:sp>
              <p:nvSpPr>
                <p:cNvPr id="6" name="Rectangle 19"/>
                <p:cNvSpPr>
                  <a:spLocks noChangeArrowheads="1"/>
                </p:cNvSpPr>
                <p:nvPr/>
              </p:nvSpPr>
              <p:spPr bwMode="auto">
                <a:xfrm>
                  <a:off x="3449" y="3098"/>
                  <a:ext cx="96" cy="96"/>
                </a:xfrm>
                <a:prstGeom prst="rect">
                  <a:avLst/>
                </a:prstGeom>
                <a:solidFill>
                  <a:srgbClr val="000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None/>
                  </a:pPr>
                  <a:endParaRPr lang="it-IT"/>
                </a:p>
              </p:txBody>
            </p:sp>
            <p:grpSp>
              <p:nvGrpSpPr>
                <p:cNvPr id="7" name="Group 66"/>
                <p:cNvGrpSpPr>
                  <a:grpSpLocks/>
                </p:cNvGrpSpPr>
                <p:nvPr/>
              </p:nvGrpSpPr>
              <p:grpSpPr bwMode="auto">
                <a:xfrm>
                  <a:off x="3484" y="1194"/>
                  <a:ext cx="61" cy="951"/>
                  <a:chOff x="3484" y="1194"/>
                  <a:chExt cx="61" cy="951"/>
                </a:xfrm>
              </p:grpSpPr>
              <p:grpSp>
                <p:nvGrpSpPr>
                  <p:cNvPr id="21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3484" y="1194"/>
                    <a:ext cx="61" cy="237"/>
                    <a:chOff x="3689" y="1728"/>
                    <a:chExt cx="61" cy="237"/>
                  </a:xfrm>
                </p:grpSpPr>
                <p:sp>
                  <p:nvSpPr>
                    <p:cNvPr id="31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1728"/>
                      <a:ext cx="48" cy="119"/>
                    </a:xfrm>
                    <a:prstGeom prst="line">
                      <a:avLst/>
                    </a:prstGeom>
                    <a:noFill/>
                    <a:ln w="6480">
                      <a:solidFill>
                        <a:srgbClr val="000033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  <p:sp>
                  <p:nvSpPr>
                    <p:cNvPr id="32" name="Line 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88" y="1847"/>
                      <a:ext cx="64" cy="119"/>
                    </a:xfrm>
                    <a:prstGeom prst="line">
                      <a:avLst/>
                    </a:prstGeom>
                    <a:noFill/>
                    <a:ln w="6480">
                      <a:solidFill>
                        <a:srgbClr val="000033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22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3484" y="1432"/>
                    <a:ext cx="61" cy="237"/>
                    <a:chOff x="3689" y="1966"/>
                    <a:chExt cx="61" cy="237"/>
                  </a:xfrm>
                </p:grpSpPr>
                <p:sp>
                  <p:nvSpPr>
                    <p:cNvPr id="29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1966"/>
                      <a:ext cx="48" cy="119"/>
                    </a:xfrm>
                    <a:prstGeom prst="line">
                      <a:avLst/>
                    </a:prstGeom>
                    <a:noFill/>
                    <a:ln w="6480">
                      <a:solidFill>
                        <a:srgbClr val="000033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  <p:sp>
                  <p:nvSpPr>
                    <p:cNvPr id="30" name="Line 2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88" y="2085"/>
                      <a:ext cx="64" cy="119"/>
                    </a:xfrm>
                    <a:prstGeom prst="line">
                      <a:avLst/>
                    </a:prstGeom>
                    <a:noFill/>
                    <a:ln w="6480">
                      <a:solidFill>
                        <a:srgbClr val="000033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23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3484" y="1670"/>
                    <a:ext cx="61" cy="237"/>
                    <a:chOff x="3689" y="2204"/>
                    <a:chExt cx="61" cy="237"/>
                  </a:xfrm>
                </p:grpSpPr>
                <p:sp>
                  <p:nvSpPr>
                    <p:cNvPr id="27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204"/>
                      <a:ext cx="48" cy="119"/>
                    </a:xfrm>
                    <a:prstGeom prst="line">
                      <a:avLst/>
                    </a:prstGeom>
                    <a:noFill/>
                    <a:ln w="6480">
                      <a:solidFill>
                        <a:srgbClr val="000033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  <p:sp>
                  <p:nvSpPr>
                    <p:cNvPr id="28" name="Line 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88" y="2323"/>
                      <a:ext cx="64" cy="119"/>
                    </a:xfrm>
                    <a:prstGeom prst="line">
                      <a:avLst/>
                    </a:prstGeom>
                    <a:noFill/>
                    <a:ln w="6480">
                      <a:solidFill>
                        <a:srgbClr val="000033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24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3484" y="1908"/>
                    <a:ext cx="61" cy="237"/>
                    <a:chOff x="3689" y="2204"/>
                    <a:chExt cx="61" cy="237"/>
                  </a:xfrm>
                </p:grpSpPr>
                <p:sp>
                  <p:nvSpPr>
                    <p:cNvPr id="25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204"/>
                      <a:ext cx="48" cy="119"/>
                    </a:xfrm>
                    <a:prstGeom prst="line">
                      <a:avLst/>
                    </a:prstGeom>
                    <a:noFill/>
                    <a:ln w="6480">
                      <a:solidFill>
                        <a:srgbClr val="000033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  <p:sp>
                  <p:nvSpPr>
                    <p:cNvPr id="26" name="Line 6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88" y="2323"/>
                      <a:ext cx="64" cy="119"/>
                    </a:xfrm>
                    <a:prstGeom prst="line">
                      <a:avLst/>
                    </a:prstGeom>
                    <a:noFill/>
                    <a:ln w="6480">
                      <a:solidFill>
                        <a:srgbClr val="000033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</p:grpSp>
            </p:grpSp>
            <p:grpSp>
              <p:nvGrpSpPr>
                <p:cNvPr id="8" name="Group 80"/>
                <p:cNvGrpSpPr>
                  <a:grpSpLocks/>
                </p:cNvGrpSpPr>
                <p:nvPr/>
              </p:nvGrpSpPr>
              <p:grpSpPr bwMode="auto">
                <a:xfrm>
                  <a:off x="3478" y="2146"/>
                  <a:ext cx="61" cy="951"/>
                  <a:chOff x="3484" y="1194"/>
                  <a:chExt cx="61" cy="951"/>
                </a:xfrm>
              </p:grpSpPr>
              <p:grpSp>
                <p:nvGrpSpPr>
                  <p:cNvPr id="9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3484" y="1194"/>
                    <a:ext cx="61" cy="237"/>
                    <a:chOff x="3689" y="1728"/>
                    <a:chExt cx="61" cy="237"/>
                  </a:xfrm>
                </p:grpSpPr>
                <p:sp>
                  <p:nvSpPr>
                    <p:cNvPr id="19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1728"/>
                      <a:ext cx="48" cy="119"/>
                    </a:xfrm>
                    <a:prstGeom prst="line">
                      <a:avLst/>
                    </a:prstGeom>
                    <a:noFill/>
                    <a:ln w="6480">
                      <a:solidFill>
                        <a:srgbClr val="000033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  <p:sp>
                  <p:nvSpPr>
                    <p:cNvPr id="20" name="Line 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88" y="1847"/>
                      <a:ext cx="64" cy="119"/>
                    </a:xfrm>
                    <a:prstGeom prst="line">
                      <a:avLst/>
                    </a:prstGeom>
                    <a:noFill/>
                    <a:ln w="6480">
                      <a:solidFill>
                        <a:srgbClr val="000033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10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3484" y="1432"/>
                    <a:ext cx="61" cy="237"/>
                    <a:chOff x="3689" y="1966"/>
                    <a:chExt cx="61" cy="237"/>
                  </a:xfrm>
                </p:grpSpPr>
                <p:sp>
                  <p:nvSpPr>
                    <p:cNvPr id="17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1966"/>
                      <a:ext cx="48" cy="119"/>
                    </a:xfrm>
                    <a:prstGeom prst="line">
                      <a:avLst/>
                    </a:prstGeom>
                    <a:noFill/>
                    <a:ln w="6480">
                      <a:solidFill>
                        <a:srgbClr val="000033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  <p:sp>
                  <p:nvSpPr>
                    <p:cNvPr id="18" name="Line 8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88" y="2085"/>
                      <a:ext cx="64" cy="119"/>
                    </a:xfrm>
                    <a:prstGeom prst="line">
                      <a:avLst/>
                    </a:prstGeom>
                    <a:noFill/>
                    <a:ln w="6480">
                      <a:solidFill>
                        <a:srgbClr val="000033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11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3484" y="1670"/>
                    <a:ext cx="61" cy="237"/>
                    <a:chOff x="3689" y="2204"/>
                    <a:chExt cx="61" cy="237"/>
                  </a:xfrm>
                </p:grpSpPr>
                <p:sp>
                  <p:nvSpPr>
                    <p:cNvPr id="15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204"/>
                      <a:ext cx="48" cy="119"/>
                    </a:xfrm>
                    <a:prstGeom prst="line">
                      <a:avLst/>
                    </a:prstGeom>
                    <a:noFill/>
                    <a:ln w="6480">
                      <a:solidFill>
                        <a:srgbClr val="000033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  <p:sp>
                  <p:nvSpPr>
                    <p:cNvPr id="16" name="Line 8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88" y="2323"/>
                      <a:ext cx="64" cy="119"/>
                    </a:xfrm>
                    <a:prstGeom prst="line">
                      <a:avLst/>
                    </a:prstGeom>
                    <a:noFill/>
                    <a:ln w="6480">
                      <a:solidFill>
                        <a:srgbClr val="000033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</p:grpSp>
              <p:grpSp>
                <p:nvGrpSpPr>
                  <p:cNvPr id="12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3484" y="1908"/>
                    <a:ext cx="61" cy="237"/>
                    <a:chOff x="3689" y="2204"/>
                    <a:chExt cx="61" cy="237"/>
                  </a:xfrm>
                </p:grpSpPr>
                <p:sp>
                  <p:nvSpPr>
                    <p:cNvPr id="13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204"/>
                      <a:ext cx="48" cy="119"/>
                    </a:xfrm>
                    <a:prstGeom prst="line">
                      <a:avLst/>
                    </a:prstGeom>
                    <a:noFill/>
                    <a:ln w="6480">
                      <a:solidFill>
                        <a:srgbClr val="000033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  <p:sp>
                  <p:nvSpPr>
                    <p:cNvPr id="14" name="Line 9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88" y="2323"/>
                      <a:ext cx="64" cy="119"/>
                    </a:xfrm>
                    <a:prstGeom prst="line">
                      <a:avLst/>
                    </a:prstGeom>
                    <a:noFill/>
                    <a:ln w="6480">
                      <a:solidFill>
                        <a:srgbClr val="000033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it-IT"/>
                    </a:p>
                  </p:txBody>
                </p:sp>
              </p:grpSp>
            </p:grpSp>
          </p:grpSp>
          <p:sp>
            <p:nvSpPr>
              <p:cNvPr id="33" name="Text Box 95"/>
              <p:cNvSpPr txBox="1">
                <a:spLocks noChangeArrowheads="1"/>
              </p:cNvSpPr>
              <p:nvPr/>
            </p:nvSpPr>
            <p:spPr bwMode="auto">
              <a:xfrm>
                <a:off x="4281140" y="5164117"/>
                <a:ext cx="3556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•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•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•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•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fr-FR" dirty="0"/>
                  <a:t>1</a:t>
                </a:r>
              </a:p>
            </p:txBody>
          </p:sp>
        </p:grpSp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4210062" y="2651298"/>
              <a:ext cx="534988" cy="533400"/>
            </a:xfrm>
            <a:prstGeom prst="ellipse">
              <a:avLst/>
            </a:prstGeom>
            <a:solidFill>
              <a:schemeClr val="bg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endParaRPr lang="it-IT"/>
            </a:p>
          </p:txBody>
        </p:sp>
      </p:grp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340517" y="2781645"/>
            <a:ext cx="355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fr-FR" sz="1200" dirty="0"/>
              <a:t>1</a:t>
            </a:r>
          </a:p>
        </p:txBody>
      </p:sp>
      <p:grpSp>
        <p:nvGrpSpPr>
          <p:cNvPr id="42" name="Group 41"/>
          <p:cNvGrpSpPr/>
          <p:nvPr/>
        </p:nvGrpSpPr>
        <p:grpSpPr>
          <a:xfrm rot="441368">
            <a:off x="4032543" y="3111271"/>
            <a:ext cx="440727" cy="2893710"/>
            <a:chOff x="6148388" y="2386013"/>
            <a:chExt cx="440727" cy="3403532"/>
          </a:xfrm>
        </p:grpSpPr>
        <p:grpSp>
          <p:nvGrpSpPr>
            <p:cNvPr id="43" name="Group 48"/>
            <p:cNvGrpSpPr>
              <a:grpSpLocks/>
            </p:cNvGrpSpPr>
            <p:nvPr/>
          </p:nvGrpSpPr>
          <p:grpSpPr bwMode="auto">
            <a:xfrm flipH="1">
              <a:off x="6148388" y="2386013"/>
              <a:ext cx="152400" cy="3175000"/>
              <a:chOff x="3449" y="1194"/>
              <a:chExt cx="96" cy="2000"/>
            </a:xfrm>
          </p:grpSpPr>
          <p:sp>
            <p:nvSpPr>
              <p:cNvPr id="45" name="Rectangle 49"/>
              <p:cNvSpPr>
                <a:spLocks noChangeArrowheads="1"/>
              </p:cNvSpPr>
              <p:nvPr/>
            </p:nvSpPr>
            <p:spPr bwMode="auto">
              <a:xfrm>
                <a:off x="3449" y="3098"/>
                <a:ext cx="96" cy="96"/>
              </a:xfrm>
              <a:prstGeom prst="rect">
                <a:avLst/>
              </a:prstGeom>
              <a:solidFill>
                <a:srgbClr val="000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buFont typeface="Wingdings" pitchFamily="2" charset="2"/>
                  <a:buNone/>
                </a:pPr>
                <a:endParaRPr lang="it-IT"/>
              </a:p>
            </p:txBody>
          </p:sp>
          <p:grpSp>
            <p:nvGrpSpPr>
              <p:cNvPr id="46" name="Group 50"/>
              <p:cNvGrpSpPr>
                <a:grpSpLocks/>
              </p:cNvGrpSpPr>
              <p:nvPr/>
            </p:nvGrpSpPr>
            <p:grpSpPr bwMode="auto">
              <a:xfrm>
                <a:off x="3484" y="1194"/>
                <a:ext cx="61" cy="951"/>
                <a:chOff x="3484" y="1194"/>
                <a:chExt cx="61" cy="951"/>
              </a:xfrm>
            </p:grpSpPr>
            <p:grpSp>
              <p:nvGrpSpPr>
                <p:cNvPr id="60" name="Group 51"/>
                <p:cNvGrpSpPr>
                  <a:grpSpLocks/>
                </p:cNvGrpSpPr>
                <p:nvPr/>
              </p:nvGrpSpPr>
              <p:grpSpPr bwMode="auto">
                <a:xfrm>
                  <a:off x="3484" y="1194"/>
                  <a:ext cx="61" cy="237"/>
                  <a:chOff x="3689" y="1728"/>
                  <a:chExt cx="61" cy="237"/>
                </a:xfrm>
              </p:grpSpPr>
              <p:sp>
                <p:nvSpPr>
                  <p:cNvPr id="70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728"/>
                    <a:ext cx="48" cy="119"/>
                  </a:xfrm>
                  <a:prstGeom prst="line">
                    <a:avLst/>
                  </a:prstGeom>
                  <a:noFill/>
                  <a:ln w="6480">
                    <a:solidFill>
                      <a:srgbClr val="0000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71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88" y="1847"/>
                    <a:ext cx="64" cy="119"/>
                  </a:xfrm>
                  <a:prstGeom prst="line">
                    <a:avLst/>
                  </a:prstGeom>
                  <a:noFill/>
                  <a:ln w="6480">
                    <a:solidFill>
                      <a:srgbClr val="0000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61" name="Group 54"/>
                <p:cNvGrpSpPr>
                  <a:grpSpLocks/>
                </p:cNvGrpSpPr>
                <p:nvPr/>
              </p:nvGrpSpPr>
              <p:grpSpPr bwMode="auto">
                <a:xfrm>
                  <a:off x="3484" y="1432"/>
                  <a:ext cx="61" cy="237"/>
                  <a:chOff x="3689" y="1966"/>
                  <a:chExt cx="61" cy="237"/>
                </a:xfrm>
              </p:grpSpPr>
              <p:sp>
                <p:nvSpPr>
                  <p:cNvPr id="68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966"/>
                    <a:ext cx="48" cy="119"/>
                  </a:xfrm>
                  <a:prstGeom prst="line">
                    <a:avLst/>
                  </a:prstGeom>
                  <a:noFill/>
                  <a:ln w="6480">
                    <a:solidFill>
                      <a:srgbClr val="0000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69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88" y="2085"/>
                    <a:ext cx="64" cy="119"/>
                  </a:xfrm>
                  <a:prstGeom prst="line">
                    <a:avLst/>
                  </a:prstGeom>
                  <a:noFill/>
                  <a:ln w="6480">
                    <a:solidFill>
                      <a:srgbClr val="0000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62" name="Group 57"/>
                <p:cNvGrpSpPr>
                  <a:grpSpLocks/>
                </p:cNvGrpSpPr>
                <p:nvPr/>
              </p:nvGrpSpPr>
              <p:grpSpPr bwMode="auto">
                <a:xfrm>
                  <a:off x="3484" y="1670"/>
                  <a:ext cx="61" cy="237"/>
                  <a:chOff x="3689" y="2204"/>
                  <a:chExt cx="61" cy="237"/>
                </a:xfrm>
              </p:grpSpPr>
              <p:sp>
                <p:nvSpPr>
                  <p:cNvPr id="66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204"/>
                    <a:ext cx="48" cy="119"/>
                  </a:xfrm>
                  <a:prstGeom prst="line">
                    <a:avLst/>
                  </a:prstGeom>
                  <a:noFill/>
                  <a:ln w="6480">
                    <a:solidFill>
                      <a:srgbClr val="0000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67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88" y="2323"/>
                    <a:ext cx="64" cy="119"/>
                  </a:xfrm>
                  <a:prstGeom prst="line">
                    <a:avLst/>
                  </a:prstGeom>
                  <a:noFill/>
                  <a:ln w="6480">
                    <a:solidFill>
                      <a:srgbClr val="0000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63" name="Group 60"/>
                <p:cNvGrpSpPr>
                  <a:grpSpLocks/>
                </p:cNvGrpSpPr>
                <p:nvPr/>
              </p:nvGrpSpPr>
              <p:grpSpPr bwMode="auto">
                <a:xfrm>
                  <a:off x="3484" y="1908"/>
                  <a:ext cx="61" cy="237"/>
                  <a:chOff x="3689" y="2204"/>
                  <a:chExt cx="61" cy="237"/>
                </a:xfrm>
              </p:grpSpPr>
              <p:sp>
                <p:nvSpPr>
                  <p:cNvPr id="64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204"/>
                    <a:ext cx="48" cy="119"/>
                  </a:xfrm>
                  <a:prstGeom prst="line">
                    <a:avLst/>
                  </a:prstGeom>
                  <a:noFill/>
                  <a:ln w="6480">
                    <a:solidFill>
                      <a:srgbClr val="0000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65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88" y="2323"/>
                    <a:ext cx="64" cy="119"/>
                  </a:xfrm>
                  <a:prstGeom prst="line">
                    <a:avLst/>
                  </a:prstGeom>
                  <a:noFill/>
                  <a:ln w="6480">
                    <a:solidFill>
                      <a:srgbClr val="0000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</p:grpSp>
          <p:grpSp>
            <p:nvGrpSpPr>
              <p:cNvPr id="47" name="Group 63"/>
              <p:cNvGrpSpPr>
                <a:grpSpLocks/>
              </p:cNvGrpSpPr>
              <p:nvPr/>
            </p:nvGrpSpPr>
            <p:grpSpPr bwMode="auto">
              <a:xfrm>
                <a:off x="3478" y="2146"/>
                <a:ext cx="61" cy="951"/>
                <a:chOff x="3484" y="1194"/>
                <a:chExt cx="61" cy="951"/>
              </a:xfrm>
            </p:grpSpPr>
            <p:grpSp>
              <p:nvGrpSpPr>
                <p:cNvPr id="48" name="Group 64"/>
                <p:cNvGrpSpPr>
                  <a:grpSpLocks/>
                </p:cNvGrpSpPr>
                <p:nvPr/>
              </p:nvGrpSpPr>
              <p:grpSpPr bwMode="auto">
                <a:xfrm>
                  <a:off x="3484" y="1194"/>
                  <a:ext cx="61" cy="237"/>
                  <a:chOff x="3689" y="1728"/>
                  <a:chExt cx="61" cy="237"/>
                </a:xfrm>
              </p:grpSpPr>
              <p:sp>
                <p:nvSpPr>
                  <p:cNvPr id="58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728"/>
                    <a:ext cx="48" cy="119"/>
                  </a:xfrm>
                  <a:prstGeom prst="line">
                    <a:avLst/>
                  </a:prstGeom>
                  <a:noFill/>
                  <a:ln w="6480">
                    <a:solidFill>
                      <a:srgbClr val="0000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59" name="Line 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88" y="1847"/>
                    <a:ext cx="64" cy="119"/>
                  </a:xfrm>
                  <a:prstGeom prst="line">
                    <a:avLst/>
                  </a:prstGeom>
                  <a:noFill/>
                  <a:ln w="6480">
                    <a:solidFill>
                      <a:srgbClr val="0000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49" name="Group 67"/>
                <p:cNvGrpSpPr>
                  <a:grpSpLocks/>
                </p:cNvGrpSpPr>
                <p:nvPr/>
              </p:nvGrpSpPr>
              <p:grpSpPr bwMode="auto">
                <a:xfrm>
                  <a:off x="3484" y="1432"/>
                  <a:ext cx="61" cy="237"/>
                  <a:chOff x="3689" y="1966"/>
                  <a:chExt cx="61" cy="237"/>
                </a:xfrm>
              </p:grpSpPr>
              <p:sp>
                <p:nvSpPr>
                  <p:cNvPr id="5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966"/>
                    <a:ext cx="48" cy="119"/>
                  </a:xfrm>
                  <a:prstGeom prst="line">
                    <a:avLst/>
                  </a:prstGeom>
                  <a:noFill/>
                  <a:ln w="6480">
                    <a:solidFill>
                      <a:srgbClr val="0000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57" name="Line 6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88" y="2085"/>
                    <a:ext cx="64" cy="119"/>
                  </a:xfrm>
                  <a:prstGeom prst="line">
                    <a:avLst/>
                  </a:prstGeom>
                  <a:noFill/>
                  <a:ln w="6480">
                    <a:solidFill>
                      <a:srgbClr val="0000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50" name="Group 70"/>
                <p:cNvGrpSpPr>
                  <a:grpSpLocks/>
                </p:cNvGrpSpPr>
                <p:nvPr/>
              </p:nvGrpSpPr>
              <p:grpSpPr bwMode="auto">
                <a:xfrm>
                  <a:off x="3484" y="1670"/>
                  <a:ext cx="61" cy="237"/>
                  <a:chOff x="3689" y="2204"/>
                  <a:chExt cx="61" cy="237"/>
                </a:xfrm>
              </p:grpSpPr>
              <p:sp>
                <p:nvSpPr>
                  <p:cNvPr id="54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204"/>
                    <a:ext cx="48" cy="119"/>
                  </a:xfrm>
                  <a:prstGeom prst="line">
                    <a:avLst/>
                  </a:prstGeom>
                  <a:noFill/>
                  <a:ln w="6480">
                    <a:solidFill>
                      <a:srgbClr val="0000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55" name="Line 7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88" y="2323"/>
                    <a:ext cx="64" cy="119"/>
                  </a:xfrm>
                  <a:prstGeom prst="line">
                    <a:avLst/>
                  </a:prstGeom>
                  <a:noFill/>
                  <a:ln w="6480">
                    <a:solidFill>
                      <a:srgbClr val="0000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51" name="Group 73"/>
                <p:cNvGrpSpPr>
                  <a:grpSpLocks/>
                </p:cNvGrpSpPr>
                <p:nvPr/>
              </p:nvGrpSpPr>
              <p:grpSpPr bwMode="auto">
                <a:xfrm>
                  <a:off x="3484" y="1908"/>
                  <a:ext cx="61" cy="237"/>
                  <a:chOff x="3689" y="2204"/>
                  <a:chExt cx="61" cy="237"/>
                </a:xfrm>
              </p:grpSpPr>
              <p:sp>
                <p:nvSpPr>
                  <p:cNvPr id="52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204"/>
                    <a:ext cx="48" cy="119"/>
                  </a:xfrm>
                  <a:prstGeom prst="line">
                    <a:avLst/>
                  </a:prstGeom>
                  <a:noFill/>
                  <a:ln w="6480">
                    <a:solidFill>
                      <a:srgbClr val="0000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53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88" y="2323"/>
                    <a:ext cx="64" cy="119"/>
                  </a:xfrm>
                  <a:prstGeom prst="line">
                    <a:avLst/>
                  </a:prstGeom>
                  <a:noFill/>
                  <a:ln w="6480">
                    <a:solidFill>
                      <a:srgbClr val="000033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</p:grpSp>
        </p:grpSp>
        <p:sp>
          <p:nvSpPr>
            <p:cNvPr id="44" name="Text Box 82"/>
            <p:cNvSpPr txBox="1">
              <a:spLocks noChangeArrowheads="1"/>
            </p:cNvSpPr>
            <p:nvPr/>
          </p:nvSpPr>
          <p:spPr bwMode="auto">
            <a:xfrm>
              <a:off x="6233515" y="5327583"/>
              <a:ext cx="3556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dirty="0"/>
                <a:t>0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48087" y="2784862"/>
            <a:ext cx="1248030" cy="1416164"/>
            <a:chOff x="3113545" y="2350394"/>
            <a:chExt cx="1248030" cy="1416164"/>
          </a:xfrm>
        </p:grpSpPr>
        <p:grpSp>
          <p:nvGrpSpPr>
            <p:cNvPr id="41" name="Group 40"/>
            <p:cNvGrpSpPr/>
            <p:nvPr/>
          </p:nvGrpSpPr>
          <p:grpSpPr>
            <a:xfrm>
              <a:off x="3113545" y="2602431"/>
              <a:ext cx="789930" cy="1164127"/>
              <a:chOff x="2793962" y="3023292"/>
              <a:chExt cx="789930" cy="1164127"/>
            </a:xfrm>
          </p:grpSpPr>
          <p:sp>
            <p:nvSpPr>
              <p:cNvPr id="75" name="Oval 64"/>
              <p:cNvSpPr>
                <a:spLocks noChangeArrowheads="1"/>
              </p:cNvSpPr>
              <p:nvPr/>
            </p:nvSpPr>
            <p:spPr bwMode="auto">
              <a:xfrm>
                <a:off x="2793962" y="3654019"/>
                <a:ext cx="534988" cy="533400"/>
              </a:xfrm>
              <a:prstGeom prst="ellipse">
                <a:avLst/>
              </a:prstGeom>
              <a:solidFill>
                <a:schemeClr val="bg1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73" name="Text Box 89"/>
              <p:cNvSpPr txBox="1">
                <a:spLocks noChangeArrowheads="1"/>
              </p:cNvSpPr>
              <p:nvPr/>
            </p:nvSpPr>
            <p:spPr bwMode="auto">
              <a:xfrm>
                <a:off x="2936420" y="3769372"/>
                <a:ext cx="25007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•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•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•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•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fr-FR" sz="1200" dirty="0"/>
                  <a:t>0</a:t>
                </a:r>
              </a:p>
            </p:txBody>
          </p:sp>
          <p:sp>
            <p:nvSpPr>
              <p:cNvPr id="74" name="Line 97"/>
              <p:cNvSpPr>
                <a:spLocks noChangeShapeType="1"/>
              </p:cNvSpPr>
              <p:nvPr/>
            </p:nvSpPr>
            <p:spPr bwMode="auto">
              <a:xfrm flipH="1">
                <a:off x="3173281" y="3023292"/>
                <a:ext cx="410611" cy="65397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77" name="Text Box 94"/>
            <p:cNvSpPr txBox="1">
              <a:spLocks noChangeArrowheads="1"/>
            </p:cNvSpPr>
            <p:nvPr/>
          </p:nvSpPr>
          <p:spPr bwMode="auto">
            <a:xfrm>
              <a:off x="3946943" y="2350394"/>
              <a:ext cx="414632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200" dirty="0"/>
                <a:t>1/2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003229" y="2775704"/>
            <a:ext cx="3332987" cy="1049924"/>
            <a:chOff x="4905297" y="2761171"/>
            <a:chExt cx="3332987" cy="1049924"/>
          </a:xfrm>
        </p:grpSpPr>
        <p:grpSp>
          <p:nvGrpSpPr>
            <p:cNvPr id="87" name="Group 86"/>
            <p:cNvGrpSpPr/>
            <p:nvPr/>
          </p:nvGrpSpPr>
          <p:grpSpPr>
            <a:xfrm>
              <a:off x="4905297" y="2761171"/>
              <a:ext cx="3332987" cy="1049924"/>
              <a:chOff x="5015667" y="2730747"/>
              <a:chExt cx="3332987" cy="1049924"/>
            </a:xfrm>
          </p:grpSpPr>
          <p:sp>
            <p:nvSpPr>
              <p:cNvPr id="89" name="Oval 64"/>
              <p:cNvSpPr>
                <a:spLocks noChangeArrowheads="1"/>
              </p:cNvSpPr>
              <p:nvPr/>
            </p:nvSpPr>
            <p:spPr bwMode="auto">
              <a:xfrm>
                <a:off x="7813666" y="3010018"/>
                <a:ext cx="534988" cy="533400"/>
              </a:xfrm>
              <a:prstGeom prst="ellipse">
                <a:avLst/>
              </a:prstGeom>
              <a:solidFill>
                <a:schemeClr val="bg1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5015667" y="2730747"/>
                <a:ext cx="1724406" cy="1049924"/>
                <a:chOff x="2709735" y="2449933"/>
                <a:chExt cx="1724406" cy="1049924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2709735" y="2635214"/>
                  <a:ext cx="1204347" cy="864643"/>
                  <a:chOff x="2390152" y="3056075"/>
                  <a:chExt cx="1204347" cy="864643"/>
                </a:xfrm>
              </p:grpSpPr>
              <p:sp>
                <p:nvSpPr>
                  <p:cNvPr id="84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2390152" y="3387318"/>
                    <a:ext cx="534988" cy="533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36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  <p:sp>
                <p:nvSpPr>
                  <p:cNvPr id="85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33144" y="3513994"/>
                    <a:ext cx="253885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36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 Rounded MT Bold" pitchFamily="34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 Rounded MT Bold" pitchFamily="34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 Rounded MT Bold" pitchFamily="34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 Rounded MT Bold" pitchFamily="34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 Rounded MT Bold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itchFamily="2" charset="2"/>
                      <a:buChar char="•"/>
                      <a:defRPr sz="2400">
                        <a:solidFill>
                          <a:schemeClr val="tx1"/>
                        </a:solidFill>
                        <a:latin typeface="Arial Rounded MT Bold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itchFamily="2" charset="2"/>
                      <a:buChar char="•"/>
                      <a:defRPr sz="2400">
                        <a:solidFill>
                          <a:schemeClr val="tx1"/>
                        </a:solidFill>
                        <a:latin typeface="Arial Rounded MT Bold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itchFamily="2" charset="2"/>
                      <a:buChar char="•"/>
                      <a:defRPr sz="2400">
                        <a:solidFill>
                          <a:schemeClr val="tx1"/>
                        </a:solidFill>
                        <a:latin typeface="Arial Rounded MT Bold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Wingdings" pitchFamily="2" charset="2"/>
                      <a:buChar char="•"/>
                      <a:defRPr sz="2400">
                        <a:solidFill>
                          <a:schemeClr val="tx1"/>
                        </a:solidFill>
                        <a:latin typeface="Arial Rounded MT Bold" pitchFamily="34" charset="0"/>
                      </a:defRPr>
                    </a:lvl9pPr>
                  </a:lstStyle>
                  <a:p>
                    <a:pPr>
                      <a:buFont typeface="Wingdings" pitchFamily="2" charset="2"/>
                      <a:buNone/>
                    </a:pPr>
                    <a:r>
                      <a:rPr lang="fr-FR" sz="1200" dirty="0"/>
                      <a:t>1</a:t>
                    </a:r>
                  </a:p>
                </p:txBody>
              </p:sp>
              <p:sp>
                <p:nvSpPr>
                  <p:cNvPr id="86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48835" y="3056075"/>
                    <a:ext cx="745664" cy="419406"/>
                  </a:xfrm>
                  <a:prstGeom prst="line">
                    <a:avLst/>
                  </a:prstGeom>
                  <a:noFill/>
                  <a:ln w="936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it-IT"/>
                  </a:p>
                </p:txBody>
              </p:sp>
            </p:grpSp>
            <p:sp>
              <p:nvSpPr>
                <p:cNvPr id="83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3989123" y="2449933"/>
                  <a:ext cx="445018" cy="27699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•"/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•"/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•"/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•"/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9pPr>
                </a:lstStyle>
                <a:p>
                  <a:pPr>
                    <a:buFont typeface="Wingdings" pitchFamily="2" charset="2"/>
                    <a:buNone/>
                  </a:pPr>
                  <a:r>
                    <a:rPr lang="fr-FR" sz="1200" dirty="0"/>
                    <a:t>2/4</a:t>
                  </a:r>
                </a:p>
              </p:txBody>
            </p:sp>
          </p:grpSp>
          <p:sp>
            <p:nvSpPr>
              <p:cNvPr id="90" name="Line 97"/>
              <p:cNvSpPr>
                <a:spLocks noChangeShapeType="1"/>
              </p:cNvSpPr>
              <p:nvPr/>
            </p:nvSpPr>
            <p:spPr bwMode="auto">
              <a:xfrm>
                <a:off x="6746810" y="2879309"/>
                <a:ext cx="1066855" cy="336999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93" name="Text Box 89"/>
            <p:cNvSpPr txBox="1">
              <a:spLocks noChangeArrowheads="1"/>
            </p:cNvSpPr>
            <p:nvPr/>
          </p:nvSpPr>
          <p:spPr bwMode="auto">
            <a:xfrm>
              <a:off x="7843847" y="3152836"/>
              <a:ext cx="25388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200" dirty="0"/>
                <a:t>0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637288" y="3036899"/>
            <a:ext cx="534988" cy="1000125"/>
            <a:chOff x="4637288" y="3036899"/>
            <a:chExt cx="534988" cy="1000125"/>
          </a:xfrm>
        </p:grpSpPr>
        <p:grpSp>
          <p:nvGrpSpPr>
            <p:cNvPr id="37" name="Group 36"/>
            <p:cNvGrpSpPr/>
            <p:nvPr/>
          </p:nvGrpSpPr>
          <p:grpSpPr>
            <a:xfrm>
              <a:off x="4637288" y="3036899"/>
              <a:ext cx="534988" cy="1000125"/>
              <a:chOff x="5989017" y="3192158"/>
              <a:chExt cx="534988" cy="1000125"/>
            </a:xfrm>
          </p:grpSpPr>
          <p:sp>
            <p:nvSpPr>
              <p:cNvPr id="35" name="Line 7"/>
              <p:cNvSpPr>
                <a:spLocks noChangeShapeType="1"/>
              </p:cNvSpPr>
              <p:nvPr/>
            </p:nvSpPr>
            <p:spPr bwMode="auto">
              <a:xfrm>
                <a:off x="6084267" y="3192158"/>
                <a:ext cx="133350" cy="46672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6" name="Oval 64"/>
              <p:cNvSpPr>
                <a:spLocks noChangeArrowheads="1"/>
              </p:cNvSpPr>
              <p:nvPr/>
            </p:nvSpPr>
            <p:spPr bwMode="auto">
              <a:xfrm>
                <a:off x="5989017" y="3658883"/>
                <a:ext cx="534988" cy="533400"/>
              </a:xfrm>
              <a:prstGeom prst="ellipse">
                <a:avLst/>
              </a:prstGeom>
              <a:solidFill>
                <a:schemeClr val="bg1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95" name="Text Box 89"/>
            <p:cNvSpPr txBox="1">
              <a:spLocks noChangeArrowheads="1"/>
            </p:cNvSpPr>
            <p:nvPr/>
          </p:nvSpPr>
          <p:spPr bwMode="auto">
            <a:xfrm>
              <a:off x="4777839" y="3616257"/>
              <a:ext cx="25388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200" dirty="0"/>
                <a:t>1</a:t>
              </a:r>
            </a:p>
          </p:txBody>
        </p:sp>
      </p:grpSp>
      <p:sp>
        <p:nvSpPr>
          <p:cNvPr id="72" name="Google Shape;83;p14">
            <a:extLst>
              <a:ext uri="{FF2B5EF4-FFF2-40B4-BE49-F238E27FC236}">
                <a16:creationId xmlns:a16="http://schemas.microsoft.com/office/drawing/2014/main" id="{4B169C52-E4CE-324D-D9A0-AB9E717FC7A8}"/>
              </a:ext>
            </a:extLst>
          </p:cNvPr>
          <p:cNvSpPr txBox="1">
            <a:spLocks/>
          </p:cNvSpPr>
          <p:nvPr/>
        </p:nvSpPr>
        <p:spPr>
          <a:xfrm>
            <a:off x="464100" y="5736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GB" dirty="0"/>
              <a:t>MCTS: Simulation and Backpropagation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1" name="Group 64"/>
          <p:cNvGrpSpPr>
            <a:grpSpLocks/>
          </p:cNvGrpSpPr>
          <p:nvPr/>
        </p:nvGrpSpPr>
        <p:grpSpPr bwMode="auto">
          <a:xfrm>
            <a:off x="2555776" y="1340768"/>
            <a:ext cx="5040312" cy="3462338"/>
            <a:chOff x="2304" y="960"/>
            <a:chExt cx="2497" cy="1632"/>
          </a:xfrm>
        </p:grpSpPr>
        <p:sp>
          <p:nvSpPr>
            <p:cNvPr id="48133" name="Oval 45"/>
            <p:cNvSpPr>
              <a:spLocks noChangeArrowheads="1"/>
            </p:cNvSpPr>
            <p:nvPr/>
          </p:nvSpPr>
          <p:spPr bwMode="auto">
            <a:xfrm>
              <a:off x="2304" y="1584"/>
              <a:ext cx="337" cy="336"/>
            </a:xfrm>
            <a:prstGeom prst="ellipse">
              <a:avLst/>
            </a:prstGeom>
            <a:solidFill>
              <a:schemeClr val="bg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endParaRPr lang="it-IT" sz="1800"/>
            </a:p>
          </p:txBody>
        </p:sp>
        <p:sp>
          <p:nvSpPr>
            <p:cNvPr id="48134" name="Oval 46"/>
            <p:cNvSpPr>
              <a:spLocks noChangeArrowheads="1"/>
            </p:cNvSpPr>
            <p:nvPr/>
          </p:nvSpPr>
          <p:spPr bwMode="auto">
            <a:xfrm>
              <a:off x="3407" y="1009"/>
              <a:ext cx="175" cy="185"/>
            </a:xfrm>
            <a:prstGeom prst="ellipse">
              <a:avLst/>
            </a:prstGeom>
            <a:solidFill>
              <a:schemeClr val="folHlink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endParaRPr lang="it-IT" sz="1800"/>
            </a:p>
          </p:txBody>
        </p:sp>
        <p:sp>
          <p:nvSpPr>
            <p:cNvPr id="48135" name="Oval 47"/>
            <p:cNvSpPr>
              <a:spLocks noChangeArrowheads="1"/>
            </p:cNvSpPr>
            <p:nvPr/>
          </p:nvSpPr>
          <p:spPr bwMode="auto">
            <a:xfrm>
              <a:off x="3407" y="1009"/>
              <a:ext cx="175" cy="185"/>
            </a:xfrm>
            <a:prstGeom prst="ellipse">
              <a:avLst/>
            </a:prstGeom>
            <a:solidFill>
              <a:schemeClr val="folHlink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endParaRPr lang="it-IT" sz="1800"/>
            </a:p>
          </p:txBody>
        </p:sp>
        <p:sp>
          <p:nvSpPr>
            <p:cNvPr id="48136" name="Line 48"/>
            <p:cNvSpPr>
              <a:spLocks noChangeShapeType="1"/>
            </p:cNvSpPr>
            <p:nvPr/>
          </p:nvSpPr>
          <p:spPr bwMode="auto">
            <a:xfrm>
              <a:off x="3564" y="1290"/>
              <a:ext cx="228" cy="29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1800"/>
            </a:p>
          </p:txBody>
        </p:sp>
        <p:sp>
          <p:nvSpPr>
            <p:cNvPr id="48137" name="Oval 49"/>
            <p:cNvSpPr>
              <a:spLocks noChangeArrowheads="1"/>
            </p:cNvSpPr>
            <p:nvPr/>
          </p:nvSpPr>
          <p:spPr bwMode="auto">
            <a:xfrm>
              <a:off x="3360" y="960"/>
              <a:ext cx="337" cy="336"/>
            </a:xfrm>
            <a:prstGeom prst="ellipse">
              <a:avLst/>
            </a:prstGeom>
            <a:solidFill>
              <a:schemeClr val="bg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endParaRPr lang="it-IT" sz="1800"/>
            </a:p>
          </p:txBody>
        </p:sp>
        <p:sp>
          <p:nvSpPr>
            <p:cNvPr id="48138" name="Oval 50"/>
            <p:cNvSpPr>
              <a:spLocks noChangeArrowheads="1"/>
            </p:cNvSpPr>
            <p:nvPr/>
          </p:nvSpPr>
          <p:spPr bwMode="auto">
            <a:xfrm>
              <a:off x="3648" y="1584"/>
              <a:ext cx="337" cy="336"/>
            </a:xfrm>
            <a:prstGeom prst="ellipse">
              <a:avLst/>
            </a:prstGeom>
            <a:solidFill>
              <a:schemeClr val="bg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endParaRPr lang="it-IT" sz="1800"/>
            </a:p>
          </p:txBody>
        </p:sp>
        <p:sp>
          <p:nvSpPr>
            <p:cNvPr id="48139" name="Text Box 51"/>
            <p:cNvSpPr txBox="1">
              <a:spLocks noChangeArrowheads="1"/>
            </p:cNvSpPr>
            <p:nvPr/>
          </p:nvSpPr>
          <p:spPr bwMode="auto">
            <a:xfrm>
              <a:off x="3400" y="1037"/>
              <a:ext cx="3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2/5</a:t>
              </a:r>
            </a:p>
          </p:txBody>
        </p:sp>
        <p:sp>
          <p:nvSpPr>
            <p:cNvPr id="48140" name="Text Box 52"/>
            <p:cNvSpPr txBox="1">
              <a:spLocks noChangeArrowheads="1"/>
            </p:cNvSpPr>
            <p:nvPr/>
          </p:nvSpPr>
          <p:spPr bwMode="auto">
            <a:xfrm>
              <a:off x="2402" y="1659"/>
              <a:ext cx="22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1</a:t>
              </a:r>
            </a:p>
          </p:txBody>
        </p:sp>
        <p:sp>
          <p:nvSpPr>
            <p:cNvPr id="48141" name="Oval 53"/>
            <p:cNvSpPr>
              <a:spLocks noChangeArrowheads="1"/>
            </p:cNvSpPr>
            <p:nvPr/>
          </p:nvSpPr>
          <p:spPr bwMode="auto">
            <a:xfrm>
              <a:off x="3024" y="1584"/>
              <a:ext cx="337" cy="336"/>
            </a:xfrm>
            <a:prstGeom prst="ellipse">
              <a:avLst/>
            </a:prstGeom>
            <a:solidFill>
              <a:schemeClr val="bg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endParaRPr lang="it-IT" sz="1800"/>
            </a:p>
          </p:txBody>
        </p:sp>
        <p:sp>
          <p:nvSpPr>
            <p:cNvPr id="48142" name="Text Box 54"/>
            <p:cNvSpPr txBox="1">
              <a:spLocks noChangeArrowheads="1"/>
            </p:cNvSpPr>
            <p:nvPr/>
          </p:nvSpPr>
          <p:spPr bwMode="auto">
            <a:xfrm>
              <a:off x="3086" y="1659"/>
              <a:ext cx="2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0/1</a:t>
              </a:r>
            </a:p>
          </p:txBody>
        </p:sp>
        <p:sp>
          <p:nvSpPr>
            <p:cNvPr id="48143" name="Line 55"/>
            <p:cNvSpPr>
              <a:spLocks noChangeShapeType="1"/>
            </p:cNvSpPr>
            <p:nvPr/>
          </p:nvSpPr>
          <p:spPr bwMode="auto">
            <a:xfrm flipH="1">
              <a:off x="3265" y="1286"/>
              <a:ext cx="191" cy="31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 sz="1800"/>
            </a:p>
          </p:txBody>
        </p:sp>
        <p:sp>
          <p:nvSpPr>
            <p:cNvPr id="48144" name="Oval 56"/>
            <p:cNvSpPr>
              <a:spLocks noChangeArrowheads="1"/>
            </p:cNvSpPr>
            <p:nvPr/>
          </p:nvSpPr>
          <p:spPr bwMode="auto">
            <a:xfrm>
              <a:off x="4464" y="1536"/>
              <a:ext cx="337" cy="336"/>
            </a:xfrm>
            <a:prstGeom prst="ellipse">
              <a:avLst/>
            </a:prstGeom>
            <a:solidFill>
              <a:schemeClr val="bg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endParaRPr lang="it-IT" sz="1800"/>
            </a:p>
          </p:txBody>
        </p:sp>
        <p:sp>
          <p:nvSpPr>
            <p:cNvPr id="48145" name="Line 57"/>
            <p:cNvSpPr>
              <a:spLocks noChangeShapeType="1"/>
            </p:cNvSpPr>
            <p:nvPr/>
          </p:nvSpPr>
          <p:spPr bwMode="auto">
            <a:xfrm flipV="1">
              <a:off x="2593" y="1248"/>
              <a:ext cx="815" cy="36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 sz="1800"/>
            </a:p>
          </p:txBody>
        </p:sp>
        <p:sp>
          <p:nvSpPr>
            <p:cNvPr id="48146" name="Line 58"/>
            <p:cNvSpPr>
              <a:spLocks noChangeShapeType="1"/>
            </p:cNvSpPr>
            <p:nvPr/>
          </p:nvSpPr>
          <p:spPr bwMode="auto">
            <a:xfrm flipH="1" flipV="1">
              <a:off x="3648" y="1248"/>
              <a:ext cx="864" cy="33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 sz="1800"/>
            </a:p>
          </p:txBody>
        </p:sp>
        <p:sp>
          <p:nvSpPr>
            <p:cNvPr id="48147" name="Text Box 59"/>
            <p:cNvSpPr txBox="1">
              <a:spLocks noChangeArrowheads="1"/>
            </p:cNvSpPr>
            <p:nvPr/>
          </p:nvSpPr>
          <p:spPr bwMode="auto">
            <a:xfrm>
              <a:off x="4570" y="1617"/>
              <a:ext cx="22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0</a:t>
              </a:r>
            </a:p>
          </p:txBody>
        </p:sp>
        <p:sp>
          <p:nvSpPr>
            <p:cNvPr id="48148" name="Text Box 60"/>
            <p:cNvSpPr txBox="1">
              <a:spLocks noChangeArrowheads="1"/>
            </p:cNvSpPr>
            <p:nvPr/>
          </p:nvSpPr>
          <p:spPr bwMode="auto">
            <a:xfrm>
              <a:off x="3683" y="1659"/>
              <a:ext cx="3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1/2</a:t>
              </a:r>
            </a:p>
          </p:txBody>
        </p:sp>
        <p:sp>
          <p:nvSpPr>
            <p:cNvPr id="48149" name="Oval 61"/>
            <p:cNvSpPr>
              <a:spLocks noChangeArrowheads="1"/>
            </p:cNvSpPr>
            <p:nvPr/>
          </p:nvSpPr>
          <p:spPr bwMode="auto">
            <a:xfrm>
              <a:off x="3408" y="2256"/>
              <a:ext cx="337" cy="336"/>
            </a:xfrm>
            <a:prstGeom prst="ellipse">
              <a:avLst/>
            </a:prstGeom>
            <a:solidFill>
              <a:schemeClr val="bg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endParaRPr lang="it-IT" sz="1800"/>
            </a:p>
          </p:txBody>
        </p:sp>
        <p:sp>
          <p:nvSpPr>
            <p:cNvPr id="48150" name="Line 62"/>
            <p:cNvSpPr>
              <a:spLocks noChangeShapeType="1"/>
            </p:cNvSpPr>
            <p:nvPr/>
          </p:nvSpPr>
          <p:spPr bwMode="auto">
            <a:xfrm flipH="1">
              <a:off x="3600" y="1920"/>
              <a:ext cx="192" cy="33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1800"/>
            </a:p>
          </p:txBody>
        </p:sp>
        <p:sp>
          <p:nvSpPr>
            <p:cNvPr id="48151" name="Text Box 63"/>
            <p:cNvSpPr txBox="1">
              <a:spLocks noChangeArrowheads="1"/>
            </p:cNvSpPr>
            <p:nvPr/>
          </p:nvSpPr>
          <p:spPr bwMode="auto">
            <a:xfrm>
              <a:off x="3456" y="2331"/>
              <a:ext cx="2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0/1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95161" y="1504126"/>
            <a:ext cx="3416421" cy="3321921"/>
            <a:chOff x="3124200" y="1769192"/>
            <a:chExt cx="3416421" cy="3321921"/>
          </a:xfrm>
        </p:grpSpPr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6006544" y="1769192"/>
              <a:ext cx="534077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2/6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3836140" y="3103487"/>
              <a:ext cx="598648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1/2</a:t>
              </a:r>
            </a:p>
          </p:txBody>
        </p:sp>
        <p:sp>
          <p:nvSpPr>
            <p:cNvPr id="27" name="Oval 39"/>
            <p:cNvSpPr>
              <a:spLocks noChangeArrowheads="1"/>
            </p:cNvSpPr>
            <p:nvPr/>
          </p:nvSpPr>
          <p:spPr bwMode="auto">
            <a:xfrm>
              <a:off x="3124200" y="4378279"/>
              <a:ext cx="698078" cy="712834"/>
            </a:xfrm>
            <a:prstGeom prst="ellipse">
              <a:avLst/>
            </a:prstGeom>
            <a:solidFill>
              <a:schemeClr val="bg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endParaRPr lang="it-IT" sz="1800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3227375" y="4550030"/>
              <a:ext cx="552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0/1</a:t>
              </a: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H="1">
              <a:off x="3521916" y="3617045"/>
              <a:ext cx="460716" cy="76123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18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68104" y="1503231"/>
            <a:ext cx="2033690" cy="3137413"/>
            <a:chOff x="5557597" y="1782529"/>
            <a:chExt cx="2033690" cy="3137413"/>
          </a:xfrm>
        </p:grpSpPr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5557597" y="1782529"/>
              <a:ext cx="52761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3/7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6151121" y="3086164"/>
              <a:ext cx="53679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2/3</a:t>
              </a:r>
            </a:p>
          </p:txBody>
        </p:sp>
        <p:sp>
          <p:nvSpPr>
            <p:cNvPr id="33" name="Oval 26"/>
            <p:cNvSpPr>
              <a:spLocks noChangeArrowheads="1"/>
            </p:cNvSpPr>
            <p:nvPr/>
          </p:nvSpPr>
          <p:spPr bwMode="auto">
            <a:xfrm>
              <a:off x="6880340" y="4221816"/>
              <a:ext cx="710947" cy="698126"/>
            </a:xfrm>
            <a:prstGeom prst="ellipse">
              <a:avLst/>
            </a:prstGeom>
            <a:solidFill>
              <a:schemeClr val="bg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endParaRPr lang="it-IT" sz="1800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6657637" y="3554902"/>
              <a:ext cx="393115" cy="71283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1800"/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7102322" y="4369569"/>
              <a:ext cx="4725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755798" y="1519381"/>
            <a:ext cx="1950990" cy="4225279"/>
            <a:chOff x="4880023" y="1561159"/>
            <a:chExt cx="1950990" cy="4225279"/>
          </a:xfrm>
        </p:grpSpPr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4880023" y="1561159"/>
              <a:ext cx="54421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3/8</a:t>
              </a:r>
            </a:p>
          </p:txBody>
        </p: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5476928" y="2861944"/>
              <a:ext cx="5546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2/4</a:t>
              </a:r>
            </a:p>
          </p:txBody>
        </p:sp>
        <p:sp>
          <p:nvSpPr>
            <p:cNvPr id="39" name="Text Box 28"/>
            <p:cNvSpPr txBox="1">
              <a:spLocks noChangeArrowheads="1"/>
            </p:cNvSpPr>
            <p:nvPr/>
          </p:nvSpPr>
          <p:spPr bwMode="auto">
            <a:xfrm>
              <a:off x="6310077" y="4119109"/>
              <a:ext cx="52093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1/2</a:t>
              </a:r>
            </a:p>
          </p:txBody>
        </p:sp>
        <p:sp>
          <p:nvSpPr>
            <p:cNvPr id="40" name="Oval 29"/>
            <p:cNvSpPr>
              <a:spLocks noChangeArrowheads="1"/>
            </p:cNvSpPr>
            <p:nvPr/>
          </p:nvSpPr>
          <p:spPr bwMode="auto">
            <a:xfrm>
              <a:off x="5682796" y="5135056"/>
              <a:ext cx="702688" cy="651382"/>
            </a:xfrm>
            <a:prstGeom prst="ellipse">
              <a:avLst/>
            </a:prstGeom>
            <a:solidFill>
              <a:schemeClr val="bg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endParaRPr lang="it-IT" sz="1800"/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 flipH="1">
              <a:off x="6083140" y="4641217"/>
              <a:ext cx="302344" cy="49384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1800"/>
            </a:p>
          </p:txBody>
        </p:sp>
        <p:sp>
          <p:nvSpPr>
            <p:cNvPr id="42" name="Text Box 31"/>
            <p:cNvSpPr txBox="1">
              <a:spLocks noChangeArrowheads="1"/>
            </p:cNvSpPr>
            <p:nvPr/>
          </p:nvSpPr>
          <p:spPr bwMode="auto">
            <a:xfrm>
              <a:off x="5776345" y="5276081"/>
              <a:ext cx="5903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0/1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640617" y="1507575"/>
            <a:ext cx="2667085" cy="3091864"/>
            <a:chOff x="3263418" y="1417346"/>
            <a:chExt cx="2667085" cy="3091864"/>
          </a:xfrm>
        </p:grpSpPr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5380967" y="1417346"/>
              <a:ext cx="54953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3/9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263418" y="2743473"/>
              <a:ext cx="1086173" cy="1765737"/>
              <a:chOff x="3263418" y="2743473"/>
              <a:chExt cx="1086173" cy="1765737"/>
            </a:xfrm>
          </p:grpSpPr>
          <p:sp>
            <p:nvSpPr>
              <p:cNvPr id="46" name="Text Box 11"/>
              <p:cNvSpPr txBox="1">
                <a:spLocks noChangeArrowheads="1"/>
              </p:cNvSpPr>
              <p:nvPr/>
            </p:nvSpPr>
            <p:spPr bwMode="auto">
              <a:xfrm>
                <a:off x="3263418" y="2743473"/>
                <a:ext cx="531616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•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•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•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•"/>
                  <a:defRPr sz="2400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fr-FR" sz="1800" dirty="0"/>
                  <a:t>1/3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678599" y="3246964"/>
                <a:ext cx="670992" cy="1262246"/>
                <a:chOff x="3678599" y="3246964"/>
                <a:chExt cx="670992" cy="1262246"/>
              </a:xfrm>
            </p:grpSpPr>
            <p:sp>
              <p:nvSpPr>
                <p:cNvPr id="48" name="Oval 32"/>
                <p:cNvSpPr>
                  <a:spLocks noChangeArrowheads="1"/>
                </p:cNvSpPr>
                <p:nvPr/>
              </p:nvSpPr>
              <p:spPr bwMode="auto">
                <a:xfrm>
                  <a:off x="3678599" y="3841987"/>
                  <a:ext cx="670992" cy="667223"/>
                </a:xfrm>
                <a:prstGeom prst="ellipse">
                  <a:avLst/>
                </a:prstGeom>
                <a:solidFill>
                  <a:schemeClr val="bg1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None/>
                  </a:pPr>
                  <a:endParaRPr lang="it-IT" sz="1800"/>
                </a:p>
              </p:txBody>
            </p:sp>
            <p:sp>
              <p:nvSpPr>
                <p:cNvPr id="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95034" y="3986316"/>
                  <a:ext cx="52687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•"/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•"/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•"/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•"/>
                    <a:defRPr sz="2400">
                      <a:solidFill>
                        <a:schemeClr val="tx1"/>
                      </a:solidFill>
                      <a:latin typeface="Arial Rounded MT Bold" pitchFamily="34" charset="0"/>
                    </a:defRPr>
                  </a:lvl9pPr>
                </a:lstStyle>
                <a:p>
                  <a:pPr>
                    <a:buFont typeface="Wingdings" pitchFamily="2" charset="2"/>
                    <a:buNone/>
                  </a:pPr>
                  <a:r>
                    <a:rPr lang="fr-FR" sz="1800" dirty="0"/>
                    <a:t>0/1</a:t>
                  </a:r>
                </a:p>
              </p:txBody>
            </p:sp>
            <p:sp>
              <p:nvSpPr>
                <p:cNvPr id="50" name="Line 34"/>
                <p:cNvSpPr>
                  <a:spLocks noChangeShapeType="1"/>
                </p:cNvSpPr>
                <p:nvPr/>
              </p:nvSpPr>
              <p:spPr bwMode="auto">
                <a:xfrm>
                  <a:off x="3685163" y="3246964"/>
                  <a:ext cx="280149" cy="595023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it-IT" sz="1800"/>
                </a:p>
              </p:txBody>
            </p:sp>
          </p:grpSp>
        </p:grpSp>
      </p:grpSp>
      <p:grpSp>
        <p:nvGrpSpPr>
          <p:cNvPr id="51" name="Group 50"/>
          <p:cNvGrpSpPr/>
          <p:nvPr/>
        </p:nvGrpSpPr>
        <p:grpSpPr>
          <a:xfrm>
            <a:off x="4724783" y="1519381"/>
            <a:ext cx="2731405" cy="4393557"/>
            <a:chOff x="5386923" y="1411931"/>
            <a:chExt cx="2731405" cy="4393557"/>
          </a:xfrm>
        </p:grpSpPr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5386923" y="1411931"/>
              <a:ext cx="60835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600" dirty="0"/>
                <a:t>4/10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6009639" y="2688531"/>
              <a:ext cx="55336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3/5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6875835" y="3963983"/>
              <a:ext cx="53239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2/3</a:t>
              </a:r>
            </a:p>
          </p:txBody>
        </p:sp>
        <p:sp>
          <p:nvSpPr>
            <p:cNvPr id="55" name="Oval 35"/>
            <p:cNvSpPr>
              <a:spLocks noChangeArrowheads="1"/>
            </p:cNvSpPr>
            <p:nvPr/>
          </p:nvSpPr>
          <p:spPr bwMode="auto">
            <a:xfrm>
              <a:off x="7421211" y="5129753"/>
              <a:ext cx="697117" cy="675735"/>
            </a:xfrm>
            <a:prstGeom prst="ellipse">
              <a:avLst/>
            </a:prstGeom>
            <a:solidFill>
              <a:schemeClr val="bg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None/>
              </a:pPr>
              <a:endParaRPr lang="it-IT" sz="1800"/>
            </a:p>
          </p:txBody>
        </p:sp>
        <p:sp>
          <p:nvSpPr>
            <p:cNvPr id="56" name="Text Box 36"/>
            <p:cNvSpPr txBox="1">
              <a:spLocks noChangeArrowheads="1"/>
            </p:cNvSpPr>
            <p:nvPr/>
          </p:nvSpPr>
          <p:spPr bwMode="auto">
            <a:xfrm>
              <a:off x="7512032" y="5292605"/>
              <a:ext cx="5196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•"/>
                <a:defRPr sz="24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buFont typeface="Wingdings" pitchFamily="2" charset="2"/>
                <a:buNone/>
              </a:pPr>
              <a:r>
                <a:rPr lang="fr-FR" sz="1800" dirty="0"/>
                <a:t>1/1</a:t>
              </a:r>
            </a:p>
          </p:txBody>
        </p:sp>
        <p:sp>
          <p:nvSpPr>
            <p:cNvPr id="57" name="Line 37"/>
            <p:cNvSpPr>
              <a:spLocks noChangeShapeType="1"/>
            </p:cNvSpPr>
            <p:nvPr/>
          </p:nvSpPr>
          <p:spPr bwMode="auto">
            <a:xfrm>
              <a:off x="7304976" y="4481068"/>
              <a:ext cx="414113" cy="64868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sz="1800"/>
            </a:p>
          </p:txBody>
        </p:sp>
      </p:grpSp>
      <p:sp>
        <p:nvSpPr>
          <p:cNvPr id="4" name="Google Shape;83;p14">
            <a:extLst>
              <a:ext uri="{FF2B5EF4-FFF2-40B4-BE49-F238E27FC236}">
                <a16:creationId xmlns:a16="http://schemas.microsoft.com/office/drawing/2014/main" id="{AE670873-7F3B-BE76-1563-2796441E71BF}"/>
              </a:ext>
            </a:extLst>
          </p:cNvPr>
          <p:cNvSpPr txBox="1">
            <a:spLocks/>
          </p:cNvSpPr>
          <p:nvPr/>
        </p:nvSpPr>
        <p:spPr>
          <a:xfrm>
            <a:off x="464100" y="5736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GB" dirty="0"/>
              <a:t>MCTS: Example</a:t>
            </a:r>
          </a:p>
        </p:txBody>
      </p:sp>
    </p:spTree>
    <p:extLst>
      <p:ext uri="{BB962C8B-B14F-4D97-AF65-F5344CB8AC3E}">
        <p14:creationId xmlns:p14="http://schemas.microsoft.com/office/powerpoint/2010/main" val="615642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MCTS: balancing exploitation and exploration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84863"/>
            <a:ext cx="8520600" cy="4958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For the next iteration, a node is selected with a rule:</a:t>
            </a:r>
          </a:p>
          <a:p>
            <a:pPr lvl="1"/>
            <a:r>
              <a:rPr lang="en-GB" dirty="0"/>
              <a:t>move eval = mean + c * sqrt(log(t)/s)</a:t>
            </a:r>
          </a:p>
          <a:p>
            <a:pPr lvl="2"/>
            <a:r>
              <a:rPr lang="en-GB" dirty="0"/>
              <a:t>t is the number of simulations of the parent node</a:t>
            </a:r>
          </a:p>
          <a:p>
            <a:pPr lvl="2"/>
            <a:r>
              <a:rPr lang="en-GB" dirty="0"/>
              <a:t>s is the number of simulations of the node</a:t>
            </a:r>
          </a:p>
          <a:p>
            <a:r>
              <a:rPr lang="en-GB" dirty="0"/>
              <a:t>selects the best move most of the time (mean)</a:t>
            </a:r>
          </a:p>
          <a:p>
            <a:r>
              <a:rPr lang="en-GB" dirty="0"/>
              <a:t>also explores other moves in a more sophisticated way (sqrt(log(t)/s))</a:t>
            </a:r>
          </a:p>
          <a:p>
            <a:pPr lvl="1"/>
            <a:r>
              <a:rPr lang="en-GB" dirty="0"/>
              <a:t>goes down every time the node has been visited</a:t>
            </a:r>
          </a:p>
          <a:p>
            <a:pPr lvl="1"/>
            <a:r>
              <a:rPr lang="en-GB" dirty="0"/>
              <a:t>goes up a little every time the parent was visited and some other move is selected</a:t>
            </a:r>
          </a:p>
          <a:p>
            <a:endParaRPr lang="en-GB" dirty="0"/>
          </a:p>
          <a:p>
            <a:r>
              <a:rPr lang="en-GB" dirty="0"/>
              <a:t>Initially, the use of randomized simulations in classic board games was criticized by researchers </a:t>
            </a:r>
          </a:p>
          <a:p>
            <a:pPr lvl="1"/>
            <a:r>
              <a:rPr lang="en-GB" dirty="0"/>
              <a:t>it was shown that MCTS is able to build the most powerful GO-programs!</a:t>
            </a:r>
          </a:p>
          <a:p>
            <a:pPr lvl="1"/>
            <a:r>
              <a:rPr lang="en-GB" dirty="0"/>
              <a:t>before AlphaGo and </a:t>
            </a:r>
            <a:r>
              <a:rPr lang="en-GB" dirty="0" err="1"/>
              <a:t>DeepRL</a:t>
            </a:r>
            <a:r>
              <a:rPr lang="en-GB" dirty="0"/>
              <a:t> approach…</a:t>
            </a:r>
          </a:p>
          <a:p>
            <a:pPr marL="120650" lvl="0" indent="0">
              <a:buNone/>
            </a:pPr>
            <a:endParaRPr lang="en-GB" dirty="0"/>
          </a:p>
          <a:p>
            <a:pPr marL="12065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72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Two-Person Perfect Information Deterministic Game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 err="1"/>
              <a:t>MinMax</a:t>
            </a:r>
            <a:r>
              <a:rPr lang="en-GB" dirty="0"/>
              <a:t> is the heart of almost every computer board game </a:t>
            </a:r>
          </a:p>
          <a:p>
            <a:pPr lvl="0"/>
            <a:r>
              <a:rPr lang="en-GB" dirty="0"/>
              <a:t>Applies to games where</a:t>
            </a:r>
          </a:p>
          <a:p>
            <a:pPr lvl="1"/>
            <a:r>
              <a:rPr lang="en-GB" dirty="0"/>
              <a:t>players </a:t>
            </a:r>
            <a:r>
              <a:rPr lang="en-GB" b="1" dirty="0"/>
              <a:t>take turns</a:t>
            </a:r>
          </a:p>
          <a:p>
            <a:pPr lvl="1"/>
            <a:r>
              <a:rPr lang="en-GB" dirty="0"/>
              <a:t>have </a:t>
            </a:r>
            <a:r>
              <a:rPr lang="en-GB" b="1" dirty="0"/>
              <a:t>perfect information</a:t>
            </a:r>
            <a:r>
              <a:rPr lang="en-GB" dirty="0"/>
              <a:t>: Chess, Checkers</a:t>
            </a:r>
          </a:p>
          <a:p>
            <a:pPr lvl="0"/>
            <a:r>
              <a:rPr lang="en-GB" dirty="0"/>
              <a:t>Search tree </a:t>
            </a:r>
          </a:p>
          <a:p>
            <a:pPr lvl="1"/>
            <a:r>
              <a:rPr lang="en-GB" dirty="0"/>
              <a:t>squares represent decision </a:t>
            </a:r>
            <a:r>
              <a:rPr lang="en-GB" b="1" dirty="0"/>
              <a:t>states</a:t>
            </a:r>
            <a:r>
              <a:rPr lang="en-GB" dirty="0"/>
              <a:t> (after a move)</a:t>
            </a:r>
          </a:p>
          <a:p>
            <a:pPr lvl="1"/>
            <a:r>
              <a:rPr lang="en-GB" dirty="0"/>
              <a:t>branches are </a:t>
            </a:r>
            <a:r>
              <a:rPr lang="en-GB" b="1" dirty="0"/>
              <a:t>decisions</a:t>
            </a:r>
            <a:r>
              <a:rPr lang="en-GB" dirty="0"/>
              <a:t> ( the move)</a:t>
            </a:r>
          </a:p>
          <a:p>
            <a:pPr lvl="1"/>
            <a:r>
              <a:rPr lang="en-GB" dirty="0"/>
              <a:t>start at </a:t>
            </a:r>
            <a:r>
              <a:rPr lang="en-GB" b="1" dirty="0"/>
              <a:t>root</a:t>
            </a:r>
          </a:p>
          <a:p>
            <a:pPr lvl="1"/>
            <a:r>
              <a:rPr lang="en-GB" dirty="0"/>
              <a:t>nodes at end are leaf nodes</a:t>
            </a:r>
          </a:p>
          <a:p>
            <a:pPr lvl="0"/>
            <a:r>
              <a:rPr lang="en-GB" dirty="0"/>
              <a:t>Levels usually called plies </a:t>
            </a:r>
          </a:p>
          <a:p>
            <a:pPr lvl="1"/>
            <a:r>
              <a:rPr lang="en-GB" dirty="0"/>
              <a:t>a ply is one level</a:t>
            </a:r>
          </a:p>
          <a:p>
            <a:pPr lvl="1"/>
            <a:r>
              <a:rPr lang="en-GB" dirty="0"/>
              <a:t>each ply is where "turn" </a:t>
            </a:r>
            <a:br>
              <a:rPr lang="en-GB" dirty="0"/>
            </a:br>
            <a:r>
              <a:rPr lang="en-GB" dirty="0"/>
              <a:t>switches to the other player</a:t>
            </a:r>
          </a:p>
          <a:p>
            <a:pPr lvl="0"/>
            <a:r>
              <a:rPr lang="en-GB" dirty="0"/>
              <a:t>Players are called Min and Max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E81BD5B-9F1C-4180-0225-A6FA7F752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56" y="3917271"/>
            <a:ext cx="460851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Tree Evaluation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3163"/>
            <a:ext cx="8361245" cy="5023604"/>
          </a:xfrm>
        </p:spPr>
        <p:txBody>
          <a:bodyPr/>
          <a:lstStyle/>
          <a:p>
            <a:r>
              <a:rPr lang="en-GB" dirty="0"/>
              <a:t>Create a </a:t>
            </a:r>
            <a:r>
              <a:rPr lang="en-GB" b="1" dirty="0"/>
              <a:t>utility function</a:t>
            </a:r>
          </a:p>
          <a:p>
            <a:pPr lvl="1"/>
            <a:r>
              <a:rPr lang="en-GB" dirty="0"/>
              <a:t>evaluation of game state</a:t>
            </a:r>
          </a:p>
          <a:p>
            <a:pPr lvl="2"/>
            <a:r>
              <a:rPr lang="en-GB" dirty="0"/>
              <a:t>Max (player 1) wants to </a:t>
            </a:r>
            <a:r>
              <a:rPr lang="en-GB" b="1" dirty="0"/>
              <a:t>maximize</a:t>
            </a:r>
            <a:r>
              <a:rPr lang="en-GB" dirty="0"/>
              <a:t> the utility function</a:t>
            </a:r>
          </a:p>
          <a:p>
            <a:pPr lvl="2"/>
            <a:r>
              <a:rPr lang="en-GB" dirty="0"/>
              <a:t>Min (player 2) wants to </a:t>
            </a:r>
            <a:r>
              <a:rPr lang="en-GB" b="1" dirty="0"/>
              <a:t>minimize</a:t>
            </a:r>
            <a:r>
              <a:rPr lang="en-GB" dirty="0"/>
              <a:t> the utility function</a:t>
            </a:r>
          </a:p>
          <a:p>
            <a:r>
              <a:rPr lang="en-GB" dirty="0"/>
              <a:t>If a node is a </a:t>
            </a:r>
            <a:r>
              <a:rPr lang="en-GB" b="1" dirty="0"/>
              <a:t>final state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assign the maximum or minimum possible utility value </a:t>
            </a:r>
          </a:p>
          <a:p>
            <a:pPr lvl="2"/>
            <a:r>
              <a:rPr lang="en-GB" dirty="0"/>
              <a:t>depending on who would win</a:t>
            </a:r>
          </a:p>
          <a:p>
            <a:r>
              <a:rPr lang="en-GB" dirty="0"/>
              <a:t>If a node is </a:t>
            </a:r>
            <a:r>
              <a:rPr lang="en-GB" b="1" dirty="0"/>
              <a:t>not a final state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evaluate how good/bad the state is at that point</a:t>
            </a:r>
          </a:p>
          <a:p>
            <a:pPr lvl="2"/>
            <a:r>
              <a:rPr lang="en-GB" dirty="0"/>
              <a:t>at each min node, assign the minimum of all utility values at children</a:t>
            </a:r>
          </a:p>
          <a:p>
            <a:pPr lvl="2"/>
            <a:r>
              <a:rPr lang="en-GB" dirty="0"/>
              <a:t>at each max node, assign the maximum of all utility values at children</a:t>
            </a:r>
          </a:p>
          <a:p>
            <a:r>
              <a:rPr lang="en-GB" dirty="0"/>
              <a:t>Push values from leaves to the top of tree</a:t>
            </a:r>
          </a:p>
          <a:p>
            <a:endParaRPr lang="en-GB" sz="2000" dirty="0"/>
          </a:p>
          <a:p>
            <a:r>
              <a:rPr lang="en-GB" sz="1400" dirty="0"/>
              <a:t>[J. Von Neumann, </a:t>
            </a:r>
            <a:r>
              <a:rPr lang="en-GB" sz="1400" dirty="0" err="1"/>
              <a:t>Zur</a:t>
            </a:r>
            <a:r>
              <a:rPr lang="en-GB" sz="1400" dirty="0"/>
              <a:t> </a:t>
            </a:r>
            <a:r>
              <a:rPr lang="en-GB" sz="1400" dirty="0" err="1"/>
              <a:t>Theorie</a:t>
            </a:r>
            <a:r>
              <a:rPr lang="en-GB" sz="1400" dirty="0"/>
              <a:t> der </a:t>
            </a:r>
            <a:r>
              <a:rPr lang="en-GB" sz="1400" dirty="0" err="1"/>
              <a:t>Gesellschaftsspiele</a:t>
            </a:r>
            <a:r>
              <a:rPr lang="en-GB" sz="1400" dirty="0"/>
              <a:t>, Math. </a:t>
            </a:r>
            <a:r>
              <a:rPr lang="en-GB" sz="1400" dirty="0" err="1"/>
              <a:t>Annalen</a:t>
            </a:r>
            <a:r>
              <a:rPr lang="en-GB" sz="1400" dirty="0"/>
              <a:t>, Vol. 100, 1928]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Example of Tree Evaluation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25A211-7CF2-F13D-457C-8E9C10CD1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27" y="1683184"/>
            <a:ext cx="8520600" cy="42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4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Complexity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92621"/>
            <a:ext cx="8417963" cy="5044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Given average </a:t>
            </a:r>
            <a:r>
              <a:rPr lang="en-GB" b="1" dirty="0"/>
              <a:t>branching factor </a:t>
            </a:r>
            <a:r>
              <a:rPr lang="en-GB" dirty="0"/>
              <a:t>b, and </a:t>
            </a:r>
            <a:r>
              <a:rPr lang="en-GB" b="1" dirty="0"/>
              <a:t>depth</a:t>
            </a:r>
            <a:r>
              <a:rPr lang="en-GB" dirty="0"/>
              <a:t> m:</a:t>
            </a:r>
          </a:p>
          <a:p>
            <a:pPr lvl="1"/>
            <a:r>
              <a:rPr lang="en-GB" dirty="0"/>
              <a:t>a complete evaluation takes </a:t>
            </a:r>
            <a:r>
              <a:rPr lang="en-GB" b="1" dirty="0"/>
              <a:t>time </a:t>
            </a:r>
            <a:r>
              <a:rPr lang="en-GB" b="1" dirty="0" err="1"/>
              <a:t>b^m</a:t>
            </a:r>
            <a:endParaRPr lang="en-GB" dirty="0"/>
          </a:p>
          <a:p>
            <a:pPr lvl="1"/>
            <a:r>
              <a:rPr lang="en-GB" dirty="0"/>
              <a:t>usually, we cannot evaluate the complete state</a:t>
            </a:r>
          </a:p>
          <a:p>
            <a:pPr lvl="1"/>
            <a:r>
              <a:rPr lang="en-GB" dirty="0"/>
              <a:t>it’s</a:t>
            </a:r>
            <a:r>
              <a:rPr lang="en-GB" b="1" dirty="0"/>
              <a:t> too big</a:t>
            </a:r>
          </a:p>
          <a:p>
            <a:pPr lvl="1"/>
            <a:endParaRPr lang="en-GB" b="1" dirty="0"/>
          </a:p>
          <a:p>
            <a:r>
              <a:rPr lang="en-GB" dirty="0"/>
              <a:t>Game complexity: 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en.wikipedia.org</a:t>
            </a:r>
            <a:r>
              <a:rPr lang="en-GB" dirty="0"/>
              <a:t>/wiki/</a:t>
            </a:r>
            <a:r>
              <a:rPr lang="en-GB" dirty="0" err="1"/>
              <a:t>Game_complexity</a:t>
            </a:r>
            <a:r>
              <a:rPr lang="en-GB" dirty="0"/>
              <a:t> 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Avoid unnecessary computation</a:t>
            </a:r>
          </a:p>
          <a:p>
            <a:pPr lvl="1"/>
            <a:r>
              <a:rPr lang="en-GB" b="1" dirty="0"/>
              <a:t>pruning</a:t>
            </a:r>
          </a:p>
          <a:p>
            <a:pPr lvl="2"/>
            <a:r>
              <a:rPr lang="en-GB" dirty="0"/>
              <a:t>ways of determining that certain branches will not be useful</a:t>
            </a:r>
          </a:p>
          <a:p>
            <a:pPr lvl="1"/>
            <a:r>
              <a:rPr lang="en-GB" b="1" dirty="0"/>
              <a:t>limit the depth </a:t>
            </a:r>
            <a:r>
              <a:rPr lang="en-GB" dirty="0"/>
              <a:t>based on various factors</a:t>
            </a:r>
          </a:p>
          <a:p>
            <a:pPr lvl="2"/>
            <a:r>
              <a:rPr lang="en-GB" dirty="0"/>
              <a:t>time available</a:t>
            </a:r>
          </a:p>
          <a:p>
            <a:pPr lvl="2"/>
            <a:r>
              <a:rPr lang="en-GB" dirty="0"/>
              <a:t>how to apply the utility function to not final states?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18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Minimax implementation for </a:t>
            </a:r>
            <a:r>
              <a:rPr lang="en-GB" dirty="0" err="1"/>
              <a:t>TicTacToe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92621"/>
            <a:ext cx="8417963" cy="5044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See “notebook – minimax-tic-tac-</a:t>
            </a:r>
            <a:r>
              <a:rPr lang="en-GB" dirty="0" err="1"/>
              <a:t>toe.ipynb</a:t>
            </a:r>
            <a:r>
              <a:rPr lang="en-GB" dirty="0"/>
              <a:t>”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55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dirty="0"/>
              <a:t>Pruning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429257"/>
            <a:ext cx="8818500" cy="4671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Alpha cuts</a:t>
            </a:r>
          </a:p>
          <a:p>
            <a:pPr lvl="1"/>
            <a:r>
              <a:rPr lang="en-GB" dirty="0"/>
              <a:t>if the </a:t>
            </a:r>
            <a:r>
              <a:rPr lang="en-GB" b="1" dirty="0"/>
              <a:t>current max value </a:t>
            </a:r>
            <a:r>
              <a:rPr lang="en-GB" dirty="0"/>
              <a:t>is </a:t>
            </a:r>
            <a:r>
              <a:rPr lang="en-GB" b="1" dirty="0"/>
              <a:t>greater than the successor’s min value</a:t>
            </a:r>
            <a:r>
              <a:rPr lang="en-GB" dirty="0"/>
              <a:t>, don’t explore that min subtree anymore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b="1" dirty="0"/>
              <a:t>beta cuts</a:t>
            </a:r>
          </a:p>
          <a:p>
            <a:pPr lvl="1"/>
            <a:r>
              <a:rPr lang="en-GB" dirty="0"/>
              <a:t>similar idea to alpha cuts, but the other way around</a:t>
            </a:r>
          </a:p>
          <a:p>
            <a:pPr lvl="1"/>
            <a:r>
              <a:rPr lang="en-GB" dirty="0"/>
              <a:t>if the current min value is less than the successor’s max value, don’t look down that max subtree anymore</a:t>
            </a:r>
          </a:p>
          <a:p>
            <a:endParaRPr lang="en-GB" dirty="0"/>
          </a:p>
          <a:p>
            <a:endParaRPr lang="en-GB" dirty="0"/>
          </a:p>
          <a:p>
            <a:pPr lvl="0"/>
            <a:endParaRPr lang="en-GB" b="1" dirty="0"/>
          </a:p>
          <a:p>
            <a:pPr marL="590550" lvl="1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7C7E0B4B-82BF-17D2-E105-7FBD03AE1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694745"/>
            <a:ext cx="4082461" cy="1656184"/>
          </a:xfrm>
          <a:prstGeom prst="rect">
            <a:avLst/>
          </a:prstGeom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198109E9-6C7F-342A-266C-3175E8DFE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106" y="2752579"/>
            <a:ext cx="4114194" cy="15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1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US" dirty="0"/>
              <a:t>Pruning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417273" y="1043732"/>
            <a:ext cx="8142265" cy="5573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Good ordering of moves can make this pruning much more efficient</a:t>
            </a:r>
          </a:p>
          <a:p>
            <a:pPr lvl="1"/>
            <a:r>
              <a:rPr lang="en-GB" dirty="0"/>
              <a:t>evaluating “best” branch first yields better likelihood of pruning later branches</a:t>
            </a:r>
          </a:p>
          <a:p>
            <a:pPr lvl="1"/>
            <a:r>
              <a:rPr lang="en-GB" dirty="0"/>
              <a:t>perfect ordering reduces time to </a:t>
            </a:r>
            <a:r>
              <a:rPr lang="en-GB" b="1" dirty="0"/>
              <a:t>b^(m/2)</a:t>
            </a:r>
            <a:endParaRPr lang="en-GB" dirty="0"/>
          </a:p>
          <a:p>
            <a:pPr lvl="2"/>
            <a:r>
              <a:rPr lang="en-GB" dirty="0"/>
              <a:t>i.e. doubles the depth you can search to!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can store information </a:t>
            </a:r>
            <a:r>
              <a:rPr lang="en-GB" b="1" dirty="0"/>
              <a:t>along an entire path</a:t>
            </a:r>
          </a:p>
          <a:p>
            <a:pPr lvl="1"/>
            <a:r>
              <a:rPr lang="en-GB" dirty="0"/>
              <a:t>not just at most recent levels</a:t>
            </a:r>
          </a:p>
          <a:p>
            <a:pPr lvl="1"/>
            <a:r>
              <a:rPr lang="en-GB" dirty="0"/>
              <a:t>keep along the path:</a:t>
            </a:r>
          </a:p>
          <a:p>
            <a:pPr lvl="2"/>
            <a:r>
              <a:rPr lang="en-GB" dirty="0"/>
              <a:t>alpha: best MAX value found on this path </a:t>
            </a:r>
          </a:p>
          <a:p>
            <a:pPr lvl="3"/>
            <a:r>
              <a:rPr lang="en-GB" dirty="0"/>
              <a:t>initialize to most negative utility value</a:t>
            </a:r>
          </a:p>
          <a:p>
            <a:pPr lvl="2"/>
            <a:r>
              <a:rPr lang="en-GB" dirty="0"/>
              <a:t>beta: best MIN value found on this path </a:t>
            </a:r>
          </a:p>
          <a:p>
            <a:pPr lvl="3"/>
            <a:r>
              <a:rPr lang="en-GB" dirty="0"/>
              <a:t>initialize to most positive utility value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</p:txBody>
      </p:sp>
      <p:pic>
        <p:nvPicPr>
          <p:cNvPr id="2" name="Picture 33">
            <a:extLst>
              <a:ext uri="{FF2B5EF4-FFF2-40B4-BE49-F238E27FC236}">
                <a16:creationId xmlns:a16="http://schemas.microsoft.com/office/drawing/2014/main" id="{57E3C2D3-696B-3E8F-B52F-CCAD0CBE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634" y="3830673"/>
            <a:ext cx="3061904" cy="21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66790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7236</TotalTime>
  <Words>1741</Words>
  <Application>Microsoft Macintosh PowerPoint</Application>
  <PresentationFormat>Presentazione su schermo (4:3)</PresentationFormat>
  <Paragraphs>309</Paragraphs>
  <Slides>23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Open Sans</vt:lpstr>
      <vt:lpstr>Arial Rounded MT Bold</vt:lpstr>
      <vt:lpstr>Economica</vt:lpstr>
      <vt:lpstr>Wingdings</vt:lpstr>
      <vt:lpstr>Arial</vt:lpstr>
      <vt:lpstr>Luxe</vt:lpstr>
      <vt:lpstr>Tree Search</vt:lpstr>
      <vt:lpstr>Objectives</vt:lpstr>
      <vt:lpstr>Two-Person Perfect Information Deterministic Game</vt:lpstr>
      <vt:lpstr>Tree Evaluation</vt:lpstr>
      <vt:lpstr>Example of Tree Evaluation</vt:lpstr>
      <vt:lpstr>Complexity</vt:lpstr>
      <vt:lpstr>Minimax implementation for TicTacToe</vt:lpstr>
      <vt:lpstr>Pruning (1)</vt:lpstr>
      <vt:lpstr>Pruning (2)</vt:lpstr>
      <vt:lpstr>Exercise</vt:lpstr>
      <vt:lpstr>Solution</vt:lpstr>
      <vt:lpstr>Utility Evaluation Function (1)</vt:lpstr>
      <vt:lpstr>Utility Evaluation Function (2)</vt:lpstr>
      <vt:lpstr>A complex example: the game of Go (1)</vt:lpstr>
      <vt:lpstr>A complex example: the game of Go (2)</vt:lpstr>
      <vt:lpstr>The problem of GO</vt:lpstr>
      <vt:lpstr>Monte Carlo Methods</vt:lpstr>
      <vt:lpstr>Monte Carlo (MC) Approach</vt:lpstr>
      <vt:lpstr>Monte Carlo Tree Search (MCTS)</vt:lpstr>
      <vt:lpstr>MCTS: selection and expansion</vt:lpstr>
      <vt:lpstr>Presentazione standard di PowerPoint</vt:lpstr>
      <vt:lpstr>Presentazione standard di PowerPoint</vt:lpstr>
      <vt:lpstr>MCTS: balancing exploitation and exploration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16</cp:revision>
  <dcterms:modified xsi:type="dcterms:W3CDTF">2022-10-20T13:53:56Z</dcterms:modified>
  <cp:category/>
</cp:coreProperties>
</file>