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59" r:id="rId6"/>
    <p:sldId id="278" r:id="rId7"/>
    <p:sldId id="257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305" r:id="rId17"/>
    <p:sldId id="304" r:id="rId18"/>
    <p:sldId id="306" r:id="rId19"/>
    <p:sldId id="270" r:id="rId20"/>
    <p:sldId id="271" r:id="rId21"/>
    <p:sldId id="272" r:id="rId22"/>
    <p:sldId id="273" r:id="rId23"/>
    <p:sldId id="275" r:id="rId24"/>
    <p:sldId id="281" r:id="rId25"/>
    <p:sldId id="282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2"/>
    <p:restoredTop sz="92014"/>
  </p:normalViewPr>
  <p:slideViewPr>
    <p:cSldViewPr snapToGrid="0" snapToObjects="1">
      <p:cViewPr varScale="1">
        <p:scale>
          <a:sx n="184" d="100"/>
          <a:sy n="184" d="100"/>
        </p:scale>
        <p:origin x="3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redo custSel addSld delSld modSld">
      <pc:chgData name="Riccardo Berta" userId="c8694f89-bba4-4576-b0a8-456619ca5a8c" providerId="ADAL" clId="{FDDBFC5A-5EA9-5330-BEB8-433D7E3B4C4E}" dt="2025-10-24T07:30:22.876" v="2765" actId="20577"/>
      <pc:docMkLst>
        <pc:docMk/>
      </pc:docMkLst>
      <pc:sldChg chg="modSp mod">
        <pc:chgData name="Riccardo Berta" userId="c8694f89-bba4-4576-b0a8-456619ca5a8c" providerId="ADAL" clId="{FDDBFC5A-5EA9-5330-BEB8-433D7E3B4C4E}" dt="2025-10-24T07:30:22.876" v="2765" actId="20577"/>
        <pc:sldMkLst>
          <pc:docMk/>
          <pc:sldMk cId="1918423602" sldId="286"/>
        </pc:sldMkLst>
        <pc:spChg chg="mod">
          <ac:chgData name="Riccardo Berta" userId="c8694f89-bba4-4576-b0a8-456619ca5a8c" providerId="ADAL" clId="{FDDBFC5A-5EA9-5330-BEB8-433D7E3B4C4E}" dt="2025-10-24T07:30:22.876" v="2765" actId="20577"/>
          <ac:spMkLst>
            <pc:docMk/>
            <pc:sldMk cId="1918423602" sldId="286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53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B8DD1CF-A2B0-D781-2C8B-5D2F430D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394020D-445A-CC6F-DFEA-60E2FED7B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A50F403-A82A-7BFA-2BCB-89D396FFB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8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C949B13-9341-DA67-AFF4-56766549B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86812CF0-C820-3C68-6E08-0C3984850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86876EA-C5CF-4A97-5D5C-3B54EB3C4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84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B3CAF61C-1A39-2F8A-3DBA-D2102081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1923FC5-7C74-307B-2B2B-BA06F54AF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C0DD4918-2746-C8AF-AFC5-AA1E9F764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99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0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1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5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715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03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609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904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91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6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8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1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7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Boolean Algebra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One Variable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4375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T2 Null element theorem</a:t>
            </a:r>
          </a:p>
          <a:p>
            <a:pPr lvl="1"/>
            <a:r>
              <a:rPr lang="en-GB" dirty="0"/>
              <a:t>B AND 0 is always equal to 0 (</a:t>
            </a:r>
            <a:r>
              <a:rPr lang="en-GB" b="1" dirty="0"/>
              <a:t>null element </a:t>
            </a:r>
            <a:r>
              <a:rPr lang="en-GB" dirty="0"/>
              <a:t>for the AND operation because it nullifies the effect of any other input)</a:t>
            </a:r>
          </a:p>
          <a:p>
            <a:pPr marL="1054100" lvl="2" indent="0">
              <a:buNone/>
            </a:pPr>
            <a:endParaRPr lang="en-GB" sz="3200" dirty="0"/>
          </a:p>
          <a:p>
            <a:pPr lvl="1"/>
            <a:r>
              <a:rPr lang="en-GB" dirty="0"/>
              <a:t>B OR 1 is always equal to 1 (null element for the OR operation)</a:t>
            </a:r>
          </a:p>
          <a:p>
            <a:pPr lvl="1"/>
            <a:endParaRPr lang="en-GB" sz="1050" b="1" dirty="0"/>
          </a:p>
          <a:p>
            <a:pPr marL="590550" lvl="1" indent="0">
              <a:buNone/>
            </a:pPr>
            <a:endParaRPr lang="en-GB" sz="1000" b="1" dirty="0"/>
          </a:p>
          <a:p>
            <a:pPr marL="120650" indent="0">
              <a:buNone/>
            </a:pPr>
            <a:endParaRPr lang="en-GB" sz="400" b="1" dirty="0"/>
          </a:p>
          <a:p>
            <a:r>
              <a:rPr lang="en-GB" b="1" dirty="0"/>
              <a:t>T3 Idempotency theorem</a:t>
            </a:r>
          </a:p>
          <a:p>
            <a:pPr lvl="1"/>
            <a:r>
              <a:rPr lang="en-GB" b="1" dirty="0"/>
              <a:t> </a:t>
            </a:r>
            <a:r>
              <a:rPr lang="en-GB" dirty="0"/>
              <a:t>a variable AND/OR itself is equal to just itself </a:t>
            </a:r>
          </a:p>
          <a:p>
            <a:pPr lvl="1"/>
            <a:r>
              <a:rPr lang="en-GB" dirty="0"/>
              <a:t>idem (same) and potent (power)</a:t>
            </a:r>
          </a:p>
          <a:p>
            <a:pPr lvl="1"/>
            <a:r>
              <a:rPr lang="en-GB" dirty="0"/>
              <a:t>permits replacing a gate with a wire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F7394C5-69BA-0304-CBC2-93BE8CF6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6" y="2067427"/>
            <a:ext cx="3557337" cy="6249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F70D234-CCB2-54F8-033F-B29B8E8EE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6" y="3095684"/>
            <a:ext cx="3673643" cy="6136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0DA961-6AB8-E0DE-FF6E-8E74D78D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061" y="5327456"/>
            <a:ext cx="3657528" cy="6343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D39E2A5-A32C-3261-9802-3712EF7E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03" y="5974420"/>
            <a:ext cx="3692344" cy="6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One Variable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T4 Involution theorem</a:t>
            </a:r>
          </a:p>
          <a:p>
            <a:pPr lvl="1"/>
            <a:r>
              <a:rPr lang="en-GB" b="1" dirty="0"/>
              <a:t> </a:t>
            </a:r>
            <a:r>
              <a:rPr lang="en-GB" dirty="0"/>
              <a:t>complementing a variable twice results in the original variable </a:t>
            </a:r>
          </a:p>
          <a:p>
            <a:pPr lvl="1"/>
            <a:r>
              <a:rPr lang="en-GB" dirty="0"/>
              <a:t>two inverters logically cancel each other out and are logically equivalent to a wire</a:t>
            </a:r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r>
              <a:rPr lang="en-GB" b="1" dirty="0"/>
              <a:t>T5 Complement theorem</a:t>
            </a:r>
          </a:p>
          <a:p>
            <a:pPr lvl="1"/>
            <a:r>
              <a:rPr lang="en-GB" dirty="0"/>
              <a:t>a  variable AND its complement is 0  (because one of them must be 0)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 variable OR its complement is 1 (because one of them must be 1)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7266E8-5B58-86F1-EB9C-EF32578A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9" y="2336130"/>
            <a:ext cx="5145505" cy="5660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74CB5A2-40EB-1E56-4625-9093C446A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9" y="4025728"/>
            <a:ext cx="4311316" cy="75739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FFE8D7-93C0-D3A8-B36E-604C5746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89" y="5188161"/>
            <a:ext cx="4311316" cy="7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2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4940"/>
            <a:ext cx="8818500" cy="547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Describe how to simplify equations involving more than one variable:</a:t>
            </a:r>
          </a:p>
          <a:p>
            <a:endParaRPr lang="en-GB" dirty="0"/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C2FA8-9BDF-325D-F098-373A4EC2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9" y="2167493"/>
            <a:ext cx="8815875" cy="25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6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BDA36EB-16E6-2D17-58B3-44D1B2CA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ABE6729-F881-814F-C194-28BF5693C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(2)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260D9FD-6017-D702-2CD2-EA29E1AE1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70242"/>
            <a:ext cx="8818500" cy="5278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noProof="0" dirty="0"/>
              <a:t>T6 Commutativity </a:t>
            </a:r>
          </a:p>
          <a:p>
            <a:endParaRPr lang="en-GB" b="1" noProof="0" dirty="0"/>
          </a:p>
          <a:p>
            <a:pPr marL="120650" indent="0">
              <a:buNone/>
            </a:pPr>
            <a:endParaRPr lang="en-GB" sz="2000" b="1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the </a:t>
            </a:r>
            <a:r>
              <a:rPr lang="en-GB" b="1" noProof="0" dirty="0"/>
              <a:t>order of the inputs does not matter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 can</a:t>
            </a:r>
            <a:r>
              <a:rPr lang="en-GB" noProof="0" dirty="0"/>
              <a:t> </a:t>
            </a:r>
            <a:r>
              <a:rPr lang="en-GB" b="1" noProof="0" dirty="0"/>
              <a:t>rearrange terms</a:t>
            </a:r>
            <a:r>
              <a:rPr lang="en-GB" noProof="0" dirty="0"/>
              <a:t> without changing the logic of the expression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900" noProof="0" dirty="0"/>
          </a:p>
          <a:p>
            <a:r>
              <a:rPr lang="en-GB" b="1" noProof="0" dirty="0"/>
              <a:t>T7 Associativity</a:t>
            </a:r>
          </a:p>
          <a:p>
            <a:endParaRPr lang="en-GB" sz="2000" b="1" dirty="0"/>
          </a:p>
          <a:p>
            <a:pPr marL="120650" indent="0">
              <a:buNone/>
            </a:pPr>
            <a:r>
              <a:rPr lang="en-GB" b="1" noProof="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</a:t>
            </a:r>
            <a:r>
              <a:rPr lang="en-GB" noProof="0" dirty="0"/>
              <a:t>he </a:t>
            </a:r>
            <a:r>
              <a:rPr lang="en-GB" b="1" noProof="0" dirty="0"/>
              <a:t>grouping of inputs does not matter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 can simplify </a:t>
            </a:r>
            <a:r>
              <a:rPr lang="en-GB" b="1" dirty="0"/>
              <a:t>expressions without worrying about how the terms are grouped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1000" b="1" noProof="0" dirty="0"/>
          </a:p>
          <a:p>
            <a:pPr lvl="0"/>
            <a:r>
              <a:rPr lang="en-GB" b="1" noProof="0" dirty="0"/>
              <a:t>T8 Distributivity theorem</a:t>
            </a:r>
          </a:p>
          <a:p>
            <a:pPr marL="120650" lvl="0" indent="0">
              <a:buNone/>
            </a:pPr>
            <a:endParaRPr lang="en-GB" sz="4000" b="1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AND distributes over OR, OR distributes over 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noProof="0" dirty="0"/>
              <a:t>different from traditional algebra: </a:t>
            </a:r>
            <a:r>
              <a:rPr lang="en-GB" noProof="0" dirty="0"/>
              <a:t>addition does not distribute over multiplication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(b + c) × (b + d) ≠ b + (c × d)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allows us to </a:t>
            </a:r>
            <a:r>
              <a:rPr lang="en-GB" b="1" noProof="0" dirty="0"/>
              <a:t>factor expressions</a:t>
            </a:r>
            <a:r>
              <a:rPr lang="en-GB" noProof="0" dirty="0"/>
              <a:t> or to </a:t>
            </a:r>
            <a:r>
              <a:rPr lang="en-GB" b="1" noProof="0" dirty="0"/>
              <a:t>expand them</a:t>
            </a:r>
            <a:endParaRPr lang="en-GB" noProof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4575AF-EF00-5436-04CE-E4154EFA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89" y="1572793"/>
            <a:ext cx="1612900" cy="596900"/>
          </a:xfrm>
          <a:prstGeom prst="rect">
            <a:avLst/>
          </a:prstGeom>
        </p:spPr>
      </p:pic>
      <p:pic>
        <p:nvPicPr>
          <p:cNvPr id="5" name="Immagine 4" descr="Immagine che contiene Carattere, tipografia, bianco, calligrafia&#10;&#10;Il contenuto generato dall'IA potrebbe non essere corretto.">
            <a:extLst>
              <a:ext uri="{FF2B5EF4-FFF2-40B4-BE49-F238E27FC236}">
                <a16:creationId xmlns:a16="http://schemas.microsoft.com/office/drawing/2014/main" id="{F7ECEA8D-7E41-B412-58BC-7C04A5D6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89" y="3078459"/>
            <a:ext cx="2870200" cy="622300"/>
          </a:xfrm>
          <a:prstGeom prst="rect">
            <a:avLst/>
          </a:prstGeom>
        </p:spPr>
      </p:pic>
      <p:pic>
        <p:nvPicPr>
          <p:cNvPr id="7" name="Immagine 6" descr="Immagine che contiene Carattere, tipografia, bianco, calligrafia&#10;&#10;Il contenuto generato dall'IA potrebbe non essere corretto.">
            <a:extLst>
              <a:ext uri="{FF2B5EF4-FFF2-40B4-BE49-F238E27FC236}">
                <a16:creationId xmlns:a16="http://schemas.microsoft.com/office/drawing/2014/main" id="{6AF5DFBF-07EA-71F0-EC5D-450A534F9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89" y="4688312"/>
            <a:ext cx="3263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253ECBA-91A2-446C-22D3-31735976E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2F5310-30DC-310B-DB42-82E7795427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(3)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6BA5C1EB-9820-B48A-481E-958C13E65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1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T9 Covering</a:t>
            </a:r>
          </a:p>
          <a:p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T10 Combining</a:t>
            </a:r>
          </a:p>
          <a:p>
            <a:endParaRPr lang="en-GB" b="1" dirty="0"/>
          </a:p>
          <a:p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14" name="Immagine 13" descr="Immagine che contiene Carattere, testo, tipografia, design&#10;&#10;Il contenuto generato dall'IA potrebbe non essere corretto.">
            <a:extLst>
              <a:ext uri="{FF2B5EF4-FFF2-40B4-BE49-F238E27FC236}">
                <a16:creationId xmlns:a16="http://schemas.microsoft.com/office/drawing/2014/main" id="{F1739776-AC47-3A07-41A1-B46AFCF6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42047"/>
            <a:ext cx="1651000" cy="533400"/>
          </a:xfrm>
          <a:prstGeom prst="rect">
            <a:avLst/>
          </a:prstGeom>
        </p:spPr>
      </p:pic>
      <p:pic>
        <p:nvPicPr>
          <p:cNvPr id="20" name="Immagine 19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8BCEA7C1-255B-5EC6-D520-861A5786A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2" y="1542047"/>
            <a:ext cx="3302000" cy="1689100"/>
          </a:xfrm>
          <a:prstGeom prst="rect">
            <a:avLst/>
          </a:prstGeom>
        </p:spPr>
      </p:pic>
      <p:pic>
        <p:nvPicPr>
          <p:cNvPr id="22" name="Immagine 21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0D90F8F1-D992-6018-4A47-DADE1C3D6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2" y="4160253"/>
            <a:ext cx="3530600" cy="1155700"/>
          </a:xfrm>
          <a:prstGeom prst="rect">
            <a:avLst/>
          </a:prstGeom>
        </p:spPr>
      </p:pic>
      <p:pic>
        <p:nvPicPr>
          <p:cNvPr id="24" name="Immagine 23" descr="Immagine che contiene Carattere, tipografia, testo, bianco&#10;&#10;Il contenuto generato dall'IA potrebbe non essere corretto.">
            <a:extLst>
              <a:ext uri="{FF2B5EF4-FFF2-40B4-BE49-F238E27FC236}">
                <a16:creationId xmlns:a16="http://schemas.microsoft.com/office/drawing/2014/main" id="{2BD6D13C-6280-3481-DB21-B26364C13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16" y="4172954"/>
            <a:ext cx="2324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0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B272B02-53DC-1B0A-0ABE-92234E3C2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4D46B0F-4DFC-076B-34F6-7FD1D32036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(4)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36B3E3B-314E-AD7C-EB9D-F9F543CC8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1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T11 Consensus theorems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r>
              <a:rPr lang="en-GB" b="1" dirty="0"/>
              <a:t>T12 Absorption</a:t>
            </a:r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18" name="Immagine 17" descr="Immagine che contiene Carattere, tipografia, calligrafia, testo&#10;&#10;Il contenuto generato dall'IA potrebbe non essere corretto.">
            <a:extLst>
              <a:ext uri="{FF2B5EF4-FFF2-40B4-BE49-F238E27FC236}">
                <a16:creationId xmlns:a16="http://schemas.microsoft.com/office/drawing/2014/main" id="{E40B50C5-9ED6-B729-B3BC-75E82CE8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15047"/>
            <a:ext cx="4851400" cy="622300"/>
          </a:xfrm>
          <a:prstGeom prst="rect">
            <a:avLst/>
          </a:prstGeom>
        </p:spPr>
      </p:pic>
      <p:pic>
        <p:nvPicPr>
          <p:cNvPr id="3" name="Immagine 2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1FBB5CE8-DBE2-88EE-2655-E265EFEAC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850" y="2238972"/>
            <a:ext cx="6388100" cy="2032000"/>
          </a:xfrm>
          <a:prstGeom prst="rect">
            <a:avLst/>
          </a:prstGeom>
        </p:spPr>
      </p:pic>
      <p:pic>
        <p:nvPicPr>
          <p:cNvPr id="5" name="Immagine 4" descr="Immagine che contiene Carattere, tipografia, testo, bianco&#10;&#10;Il contenuto generato dall'IA potrebbe non essere corretto.">
            <a:extLst>
              <a:ext uri="{FF2B5EF4-FFF2-40B4-BE49-F238E27FC236}">
                <a16:creationId xmlns:a16="http://schemas.microsoft.com/office/drawing/2014/main" id="{DEBE264D-BA36-FC9D-104C-50A3D0129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4767699"/>
            <a:ext cx="2146300" cy="647700"/>
          </a:xfrm>
          <a:prstGeom prst="rect">
            <a:avLst/>
          </a:prstGeom>
        </p:spPr>
      </p:pic>
      <p:pic>
        <p:nvPicPr>
          <p:cNvPr id="7" name="Immagine 6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DE1EB8D9-982C-0A0B-C562-6A5B88CF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151749"/>
            <a:ext cx="3873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T13 De Morgan’s Theorem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2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Complement of the product is equal to the sum of the complements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NAND gate = OR gate with inverted inputs</a:t>
            </a:r>
          </a:p>
          <a:p>
            <a:pPr marL="120650" indent="0">
              <a:buNone/>
            </a:pPr>
            <a:endParaRPr lang="en-GB" sz="700" dirty="0"/>
          </a:p>
          <a:p>
            <a:r>
              <a:rPr lang="en-GB" dirty="0"/>
              <a:t>Complement of the sum is equal to the product of the complements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NOR gate = AND gate with inverted inputs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200" dirty="0"/>
          </a:p>
          <a:p>
            <a:endParaRPr lang="en-GB" sz="1400" dirty="0"/>
          </a:p>
          <a:p>
            <a:r>
              <a:rPr lang="en-GB" dirty="0"/>
              <a:t>The inversion circle is called a </a:t>
            </a:r>
            <a:r>
              <a:rPr lang="en-GB" b="1" dirty="0"/>
              <a:t>bubble</a:t>
            </a:r>
          </a:p>
          <a:p>
            <a:pPr lvl="1"/>
            <a:r>
              <a:rPr lang="en-GB" dirty="0"/>
              <a:t>Intuitively: we can imagine that “pushing” a bubble through the gate causes it to come out at the other side and flips the body of the gate from AND to OR or vice versa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F45EFB-DEB6-E0CA-2E31-A4101055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0" y="2502678"/>
            <a:ext cx="7772400" cy="16280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E91B440-3D10-3C1A-4804-838425C8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10" y="5167498"/>
            <a:ext cx="5490410" cy="14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8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Perfect induction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6285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Proof of theorems with a finite number of variables are easy: Just </a:t>
            </a:r>
            <a:r>
              <a:rPr lang="en-GB" b="1" dirty="0"/>
              <a:t>show that the theorem holds for all possible values </a:t>
            </a:r>
            <a:r>
              <a:rPr lang="en-GB" dirty="0"/>
              <a:t>of these variables</a:t>
            </a:r>
          </a:p>
          <a:p>
            <a:r>
              <a:rPr lang="en-GB" dirty="0"/>
              <a:t>Example: proving the T11 Consensus theorem using perfect induction: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Because the two formulation are equal for all cases, the theorem is proved!</a:t>
            </a:r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E5A14FC-4681-FE2C-9B7E-82D94FA4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7" y="2156325"/>
            <a:ext cx="4178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Simplifying Expressions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2249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theorems are not only useful for proving properties but also provide a systematic way to </a:t>
            </a:r>
            <a:r>
              <a:rPr lang="en-GB" b="1" dirty="0"/>
              <a:t>simplify Boolean expressions</a:t>
            </a:r>
          </a:p>
          <a:p>
            <a:pPr lvl="0"/>
            <a:r>
              <a:rPr lang="en-GB" dirty="0"/>
              <a:t>Simplification is at the heart of digital design: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transforms truth-table–derived SOP or POS forms (often large and unwieldy)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into compact implementations using the fewest possible gates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results in lower cost, less power consumption, and shorter delay</a:t>
            </a:r>
          </a:p>
          <a:p>
            <a:pPr lvl="0"/>
            <a:r>
              <a:rPr lang="en-GB" dirty="0"/>
              <a:t>Example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using the Combining theorem (T10):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endParaRPr lang="en-GB" sz="1500" dirty="0"/>
          </a:p>
          <a:p>
            <a:r>
              <a:rPr lang="en-GB" dirty="0"/>
              <a:t>In general, </a:t>
            </a:r>
            <a:r>
              <a:rPr lang="en-GB" b="1" dirty="0"/>
              <a:t>multiple steps </a:t>
            </a:r>
            <a:r>
              <a:rPr lang="en-GB" dirty="0"/>
              <a:t>may be required for complex equations</a:t>
            </a:r>
          </a:p>
          <a:p>
            <a:pPr lvl="0"/>
            <a:r>
              <a:rPr lang="en-GB" b="1" dirty="0"/>
              <a:t>Basic principle:  </a:t>
            </a:r>
            <a:r>
              <a:rPr lang="en-GB" dirty="0"/>
              <a:t>combine terms using:</a:t>
            </a:r>
          </a:p>
          <a:p>
            <a:pPr lvl="1"/>
            <a:r>
              <a:rPr lang="en-GB" dirty="0"/>
              <a:t>                                where P may be any expression</a:t>
            </a:r>
          </a:p>
          <a:p>
            <a:pPr lvl="0"/>
            <a:r>
              <a:rPr lang="en-GB" dirty="0"/>
              <a:t>How far can an equation be simplified?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sum-of-products form is </a:t>
            </a:r>
            <a:r>
              <a:rPr lang="en-GB" b="1" dirty="0"/>
              <a:t>minimal</a:t>
            </a:r>
            <a:r>
              <a:rPr lang="en-GB" dirty="0"/>
              <a:t> if it uses the </a:t>
            </a:r>
            <a:r>
              <a:rPr lang="en-GB" b="1" dirty="0"/>
              <a:t>fewest possible products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several equations have the same number of products, the minimal one has the </a:t>
            </a:r>
            <a:r>
              <a:rPr lang="en-GB" b="1" dirty="0"/>
              <a:t>fewest literals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</a:t>
            </a:r>
            <a:r>
              <a:rPr lang="en-GB" b="1" dirty="0"/>
              <a:t>prime product </a:t>
            </a:r>
            <a:r>
              <a:rPr lang="en-GB" dirty="0"/>
              <a:t>cannot be further combined to reduce literals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all product in a minimal expression are prime</a:t>
            </a:r>
          </a:p>
          <a:p>
            <a:pPr lvl="1"/>
            <a:endParaRPr lang="en-GB" dirty="0"/>
          </a:p>
        </p:txBody>
      </p:sp>
      <p:pic>
        <p:nvPicPr>
          <p:cNvPr id="5" name="Immagine 4" descr="Immagine che contiene Carattere, testo, tipografia, bianco&#10;&#10;Il contenuto generato dall'IA potrebbe non essere corretto.">
            <a:extLst>
              <a:ext uri="{FF2B5EF4-FFF2-40B4-BE49-F238E27FC236}">
                <a16:creationId xmlns:a16="http://schemas.microsoft.com/office/drawing/2014/main" id="{9D49A314-D5C9-DDB4-5B38-D430DFB3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60" y="3016350"/>
            <a:ext cx="1524000" cy="368300"/>
          </a:xfrm>
          <a:prstGeom prst="rect">
            <a:avLst/>
          </a:prstGeom>
        </p:spPr>
      </p:pic>
      <p:pic>
        <p:nvPicPr>
          <p:cNvPr id="7" name="Immagine 6" descr="Immagine che contiene Carattere, simbolo, testo, numero&#10;&#10;Il contenuto generato dall'IA potrebbe non essere corretto.">
            <a:extLst>
              <a:ext uri="{FF2B5EF4-FFF2-40B4-BE49-F238E27FC236}">
                <a16:creationId xmlns:a16="http://schemas.microsoft.com/office/drawing/2014/main" id="{D32240C6-FE27-0ED1-345F-C1F93EAA8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10" y="3588058"/>
            <a:ext cx="736600" cy="342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9EE7B6-D3D8-AD9D-033D-46154FC70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660" y="4458767"/>
            <a:ext cx="148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2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Simplifying Expressions (2)</a:t>
            </a:r>
            <a:endParaRPr dirty="0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41EDF6C5-600D-3DF8-212C-11F87D25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3" y="1370366"/>
            <a:ext cx="8140793" cy="45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612381" cy="5267988"/>
          </a:xfrm>
        </p:spPr>
        <p:txBody>
          <a:bodyPr/>
          <a:lstStyle/>
          <a:p>
            <a:r>
              <a:rPr lang="en-GB" dirty="0"/>
              <a:t>Fundamental Definitions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Variable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Complement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Literals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Product and sum</a:t>
            </a:r>
          </a:p>
          <a:p>
            <a:r>
              <a:rPr lang="en-GB" dirty="0"/>
              <a:t>Canonical forms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Sum-of-Products SOP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Product-of-Sums POS</a:t>
            </a:r>
          </a:p>
          <a:p>
            <a:r>
              <a:rPr lang="en-GB" dirty="0"/>
              <a:t>Axioms and Theorems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Axioms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Theorems of one variable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Theorems of several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Perfect Induction</a:t>
            </a:r>
          </a:p>
          <a:p>
            <a:r>
              <a:rPr lang="en-GB" dirty="0"/>
              <a:t>Simplifying Equations</a:t>
            </a:r>
          </a:p>
          <a:p>
            <a:r>
              <a:rPr lang="en-GB" dirty="0"/>
              <a:t>Schematic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Programmable Logic Array PLA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Multiple-output circuits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Multi-level Logic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Bubble Pushing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Beyond 0 and 1: X and Z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Simplifying Expressions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Why bother simplifying a Boolean equation if it remains logically equivalent?</a:t>
            </a:r>
          </a:p>
          <a:p>
            <a:pPr lvl="1"/>
            <a:r>
              <a:rPr lang="en-GB" dirty="0"/>
              <a:t>reduction of the number of gates</a:t>
            </a:r>
          </a:p>
          <a:p>
            <a:pPr lvl="1"/>
            <a:r>
              <a:rPr lang="en-GB" dirty="0"/>
              <a:t>make the circuit smaller, cheaper, and possibly faster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Notice that simplifying boolean equations with theorems can take some </a:t>
            </a:r>
            <a:r>
              <a:rPr lang="en-GB" b="1" dirty="0"/>
              <a:t>trial and error</a:t>
            </a:r>
            <a:r>
              <a:rPr lang="en-GB" dirty="0"/>
              <a:t>, later we describes a methodical technique (</a:t>
            </a:r>
            <a:r>
              <a:rPr lang="en-GB" b="1" dirty="0"/>
              <a:t>Karnaugh maps</a:t>
            </a:r>
            <a:r>
              <a:rPr lang="en-GB" dirty="0"/>
              <a:t>) that makes the process easier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47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520600" cy="5388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schematic</a:t>
            </a:r>
            <a:r>
              <a:rPr lang="en-GB" dirty="0"/>
              <a:t> is a diagram of a digital circuit showing the elements and the wires that connect them: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Notice that the simplified circuit has </a:t>
            </a:r>
            <a:r>
              <a:rPr lang="en-GB" b="1" dirty="0"/>
              <a:t>significantly less hardware</a:t>
            </a:r>
            <a:r>
              <a:rPr lang="en-GB" dirty="0"/>
              <a:t> than that of the original equation, it </a:t>
            </a:r>
            <a:r>
              <a:rPr lang="en-GB" b="1" dirty="0"/>
              <a:t>may be faster </a:t>
            </a:r>
            <a:r>
              <a:rPr lang="en-GB" dirty="0"/>
              <a:t>because it uses gates with fewer inputs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5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Schematic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BB49C6-A36C-B1B9-92BD-8AD64C41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7" y="2277980"/>
            <a:ext cx="3132782" cy="32053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AECD30-6A0B-2D75-DE5C-01BC7071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853" y="2277980"/>
            <a:ext cx="2918268" cy="32053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Programmable Logic Array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9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Any Boolean equation in SOP form can be drawn in a </a:t>
            </a:r>
            <a:r>
              <a:rPr lang="en-GB" b="1" dirty="0"/>
              <a:t>systematic way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style is called a </a:t>
            </a:r>
            <a:r>
              <a:rPr lang="en-GB" b="1" dirty="0"/>
              <a:t>Programmable Logic Array </a:t>
            </a:r>
            <a:r>
              <a:rPr lang="en-GB" dirty="0"/>
              <a:t>(PLA)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A5C88E0-26E9-EF64-C7E7-6E235E3D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72" y="1666233"/>
            <a:ext cx="6225255" cy="44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9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Multiple-output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133"/>
            <a:ext cx="8818500" cy="5314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circuits have multiple outputs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each computes a separate boolean function of the inputs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 can write a separate truth table for each output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or write all the outputs on a single truth table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500" dirty="0"/>
          </a:p>
          <a:p>
            <a:r>
              <a:rPr lang="en-GB" dirty="0"/>
              <a:t>Example</a:t>
            </a:r>
            <a:r>
              <a:rPr lang="en-GB" b="1" dirty="0"/>
              <a:t>: priority circuit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multiple inputs may be active at the same time, but only the highest-priority active input is recognized and produces the corresponding output</a:t>
            </a:r>
          </a:p>
          <a:p>
            <a:endParaRPr lang="en-GB" sz="500" dirty="0"/>
          </a:p>
          <a:p>
            <a:r>
              <a:rPr lang="en-GB" dirty="0"/>
              <a:t>We can use SOP form and reduce the equations using Boolean algebra</a:t>
            </a:r>
          </a:p>
          <a:p>
            <a:endParaRPr lang="en-GB" sz="500" dirty="0"/>
          </a:p>
          <a:p>
            <a:r>
              <a:rPr lang="en-GB" dirty="0"/>
              <a:t>However, experienced designer often implement a logic circuit </a:t>
            </a:r>
            <a:r>
              <a:rPr lang="en-GB" b="1" dirty="0"/>
              <a:t>by inspection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notice that if A</a:t>
            </a:r>
            <a:r>
              <a:rPr lang="en-GB" baseline="-25000" dirty="0"/>
              <a:t>3</a:t>
            </a:r>
            <a:r>
              <a:rPr lang="en-GB" dirty="0"/>
              <a:t> is 1, the outputs </a:t>
            </a:r>
            <a:r>
              <a:rPr lang="en-GB" b="1" dirty="0"/>
              <a:t>don’t care (X) </a:t>
            </a:r>
            <a:r>
              <a:rPr lang="en-GB" dirty="0"/>
              <a:t>what the other inputs are</a:t>
            </a:r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07CAE4-EA39-571B-C208-1E0207CE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80" y="7825015"/>
            <a:ext cx="2264826" cy="205344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5AE7568-3FE7-3557-B33F-E17C6D89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4239979"/>
            <a:ext cx="2584450" cy="22471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218035F-7184-F5E2-91C5-F9C2D7704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923" y="4239979"/>
            <a:ext cx="2860153" cy="213697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D23207-796D-DB63-224F-8AB79FF6D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249" y="4180161"/>
            <a:ext cx="2264827" cy="22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Multilevel Combinational Logic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3524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in sum-of-products form is called </a:t>
            </a:r>
            <a:r>
              <a:rPr lang="en-GB" b="1" dirty="0"/>
              <a:t>two-level logic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it consists of literals connected to a level of AND gates connected to a level of OR gates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some logic functions require an </a:t>
            </a:r>
            <a:r>
              <a:rPr lang="en-GB" b="1" dirty="0"/>
              <a:t>enormous amount of hardware</a:t>
            </a:r>
            <a:r>
              <a:rPr lang="en-GB" dirty="0"/>
              <a:t> </a:t>
            </a:r>
          </a:p>
          <a:p>
            <a:endParaRPr lang="en-GB" sz="500" dirty="0"/>
          </a:p>
          <a:p>
            <a:r>
              <a:rPr lang="en-GB" b="1" dirty="0"/>
              <a:t>Multilevel logic</a:t>
            </a:r>
            <a:r>
              <a:rPr lang="en-GB" dirty="0"/>
              <a:t>: by reorganizing expressions into multiple levels, we can obtain simpler circuits, with fewer gates, reduced hardware cost compared to their two-level counterparts</a:t>
            </a:r>
          </a:p>
          <a:p>
            <a:endParaRPr lang="en-GB" sz="500" dirty="0"/>
          </a:p>
          <a:p>
            <a:r>
              <a:rPr lang="en-GB" dirty="0"/>
              <a:t>Example: the XOR function of multiple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consider building a three-input XOR using the two-level techniques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an N-input XOR produces a TRUE output when an odd number of inputs are TRUE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5905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On the other hand, notice that:</a:t>
            </a:r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9F1D30-2DB5-F93E-98CF-B168E7C1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11" y="6198123"/>
            <a:ext cx="2324100" cy="2921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1A21E92-1CF5-53C5-4E2E-20BF54185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82" y="3885466"/>
            <a:ext cx="3882367" cy="182489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C24ACAC-47CA-6121-4464-B3B50CCC0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18" y="3885466"/>
            <a:ext cx="2324100" cy="27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Multilevel Combinational Logic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Designers often build circuits with </a:t>
            </a:r>
            <a:r>
              <a:rPr lang="en-GB" b="1" dirty="0"/>
              <a:t>more than two levels</a:t>
            </a:r>
            <a:r>
              <a:rPr lang="en-GB" dirty="0"/>
              <a:t> of logic gates</a:t>
            </a:r>
          </a:p>
          <a:p>
            <a:pPr lvl="1"/>
            <a:r>
              <a:rPr lang="en-GB" dirty="0"/>
              <a:t>may use less hardware</a:t>
            </a:r>
          </a:p>
          <a:p>
            <a:r>
              <a:rPr lang="en-GB" dirty="0"/>
              <a:t>However, selecting the best multilevel implementation of a specific logic function is </a:t>
            </a:r>
            <a:r>
              <a:rPr lang="en-GB" b="1" dirty="0"/>
              <a:t>not a simple process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“best” has many meanings</a:t>
            </a:r>
          </a:p>
          <a:p>
            <a:pPr lvl="1"/>
            <a:r>
              <a:rPr lang="en-GB" dirty="0"/>
              <a:t>fewest gates, fastest, shortest design time, least cost, least power consumption, etc..</a:t>
            </a:r>
          </a:p>
          <a:p>
            <a:pPr lvl="1"/>
            <a:r>
              <a:rPr lang="en-GB" dirty="0"/>
              <a:t>“best” circuit in one technology is not necessarily the best in another</a:t>
            </a:r>
          </a:p>
          <a:p>
            <a:pPr lvl="2"/>
            <a:r>
              <a:rPr lang="en-GB" dirty="0"/>
              <a:t>e.g. CMOS circuits prefer NANDs and NORs over ANDs and ORs</a:t>
            </a:r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With some experience, you will find that you can create a good multilevel design </a:t>
            </a:r>
            <a:r>
              <a:rPr lang="en-GB" b="1" dirty="0"/>
              <a:t>by inspection </a:t>
            </a:r>
            <a:r>
              <a:rPr lang="en-GB" dirty="0"/>
              <a:t>for most circuits</a:t>
            </a:r>
          </a:p>
          <a:p>
            <a:endParaRPr lang="en-GB" dirty="0"/>
          </a:p>
          <a:p>
            <a:r>
              <a:rPr lang="en-GB" b="1" dirty="0"/>
              <a:t>Computer-Aided Design </a:t>
            </a:r>
            <a:r>
              <a:rPr lang="en-GB" dirty="0"/>
              <a:t>(</a:t>
            </a:r>
            <a:r>
              <a:rPr lang="en-GB" b="1" dirty="0"/>
              <a:t>CAD</a:t>
            </a:r>
            <a:r>
              <a:rPr lang="en-GB" dirty="0"/>
              <a:t>) tools are also available to search a vast space of possible multilevel designs and seek the one that fits our constraints given the available building blocks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2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Bubble Pushing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6276"/>
            <a:ext cx="8818500" cy="5326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When working with implementations based on NAND and NOR gates, it is often useful to redraw a circuit in a form where the underlying function can be determined more easily: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Redraw circuits using bubble pushing:</a:t>
            </a:r>
            <a:endParaRPr lang="en-GB" b="1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4F2994-97B4-8F8A-E8DB-019B5C56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7" y="2127761"/>
            <a:ext cx="3048001" cy="119964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8B92695-CC81-4CC5-6CA6-A516F5B02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195" y="2447243"/>
            <a:ext cx="1829137" cy="56067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1DEBCE9-37A7-45A5-0631-6201E9B3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77" y="3709066"/>
            <a:ext cx="3151934" cy="119964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601044E-CC3D-E6E8-EB16-983753C51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790" y="3767485"/>
            <a:ext cx="3170409" cy="11412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9BF5FCC-E1AF-F8C2-9FD4-76EDE14D2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77" y="4908707"/>
            <a:ext cx="3644883" cy="15398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BAAA2D2-EC79-0F22-DF92-BE465680C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842" y="5336464"/>
            <a:ext cx="2904067" cy="113677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A08BCC7-AB23-880A-2BB5-870274DA1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4000" y="5575140"/>
            <a:ext cx="163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7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Beyond 0 and 1: X and </a:t>
            </a:r>
            <a:r>
              <a:rPr lang="it-IT" dirty="0" err="1"/>
              <a:t>Z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5108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noProof="0" dirty="0"/>
              <a:t>Boolean algebra is limited to 0 and 1, </a:t>
            </a:r>
            <a:r>
              <a:rPr lang="en-GB" b="1" noProof="0" dirty="0"/>
              <a:t>real circuits </a:t>
            </a:r>
            <a:r>
              <a:rPr lang="en-GB" noProof="0" dirty="0"/>
              <a:t>can also have </a:t>
            </a:r>
            <a:r>
              <a:rPr lang="en-GB" b="1" noProof="0" dirty="0"/>
              <a:t>illegal and floating values</a:t>
            </a:r>
          </a:p>
          <a:p>
            <a:pPr lvl="0"/>
            <a:endParaRPr lang="en-GB" sz="400" b="1" noProof="0" dirty="0"/>
          </a:p>
          <a:p>
            <a:r>
              <a:rPr lang="en-GB" b="1" noProof="0" dirty="0"/>
              <a:t>X (Unknown / Illegal value)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appears when a node is driven simultaneously to 0 and 1 (contention, error condition).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actual voltage may lie between 0 and VDD, depending on gate strengths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also used in simulators for </a:t>
            </a:r>
            <a:r>
              <a:rPr lang="en-GB" b="1" noProof="0" dirty="0"/>
              <a:t>uninitialized values</a:t>
            </a: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⚠️ In truth tables, </a:t>
            </a:r>
            <a:r>
              <a:rPr lang="en-GB" b="1" noProof="0" dirty="0"/>
              <a:t>X can also mean “don’t care”</a:t>
            </a:r>
            <a:r>
              <a:rPr lang="en-GB" noProof="0" dirty="0"/>
              <a:t> → don’t confuse the two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500" noProof="0" dirty="0"/>
          </a:p>
          <a:p>
            <a:r>
              <a:rPr lang="en-GB" b="1" noProof="0" dirty="0"/>
              <a:t>Z (High Impedance / Floating)</a:t>
            </a: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node is not driven HIGH or LOW → left </a:t>
            </a:r>
            <a:r>
              <a:rPr lang="en-GB" b="1" noProof="0" dirty="0"/>
              <a:t>floating</a:t>
            </a:r>
            <a:r>
              <a:rPr lang="en-GB" noProof="0" dirty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</a:t>
            </a:r>
            <a:r>
              <a:rPr lang="en-GB" noProof="0" dirty="0" err="1"/>
              <a:t>isconception</a:t>
            </a:r>
            <a:r>
              <a:rPr lang="en-GB" noProof="0" dirty="0"/>
              <a:t>: floating ≠ logic 0. It may be 0, 1, or in between.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</a:t>
            </a:r>
            <a:r>
              <a:rPr lang="en-GB" noProof="0" dirty="0" err="1"/>
              <a:t>ommon</a:t>
            </a:r>
            <a:r>
              <a:rPr lang="en-GB" noProof="0" dirty="0"/>
              <a:t> cause: </a:t>
            </a:r>
            <a:r>
              <a:rPr lang="en-GB" b="1" noProof="0" dirty="0"/>
              <a:t>unconnected inputs</a:t>
            </a:r>
            <a:endParaRPr lang="en-GB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b="1" noProof="0" dirty="0"/>
          </a:p>
          <a:p>
            <a:pPr marL="5905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GB" sz="2400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</a:t>
            </a:r>
            <a:r>
              <a:rPr lang="en-GB" noProof="0" dirty="0" err="1"/>
              <a:t>loating</a:t>
            </a:r>
            <a:r>
              <a:rPr lang="en-GB" noProof="0" dirty="0"/>
              <a:t> inputs make circuits erratic; even body static can flip them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</a:t>
            </a:r>
            <a:r>
              <a:rPr lang="en-GB" noProof="0" dirty="0" err="1"/>
              <a:t>ometimes</a:t>
            </a:r>
            <a:r>
              <a:rPr lang="en-GB" noProof="0" dirty="0"/>
              <a:t> circuits seem to “work” only if a student keeps a finger on a chip…</a:t>
            </a:r>
          </a:p>
          <a:p>
            <a:pPr lvl="1"/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8AF6BF6-34F0-2EC1-BC22-D2EF6209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7" y="2674074"/>
            <a:ext cx="1935584" cy="838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59E949B-C4B3-DC7A-D603-64D89DA5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387" y="5378379"/>
            <a:ext cx="2675468" cy="4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Boolean Variable and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7447"/>
            <a:ext cx="8818500" cy="5119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Let X be a certain discreet variable, we call </a:t>
            </a:r>
            <a:r>
              <a:rPr lang="en-GB" b="1" dirty="0"/>
              <a:t>boolean variable </a:t>
            </a:r>
            <a:r>
              <a:rPr lang="en-GB" dirty="0"/>
              <a:t>any discreet variable that can assume only two values:</a:t>
            </a:r>
          </a:p>
          <a:p>
            <a:pPr lvl="1"/>
            <a:r>
              <a:rPr lang="en-GB" dirty="0"/>
              <a:t>X = 0 False</a:t>
            </a:r>
          </a:p>
          <a:p>
            <a:pPr lvl="1"/>
            <a:r>
              <a:rPr lang="en-GB" dirty="0"/>
              <a:t>X = 1 True</a:t>
            </a:r>
            <a:br>
              <a:rPr lang="en-GB" dirty="0"/>
            </a:br>
            <a:endParaRPr lang="en-GB" dirty="0"/>
          </a:p>
          <a:p>
            <a:r>
              <a:rPr lang="en-GB" dirty="0"/>
              <a:t>If we have the boolean variables 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. . .,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endParaRPr lang="en-GB" baseline="-25000" dirty="0"/>
          </a:p>
          <a:p>
            <a:pPr lvl="1"/>
            <a:r>
              <a:rPr lang="en-GB" dirty="0"/>
              <a:t>f (X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. . . 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) is called a </a:t>
            </a:r>
            <a:r>
              <a:rPr lang="en-GB" b="1" dirty="0"/>
              <a:t>boolean function</a:t>
            </a:r>
            <a:endParaRPr lang="en-GB" dirty="0"/>
          </a:p>
          <a:p>
            <a:pPr lvl="1"/>
            <a:r>
              <a:rPr lang="en-GB" dirty="0"/>
              <a:t>it can assume only the values 0 and 1</a:t>
            </a:r>
          </a:p>
          <a:p>
            <a:pPr lvl="1"/>
            <a:r>
              <a:rPr lang="en-GB" dirty="0"/>
              <a:t>associates a boolean value to every element in its domain</a:t>
            </a:r>
          </a:p>
          <a:p>
            <a:pPr lvl="1"/>
            <a:endParaRPr lang="en-GB" sz="800" dirty="0"/>
          </a:p>
          <a:p>
            <a:r>
              <a:rPr lang="en-GB" dirty="0"/>
              <a:t>The domain of a function of n-variables is composed of all the 2</a:t>
            </a:r>
            <a:r>
              <a:rPr lang="en-GB" baseline="30000" dirty="0"/>
              <a:t>n</a:t>
            </a:r>
            <a:r>
              <a:rPr lang="en-GB" dirty="0"/>
              <a:t> combinations of their values</a:t>
            </a:r>
          </a:p>
          <a:p>
            <a:pPr lvl="1"/>
            <a:r>
              <a:rPr lang="en-GB" dirty="0"/>
              <a:t>domain’s elements are </a:t>
            </a:r>
            <a:r>
              <a:rPr lang="en-GB" b="1" dirty="0"/>
              <a:t>countable</a:t>
            </a:r>
          </a:p>
          <a:p>
            <a:r>
              <a:rPr lang="en-GB" dirty="0"/>
              <a:t>Two functions are </a:t>
            </a:r>
            <a:r>
              <a:rPr lang="en-GB" b="1" dirty="0"/>
              <a:t>equivalent</a:t>
            </a:r>
            <a:r>
              <a:rPr lang="en-GB" dirty="0"/>
              <a:t> if they assume the same value for any combination of their variable's values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3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Complement, literals, product and sum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complement</a:t>
            </a:r>
            <a:r>
              <a:rPr lang="en-GB" dirty="0"/>
              <a:t> of a variable A is its inverse </a:t>
            </a:r>
            <a:r>
              <a:rPr lang="it-IT" dirty="0"/>
              <a:t>A</a:t>
            </a:r>
            <a:endParaRPr lang="en-GB" u="sng" dirty="0"/>
          </a:p>
          <a:p>
            <a:pPr lvl="1"/>
            <a:r>
              <a:rPr lang="en-GB" dirty="0"/>
              <a:t>A is the </a:t>
            </a:r>
            <a:r>
              <a:rPr lang="en-GB" b="1" dirty="0"/>
              <a:t>true form</a:t>
            </a:r>
            <a:endParaRPr lang="en-GB" dirty="0"/>
          </a:p>
          <a:p>
            <a:pPr lvl="1"/>
            <a:r>
              <a:rPr lang="en-GB" dirty="0"/>
              <a:t>A is the </a:t>
            </a:r>
            <a:r>
              <a:rPr lang="en-GB" b="1" dirty="0"/>
              <a:t>complementary form</a:t>
            </a:r>
            <a:endParaRPr lang="en-GB" dirty="0"/>
          </a:p>
          <a:p>
            <a:pPr lvl="0"/>
            <a:r>
              <a:rPr lang="en-GB" b="1" dirty="0"/>
              <a:t>Literals</a:t>
            </a:r>
            <a:r>
              <a:rPr lang="en-GB" dirty="0"/>
              <a:t> are the elements that make up a boolean expression </a:t>
            </a:r>
          </a:p>
          <a:p>
            <a:pPr lvl="1"/>
            <a:r>
              <a:rPr lang="en-GB" dirty="0"/>
              <a:t>considering f(A, B): a logical function with two binary variables A and B</a:t>
            </a:r>
          </a:p>
          <a:p>
            <a:pPr lvl="1"/>
            <a:r>
              <a:rPr lang="en-GB" dirty="0"/>
              <a:t>f(A, B) = A + B has 2 literals</a:t>
            </a:r>
          </a:p>
          <a:p>
            <a:pPr lvl="1"/>
            <a:r>
              <a:rPr lang="en-GB" dirty="0"/>
              <a:t>f(A, B) = AB + BA has 4 literals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AND</a:t>
            </a:r>
            <a:r>
              <a:rPr lang="en-GB" dirty="0"/>
              <a:t> of one or more literals is called </a:t>
            </a:r>
            <a:r>
              <a:rPr lang="en-GB" b="1" dirty="0"/>
              <a:t>product </a:t>
            </a:r>
            <a:r>
              <a:rPr lang="en-GB" dirty="0"/>
              <a:t>(or </a:t>
            </a:r>
            <a:r>
              <a:rPr lang="en-GB" b="1" dirty="0"/>
              <a:t>implicant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AB, ABC, and B are all implicants</a:t>
            </a:r>
          </a:p>
          <a:p>
            <a:r>
              <a:rPr lang="en-GB" dirty="0"/>
              <a:t>A </a:t>
            </a:r>
            <a:r>
              <a:rPr lang="en-GB" b="1" dirty="0"/>
              <a:t>minterm</a:t>
            </a:r>
            <a:r>
              <a:rPr lang="en-GB" dirty="0"/>
              <a:t> is an implicant </a:t>
            </a:r>
            <a:r>
              <a:rPr lang="en-GB" b="1" dirty="0"/>
              <a:t>involving all the inputs </a:t>
            </a:r>
            <a:r>
              <a:rPr lang="en-GB" dirty="0"/>
              <a:t>to the function</a:t>
            </a:r>
          </a:p>
          <a:p>
            <a:pPr lvl="1"/>
            <a:r>
              <a:rPr lang="en-GB" dirty="0"/>
              <a:t>ABC is a minterm for a function of the three variables A, B, and C</a:t>
            </a:r>
          </a:p>
          <a:p>
            <a:r>
              <a:rPr lang="en-GB" dirty="0"/>
              <a:t>The </a:t>
            </a:r>
            <a:r>
              <a:rPr lang="en-GB" b="1" dirty="0"/>
              <a:t>OR</a:t>
            </a:r>
            <a:r>
              <a:rPr lang="en-GB" dirty="0"/>
              <a:t> of one or more literals is called a </a:t>
            </a:r>
            <a:r>
              <a:rPr lang="en-GB" b="1" dirty="0"/>
              <a:t>sum</a:t>
            </a:r>
          </a:p>
          <a:p>
            <a:r>
              <a:rPr lang="en-GB" dirty="0"/>
              <a:t>A </a:t>
            </a:r>
            <a:r>
              <a:rPr lang="en-GB" b="1" dirty="0"/>
              <a:t>maxterm</a:t>
            </a:r>
            <a:r>
              <a:rPr lang="en-GB" dirty="0"/>
              <a:t> is a sum </a:t>
            </a:r>
            <a:r>
              <a:rPr lang="en-GB" b="1" dirty="0"/>
              <a:t>involving all the inputs </a:t>
            </a:r>
            <a:r>
              <a:rPr lang="en-GB" dirty="0"/>
              <a:t>to the function</a:t>
            </a:r>
          </a:p>
          <a:p>
            <a:pPr lvl="1"/>
            <a:r>
              <a:rPr lang="en-GB" dirty="0"/>
              <a:t>A + B + C is a maxterm for a function of the three variables A, B, and C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D05A5B-F314-1A76-16FA-1A00D54AF6D5}"/>
              </a:ext>
            </a:extLst>
          </p:cNvPr>
          <p:cNvSpPr txBox="1"/>
          <p:nvPr/>
        </p:nvSpPr>
        <p:spPr>
          <a:xfrm>
            <a:off x="5242560" y="10764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4B2EF6-C10C-7ADE-E4E5-FA485BF2284E}"/>
              </a:ext>
            </a:extLst>
          </p:cNvPr>
          <p:cNvSpPr txBox="1"/>
          <p:nvPr/>
        </p:nvSpPr>
        <p:spPr>
          <a:xfrm flipH="1">
            <a:off x="1087548" y="181402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9D3430-6173-9A7C-80A8-8A79A8A46751}"/>
              </a:ext>
            </a:extLst>
          </p:cNvPr>
          <p:cNvSpPr txBox="1"/>
          <p:nvPr/>
        </p:nvSpPr>
        <p:spPr>
          <a:xfrm>
            <a:off x="1816608" y="32440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B2F31E-FE0F-46D9-5022-A30E503B5298}"/>
              </a:ext>
            </a:extLst>
          </p:cNvPr>
          <p:cNvSpPr txBox="1"/>
          <p:nvPr/>
        </p:nvSpPr>
        <p:spPr>
          <a:xfrm>
            <a:off x="2267712" y="32414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Sum-of-Products Form (SOP)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4271"/>
            <a:ext cx="8669550" cy="5590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truth table of N inputs contains 2</a:t>
            </a:r>
            <a:r>
              <a:rPr lang="en-GB" baseline="30000" dirty="0"/>
              <a:t>N</a:t>
            </a:r>
            <a:r>
              <a:rPr lang="en-GB" dirty="0"/>
              <a:t> rows: one for each possible value of the inputs</a:t>
            </a:r>
          </a:p>
          <a:p>
            <a:r>
              <a:rPr lang="en-GB" dirty="0"/>
              <a:t>We can associate each row with </a:t>
            </a:r>
            <a:r>
              <a:rPr lang="en-GB" b="1" dirty="0"/>
              <a:t>a minterm that is TRUE </a:t>
            </a:r>
            <a:r>
              <a:rPr lang="en-GB" dirty="0"/>
              <a:t>for that row</a:t>
            </a:r>
          </a:p>
          <a:p>
            <a:r>
              <a:rPr lang="en-GB" dirty="0"/>
              <a:t>We can write the boolean equation by </a:t>
            </a:r>
            <a:r>
              <a:rPr lang="en-GB" b="1" dirty="0"/>
              <a:t>summing each of the minterms for which the output is TRUE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is called </a:t>
            </a:r>
            <a:r>
              <a:rPr lang="en-GB" b="1" dirty="0"/>
              <a:t>the sum-of-products</a:t>
            </a:r>
            <a:r>
              <a:rPr lang="en-GB" dirty="0"/>
              <a:t> (</a:t>
            </a:r>
            <a:r>
              <a:rPr lang="en-GB" b="1" dirty="0"/>
              <a:t>SOP</a:t>
            </a:r>
            <a:r>
              <a:rPr lang="en-GB" dirty="0"/>
              <a:t>) </a:t>
            </a:r>
            <a:r>
              <a:rPr lang="en-GB" b="1" dirty="0"/>
              <a:t>canonical form </a:t>
            </a:r>
            <a:r>
              <a:rPr lang="en-GB" dirty="0"/>
              <a:t>of a function: it is the sum (OR) of products (AND)</a:t>
            </a:r>
          </a:p>
          <a:p>
            <a:r>
              <a:rPr lang="en-GB" dirty="0"/>
              <a:t>In </a:t>
            </a:r>
            <a:r>
              <a:rPr lang="en-GB" b="1" dirty="0"/>
              <a:t>sigma notation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f(A,B) = </a:t>
            </a:r>
            <a:r>
              <a:rPr lang="it-IT" dirty="0"/>
              <a:t>𝛴</a:t>
            </a:r>
            <a:r>
              <a:rPr lang="en-GB" dirty="0"/>
              <a:t>(m</a:t>
            </a:r>
            <a:r>
              <a:rPr lang="en-GB" baseline="-25000" dirty="0"/>
              <a:t>1</a:t>
            </a:r>
            <a:r>
              <a:rPr lang="en-GB" dirty="0"/>
              <a:t>, m</a:t>
            </a:r>
            <a:r>
              <a:rPr lang="en-GB" baseline="-25000" dirty="0"/>
              <a:t>3</a:t>
            </a:r>
            <a:r>
              <a:rPr lang="en-GB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801E65-0963-39ED-B67F-07C620626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1" y="2691493"/>
            <a:ext cx="7099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Sum-of-Products Form (SOP)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0005" y="1212537"/>
            <a:ext cx="8402279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sum-of-products form provides a boolean equation for </a:t>
            </a:r>
            <a:r>
              <a:rPr lang="en-GB" b="1" dirty="0"/>
              <a:t>any truth table </a:t>
            </a:r>
            <a:r>
              <a:rPr lang="en-GB" dirty="0"/>
              <a:t>with any number of variables: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it-IT" dirty="0"/>
          </a:p>
          <a:p>
            <a:pPr lvl="0"/>
            <a:r>
              <a:rPr lang="en-GB" dirty="0"/>
              <a:t>Unfortunately, sum-of-products form does not necessarily generate the </a:t>
            </a:r>
            <a:r>
              <a:rPr lang="en-GB" b="1" dirty="0"/>
              <a:t>simplest equation</a:t>
            </a:r>
            <a:endParaRPr lang="en-GB" dirty="0"/>
          </a:p>
          <a:p>
            <a:pPr lvl="0"/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A7937D2-199B-7CFB-80EA-A22716AA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55541"/>
            <a:ext cx="7772400" cy="3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Product-of-Sums Form (POS)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2809"/>
            <a:ext cx="8818500" cy="5570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alternative way of expressing boolean functions </a:t>
            </a:r>
          </a:p>
          <a:p>
            <a:pPr lvl="0"/>
            <a:r>
              <a:rPr lang="en-GB" dirty="0"/>
              <a:t>We associate each row with </a:t>
            </a:r>
            <a:r>
              <a:rPr lang="en-GB" b="1" dirty="0"/>
              <a:t>a maxterm that is FALSE </a:t>
            </a:r>
            <a:r>
              <a:rPr lang="en-GB" dirty="0"/>
              <a:t>for that row</a:t>
            </a:r>
          </a:p>
          <a:p>
            <a:pPr lvl="0"/>
            <a:r>
              <a:rPr lang="en-GB" dirty="0"/>
              <a:t>We can write the boolean equation as the </a:t>
            </a:r>
            <a:r>
              <a:rPr lang="en-GB" b="1" dirty="0"/>
              <a:t>AND of each of the maxterms for which the output is FALSE</a:t>
            </a:r>
          </a:p>
          <a:p>
            <a:pPr lvl="0"/>
            <a:endParaRPr lang="en-GB" sz="700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r>
              <a:rPr lang="en-GB" dirty="0"/>
              <a:t>This is called </a:t>
            </a:r>
            <a:r>
              <a:rPr lang="en-GB" b="1" dirty="0"/>
              <a:t>the product-of-sum</a:t>
            </a:r>
            <a:r>
              <a:rPr lang="en-GB" dirty="0"/>
              <a:t> (</a:t>
            </a:r>
            <a:r>
              <a:rPr lang="en-GB" b="1" dirty="0"/>
              <a:t>POS</a:t>
            </a:r>
            <a:r>
              <a:rPr lang="en-GB" dirty="0"/>
              <a:t>) </a:t>
            </a:r>
            <a:r>
              <a:rPr lang="en-GB" b="1" dirty="0"/>
              <a:t>canonical form </a:t>
            </a:r>
            <a:r>
              <a:rPr lang="en-GB" dirty="0"/>
              <a:t>of a function </a:t>
            </a:r>
          </a:p>
          <a:p>
            <a:r>
              <a:rPr lang="en-GB" dirty="0"/>
              <a:t>In </a:t>
            </a:r>
            <a:r>
              <a:rPr lang="en-GB" b="1" dirty="0"/>
              <a:t>pi notation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f(A,B) = π(M</a:t>
            </a:r>
            <a:r>
              <a:rPr lang="en-GB" baseline="-25000" dirty="0"/>
              <a:t>0</a:t>
            </a:r>
            <a:r>
              <a:rPr lang="en-GB" dirty="0"/>
              <a:t>, M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POS form does not necessarily generate the </a:t>
            </a:r>
            <a:r>
              <a:rPr lang="en-GB" b="1" dirty="0"/>
              <a:t>simplest equation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7326EF-44E0-816B-5F67-9191F289B902}"/>
              </a:ext>
            </a:extLst>
          </p:cNvPr>
          <p:cNvSpPr txBox="1"/>
          <p:nvPr/>
        </p:nvSpPr>
        <p:spPr>
          <a:xfrm>
            <a:off x="2462613" y="43345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512130-F596-AA0B-D74C-5595377B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8" y="2376718"/>
            <a:ext cx="6557077" cy="25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Axioms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7904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Canonical forms </a:t>
            </a:r>
            <a:r>
              <a:rPr lang="en-GB" b="1" dirty="0"/>
              <a:t>ensure correct representation</a:t>
            </a:r>
            <a:r>
              <a:rPr lang="en-GB" dirty="0"/>
              <a:t>, but </a:t>
            </a:r>
            <a:r>
              <a:rPr lang="en-GB" b="1" dirty="0"/>
              <a:t>not the simplest implementation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We can use boolean algebra to </a:t>
            </a:r>
            <a:r>
              <a:rPr lang="en-GB" b="1" dirty="0"/>
              <a:t>simplify</a:t>
            </a:r>
            <a:r>
              <a:rPr lang="en-GB" dirty="0"/>
              <a:t> boolean equations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rules are much like those of ordinary algebra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 some cases, simpler, because variables have only two possible values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Five </a:t>
            </a:r>
            <a:r>
              <a:rPr lang="en-GB" b="1" dirty="0"/>
              <a:t>axioms</a:t>
            </a:r>
            <a:r>
              <a:rPr lang="en-GB" dirty="0"/>
              <a:t> define Boolean variables and the operations NOT, AND, OR: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Principle of Duality</a:t>
            </a:r>
            <a:r>
              <a:rPr lang="en-GB" dirty="0"/>
              <a:t>: Interchanging 0 and ,1 AND and OR leaves the statement valid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7929392-2630-02F8-8B4C-BD7B5720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3271049"/>
            <a:ext cx="5842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One Variable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4"/>
            <a:ext cx="8818500" cy="581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Describe how to simplify equations involving one variable: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400" dirty="0"/>
          </a:p>
          <a:p>
            <a:pPr lvl="0"/>
            <a:endParaRPr lang="en-GB" sz="20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800" dirty="0"/>
          </a:p>
          <a:p>
            <a:pPr lvl="0"/>
            <a:r>
              <a:rPr lang="en-GB" b="1" dirty="0"/>
              <a:t>T1 Identity theorem </a:t>
            </a:r>
          </a:p>
          <a:p>
            <a:pPr lvl="1"/>
            <a:r>
              <a:rPr lang="en-GB" dirty="0"/>
              <a:t>if one input of an AND gate is 1, the AND gate can be removed</a:t>
            </a:r>
          </a:p>
          <a:p>
            <a:pPr lvl="1"/>
            <a:endParaRPr lang="en-GB" sz="100" dirty="0"/>
          </a:p>
          <a:p>
            <a:pPr lvl="1"/>
            <a:endParaRPr lang="en-GB" dirty="0"/>
          </a:p>
          <a:p>
            <a:pPr lvl="1"/>
            <a:r>
              <a:rPr lang="en-GB" dirty="0"/>
              <a:t>if one input of an OR gate is set to 0, the OR gate can be removed</a:t>
            </a:r>
            <a:endParaRPr lang="en-GB" sz="900" dirty="0"/>
          </a:p>
          <a:p>
            <a:pPr marL="120650" lvl="0" indent="0">
              <a:buNone/>
            </a:pPr>
            <a:endParaRPr lang="en-GB" sz="1200" dirty="0"/>
          </a:p>
          <a:p>
            <a:pPr lvl="0"/>
            <a:endParaRPr lang="en-GB" sz="2400" dirty="0"/>
          </a:p>
          <a:p>
            <a:pPr lvl="0"/>
            <a:r>
              <a:rPr lang="en-GB" dirty="0"/>
              <a:t>Gates cost </a:t>
            </a:r>
            <a:r>
              <a:rPr lang="en-GB" b="1" dirty="0"/>
              <a:t>money</a:t>
            </a:r>
            <a:r>
              <a:rPr lang="en-GB" dirty="0"/>
              <a:t>, </a:t>
            </a:r>
            <a:r>
              <a:rPr lang="en-GB" b="1" dirty="0"/>
              <a:t>power</a:t>
            </a:r>
            <a:r>
              <a:rPr lang="en-GB" dirty="0"/>
              <a:t>, and </a:t>
            </a:r>
            <a:r>
              <a:rPr lang="en-GB" b="1" dirty="0"/>
              <a:t>delay</a:t>
            </a:r>
            <a:r>
              <a:rPr lang="en-GB" dirty="0"/>
              <a:t>, so replacing it with a wire is beneficial!</a:t>
            </a:r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0499B8-2E1E-6176-01D4-0ED0ACD6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1424740"/>
            <a:ext cx="5448300" cy="26289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72BB6C-FB77-3768-F25B-527337ABE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6" y="4668524"/>
            <a:ext cx="3593433" cy="6231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DDF62B-4FAB-A271-1B20-8990CA0D4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20" y="5649921"/>
            <a:ext cx="3903913" cy="6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202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573670-86A5-481D-B06C-CD125DA564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5B781-5FE3-43F9-8381-1BCC156E62C6}">
  <ds:schemaRefs>
    <ds:schemaRef ds:uri="http://www.w3.org/XML/1998/namespace"/>
    <ds:schemaRef ds:uri="http://purl.org/dc/terms/"/>
    <ds:schemaRef ds:uri="e9b5433c-2372-4cb7-8bab-09518096b29b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bd0d43f-5e5b-43cd-b6fc-691bd77672c6"/>
  </ds:schemaRefs>
</ds:datastoreItem>
</file>

<file path=customXml/itemProps3.xml><?xml version="1.0" encoding="utf-8"?>
<ds:datastoreItem xmlns:ds="http://schemas.openxmlformats.org/officeDocument/2006/customXml" ds:itemID="{88909329-C4D5-4649-B44A-DEFE6254F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16548</TotalTime>
  <Words>2020</Words>
  <Application>Microsoft Macintosh PowerPoint</Application>
  <PresentationFormat>Presentazione su schermo (4:3)</PresentationFormat>
  <Paragraphs>391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Open Sans</vt:lpstr>
      <vt:lpstr>Arial</vt:lpstr>
      <vt:lpstr>Economica</vt:lpstr>
      <vt:lpstr>Luxe</vt:lpstr>
      <vt:lpstr>Boolean Algebra</vt:lpstr>
      <vt:lpstr>Index</vt:lpstr>
      <vt:lpstr>Boolean Variable and Functions</vt:lpstr>
      <vt:lpstr>Complement, literals, product and sum</vt:lpstr>
      <vt:lpstr>Sum-of-Products Form (SOP) (1)</vt:lpstr>
      <vt:lpstr>Sum-of-Products Form (SOP) (2)</vt:lpstr>
      <vt:lpstr>Product-of-Sums Form (POS)</vt:lpstr>
      <vt:lpstr>Axioms</vt:lpstr>
      <vt:lpstr>Theorems of One Variable (1)</vt:lpstr>
      <vt:lpstr>Theorems of One Variable (2)</vt:lpstr>
      <vt:lpstr>Theorems of One Variable (3)</vt:lpstr>
      <vt:lpstr>Theorems of Several Variables (1)</vt:lpstr>
      <vt:lpstr>Theorems of Several Variables (2)</vt:lpstr>
      <vt:lpstr>Theorems of Several Variables (3)</vt:lpstr>
      <vt:lpstr>Theorems of Several Variables (4)</vt:lpstr>
      <vt:lpstr>T13 De Morgan’s Theorem</vt:lpstr>
      <vt:lpstr>Perfect induction</vt:lpstr>
      <vt:lpstr>Simplifying Expressions (1)</vt:lpstr>
      <vt:lpstr>Simplifying Expressions (2)</vt:lpstr>
      <vt:lpstr>Simplifying Expressions (3)</vt:lpstr>
      <vt:lpstr>Schematic</vt:lpstr>
      <vt:lpstr>Programmable Logic Array </vt:lpstr>
      <vt:lpstr>Multiple-output Circuits</vt:lpstr>
      <vt:lpstr>Multilevel Combinational Logic (1)</vt:lpstr>
      <vt:lpstr>Multilevel Combinational Logic (2)</vt:lpstr>
      <vt:lpstr>Bubble Pushing</vt:lpstr>
      <vt:lpstr>Beyond 0 and 1: X and 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2025-10-24T07:30:32Z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