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4" r:id="rId4"/>
    <p:sldId id="257" r:id="rId5"/>
    <p:sldId id="259" r:id="rId6"/>
    <p:sldId id="260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41"/>
    <p:restoredTop sz="91935"/>
  </p:normalViewPr>
  <p:slideViewPr>
    <p:cSldViewPr snapToGrid="0" snapToObjects="1">
      <p:cViewPr varScale="1">
        <p:scale>
          <a:sx n="113" d="100"/>
          <a:sy n="113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cardo.berta@unige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ristian.gianoglio@edu.unige.it" TargetMode="External"/><Relationship Id="rId4" Type="http://schemas.openxmlformats.org/officeDocument/2006/relationships/hyperlink" Target="mailto:edoardo.ragusa@edu.unige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aulaweb.unige.it/mod/page/view.php?id=114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talelectronicsdeed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are we?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39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Prof. </a:t>
            </a:r>
            <a:r>
              <a:rPr lang="en-GB" b="1" dirty="0"/>
              <a:t>Riccardo Berta</a:t>
            </a:r>
            <a:br>
              <a:rPr lang="en-GB" dirty="0"/>
            </a:br>
            <a:r>
              <a:rPr lang="en-GB" dirty="0"/>
              <a:t>Elios Lab, DITEN building, third floor</a:t>
            </a:r>
            <a:br>
              <a:rPr lang="en-GB" dirty="0"/>
            </a:br>
            <a:r>
              <a:rPr lang="en-GB" dirty="0" err="1">
                <a:hlinkClick r:id="rId3"/>
              </a:rPr>
              <a:t>riccardo.berta@unige.it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r>
              <a:rPr lang="en-GB" dirty="0"/>
              <a:t>Prof. </a:t>
            </a:r>
            <a:r>
              <a:rPr lang="en-GB" b="1" dirty="0" err="1"/>
              <a:t>Edoardo</a:t>
            </a:r>
            <a:r>
              <a:rPr lang="en-GB" b="1" dirty="0"/>
              <a:t> Ragusa</a:t>
            </a:r>
            <a:br>
              <a:rPr lang="en-GB" dirty="0"/>
            </a:br>
            <a:r>
              <a:rPr lang="en-GB" dirty="0"/>
              <a:t>SEA Lab, DITEN building, second floor</a:t>
            </a:r>
            <a:br>
              <a:rPr lang="en-GB" dirty="0"/>
            </a:br>
            <a:r>
              <a:rPr lang="en-GB" dirty="0">
                <a:hlinkClick r:id="rId4"/>
              </a:rPr>
              <a:t>edoardo.ragusa@edu.unige.it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Prof. </a:t>
            </a:r>
            <a:r>
              <a:rPr lang="en-GB" b="1" dirty="0"/>
              <a:t>Christian </a:t>
            </a:r>
            <a:r>
              <a:rPr lang="en-GB" b="1" dirty="0" err="1"/>
              <a:t>Gianoglio</a:t>
            </a:r>
            <a:br>
              <a:rPr lang="en-GB" dirty="0"/>
            </a:br>
            <a:r>
              <a:rPr lang="en-GB" dirty="0"/>
              <a:t>COSMIC Lab, DITEN building, third floor</a:t>
            </a:r>
            <a:br>
              <a:rPr lang="en-GB" dirty="0"/>
            </a:br>
            <a:r>
              <a:rPr lang="en-GB" dirty="0">
                <a:hlinkClick r:id="rId5"/>
              </a:rPr>
              <a:t>christian.gianoglio@edu.unige.it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Please, contact us on Microsoft Teams!</a:t>
            </a:r>
          </a:p>
        </p:txBody>
      </p:sp>
    </p:spTree>
    <p:extLst>
      <p:ext uri="{BB962C8B-B14F-4D97-AF65-F5344CB8AC3E}">
        <p14:creationId xmlns:p14="http://schemas.microsoft.com/office/powerpoint/2010/main" val="16215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Aim of the course is to provide the basics for the analysis and the design of </a:t>
            </a:r>
            <a:r>
              <a:rPr lang="en-GB" b="1" dirty="0"/>
              <a:t>digital systems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After introducing </a:t>
            </a:r>
            <a:r>
              <a:rPr lang="en-GB" b="1" dirty="0"/>
              <a:t>boolean algebra </a:t>
            </a:r>
            <a:r>
              <a:rPr lang="en-GB" dirty="0"/>
              <a:t>and </a:t>
            </a:r>
            <a:r>
              <a:rPr lang="en-GB" b="1" dirty="0"/>
              <a:t>binary arithmetic</a:t>
            </a:r>
            <a:r>
              <a:rPr lang="en-GB" dirty="0"/>
              <a:t>, the course covers the methods of analysis and design of </a:t>
            </a:r>
            <a:r>
              <a:rPr lang="en-GB" b="1" dirty="0"/>
              <a:t>combinational</a:t>
            </a:r>
            <a:r>
              <a:rPr lang="en-GB" dirty="0"/>
              <a:t> and </a:t>
            </a:r>
            <a:r>
              <a:rPr lang="en-GB" b="1" dirty="0"/>
              <a:t>sequential digital networks</a:t>
            </a:r>
            <a:r>
              <a:rPr lang="en-GB" dirty="0"/>
              <a:t>, using the technique of </a:t>
            </a:r>
            <a:r>
              <a:rPr lang="en-GB" b="1" dirty="0"/>
              <a:t>Finite State Machines </a:t>
            </a:r>
            <a:r>
              <a:rPr lang="en-GB" dirty="0"/>
              <a:t>model, with the help of the ASM </a:t>
            </a:r>
            <a:r>
              <a:rPr lang="en-GB"/>
              <a:t>diagrams.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teaching is in the direction of forming a professional figure capable of </a:t>
            </a:r>
            <a:r>
              <a:rPr lang="en-GB" b="1" dirty="0"/>
              <a:t>analysing, understanding and solving problems in the design of digital hardware solutions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9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AulaWeb</a:t>
            </a:r>
            <a:endParaRPr lang="en-GB" b="1" dirty="0"/>
          </a:p>
          <a:p>
            <a:pPr lvl="1"/>
            <a:r>
              <a:rPr lang="en-GB" dirty="0">
                <a:hlinkClick r:id="rId3"/>
              </a:rPr>
              <a:t>https://2024.aulaweb.unige.it/mod/page/view.php?id=11471</a:t>
            </a:r>
            <a:r>
              <a:rPr lang="en-GB" dirty="0"/>
              <a:t> </a:t>
            </a:r>
          </a:p>
          <a:p>
            <a:r>
              <a:rPr lang="en-GB" b="1" dirty="0"/>
              <a:t>Microsoft Teams Channel</a:t>
            </a:r>
          </a:p>
          <a:p>
            <a:pPr lvl="1"/>
            <a:r>
              <a:rPr lang="en-GB" dirty="0"/>
              <a:t>Code: </a:t>
            </a:r>
            <a:r>
              <a:rPr lang="en-GB" b="1" dirty="0"/>
              <a:t>tpvx011</a:t>
            </a:r>
          </a:p>
          <a:p>
            <a:pPr lvl="1"/>
            <a:r>
              <a:rPr lang="en-GB" dirty="0"/>
              <a:t>Slides (provided on Teams)</a:t>
            </a:r>
          </a:p>
          <a:p>
            <a:pPr lvl="1"/>
            <a:r>
              <a:rPr lang="en-GB" dirty="0"/>
              <a:t>Exercises (provided on Teams)</a:t>
            </a:r>
          </a:p>
          <a:p>
            <a:pPr lvl="1"/>
            <a:r>
              <a:rPr lang="en-GB" dirty="0"/>
              <a:t>Deeds (</a:t>
            </a:r>
            <a:r>
              <a:rPr lang="en-GB" dirty="0">
                <a:hlinkClick r:id="rId4"/>
              </a:rPr>
              <a:t>https://www.digitalelectronicsdeeds.com</a:t>
            </a:r>
            <a:r>
              <a:rPr lang="en-GB" dirty="0"/>
              <a:t>)</a:t>
            </a:r>
          </a:p>
          <a:p>
            <a:r>
              <a:rPr lang="en-GB" b="1" dirty="0"/>
              <a:t>Schedule</a:t>
            </a:r>
          </a:p>
          <a:p>
            <a:pPr lvl="1"/>
            <a:r>
              <a:rPr lang="en-GB" dirty="0"/>
              <a:t>Wednesday 13:00-15:00 G2A (lecture)</a:t>
            </a:r>
          </a:p>
          <a:p>
            <a:pPr lvl="1"/>
            <a:r>
              <a:rPr lang="en-GB" dirty="0"/>
              <a:t>Friday 10:00 – 12:00 (13:00) G2A (lecture)</a:t>
            </a:r>
          </a:p>
          <a:p>
            <a:pPr lvl="1"/>
            <a:r>
              <a:rPr lang="en-GB" dirty="0"/>
              <a:t>Friday 14:00 - 16:00 G2A (exercises) – </a:t>
            </a:r>
            <a:r>
              <a:rPr lang="en-GB" b="1" dirty="0"/>
              <a:t>bring your laptop with you!</a:t>
            </a:r>
          </a:p>
          <a:p>
            <a:r>
              <a:rPr lang="en-GB" b="1" dirty="0"/>
              <a:t>Book</a:t>
            </a:r>
            <a:r>
              <a:rPr lang="en-GB" dirty="0"/>
              <a:t> (not strictly required)</a:t>
            </a:r>
          </a:p>
          <a:p>
            <a:pPr lvl="1"/>
            <a:r>
              <a:rPr lang="en-GB" dirty="0"/>
              <a:t>G. </a:t>
            </a:r>
            <a:r>
              <a:rPr lang="en-GB" dirty="0" err="1"/>
              <a:t>Donzellini</a:t>
            </a:r>
            <a:r>
              <a:rPr lang="en-GB" dirty="0"/>
              <a:t> et al. </a:t>
            </a:r>
            <a:r>
              <a:rPr lang="en-GB" b="1" dirty="0"/>
              <a:t>Introduction to digital system design</a:t>
            </a:r>
            <a:r>
              <a:rPr lang="en-GB" dirty="0"/>
              <a:t>, Springer</a:t>
            </a:r>
            <a:endParaRPr lang="en-GB" b="1" dirty="0"/>
          </a:p>
          <a:p>
            <a:pPr lvl="1"/>
            <a:r>
              <a:rPr lang="en-GB" dirty="0"/>
              <a:t>D. Harris, </a:t>
            </a:r>
            <a:r>
              <a:rPr lang="en-GB" b="1" dirty="0"/>
              <a:t>Digital Design and Computer Architecture, RISC-V Edition</a:t>
            </a:r>
            <a:r>
              <a:rPr lang="en-GB" dirty="0"/>
              <a:t>, Kaufmann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Grading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The examination of the course consists of </a:t>
            </a:r>
            <a:r>
              <a:rPr lang="en-GB" b="1" dirty="0"/>
              <a:t>a written exam </a:t>
            </a:r>
            <a:r>
              <a:rPr lang="en-GB" dirty="0"/>
              <a:t>and </a:t>
            </a:r>
            <a:r>
              <a:rPr lang="en-GB" b="1" dirty="0"/>
              <a:t>an oral examination</a:t>
            </a:r>
            <a:endParaRPr lang="en-GB" sz="1100" dirty="0"/>
          </a:p>
          <a:p>
            <a:pPr lvl="1"/>
            <a:r>
              <a:rPr lang="en-GB" dirty="0"/>
              <a:t>the written exam is composed of exercises about </a:t>
            </a:r>
            <a:r>
              <a:rPr lang="en-GB" b="1" dirty="0"/>
              <a:t>digital systems based on combinational or sequential elements</a:t>
            </a:r>
            <a:r>
              <a:rPr lang="en-GB" dirty="0"/>
              <a:t> (first part) and a </a:t>
            </a:r>
            <a:r>
              <a:rPr lang="en-GB" b="1" dirty="0"/>
              <a:t>finite state machine </a:t>
            </a:r>
            <a:r>
              <a:rPr lang="en-GB" dirty="0"/>
              <a:t>(second part)</a:t>
            </a:r>
          </a:p>
          <a:p>
            <a:pPr lvl="1"/>
            <a:r>
              <a:rPr lang="en-GB" dirty="0"/>
              <a:t>the final oral exam is a </a:t>
            </a:r>
            <a:r>
              <a:rPr lang="en-GB" b="1" dirty="0"/>
              <a:t>discussion</a:t>
            </a:r>
            <a:r>
              <a:rPr lang="en-GB" dirty="0"/>
              <a:t> of the design produced during the written part and on all the theoretical topics covered during lecture </a:t>
            </a:r>
          </a:p>
          <a:p>
            <a:pPr lvl="1"/>
            <a:endParaRPr lang="en-GB" sz="900" dirty="0"/>
          </a:p>
          <a:p>
            <a:r>
              <a:rPr lang="en-GB" dirty="0"/>
              <a:t>The evaluation parameters include:</a:t>
            </a:r>
          </a:p>
          <a:p>
            <a:pPr lvl="1"/>
            <a:r>
              <a:rPr lang="en-GB" dirty="0"/>
              <a:t>understanding the concepts relating to the analysis and design of digital networks</a:t>
            </a:r>
          </a:p>
          <a:p>
            <a:pPr lvl="1"/>
            <a:r>
              <a:rPr lang="en-GB" dirty="0"/>
              <a:t>the ability to analyse the specific architectural elements of a digital system</a:t>
            </a:r>
          </a:p>
          <a:p>
            <a:pPr lvl="1"/>
            <a:r>
              <a:rPr lang="en-GB" dirty="0"/>
              <a:t>the ability to reasoning of exposure through the correct use of the specialist lexicon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Binary arithmetic, binary codes and operations, complements, conversions, major arithmetic-logical architectures, error detection codes, alphanumeric codes.</a:t>
            </a:r>
          </a:p>
          <a:p>
            <a:endParaRPr lang="en-GB" dirty="0"/>
          </a:p>
          <a:p>
            <a:pPr lvl="0"/>
            <a:r>
              <a:rPr lang="en-GB" dirty="0"/>
              <a:t>Information representation, boolean functions and logic networks, Shannon expansion theorem, standard combinational circuits.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Minimization of Boolean functions, Karnaugh maps, hints of algorithmic methods.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sequential circuits, timing concepts, Flip-Flops (SR FF, FF D Latch, FF JK, D and E PET), registers, counters, sequential networks analysis.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Finite State Machine (FSM) and ASM charts (status block, conditional block, conditioned outputs). Project examples and exercises, state assignment criteria, hint of asynchronous FSM.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519</Words>
  <Application>Microsoft Macintosh PowerPoint</Application>
  <PresentationFormat>Presentazione su schermo 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Open Sans</vt:lpstr>
      <vt:lpstr>Arial</vt:lpstr>
      <vt:lpstr>Economica</vt:lpstr>
      <vt:lpstr>Luxe</vt:lpstr>
      <vt:lpstr>Introduction</vt:lpstr>
      <vt:lpstr>Who are we?</vt:lpstr>
      <vt:lpstr>Objectives</vt:lpstr>
      <vt:lpstr>Information</vt:lpstr>
      <vt:lpstr>Grading</vt:lpstr>
      <vt:lpstr>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20</cp:revision>
  <dcterms:modified xsi:type="dcterms:W3CDTF">2024-09-27T05:32:04Z</dcterms:modified>
  <cp:category/>
</cp:coreProperties>
</file>