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9" r:id="rId3"/>
    <p:sldId id="257" r:id="rId4"/>
    <p:sldId id="258" r:id="rId5"/>
    <p:sldId id="260" r:id="rId6"/>
    <p:sldId id="261" r:id="rId7"/>
    <p:sldId id="262" r:id="rId8"/>
    <p:sldId id="263" r:id="rId9"/>
    <p:sldId id="264" r:id="rId10"/>
    <p:sldId id="278" r:id="rId11"/>
    <p:sldId id="279" r:id="rId12"/>
    <p:sldId id="276" r:id="rId13"/>
    <p:sldId id="266" r:id="rId14"/>
    <p:sldId id="265" r:id="rId15"/>
    <p:sldId id="275" r:id="rId16"/>
  </p:sldIdLst>
  <p:sldSz cx="9144000" cy="6858000" type="screen4x3"/>
  <p:notesSz cx="6858000" cy="9144000"/>
  <p:embeddedFontLst>
    <p:embeddedFont>
      <p:font typeface="Economica" panose="02000506040000020004" pitchFamily="2" charset="77"/>
      <p:regular r:id="rId18"/>
      <p:bold r:id="rId19"/>
      <p:italic r:id="rId20"/>
      <p:boldItalic r:id="rId21"/>
    </p:embeddedFont>
    <p:embeddedFont>
      <p:font typeface="Open Sans" panose="020B06060305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0"/>
    <p:restoredTop sz="92000"/>
  </p:normalViewPr>
  <p:slideViewPr>
    <p:cSldViewPr snapToGrid="0" snapToObjects="1">
      <p:cViewPr varScale="1">
        <p:scale>
          <a:sx n="111" d="100"/>
          <a:sy n="111" d="100"/>
        </p:scale>
        <p:origin x="2008"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modSp new mod">
        <pc:chgData name="Riccardo Berta" userId="c8694f89-bba4-4576-b0a8-456619ca5a8c" providerId="ADAL" clId="{A8290FA7-622A-D149-8650-9DF3F18680D5}" dt="2022-07-27T10:13:59.822" v="1768" actId="20577"/>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del">
        <pc:chgData name="Riccardo Berta" userId="c8694f89-bba4-4576-b0a8-456619ca5a8c" providerId="ADAL" clId="{A8290FA7-622A-D149-8650-9DF3F18680D5}" dt="2022-07-18T11:39:58.282" v="26" actId="2696"/>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1763721470" sldId="266"/>
        </pc:sldMkLst>
      </pc:sldChg>
      <pc:sldChg chg="del">
        <pc:chgData name="Riccardo Berta" userId="c8694f89-bba4-4576-b0a8-456619ca5a8c" providerId="ADAL" clId="{A8290FA7-622A-D149-8650-9DF3F18680D5}" dt="2022-07-18T11:39:59.035" v="31" actId="2696"/>
        <pc:sldMkLst>
          <pc:docMk/>
          <pc:sldMk cId="0" sldId="267"/>
        </pc:sldMkLst>
      </pc:sldChg>
      <pc:sldChg chg="del">
        <pc:chgData name="Riccardo Berta" userId="c8694f89-bba4-4576-b0a8-456619ca5a8c" providerId="ADAL" clId="{A8290FA7-622A-D149-8650-9DF3F18680D5}" dt="2022-07-18T11:39:59.202" v="32" actId="2696"/>
        <pc:sldMkLst>
          <pc:docMk/>
          <pc:sldMk cId="0" sldId="269"/>
        </pc:sldMkLst>
      </pc:sldChg>
      <pc:sldChg chg="del">
        <pc:chgData name="Riccardo Berta" userId="c8694f89-bba4-4576-b0a8-456619ca5a8c" providerId="ADAL" clId="{A8290FA7-622A-D149-8650-9DF3F18680D5}" dt="2022-07-18T11:39:59.363" v="33" actId="2696"/>
        <pc:sldMkLst>
          <pc:docMk/>
          <pc:sldMk cId="0" sldId="270"/>
        </pc:sldMkLst>
      </pc:sldChg>
      <pc:sldChg chg="del">
        <pc:chgData name="Riccardo Berta" userId="c8694f89-bba4-4576-b0a8-456619ca5a8c" providerId="ADAL" clId="{A8290FA7-622A-D149-8650-9DF3F18680D5}" dt="2022-07-18T11:39:59.502" v="34" actId="2696"/>
        <pc:sldMkLst>
          <pc:docMk/>
          <pc:sldMk cId="0" sldId="271"/>
        </pc:sldMkLst>
      </pc:sldChg>
      <pc:sldChg chg="del">
        <pc:chgData name="Riccardo Berta" userId="c8694f89-bba4-4576-b0a8-456619ca5a8c" providerId="ADAL" clId="{A8290FA7-622A-D149-8650-9DF3F18680D5}" dt="2022-07-18T11:40:00.091" v="38" actId="2696"/>
        <pc:sldMkLst>
          <pc:docMk/>
          <pc:sldMk cId="0" sldId="272"/>
        </pc:sldMkLst>
      </pc:sldChg>
      <pc:sldChg chg="del">
        <pc:chgData name="Riccardo Berta" userId="c8694f89-bba4-4576-b0a8-456619ca5a8c" providerId="ADAL" clId="{A8290FA7-622A-D149-8650-9DF3F18680D5}" dt="2022-07-18T11:39:59.623" v="35" actId="2696"/>
        <pc:sldMkLst>
          <pc:docMk/>
          <pc:sldMk cId="0" sldId="273"/>
        </pc:sldMkLst>
      </pc:sldChg>
      <pc:sldChg chg="del">
        <pc:chgData name="Riccardo Berta" userId="c8694f89-bba4-4576-b0a8-456619ca5a8c" providerId="ADAL" clId="{A8290FA7-622A-D149-8650-9DF3F18680D5}" dt="2022-07-18T11:39:59.806" v="36" actId="2696"/>
        <pc:sldMkLst>
          <pc:docMk/>
          <pc:sldMk cId="0" sldId="274"/>
        </pc:sldMkLst>
      </pc:sldChg>
      <pc:sldChg chg="del">
        <pc:chgData name="Riccardo Berta" userId="c8694f89-bba4-4576-b0a8-456619ca5a8c" providerId="ADAL" clId="{A8290FA7-622A-D149-8650-9DF3F18680D5}" dt="2022-07-18T11:39:59.937" v="37" actId="2696"/>
        <pc:sldMkLst>
          <pc:docMk/>
          <pc:sldMk cId="976975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EBF5B485-160E-8C4B-92EA-A67553ED9ACB}"/>
    <pc:docChg chg="addSld modSld">
      <pc:chgData name="Riccardo Berta" userId="c8694f89-bba4-4576-b0a8-456619ca5a8c" providerId="ADAL" clId="{EBF5B485-160E-8C4B-92EA-A67553ED9ACB}" dt="2022-08-26T10:56:32.477" v="31" actId="20577"/>
      <pc:docMkLst>
        <pc:docMk/>
      </pc:docMkLst>
      <pc:sldChg chg="modSp mod">
        <pc:chgData name="Riccardo Berta" userId="c8694f89-bba4-4576-b0a8-456619ca5a8c" providerId="ADAL" clId="{EBF5B485-160E-8C4B-92EA-A67553ED9ACB}" dt="2022-08-26T10:56:32.477" v="31" actId="20577"/>
        <pc:sldMkLst>
          <pc:docMk/>
          <pc:sldMk cId="3018556184" sldId="259"/>
        </pc:sldMkLst>
        <pc:spChg chg="mod">
          <ac:chgData name="Riccardo Berta" userId="c8694f89-bba4-4576-b0a8-456619ca5a8c" providerId="ADAL" clId="{EBF5B485-160E-8C4B-92EA-A67553ED9ACB}" dt="2022-08-26T10:56:32.477" v="31" actId="20577"/>
          <ac:spMkLst>
            <pc:docMk/>
            <pc:sldMk cId="3018556184" sldId="259"/>
            <ac:spMk id="3" creationId="{38BFAA1C-1163-169B-2D77-6FEF73CC8512}"/>
          </ac:spMkLst>
        </pc:spChg>
      </pc:sldChg>
      <pc:sldChg chg="add">
        <pc:chgData name="Riccardo Berta" userId="c8694f89-bba4-4576-b0a8-456619ca5a8c" providerId="ADAL" clId="{EBF5B485-160E-8C4B-92EA-A67553ED9ACB}" dt="2022-08-26T10:56:02.052" v="0"/>
        <pc:sldMkLst>
          <pc:docMk/>
          <pc:sldMk cId="1370485989" sldId="276"/>
        </pc:sldMkLst>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1763721470" sldId="266"/>
        </pc:sldMkLst>
        <pc:picChg chg="mod">
          <ac:chgData name="Riccardo Berta" userId="c8694f89-bba4-4576-b0a8-456619ca5a8c" providerId="ADAL" clId="{35C5D11B-424E-5B41-A9C4-509DD0A59BFD}" dt="2022-03-22T07:44:22.734" v="25"/>
          <ac:picMkLst>
            <pc:docMk/>
            <pc:sldMk cId="1763721470"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0" sldId="267"/>
        </pc:sldMkLst>
        <pc:spChg chg="mod">
          <ac:chgData name="Riccardo Berta" userId="c8694f89-bba4-4576-b0a8-456619ca5a8c" providerId="ADAL" clId="{35C5D11B-424E-5B41-A9C4-509DD0A59BFD}" dt="2022-04-01T12:12:56.906" v="135" actId="20577"/>
          <ac:spMkLst>
            <pc:docMk/>
            <pc:sldMk cId="0" sldId="267"/>
            <ac:spMk id="162" creationId="{00000000-0000-0000-0000-000000000000}"/>
          </ac:spMkLst>
        </pc:spChg>
        <pc:picChg chg="mod">
          <ac:chgData name="Riccardo Berta" userId="c8694f89-bba4-4576-b0a8-456619ca5a8c" providerId="ADAL" clId="{35C5D11B-424E-5B41-A9C4-509DD0A59BFD}" dt="2022-03-22T07:44:34.392" v="26"/>
          <ac:picMkLst>
            <pc:docMk/>
            <pc:sldMk cId="0"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0" sldId="268"/>
        </pc:sldMkLst>
      </pc:sldChg>
      <pc:sldChg chg="modSp">
        <pc:chgData name="Riccardo Berta" userId="c8694f89-bba4-4576-b0a8-456619ca5a8c" providerId="ADAL" clId="{35C5D11B-424E-5B41-A9C4-509DD0A59BFD}" dt="2022-03-22T07:44:59.403" v="28"/>
        <pc:sldMkLst>
          <pc:docMk/>
          <pc:sldMk cId="0" sldId="269"/>
        </pc:sldMkLst>
        <pc:picChg chg="mod">
          <ac:chgData name="Riccardo Berta" userId="c8694f89-bba4-4576-b0a8-456619ca5a8c" providerId="ADAL" clId="{35C5D11B-424E-5B41-A9C4-509DD0A59BFD}" dt="2022-03-22T07:44:47.754" v="27"/>
          <ac:picMkLst>
            <pc:docMk/>
            <pc:sldMk cId="0" sldId="269"/>
            <ac:picMk id="176" creationId="{00000000-0000-0000-0000-000000000000}"/>
          </ac:picMkLst>
        </pc:picChg>
        <pc:picChg chg="mod">
          <ac:chgData name="Riccardo Berta" userId="c8694f89-bba4-4576-b0a8-456619ca5a8c" providerId="ADAL" clId="{35C5D11B-424E-5B41-A9C4-509DD0A59BFD}" dt="2022-03-22T07:44:59.403" v="28"/>
          <ac:picMkLst>
            <pc:docMk/>
            <pc:sldMk cId="0"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0" sldId="270"/>
        </pc:sldMkLst>
        <pc:picChg chg="mod">
          <ac:chgData name="Riccardo Berta" userId="c8694f89-bba4-4576-b0a8-456619ca5a8c" providerId="ADAL" clId="{35C5D11B-424E-5B41-A9C4-509DD0A59BFD}" dt="2022-03-22T07:46:52.226" v="32"/>
          <ac:picMkLst>
            <pc:docMk/>
            <pc:sldMk cId="0" sldId="270"/>
            <ac:picMk id="184" creationId="{00000000-0000-0000-0000-000000000000}"/>
          </ac:picMkLst>
        </pc:picChg>
        <pc:picChg chg="mod">
          <ac:chgData name="Riccardo Berta" userId="c8694f89-bba4-4576-b0a8-456619ca5a8c" providerId="ADAL" clId="{35C5D11B-424E-5B41-A9C4-509DD0A59BFD}" dt="2022-03-22T07:47:03.443" v="33"/>
          <ac:picMkLst>
            <pc:docMk/>
            <pc:sldMk cId="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0" sldId="271"/>
        </pc:sldMkLst>
        <pc:picChg chg="mod">
          <ac:chgData name="Riccardo Berta" userId="c8694f89-bba4-4576-b0a8-456619ca5a8c" providerId="ADAL" clId="{35C5D11B-424E-5B41-A9C4-509DD0A59BFD}" dt="2022-03-22T07:47:14.728" v="34"/>
          <ac:picMkLst>
            <pc:docMk/>
            <pc:sldMk cId="0" sldId="271"/>
            <ac:picMk id="193" creationId="{00000000-0000-0000-0000-000000000000}"/>
          </ac:picMkLst>
        </pc:picChg>
        <pc:picChg chg="mod">
          <ac:chgData name="Riccardo Berta" userId="c8694f89-bba4-4576-b0a8-456619ca5a8c" providerId="ADAL" clId="{35C5D11B-424E-5B41-A9C4-509DD0A59BFD}" dt="2022-03-22T07:47:31.485" v="36"/>
          <ac:picMkLst>
            <pc:docMk/>
            <pc:sldMk cId="0" sldId="271"/>
            <ac:picMk id="194" creationId="{00000000-0000-0000-0000-000000000000}"/>
          </ac:picMkLst>
        </pc:picChg>
        <pc:picChg chg="mod">
          <ac:chgData name="Riccardo Berta" userId="c8694f89-bba4-4576-b0a8-456619ca5a8c" providerId="ADAL" clId="{35C5D11B-424E-5B41-A9C4-509DD0A59BFD}" dt="2022-03-22T07:47:51.976" v="38"/>
          <ac:picMkLst>
            <pc:docMk/>
            <pc:sldMk cId="0"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0" sldId="272"/>
        </pc:sldMkLst>
        <pc:spChg chg="mod">
          <ac:chgData name="Riccardo Berta" userId="c8694f89-bba4-4576-b0a8-456619ca5a8c" providerId="ADAL" clId="{35C5D11B-424E-5B41-A9C4-509DD0A59BFD}" dt="2022-03-22T07:29:04.952" v="2"/>
          <ac:spMkLst>
            <pc:docMk/>
            <pc:sldMk cId="0"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0" sldId="273"/>
        </pc:sldMkLst>
        <pc:picChg chg="mod">
          <ac:chgData name="Riccardo Berta" userId="c8694f89-bba4-4576-b0a8-456619ca5a8c" providerId="ADAL" clId="{35C5D11B-424E-5B41-A9C4-509DD0A59BFD}" dt="2022-03-22T07:48:04.230" v="39"/>
          <ac:picMkLst>
            <pc:docMk/>
            <pc:sldMk cId="0"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97697531" sldId="275"/>
        </pc:sldMkLst>
        <pc:picChg chg="mod">
          <ac:chgData name="Riccardo Berta" userId="c8694f89-bba4-4576-b0a8-456619ca5a8c" providerId="ADAL" clId="{35C5D11B-424E-5B41-A9C4-509DD0A59BFD}" dt="2022-03-22T07:48:21.111" v="40"/>
          <ac:picMkLst>
            <pc:docMk/>
            <pc:sldMk cId="97697531" sldId="275"/>
            <ac:picMk id="22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43000" y="685800"/>
            <a:ext cx="4572000" cy="3429000"/>
          </a:xfrm>
        </p:spPr>
      </p:sp>
      <p:sp>
        <p:nvSpPr>
          <p:cNvPr id="3" name="Segnaposto not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99963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940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363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740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441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16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786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spcBef>
                <a:spcPts val="1600"/>
              </a:spcBef>
              <a:spcAft>
                <a:spcPts val="0"/>
              </a:spcAft>
              <a:buSzPts val="1500"/>
              <a:buChar char="○"/>
              <a:defRPr sz="1500"/>
            </a:lvl2pPr>
            <a:lvl3pPr marL="1371600" lvl="2" indent="-317500">
              <a:spcBef>
                <a:spcPts val="1600"/>
              </a:spcBef>
              <a:spcAft>
                <a:spcPts val="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The Digital Abstraction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Sampling</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113209"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pPr marL="120650" indent="0">
              <a:spcBef>
                <a:spcPts val="600"/>
              </a:spcBef>
              <a:buNone/>
            </a:pPr>
            <a:endParaRPr lang="en-GB" dirty="0"/>
          </a:p>
          <a:p>
            <a:endParaRPr lang="en-GB" dirty="0"/>
          </a:p>
          <a:p>
            <a:endParaRPr lang="en-GB" dirty="0"/>
          </a:p>
          <a:p>
            <a:endParaRPr lang="en-GB" dirty="0"/>
          </a:p>
        </p:txBody>
      </p:sp>
      <p:pic>
        <p:nvPicPr>
          <p:cNvPr id="1026" name="Picture 2" descr="undefined">
            <a:extLst>
              <a:ext uri="{FF2B5EF4-FFF2-40B4-BE49-F238E27FC236}">
                <a16:creationId xmlns:a16="http://schemas.microsoft.com/office/drawing/2014/main" id="{04AD1BE1-30A6-6A08-6EB6-0441CC27E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223" y="2893870"/>
            <a:ext cx="5573207" cy="3618714"/>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84;p14">
            <a:extLst>
              <a:ext uri="{FF2B5EF4-FFF2-40B4-BE49-F238E27FC236}">
                <a16:creationId xmlns:a16="http://schemas.microsoft.com/office/drawing/2014/main" id="{7A4951CC-B7F2-B303-020C-9C31FD34D286}"/>
              </a:ext>
            </a:extLst>
          </p:cNvPr>
          <p:cNvSpPr txBox="1">
            <a:spLocks/>
          </p:cNvSpPr>
          <p:nvPr/>
        </p:nvSpPr>
        <p:spPr>
          <a:xfrm>
            <a:off x="311700" y="1043733"/>
            <a:ext cx="8669550" cy="5468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r>
              <a:rPr lang="en-GB" dirty="0"/>
              <a:t>The reduction of a </a:t>
            </a:r>
            <a:r>
              <a:rPr lang="en-GB" b="1" dirty="0"/>
              <a:t>continuous-time signal</a:t>
            </a:r>
            <a:r>
              <a:rPr lang="en-GB" dirty="0"/>
              <a:t> to a </a:t>
            </a:r>
            <a:r>
              <a:rPr lang="en-GB" b="1" dirty="0"/>
              <a:t>discrete-time signal</a:t>
            </a:r>
          </a:p>
          <a:p>
            <a:pPr lvl="1">
              <a:spcBef>
                <a:spcPts val="600"/>
              </a:spcBef>
            </a:pPr>
            <a:r>
              <a:rPr lang="en-GB" b="1" dirty="0"/>
              <a:t>sample</a:t>
            </a:r>
            <a:r>
              <a:rPr lang="en-GB" dirty="0"/>
              <a:t>: a value of the signal at a point in time</a:t>
            </a:r>
            <a:endParaRPr lang="en-GB" b="1" dirty="0"/>
          </a:p>
          <a:p>
            <a:pPr lvl="1">
              <a:spcBef>
                <a:spcPts val="600"/>
              </a:spcBef>
            </a:pPr>
            <a:r>
              <a:rPr lang="en-GB" dirty="0"/>
              <a:t>by measuring the value of the continuous function every T seconds</a:t>
            </a:r>
          </a:p>
          <a:p>
            <a:pPr lvl="2">
              <a:spcBef>
                <a:spcPts val="600"/>
              </a:spcBef>
            </a:pPr>
            <a:r>
              <a:rPr lang="en-GB" b="1" dirty="0"/>
              <a:t>sampling period T</a:t>
            </a:r>
          </a:p>
          <a:p>
            <a:pPr lvl="2">
              <a:spcBef>
                <a:spcPts val="600"/>
              </a:spcBef>
            </a:pPr>
            <a:r>
              <a:rPr lang="en-GB" b="1" dirty="0"/>
              <a:t>sampling frequency  f</a:t>
            </a:r>
            <a:r>
              <a:rPr lang="en-GB" b="1" baseline="-25000" dirty="0"/>
              <a:t>s</a:t>
            </a:r>
            <a:r>
              <a:rPr lang="en-GB" b="1" dirty="0"/>
              <a:t> = 1/T (sample per second, hertz)</a:t>
            </a:r>
          </a:p>
          <a:p>
            <a:pPr lvl="1">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r>
              <a:rPr lang="en-GB" dirty="0"/>
              <a:t>Which period T we need to use?</a:t>
            </a:r>
          </a:p>
          <a:p>
            <a:pPr>
              <a:spcBef>
                <a:spcPts val="600"/>
              </a:spcBef>
            </a:pPr>
            <a:endParaRPr lang="en-GB" dirty="0"/>
          </a:p>
          <a:p>
            <a:pPr>
              <a:spcBef>
                <a:spcPts val="600"/>
              </a:spcBef>
            </a:pPr>
            <a:endParaRPr lang="en-GB" dirty="0"/>
          </a:p>
          <a:p>
            <a:pPr lvl="1">
              <a:spcBef>
                <a:spcPts val="600"/>
              </a:spcBef>
            </a:pPr>
            <a:endParaRPr lang="en-GB" dirty="0"/>
          </a:p>
          <a:p>
            <a:pPr marL="120650" indent="0">
              <a:buNone/>
            </a:pPr>
            <a:endParaRPr lang="en-GB" dirty="0"/>
          </a:p>
          <a:p>
            <a:endParaRPr lang="en-GB" dirty="0"/>
          </a:p>
        </p:txBody>
      </p:sp>
    </p:spTree>
    <p:extLst>
      <p:ext uri="{BB962C8B-B14F-4D97-AF65-F5344CB8AC3E}">
        <p14:creationId xmlns:p14="http://schemas.microsoft.com/office/powerpoint/2010/main" val="360875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Quantization</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113209"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pPr marL="120650" indent="0">
              <a:spcBef>
                <a:spcPts val="600"/>
              </a:spcBef>
              <a:buNone/>
            </a:pPr>
            <a:endParaRPr lang="en-GB" dirty="0"/>
          </a:p>
          <a:p>
            <a:endParaRPr lang="en-GB" dirty="0"/>
          </a:p>
          <a:p>
            <a:endParaRPr lang="en-GB" dirty="0"/>
          </a:p>
          <a:p>
            <a:endParaRPr lang="en-GB" dirty="0"/>
          </a:p>
        </p:txBody>
      </p:sp>
      <p:sp>
        <p:nvSpPr>
          <p:cNvPr id="2" name="Google Shape;84;p14">
            <a:extLst>
              <a:ext uri="{FF2B5EF4-FFF2-40B4-BE49-F238E27FC236}">
                <a16:creationId xmlns:a16="http://schemas.microsoft.com/office/drawing/2014/main" id="{7A4951CC-B7F2-B303-020C-9C31FD34D286}"/>
              </a:ext>
            </a:extLst>
          </p:cNvPr>
          <p:cNvSpPr txBox="1">
            <a:spLocks/>
          </p:cNvSpPr>
          <p:nvPr/>
        </p:nvSpPr>
        <p:spPr>
          <a:xfrm>
            <a:off x="311700" y="1043733"/>
            <a:ext cx="8669550" cy="23852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r>
              <a:rPr lang="en-GB" b="1" dirty="0"/>
              <a:t>Mapping</a:t>
            </a:r>
            <a:r>
              <a:rPr lang="en-GB" dirty="0"/>
              <a:t> input values from a </a:t>
            </a:r>
            <a:br>
              <a:rPr lang="en-GB" dirty="0"/>
            </a:br>
            <a:r>
              <a:rPr lang="en-GB" dirty="0"/>
              <a:t>continuous set to output values </a:t>
            </a:r>
            <a:br>
              <a:rPr lang="en-GB" dirty="0"/>
            </a:br>
            <a:r>
              <a:rPr lang="en-GB" dirty="0"/>
              <a:t>in a finite number of elements </a:t>
            </a:r>
          </a:p>
          <a:p>
            <a:pPr lvl="1">
              <a:spcBef>
                <a:spcPts val="600"/>
              </a:spcBef>
            </a:pPr>
            <a:r>
              <a:rPr lang="en-GB" b="1" dirty="0"/>
              <a:t>rounding</a:t>
            </a:r>
            <a:r>
              <a:rPr lang="en-GB" dirty="0"/>
              <a:t> and </a:t>
            </a:r>
            <a:r>
              <a:rPr lang="en-GB" b="1" dirty="0"/>
              <a:t>truncation</a:t>
            </a:r>
            <a:r>
              <a:rPr lang="en-GB" dirty="0"/>
              <a:t> </a:t>
            </a:r>
            <a:br>
              <a:rPr lang="en-GB" dirty="0"/>
            </a:br>
            <a:r>
              <a:rPr lang="en-GB" dirty="0"/>
              <a:t>are typical examples</a:t>
            </a:r>
          </a:p>
          <a:p>
            <a:pPr lvl="1">
              <a:spcBef>
                <a:spcPts val="600"/>
              </a:spcBef>
            </a:pPr>
            <a:endParaRPr lang="en-GB" dirty="0"/>
          </a:p>
          <a:p>
            <a:pPr lvl="1">
              <a:spcBef>
                <a:spcPts val="600"/>
              </a:spcBef>
            </a:pPr>
            <a:endParaRPr lang="en-GB" dirty="0"/>
          </a:p>
          <a:p>
            <a:pPr lvl="1">
              <a:spcBef>
                <a:spcPts val="600"/>
              </a:spcBef>
            </a:pPr>
            <a:endParaRPr lang="en-GB" dirty="0"/>
          </a:p>
          <a:p>
            <a:endParaRPr lang="en-GB" dirty="0"/>
          </a:p>
          <a:p>
            <a:r>
              <a:rPr lang="en-GB" b="1" dirty="0"/>
              <a:t>Quantization error</a:t>
            </a:r>
          </a:p>
          <a:p>
            <a:pPr lvl="1">
              <a:spcBef>
                <a:spcPts val="600"/>
              </a:spcBef>
            </a:pPr>
            <a:r>
              <a:rPr lang="en-GB" b="1" dirty="0"/>
              <a:t>difference</a:t>
            </a:r>
            <a:r>
              <a:rPr lang="en-GB" dirty="0"/>
              <a:t> between the input value </a:t>
            </a:r>
            <a:br>
              <a:rPr lang="en-GB" dirty="0"/>
            </a:br>
            <a:r>
              <a:rPr lang="en-GB" dirty="0"/>
              <a:t>and its quantized value</a:t>
            </a:r>
          </a:p>
          <a:p>
            <a:r>
              <a:rPr lang="en-GB" b="1" dirty="0"/>
              <a:t>Resolution</a:t>
            </a:r>
          </a:p>
          <a:p>
            <a:pPr lvl="1">
              <a:spcBef>
                <a:spcPts val="600"/>
              </a:spcBef>
            </a:pPr>
            <a:r>
              <a:rPr lang="en-GB" dirty="0"/>
              <a:t>minute change in the input analog </a:t>
            </a:r>
            <a:br>
              <a:rPr lang="en-GB" dirty="0"/>
            </a:br>
            <a:r>
              <a:rPr lang="en-GB" dirty="0"/>
              <a:t>signal which </a:t>
            </a:r>
            <a:r>
              <a:rPr lang="en-GB" b="1" dirty="0"/>
              <a:t>changes</a:t>
            </a:r>
            <a:r>
              <a:rPr lang="en-GB" dirty="0"/>
              <a:t> the output </a:t>
            </a:r>
            <a:br>
              <a:rPr lang="en-GB" dirty="0"/>
            </a:br>
            <a:r>
              <a:rPr lang="en-GB" dirty="0"/>
              <a:t>digital signal </a:t>
            </a:r>
            <a:br>
              <a:rPr lang="en-GB" dirty="0"/>
            </a:br>
            <a:endParaRPr lang="en-GB" dirty="0"/>
          </a:p>
          <a:p>
            <a:pPr>
              <a:spcBef>
                <a:spcPts val="600"/>
              </a:spcBef>
            </a:pPr>
            <a:endParaRPr lang="en-GB" dirty="0"/>
          </a:p>
          <a:p>
            <a:pPr lvl="1">
              <a:spcBef>
                <a:spcPts val="600"/>
              </a:spcBef>
            </a:pPr>
            <a:endParaRPr lang="en-GB" dirty="0"/>
          </a:p>
          <a:p>
            <a:pPr marL="120650" indent="0">
              <a:buNone/>
            </a:pPr>
            <a:endParaRPr lang="en-GB" dirty="0"/>
          </a:p>
          <a:p>
            <a:endParaRPr lang="en-GB" dirty="0"/>
          </a:p>
        </p:txBody>
      </p:sp>
      <p:pic>
        <p:nvPicPr>
          <p:cNvPr id="5" name="Immagine 4" descr="Immagine che contiene linea, Diagramma, diagramma, Carattere&#10;&#10;Descrizione generata automaticamente">
            <a:extLst>
              <a:ext uri="{FF2B5EF4-FFF2-40B4-BE49-F238E27FC236}">
                <a16:creationId xmlns:a16="http://schemas.microsoft.com/office/drawing/2014/main" id="{6EFD0253-6E75-12A1-CD03-8AF2BCA09317}"/>
              </a:ext>
            </a:extLst>
          </p:cNvPr>
          <p:cNvPicPr>
            <a:picLocks noChangeAspect="1"/>
          </p:cNvPicPr>
          <p:nvPr/>
        </p:nvPicPr>
        <p:blipFill>
          <a:blip r:embed="rId3"/>
          <a:stretch>
            <a:fillRect/>
          </a:stretch>
        </p:blipFill>
        <p:spPr>
          <a:xfrm>
            <a:off x="4294891" y="891870"/>
            <a:ext cx="4662636" cy="2582562"/>
          </a:xfrm>
          <a:prstGeom prst="rect">
            <a:avLst/>
          </a:prstGeom>
        </p:spPr>
      </p:pic>
      <p:pic>
        <p:nvPicPr>
          <p:cNvPr id="16" name="Immagine 15" descr="Immagine che contiene linea, diagramma, Diagramma, testo&#10;&#10;Descrizione generata automaticamente">
            <a:extLst>
              <a:ext uri="{FF2B5EF4-FFF2-40B4-BE49-F238E27FC236}">
                <a16:creationId xmlns:a16="http://schemas.microsoft.com/office/drawing/2014/main" id="{349AEDD1-94C4-BB3E-1AA4-4B790AF47400}"/>
              </a:ext>
            </a:extLst>
          </p:cNvPr>
          <p:cNvPicPr>
            <a:picLocks noChangeAspect="1"/>
          </p:cNvPicPr>
          <p:nvPr/>
        </p:nvPicPr>
        <p:blipFill>
          <a:blip r:embed="rId4"/>
          <a:stretch>
            <a:fillRect/>
          </a:stretch>
        </p:blipFill>
        <p:spPr>
          <a:xfrm>
            <a:off x="4646475" y="4051500"/>
            <a:ext cx="4249973" cy="2036109"/>
          </a:xfrm>
          <a:prstGeom prst="rect">
            <a:avLst/>
          </a:prstGeom>
        </p:spPr>
      </p:pic>
    </p:spTree>
    <p:extLst>
      <p:ext uri="{BB962C8B-B14F-4D97-AF65-F5344CB8AC3E}">
        <p14:creationId xmlns:p14="http://schemas.microsoft.com/office/powerpoint/2010/main" val="110383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p:txBody>
          <a:bodyPr/>
          <a:lstStyle/>
          <a:p>
            <a:r>
              <a:rPr lang="en-GB" dirty="0"/>
              <a:t>A device that produces an output signal for the purpose of </a:t>
            </a:r>
            <a:r>
              <a:rPr lang="en-GB" b="1" dirty="0"/>
              <a:t>sensing a physical phenomenon</a:t>
            </a:r>
            <a:r>
              <a:rPr lang="en-GB" dirty="0"/>
              <a:t> (like heat, pressure, humidity, movement, etc.)</a:t>
            </a:r>
          </a:p>
          <a:p>
            <a:pPr lvl="1"/>
            <a:r>
              <a:rPr lang="en-GB" dirty="0"/>
              <a:t>Example, light sensor: light  sensitive resistors </a:t>
            </a:r>
            <a:br>
              <a:rPr lang="en-GB" dirty="0"/>
            </a:br>
            <a:r>
              <a:rPr lang="en-GB" dirty="0"/>
              <a:t>whose resistance decreases as the  intensity of </a:t>
            </a:r>
            <a:br>
              <a:rPr lang="en-GB" dirty="0"/>
            </a:br>
            <a:r>
              <a:rPr lang="en-GB" dirty="0"/>
              <a:t>light they are exposed increases</a:t>
            </a:r>
          </a:p>
          <a:p>
            <a:pPr lvl="1"/>
            <a:endParaRPr lang="en-GB" dirty="0"/>
          </a:p>
          <a:p>
            <a:pPr lvl="1"/>
            <a:endParaRPr lang="en-GB" dirty="0"/>
          </a:p>
          <a:p>
            <a:endParaRPr lang="en-GB" dirty="0"/>
          </a:p>
        </p:txBody>
      </p:sp>
      <p:pic>
        <p:nvPicPr>
          <p:cNvPr id="3074" name="Picture 2" descr="Light sensors - LDR, Photodiode, Phototransistor, Solar Cells">
            <a:extLst>
              <a:ext uri="{FF2B5EF4-FFF2-40B4-BE49-F238E27FC236}">
                <a16:creationId xmlns:a16="http://schemas.microsoft.com/office/drawing/2014/main" id="{C6320965-FC9B-A401-4396-F47A992DA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262" y="2850497"/>
            <a:ext cx="1322292" cy="1157006"/>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en-GB" dirty="0"/>
              <a:t>Sensors</a:t>
            </a:r>
          </a:p>
        </p:txBody>
      </p:sp>
      <p:pic>
        <p:nvPicPr>
          <p:cNvPr id="1026" name="Picture 2" descr="ADC and DAC for biomedical application - ScienceDirect">
            <a:extLst>
              <a:ext uri="{FF2B5EF4-FFF2-40B4-BE49-F238E27FC236}">
                <a16:creationId xmlns:a16="http://schemas.microsoft.com/office/drawing/2014/main" id="{E9F11F4D-1D19-CF9D-D022-BA943CEAD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4177353"/>
            <a:ext cx="4940804" cy="21008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urns - Automotive Sensors">
            <a:extLst>
              <a:ext uri="{FF2B5EF4-FFF2-40B4-BE49-F238E27FC236}">
                <a16:creationId xmlns:a16="http://schemas.microsoft.com/office/drawing/2014/main" id="{822B8D54-0CDD-B76B-E084-111347F6FA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4928" y="1896954"/>
            <a:ext cx="3237371" cy="2132956"/>
          </a:xfrm>
          <a:prstGeom prst="rect">
            <a:avLst/>
          </a:prstGeom>
          <a:noFill/>
          <a:extLst>
            <a:ext uri="{909E8E84-426E-40DD-AFC4-6F175D3DCCD1}">
              <a14:hiddenFill xmlns:a14="http://schemas.microsoft.com/office/drawing/2010/main">
                <a:solidFill>
                  <a:srgbClr val="FFFFFF"/>
                </a:solidFill>
              </a14:hiddenFill>
            </a:ext>
          </a:extLst>
        </p:spPr>
      </p:pic>
      <p:pic>
        <p:nvPicPr>
          <p:cNvPr id="4" name="Elemento grafico 3">
            <a:extLst>
              <a:ext uri="{FF2B5EF4-FFF2-40B4-BE49-F238E27FC236}">
                <a16:creationId xmlns:a16="http://schemas.microsoft.com/office/drawing/2014/main" id="{FEE90D9F-1EF2-DA62-D0C6-4E37E790C1F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32404" y="4181207"/>
            <a:ext cx="3608896" cy="2255560"/>
          </a:xfrm>
          <a:prstGeom prst="rect">
            <a:avLst/>
          </a:prstGeom>
        </p:spPr>
      </p:pic>
      <p:grpSp>
        <p:nvGrpSpPr>
          <p:cNvPr id="9" name="Gruppo 8">
            <a:extLst>
              <a:ext uri="{FF2B5EF4-FFF2-40B4-BE49-F238E27FC236}">
                <a16:creationId xmlns:a16="http://schemas.microsoft.com/office/drawing/2014/main" id="{8319033C-3E94-BEC6-DD90-670336BC57E0}"/>
              </a:ext>
            </a:extLst>
          </p:cNvPr>
          <p:cNvGrpSpPr/>
          <p:nvPr/>
        </p:nvGrpSpPr>
        <p:grpSpPr>
          <a:xfrm>
            <a:off x="2504622" y="4670199"/>
            <a:ext cx="3090306" cy="1115122"/>
            <a:chOff x="2504622" y="4670199"/>
            <a:chExt cx="3090306" cy="1115122"/>
          </a:xfrm>
        </p:grpSpPr>
        <p:sp>
          <p:nvSpPr>
            <p:cNvPr id="5" name="Ovale 4">
              <a:extLst>
                <a:ext uri="{FF2B5EF4-FFF2-40B4-BE49-F238E27FC236}">
                  <a16:creationId xmlns:a16="http://schemas.microsoft.com/office/drawing/2014/main" id="{D1FD1582-3220-18BE-6EB9-1288BFF6A162}"/>
                </a:ext>
              </a:extLst>
            </p:cNvPr>
            <p:cNvSpPr/>
            <p:nvPr/>
          </p:nvSpPr>
          <p:spPr>
            <a:xfrm>
              <a:off x="4036741" y="4670199"/>
              <a:ext cx="1558187" cy="1115122"/>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sellaDiTesto 5">
              <a:extLst>
                <a:ext uri="{FF2B5EF4-FFF2-40B4-BE49-F238E27FC236}">
                  <a16:creationId xmlns:a16="http://schemas.microsoft.com/office/drawing/2014/main" id="{65E770C2-8827-EE28-BA46-799CEB103F2C}"/>
                </a:ext>
              </a:extLst>
            </p:cNvPr>
            <p:cNvSpPr txBox="1"/>
            <p:nvPr/>
          </p:nvSpPr>
          <p:spPr>
            <a:xfrm>
              <a:off x="2504622" y="5073871"/>
              <a:ext cx="554960" cy="307777"/>
            </a:xfrm>
            <a:prstGeom prst="rect">
              <a:avLst/>
            </a:prstGeom>
            <a:noFill/>
          </p:spPr>
          <p:txBody>
            <a:bodyPr wrap="none" rtlCol="0">
              <a:spAutoFit/>
            </a:bodyPr>
            <a:lstStyle/>
            <a:p>
              <a:r>
                <a:rPr lang="en-GB" dirty="0">
                  <a:ln>
                    <a:solidFill>
                      <a:srgbClr val="FF0000"/>
                    </a:solidFill>
                  </a:ln>
                </a:rPr>
                <a:t>ESD</a:t>
              </a:r>
            </a:p>
          </p:txBody>
        </p:sp>
        <p:cxnSp>
          <p:nvCxnSpPr>
            <p:cNvPr id="8" name="Connettore 2 7">
              <a:extLst>
                <a:ext uri="{FF2B5EF4-FFF2-40B4-BE49-F238E27FC236}">
                  <a16:creationId xmlns:a16="http://schemas.microsoft.com/office/drawing/2014/main" id="{424F1059-7C69-E0B2-255B-06E75A5555EB}"/>
                </a:ext>
              </a:extLst>
            </p:cNvPr>
            <p:cNvCxnSpPr/>
            <p:nvPr/>
          </p:nvCxnSpPr>
          <p:spPr>
            <a:xfrm>
              <a:off x="3066585" y="5227760"/>
              <a:ext cx="97015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048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en-GB" dirty="0"/>
              <a:t>The amount of information</a:t>
            </a:r>
          </a:p>
        </p:txBody>
      </p:sp>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p:txBody>
          <a:bodyPr/>
          <a:lstStyle/>
          <a:p>
            <a:r>
              <a:rPr lang="en-GB" dirty="0"/>
              <a:t>A </a:t>
            </a:r>
            <a:r>
              <a:rPr lang="en-GB" b="1" dirty="0"/>
              <a:t>set of </a:t>
            </a:r>
            <a:r>
              <a:rPr lang="en-GB" b="1" i="1" dirty="0"/>
              <a:t>S</a:t>
            </a:r>
            <a:r>
              <a:rPr lang="en-GB" b="1" dirty="0"/>
              <a:t> symbols </a:t>
            </a:r>
            <a:r>
              <a:rPr lang="en-GB" dirty="0"/>
              <a:t>and a </a:t>
            </a:r>
            <a:r>
              <a:rPr lang="en-GB" b="1" dirty="0"/>
              <a:t>word of length </a:t>
            </a:r>
            <a:r>
              <a:rPr lang="en-GB" b="1" i="1" dirty="0"/>
              <a:t>D</a:t>
            </a:r>
            <a:r>
              <a:rPr lang="en-GB" i="1" dirty="0"/>
              <a:t>,</a:t>
            </a:r>
            <a:r>
              <a:rPr lang="en-GB" dirty="0"/>
              <a:t> we can obtain </a:t>
            </a:r>
            <a:r>
              <a:rPr lang="en-GB" b="1" i="1" dirty="0"/>
              <a:t>S</a:t>
            </a:r>
            <a:r>
              <a:rPr lang="en-GB" b="1" i="1" baseline="30000" dirty="0"/>
              <a:t>D</a:t>
            </a:r>
            <a:r>
              <a:rPr lang="en-GB" b="1" dirty="0"/>
              <a:t> distinct encodings</a:t>
            </a:r>
          </a:p>
          <a:p>
            <a:r>
              <a:rPr lang="en-GB" dirty="0"/>
              <a:t>If we have a </a:t>
            </a:r>
            <a:r>
              <a:rPr lang="en-GB" b="1" dirty="0"/>
              <a:t>set of </a:t>
            </a:r>
            <a:r>
              <a:rPr lang="en-GB" b="1" i="1" dirty="0"/>
              <a:t>N</a:t>
            </a:r>
            <a:r>
              <a:rPr lang="en-GB" b="1" dirty="0"/>
              <a:t> objects </a:t>
            </a:r>
            <a:r>
              <a:rPr lang="en-GB" dirty="0"/>
              <a:t>that we want to encode, then </a:t>
            </a:r>
            <a:r>
              <a:rPr lang="en-GB" b="1" i="1" dirty="0"/>
              <a:t>S</a:t>
            </a:r>
            <a:r>
              <a:rPr lang="en-GB" b="1" i="1" baseline="30000" dirty="0"/>
              <a:t>D</a:t>
            </a:r>
            <a:r>
              <a:rPr lang="en-GB" b="1" i="1" dirty="0"/>
              <a:t> &gt;= N</a:t>
            </a:r>
          </a:p>
          <a:p>
            <a:pPr>
              <a:lnSpc>
                <a:spcPct val="100000"/>
              </a:lnSpc>
              <a:spcBef>
                <a:spcPts val="600"/>
              </a:spcBef>
              <a:spcAft>
                <a:spcPts val="600"/>
              </a:spcAft>
            </a:pPr>
            <a:r>
              <a:rPr lang="en-GB" dirty="0"/>
              <a:t>In general, </a:t>
            </a:r>
            <a:r>
              <a:rPr lang="en-GB" b="1" dirty="0"/>
              <a:t>we know </a:t>
            </a:r>
            <a:r>
              <a:rPr lang="en-GB" b="1" i="1" dirty="0"/>
              <a:t>N</a:t>
            </a:r>
            <a:r>
              <a:rPr lang="en-GB" b="1" dirty="0"/>
              <a:t> and </a:t>
            </a:r>
            <a:r>
              <a:rPr lang="en-GB" b="1" i="1" dirty="0"/>
              <a:t>S</a:t>
            </a:r>
            <a:r>
              <a:rPr lang="en-GB" b="1" dirty="0"/>
              <a:t> </a:t>
            </a:r>
            <a:r>
              <a:rPr lang="en-GB" dirty="0"/>
              <a:t>and we want to </a:t>
            </a:r>
            <a:r>
              <a:rPr lang="en-GB" b="1" dirty="0"/>
              <a:t>find the minimum </a:t>
            </a:r>
            <a:r>
              <a:rPr lang="en-GB" b="1" i="1" dirty="0"/>
              <a:t>D &gt;= </a:t>
            </a:r>
            <a:r>
              <a:rPr lang="en-GB" b="1" i="1" dirty="0" err="1"/>
              <a:t>log</a:t>
            </a:r>
            <a:r>
              <a:rPr lang="en-GB" b="1" i="1" baseline="-25000" dirty="0" err="1"/>
              <a:t>S</a:t>
            </a:r>
            <a:r>
              <a:rPr lang="en-GB" b="1" i="1" dirty="0"/>
              <a:t> N</a:t>
            </a:r>
          </a:p>
          <a:p>
            <a:r>
              <a:rPr lang="en-GB" dirty="0"/>
              <a:t>The amount of information D of </a:t>
            </a:r>
            <a:r>
              <a:rPr lang="en-GB" b="1" dirty="0"/>
              <a:t>discrete variable </a:t>
            </a:r>
            <a:r>
              <a:rPr lang="en-GB" dirty="0"/>
              <a:t>(S=2)</a:t>
            </a:r>
            <a:r>
              <a:rPr lang="en-GB" b="1" dirty="0"/>
              <a:t> </a:t>
            </a:r>
            <a:r>
              <a:rPr lang="en-GB" dirty="0"/>
              <a:t>with N distinct states is measured in units of </a:t>
            </a:r>
            <a:r>
              <a:rPr lang="en-GB" b="1" dirty="0"/>
              <a:t>bits</a:t>
            </a:r>
            <a:r>
              <a:rPr lang="en-GB" dirty="0"/>
              <a:t> as:</a:t>
            </a:r>
          </a:p>
          <a:p>
            <a:pPr lvl="1">
              <a:lnSpc>
                <a:spcPct val="100000"/>
              </a:lnSpc>
              <a:spcBef>
                <a:spcPts val="600"/>
              </a:spcBef>
              <a:spcAft>
                <a:spcPts val="600"/>
              </a:spcAft>
            </a:pPr>
            <a:r>
              <a:rPr lang="en-GB" b="1" dirty="0"/>
              <a:t>D = log</a:t>
            </a:r>
            <a:r>
              <a:rPr lang="en-GB" b="1" baseline="-25000" dirty="0"/>
              <a:t>2</a:t>
            </a:r>
            <a:r>
              <a:rPr lang="en-GB" b="1" dirty="0"/>
              <a:t>N [bits]</a:t>
            </a:r>
          </a:p>
          <a:p>
            <a:pPr>
              <a:lnSpc>
                <a:spcPct val="100000"/>
              </a:lnSpc>
              <a:spcBef>
                <a:spcPts val="600"/>
              </a:spcBef>
              <a:spcAft>
                <a:spcPts val="600"/>
              </a:spcAft>
            </a:pPr>
            <a:r>
              <a:rPr lang="en-GB" dirty="0"/>
              <a:t>Examples:</a:t>
            </a:r>
          </a:p>
          <a:p>
            <a:pPr lvl="1">
              <a:lnSpc>
                <a:spcPct val="100000"/>
              </a:lnSpc>
              <a:spcBef>
                <a:spcPts val="600"/>
              </a:spcBef>
              <a:spcAft>
                <a:spcPts val="600"/>
              </a:spcAft>
            </a:pPr>
            <a:r>
              <a:rPr lang="en-GB" dirty="0"/>
              <a:t>a binary variable has log</a:t>
            </a:r>
            <a:r>
              <a:rPr lang="en-GB" baseline="-25000" dirty="0"/>
              <a:t>2</a:t>
            </a:r>
            <a:r>
              <a:rPr lang="en-GB" dirty="0"/>
              <a:t>2 = 1 bit of information</a:t>
            </a:r>
          </a:p>
          <a:p>
            <a:pPr lvl="1">
              <a:lnSpc>
                <a:spcPct val="100000"/>
              </a:lnSpc>
              <a:spcBef>
                <a:spcPts val="600"/>
              </a:spcBef>
              <a:spcAft>
                <a:spcPts val="600"/>
              </a:spcAft>
            </a:pPr>
            <a:r>
              <a:rPr lang="en-GB" dirty="0"/>
              <a:t>to represent the 75 alphanumeric values (uppercase and lowercase characters, digits and special characters) we need a variable with 7 bits</a:t>
            </a:r>
          </a:p>
          <a:p>
            <a:pPr lvl="2">
              <a:lnSpc>
                <a:spcPct val="100000"/>
              </a:lnSpc>
              <a:spcBef>
                <a:spcPts val="600"/>
              </a:spcBef>
              <a:spcAft>
                <a:spcPts val="600"/>
              </a:spcAft>
            </a:pPr>
            <a:r>
              <a:rPr lang="en-GB" dirty="0"/>
              <a:t>original </a:t>
            </a:r>
            <a:r>
              <a:rPr lang="en-GB" b="1" dirty="0"/>
              <a:t>ASCII</a:t>
            </a:r>
            <a:r>
              <a:rPr lang="en-GB" dirty="0"/>
              <a:t> (</a:t>
            </a:r>
            <a:r>
              <a:rPr lang="en-GB" b="1" dirty="0"/>
              <a:t>American Standard for Information Interchange</a:t>
            </a:r>
            <a:r>
              <a:rPr lang="en-GB" dirty="0"/>
              <a:t>) code was 7 bits</a:t>
            </a:r>
          </a:p>
          <a:p>
            <a:pPr lvl="1">
              <a:lnSpc>
                <a:spcPct val="100000"/>
              </a:lnSpc>
              <a:spcBef>
                <a:spcPts val="600"/>
              </a:spcBef>
              <a:spcAft>
                <a:spcPts val="600"/>
              </a:spcAft>
            </a:pPr>
            <a:r>
              <a:rPr lang="en-GB" dirty="0"/>
              <a:t>a continuous signal theoretically contains </a:t>
            </a:r>
            <a:r>
              <a:rPr lang="en-GB" b="1" dirty="0"/>
              <a:t>an infinite amount of information </a:t>
            </a:r>
            <a:r>
              <a:rPr lang="en-GB" dirty="0"/>
              <a:t>because it can take on an </a:t>
            </a:r>
            <a:r>
              <a:rPr lang="en-GB" b="1" dirty="0"/>
              <a:t>infinite number of values</a:t>
            </a:r>
          </a:p>
          <a:p>
            <a:pPr lvl="2">
              <a:lnSpc>
                <a:spcPct val="100000"/>
              </a:lnSpc>
              <a:spcBef>
                <a:spcPts val="600"/>
              </a:spcBef>
              <a:spcAft>
                <a:spcPts val="600"/>
              </a:spcAft>
            </a:pPr>
            <a:r>
              <a:rPr lang="en-GB" dirty="0"/>
              <a:t>in practice, noise and measurement error limit the information to only </a:t>
            </a:r>
            <a:r>
              <a:rPr lang="en-GB" b="1" dirty="0"/>
              <a:t>10 to 16 bits for most continuous signals</a:t>
            </a:r>
          </a:p>
        </p:txBody>
      </p:sp>
    </p:spTree>
    <p:extLst>
      <p:ext uri="{BB962C8B-B14F-4D97-AF65-F5344CB8AC3E}">
        <p14:creationId xmlns:p14="http://schemas.microsoft.com/office/powerpoint/2010/main" val="1763721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it-IT" dirty="0"/>
              <a:t>Boole Algebra</a:t>
            </a:r>
            <a:endParaRPr lang="en-GB" dirty="0"/>
          </a:p>
        </p:txBody>
      </p:sp>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a:xfrm>
            <a:off x="202700" y="1370681"/>
            <a:ext cx="8818500" cy="5113200"/>
          </a:xfrm>
        </p:spPr>
        <p:txBody>
          <a:bodyPr/>
          <a:lstStyle/>
          <a:p>
            <a:r>
              <a:rPr lang="en-GB" dirty="0"/>
              <a:t>Digital signals may be treated with </a:t>
            </a:r>
            <a:r>
              <a:rPr lang="en-GB" b="1" dirty="0"/>
              <a:t>discrete math</a:t>
            </a:r>
            <a:r>
              <a:rPr lang="en-GB" dirty="0"/>
              <a:t> </a:t>
            </a:r>
          </a:p>
          <a:p>
            <a:r>
              <a:rPr lang="en-GB" dirty="0"/>
              <a:t>If we limit to the case of only two values (the binary case), </a:t>
            </a:r>
            <a:br>
              <a:rPr lang="en-GB" dirty="0"/>
            </a:br>
            <a:r>
              <a:rPr lang="en-GB" dirty="0"/>
              <a:t>we can refer to the </a:t>
            </a:r>
            <a:r>
              <a:rPr lang="en-GB" b="1" dirty="0"/>
              <a:t>boolean algebra</a:t>
            </a:r>
          </a:p>
          <a:p>
            <a:endParaRPr lang="en-GB" b="1" dirty="0"/>
          </a:p>
          <a:p>
            <a:r>
              <a:rPr lang="en-GB" dirty="0"/>
              <a:t>The beauty of the </a:t>
            </a:r>
            <a:r>
              <a:rPr lang="en-GB" b="1" dirty="0"/>
              <a:t>digital abstraction </a:t>
            </a:r>
            <a:r>
              <a:rPr lang="en-GB" dirty="0"/>
              <a:t>is that digital </a:t>
            </a:r>
            <a:br>
              <a:rPr lang="en-GB" dirty="0"/>
            </a:br>
            <a:r>
              <a:rPr lang="en-GB" dirty="0"/>
              <a:t>designers can focus on 1 and 0, </a:t>
            </a:r>
            <a:r>
              <a:rPr lang="en-GB" b="1" dirty="0"/>
              <a:t>ignoring</a:t>
            </a:r>
            <a:r>
              <a:rPr lang="en-GB" dirty="0"/>
              <a:t> whether the </a:t>
            </a:r>
            <a:br>
              <a:rPr lang="en-GB" dirty="0"/>
            </a:br>
            <a:r>
              <a:rPr lang="en-GB" dirty="0"/>
              <a:t>boolean variables are physically represented with voltages, </a:t>
            </a:r>
            <a:br>
              <a:rPr lang="en-GB" dirty="0"/>
            </a:br>
            <a:r>
              <a:rPr lang="en-GB" dirty="0"/>
              <a:t>rotating gears, or even hydraulic fluid levels </a:t>
            </a:r>
          </a:p>
          <a:p>
            <a:pPr lvl="1"/>
            <a:r>
              <a:rPr lang="en-GB" u="sng" dirty="0"/>
              <a:t>a computer programmer can work without needing to </a:t>
            </a:r>
            <a:br>
              <a:rPr lang="en-GB" u="sng" dirty="0"/>
            </a:br>
            <a:r>
              <a:rPr lang="en-GB" u="sng" dirty="0"/>
              <a:t>know the intimate details of the computer hardware </a:t>
            </a:r>
          </a:p>
          <a:p>
            <a:pPr lvl="1"/>
            <a:r>
              <a:rPr lang="en-GB" dirty="0"/>
              <a:t>on the other hand, </a:t>
            </a:r>
            <a:r>
              <a:rPr lang="en-GB" u="sng" dirty="0"/>
              <a:t>understanding the details of the </a:t>
            </a:r>
            <a:br>
              <a:rPr lang="en-GB" u="sng" dirty="0"/>
            </a:br>
            <a:r>
              <a:rPr lang="en-GB" u="sng" dirty="0"/>
              <a:t>hardware allows the programmer to optimize the software </a:t>
            </a:r>
            <a:br>
              <a:rPr lang="en-GB" u="sng" dirty="0"/>
            </a:br>
            <a:r>
              <a:rPr lang="en-GB" u="sng" dirty="0"/>
              <a:t>better for that specific computer</a:t>
            </a:r>
          </a:p>
        </p:txBody>
      </p:sp>
      <p:pic>
        <p:nvPicPr>
          <p:cNvPr id="5" name="Immagine 4" descr="Immagine che contiene testo&#10;&#10;Descrizione generata automaticamente">
            <a:extLst>
              <a:ext uri="{FF2B5EF4-FFF2-40B4-BE49-F238E27FC236}">
                <a16:creationId xmlns:a16="http://schemas.microsoft.com/office/drawing/2014/main" id="{6F2A372C-E4F3-6EB3-7011-0A41077F7959}"/>
              </a:ext>
            </a:extLst>
          </p:cNvPr>
          <p:cNvPicPr>
            <a:picLocks noChangeAspect="1"/>
          </p:cNvPicPr>
          <p:nvPr/>
        </p:nvPicPr>
        <p:blipFill>
          <a:blip r:embed="rId2"/>
          <a:stretch>
            <a:fillRect/>
          </a:stretch>
        </p:blipFill>
        <p:spPr>
          <a:xfrm>
            <a:off x="6824100" y="870850"/>
            <a:ext cx="2197100" cy="5346700"/>
          </a:xfrm>
          <a:prstGeom prst="rect">
            <a:avLst/>
          </a:prstGeom>
        </p:spPr>
      </p:pic>
    </p:spTree>
    <p:extLst>
      <p:ext uri="{BB962C8B-B14F-4D97-AF65-F5344CB8AC3E}">
        <p14:creationId xmlns:p14="http://schemas.microsoft.com/office/powerpoint/2010/main" val="2045385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Exercises</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Ex1.1: </a:t>
            </a:r>
            <a:r>
              <a:rPr lang="en-GB" b="1" dirty="0"/>
              <a:t>An analog voltage is in the range of 0–5V. If it can be measured with an accuracy of ±50 mV, at most how many bits of information does it convey?</a:t>
            </a:r>
          </a:p>
          <a:p>
            <a:pPr lvl="1">
              <a:lnSpc>
                <a:spcPct val="100000"/>
              </a:lnSpc>
              <a:spcBef>
                <a:spcPts val="600"/>
              </a:spcBef>
              <a:spcAft>
                <a:spcPts val="600"/>
              </a:spcAft>
            </a:pPr>
            <a:r>
              <a:rPr lang="en-GB" dirty="0"/>
              <a:t>Solution: an accuracy of +/- 50mV indicates that the signal can be resolved to 100mV intervals. There are 50 such intervals in the range of 0-5V, so the signal represents log</a:t>
            </a:r>
            <a:r>
              <a:rPr lang="en-GB" baseline="-25000" dirty="0"/>
              <a:t>2</a:t>
            </a:r>
            <a:r>
              <a:rPr lang="en-GB" dirty="0"/>
              <a:t>50 = 5.64 bits of information</a:t>
            </a:r>
          </a:p>
          <a:p>
            <a:pPr lvl="1">
              <a:lnSpc>
                <a:spcPct val="100000"/>
              </a:lnSpc>
              <a:spcBef>
                <a:spcPts val="600"/>
              </a:spcBef>
              <a:spcAft>
                <a:spcPts val="600"/>
              </a:spcAft>
            </a:pPr>
            <a:endParaRPr lang="en-GB" dirty="0"/>
          </a:p>
          <a:p>
            <a:r>
              <a:rPr lang="en-GB" dirty="0"/>
              <a:t>Ex1.2: </a:t>
            </a:r>
            <a:r>
              <a:rPr lang="en-GB" b="1" dirty="0"/>
              <a:t>A classroom has an old clock on the wall whose minute hand broke off. (a) If you can read the hour hand to the nearest 15 minutes, how many bits of information does the clock convey about the time? (b) If you know whether it is before or after noon, how many additional bits of information do you know about the time?</a:t>
            </a:r>
          </a:p>
          <a:p>
            <a:pPr lvl="1"/>
            <a:r>
              <a:rPr lang="en-GB" dirty="0"/>
              <a:t>Solution: (a) the hour hand can be resolved to 12 * 4 = 48 positions, which represents log</a:t>
            </a:r>
            <a:r>
              <a:rPr lang="en-GB" baseline="-25000" dirty="0"/>
              <a:t>2</a:t>
            </a:r>
            <a:r>
              <a:rPr lang="en-GB" dirty="0"/>
              <a:t>48 = 5.58 bits of information. (b) Knowing whether it is before or after noon adds one more bit</a:t>
            </a:r>
          </a:p>
        </p:txBody>
      </p:sp>
    </p:spTree>
    <p:extLst>
      <p:ext uri="{BB962C8B-B14F-4D97-AF65-F5344CB8AC3E}">
        <p14:creationId xmlns:p14="http://schemas.microsoft.com/office/powerpoint/2010/main" val="9769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268BF7-2F3B-A5C4-4F7E-1982399FCE62}"/>
              </a:ext>
            </a:extLst>
          </p:cNvPr>
          <p:cNvSpPr>
            <a:spLocks noGrp="1"/>
          </p:cNvSpPr>
          <p:nvPr>
            <p:ph type="title" idx="4294967295"/>
          </p:nvPr>
        </p:nvSpPr>
        <p:spPr>
          <a:xfrm>
            <a:off x="311700" y="421233"/>
            <a:ext cx="8520600" cy="622500"/>
          </a:xfrm>
        </p:spPr>
        <p:txBody>
          <a:bodyPr/>
          <a:lstStyle/>
          <a:p>
            <a:r>
              <a:rPr lang="en-GB" dirty="0"/>
              <a:t>Index</a:t>
            </a:r>
          </a:p>
        </p:txBody>
      </p:sp>
      <p:sp>
        <p:nvSpPr>
          <p:cNvPr id="3" name="Segnaposto testo 2">
            <a:extLst>
              <a:ext uri="{FF2B5EF4-FFF2-40B4-BE49-F238E27FC236}">
                <a16:creationId xmlns:a16="http://schemas.microsoft.com/office/drawing/2014/main" id="{38BFAA1C-1163-169B-2D77-6FEF73CC8512}"/>
              </a:ext>
            </a:extLst>
          </p:cNvPr>
          <p:cNvSpPr>
            <a:spLocks noGrp="1"/>
          </p:cNvSpPr>
          <p:nvPr>
            <p:ph type="body" idx="1"/>
          </p:nvPr>
        </p:nvSpPr>
        <p:spPr>
          <a:xfrm>
            <a:off x="311700" y="1247920"/>
            <a:ext cx="7935655" cy="5113200"/>
          </a:xfrm>
        </p:spPr>
        <p:txBody>
          <a:bodyPr/>
          <a:lstStyle/>
          <a:p>
            <a:r>
              <a:rPr lang="en-GB" dirty="0"/>
              <a:t>Managing Complexity</a:t>
            </a:r>
          </a:p>
          <a:p>
            <a:pPr lvl="1">
              <a:spcBef>
                <a:spcPts val="600"/>
              </a:spcBef>
            </a:pPr>
            <a:r>
              <a:rPr lang="en-GB" dirty="0"/>
              <a:t>Abstraction</a:t>
            </a:r>
          </a:p>
          <a:p>
            <a:pPr lvl="1">
              <a:spcBef>
                <a:spcPts val="600"/>
              </a:spcBef>
            </a:pPr>
            <a:r>
              <a:rPr lang="en-GB" dirty="0"/>
              <a:t>Discipline</a:t>
            </a:r>
          </a:p>
          <a:p>
            <a:pPr lvl="1">
              <a:spcBef>
                <a:spcPts val="600"/>
              </a:spcBef>
            </a:pPr>
            <a:r>
              <a:rPr lang="en-GB" dirty="0"/>
              <a:t>The Three -Y’s</a:t>
            </a:r>
          </a:p>
          <a:p>
            <a:pPr lvl="1">
              <a:spcBef>
                <a:spcPts val="600"/>
              </a:spcBef>
            </a:pPr>
            <a:endParaRPr lang="en-GB" dirty="0"/>
          </a:p>
          <a:p>
            <a:pPr>
              <a:spcBef>
                <a:spcPts val="600"/>
              </a:spcBef>
            </a:pPr>
            <a:r>
              <a:rPr lang="en-GB" dirty="0"/>
              <a:t>Digitalization</a:t>
            </a:r>
          </a:p>
          <a:p>
            <a:pPr lvl="1">
              <a:spcBef>
                <a:spcPts val="600"/>
              </a:spcBef>
            </a:pPr>
            <a:r>
              <a:rPr lang="en-GB" dirty="0"/>
              <a:t>Sampling</a:t>
            </a:r>
          </a:p>
          <a:p>
            <a:pPr lvl="1">
              <a:spcBef>
                <a:spcPts val="600"/>
              </a:spcBef>
            </a:pPr>
            <a:r>
              <a:rPr lang="en-GB" dirty="0"/>
              <a:t>Quantization</a:t>
            </a:r>
          </a:p>
          <a:p>
            <a:pPr lvl="1">
              <a:spcBef>
                <a:spcPts val="600"/>
              </a:spcBef>
            </a:pPr>
            <a:endParaRPr lang="en-GB" dirty="0"/>
          </a:p>
          <a:p>
            <a:pPr>
              <a:spcBef>
                <a:spcPts val="600"/>
              </a:spcBef>
            </a:pPr>
            <a:r>
              <a:rPr lang="en-GB" dirty="0"/>
              <a:t>Sensors</a:t>
            </a:r>
          </a:p>
          <a:p>
            <a:pPr>
              <a:spcBef>
                <a:spcPts val="600"/>
              </a:spcBef>
            </a:pPr>
            <a:endParaRPr lang="en-GB" dirty="0"/>
          </a:p>
          <a:p>
            <a:pPr>
              <a:spcBef>
                <a:spcPts val="600"/>
              </a:spcBef>
            </a:pPr>
            <a:r>
              <a:rPr lang="en-GB" dirty="0"/>
              <a:t>Amount of information</a:t>
            </a:r>
          </a:p>
          <a:p>
            <a:pPr>
              <a:spcBef>
                <a:spcPts val="600"/>
              </a:spcBef>
            </a:pPr>
            <a:endParaRPr lang="en-GB" dirty="0"/>
          </a:p>
          <a:p>
            <a:pPr>
              <a:spcBef>
                <a:spcPts val="600"/>
              </a:spcBef>
            </a:pPr>
            <a:r>
              <a:rPr lang="it-IT" dirty="0"/>
              <a:t>Boole Algebra</a:t>
            </a:r>
          </a:p>
        </p:txBody>
      </p:sp>
    </p:spTree>
    <p:extLst>
      <p:ext uri="{BB962C8B-B14F-4D97-AF65-F5344CB8AC3E}">
        <p14:creationId xmlns:p14="http://schemas.microsoft.com/office/powerpoint/2010/main" val="301855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Complexity</a:t>
            </a:r>
            <a:endParaRPr dirty="0"/>
          </a:p>
        </p:txBody>
      </p:sp>
      <p:sp>
        <p:nvSpPr>
          <p:cNvPr id="84" name="Google Shape;84;p14"/>
          <p:cNvSpPr txBox="1">
            <a:spLocks noGrp="1"/>
          </p:cNvSpPr>
          <p:nvPr>
            <p:ph type="body" idx="1"/>
          </p:nvPr>
        </p:nvSpPr>
        <p:spPr>
          <a:xfrm>
            <a:off x="162750" y="1452234"/>
            <a:ext cx="8818500" cy="4415906"/>
          </a:xfrm>
          <a:prstGeom prst="rect">
            <a:avLst/>
          </a:prstGeom>
        </p:spPr>
        <p:txBody>
          <a:bodyPr spcFirstLastPara="1" wrap="square" lIns="91425" tIns="91425" rIns="91425" bIns="91425" anchor="t" anchorCtr="0">
            <a:noAutofit/>
          </a:bodyPr>
          <a:lstStyle/>
          <a:p>
            <a:pPr lvl="0"/>
            <a:r>
              <a:rPr lang="en-GB" b="1" dirty="0"/>
              <a:t>Microprocessors</a:t>
            </a:r>
            <a:r>
              <a:rPr lang="en-GB" dirty="0"/>
              <a:t> revolutionized our world during the past three decades </a:t>
            </a:r>
          </a:p>
          <a:p>
            <a:pPr lvl="1">
              <a:spcBef>
                <a:spcPts val="600"/>
              </a:spcBef>
            </a:pPr>
            <a:r>
              <a:rPr lang="en-GB" dirty="0"/>
              <a:t>laptop computers today have far more capability than a room-sized mainframe of yesteryear	</a:t>
            </a:r>
          </a:p>
          <a:p>
            <a:pPr lvl="1">
              <a:spcBef>
                <a:spcPts val="600"/>
              </a:spcBef>
            </a:pPr>
            <a:r>
              <a:rPr lang="en-GB" dirty="0"/>
              <a:t>automobiles contain about 100 microprocessors</a:t>
            </a:r>
          </a:p>
          <a:p>
            <a:pPr lvl="1">
              <a:spcBef>
                <a:spcPts val="600"/>
              </a:spcBef>
            </a:pPr>
            <a:r>
              <a:rPr lang="en-GB" dirty="0"/>
              <a:t>worldwide </a:t>
            </a:r>
            <a:r>
              <a:rPr lang="en-GB" b="1" dirty="0"/>
              <a:t>semiconductor industry </a:t>
            </a:r>
            <a:r>
              <a:rPr lang="en-GB" dirty="0"/>
              <a:t>sales have grown from US $21 billion in 1985 to $520 billion in 2023</a:t>
            </a:r>
          </a:p>
          <a:p>
            <a:endParaRPr lang="en-GB" b="1" dirty="0"/>
          </a:p>
          <a:p>
            <a:r>
              <a:rPr lang="en-GB" b="1" dirty="0"/>
              <a:t>Digital systems </a:t>
            </a:r>
            <a:r>
              <a:rPr lang="en-GB" dirty="0"/>
              <a:t>are built from </a:t>
            </a:r>
            <a:r>
              <a:rPr lang="en-GB" b="1" dirty="0"/>
              <a:t>millions or billions of transistors</a:t>
            </a:r>
            <a:endParaRPr lang="en-GB" dirty="0"/>
          </a:p>
          <a:p>
            <a:pPr lvl="1">
              <a:spcBef>
                <a:spcPts val="600"/>
              </a:spcBef>
            </a:pPr>
            <a:r>
              <a:rPr lang="en-GB" dirty="0"/>
              <a:t>no human being could understand these systems by writing equations describing the movement of electrons in each transistor and solving all of the equations simultaneously</a:t>
            </a:r>
          </a:p>
          <a:p>
            <a:pPr lvl="1">
              <a:spcBef>
                <a:spcPts val="600"/>
              </a:spcBef>
            </a:pPr>
            <a:r>
              <a:rPr lang="en-GB" dirty="0"/>
              <a:t>we need to learn to </a:t>
            </a:r>
            <a:r>
              <a:rPr lang="en-GB" b="1" dirty="0"/>
              <a:t>manage complexity </a:t>
            </a:r>
            <a:r>
              <a:rPr lang="en-GB" dirty="0"/>
              <a:t>to understand how to build a digital system (like a microprocessor) without getting lost in a morass of detail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367158-2E24-E90C-7ECC-502AB323ED05}"/>
              </a:ext>
            </a:extLst>
          </p:cNvPr>
          <p:cNvSpPr>
            <a:spLocks noGrp="1"/>
          </p:cNvSpPr>
          <p:nvPr>
            <p:ph type="title" idx="4294967295"/>
          </p:nvPr>
        </p:nvSpPr>
        <p:spPr>
          <a:xfrm>
            <a:off x="311700" y="421233"/>
            <a:ext cx="8520600" cy="622500"/>
          </a:xfrm>
        </p:spPr>
        <p:txBody>
          <a:bodyPr/>
          <a:lstStyle/>
          <a:p>
            <a:r>
              <a:rPr lang="en-GB" dirty="0"/>
              <a:t>Abstraction</a:t>
            </a:r>
          </a:p>
        </p:txBody>
      </p:sp>
      <p:sp>
        <p:nvSpPr>
          <p:cNvPr id="3" name="Segnaposto testo 2">
            <a:extLst>
              <a:ext uri="{FF2B5EF4-FFF2-40B4-BE49-F238E27FC236}">
                <a16:creationId xmlns:a16="http://schemas.microsoft.com/office/drawing/2014/main" id="{3F2C94B7-5C82-7750-8B45-751562B2B6D0}"/>
              </a:ext>
            </a:extLst>
          </p:cNvPr>
          <p:cNvSpPr>
            <a:spLocks noGrp="1"/>
          </p:cNvSpPr>
          <p:nvPr>
            <p:ph type="body" idx="1"/>
          </p:nvPr>
        </p:nvSpPr>
        <p:spPr>
          <a:xfrm>
            <a:off x="47951" y="1048078"/>
            <a:ext cx="6139785" cy="5549670"/>
          </a:xfrm>
        </p:spPr>
        <p:txBody>
          <a:bodyPr/>
          <a:lstStyle/>
          <a:p>
            <a:r>
              <a:rPr lang="en-GB" b="1" dirty="0"/>
              <a:t>Hiding details </a:t>
            </a:r>
            <a:r>
              <a:rPr lang="en-GB" dirty="0"/>
              <a:t>when they are not important!</a:t>
            </a:r>
          </a:p>
          <a:p>
            <a:pPr lvl="1">
              <a:spcBef>
                <a:spcPts val="600"/>
              </a:spcBef>
            </a:pPr>
            <a:r>
              <a:rPr lang="en-GB" dirty="0"/>
              <a:t>lowest level is </a:t>
            </a:r>
            <a:r>
              <a:rPr lang="en-GB" b="1" dirty="0"/>
              <a:t>physics:</a:t>
            </a:r>
            <a:r>
              <a:rPr lang="en-GB" dirty="0"/>
              <a:t> motion of electrons (quantum mechanics and Maxwell’s equations)</a:t>
            </a:r>
          </a:p>
          <a:p>
            <a:pPr lvl="1">
              <a:spcBef>
                <a:spcPts val="600"/>
              </a:spcBef>
            </a:pPr>
            <a:r>
              <a:rPr lang="en-GB" b="1" dirty="0"/>
              <a:t>electron devices</a:t>
            </a:r>
            <a:r>
              <a:rPr lang="en-GB" dirty="0"/>
              <a:t> (transistors) have well-defined connection points (terminals), we can ignore the individual electrons</a:t>
            </a:r>
          </a:p>
          <a:p>
            <a:pPr lvl="1">
              <a:spcBef>
                <a:spcPts val="600"/>
              </a:spcBef>
            </a:pPr>
            <a:r>
              <a:rPr lang="en-GB" dirty="0"/>
              <a:t>devices are assembled to create </a:t>
            </a:r>
            <a:r>
              <a:rPr lang="en-GB" b="1" dirty="0"/>
              <a:t>analog circuits </a:t>
            </a:r>
            <a:r>
              <a:rPr lang="en-GB" dirty="0"/>
              <a:t>(amplifiers) that input and output continuous voltages </a:t>
            </a:r>
          </a:p>
          <a:p>
            <a:pPr lvl="1">
              <a:spcBef>
                <a:spcPts val="600"/>
              </a:spcBef>
            </a:pPr>
            <a:r>
              <a:rPr lang="en-GB" b="1" dirty="0"/>
              <a:t>digital circuits </a:t>
            </a:r>
            <a:r>
              <a:rPr lang="en-GB" dirty="0"/>
              <a:t>(logic gates) restrict the voltages to discrete ranges (indicate 0 and 1)</a:t>
            </a:r>
          </a:p>
          <a:p>
            <a:pPr lvl="1">
              <a:spcBef>
                <a:spcPts val="600"/>
              </a:spcBef>
            </a:pPr>
            <a:r>
              <a:rPr lang="en-GB" dirty="0"/>
              <a:t>from digital circuits we build more complex </a:t>
            </a:r>
            <a:r>
              <a:rPr lang="en-GB" b="1" dirty="0"/>
              <a:t>components</a:t>
            </a:r>
            <a:r>
              <a:rPr lang="en-GB" dirty="0"/>
              <a:t> (adders or memories)</a:t>
            </a:r>
          </a:p>
          <a:p>
            <a:pPr lvl="1">
              <a:spcBef>
                <a:spcPts val="600"/>
              </a:spcBef>
            </a:pPr>
            <a:r>
              <a:rPr lang="en-GB" dirty="0"/>
              <a:t>the </a:t>
            </a:r>
            <a:r>
              <a:rPr lang="en-GB" b="1" dirty="0"/>
              <a:t>micro-architecture</a:t>
            </a:r>
            <a:r>
              <a:rPr lang="en-GB" dirty="0"/>
              <a:t> level describes the system from data and operations perspective</a:t>
            </a:r>
          </a:p>
          <a:p>
            <a:pPr lvl="1">
              <a:spcBef>
                <a:spcPts val="600"/>
              </a:spcBef>
            </a:pPr>
            <a:r>
              <a:rPr lang="en-GB" dirty="0"/>
              <a:t>the </a:t>
            </a:r>
            <a:r>
              <a:rPr lang="en-GB" b="1" dirty="0"/>
              <a:t>architecture</a:t>
            </a:r>
            <a:r>
              <a:rPr lang="en-GB" dirty="0"/>
              <a:t> level describes the system from the programmer’s perspective</a:t>
            </a:r>
          </a:p>
          <a:p>
            <a:pPr lvl="1">
              <a:spcBef>
                <a:spcPts val="600"/>
              </a:spcBef>
            </a:pPr>
            <a:r>
              <a:rPr lang="en-GB" dirty="0"/>
              <a:t>…ad so on: </a:t>
            </a:r>
            <a:r>
              <a:rPr lang="en-GB" b="1" dirty="0"/>
              <a:t>operating system </a:t>
            </a:r>
            <a:r>
              <a:rPr lang="en-GB" dirty="0"/>
              <a:t>(handles hard drive or managing memory) and finally, </a:t>
            </a:r>
            <a:r>
              <a:rPr lang="en-GB" b="1" dirty="0"/>
              <a:t>application software</a:t>
            </a:r>
            <a:r>
              <a:rPr lang="en-GB" dirty="0"/>
              <a:t>…</a:t>
            </a:r>
          </a:p>
        </p:txBody>
      </p:sp>
      <p:pic>
        <p:nvPicPr>
          <p:cNvPr id="4" name="Picture 11">
            <a:extLst>
              <a:ext uri="{FF2B5EF4-FFF2-40B4-BE49-F238E27FC236}">
                <a16:creationId xmlns:a16="http://schemas.microsoft.com/office/drawing/2014/main" id="{1FB36129-1438-3CA3-2875-A711720E74D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71" r="8209"/>
          <a:stretch/>
        </p:blipFill>
        <p:spPr bwMode="auto">
          <a:xfrm>
            <a:off x="6085563" y="1388326"/>
            <a:ext cx="3010486" cy="4869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110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d Model T - Ford Motor Company - Prodotti - designindex">
            <a:extLst>
              <a:ext uri="{FF2B5EF4-FFF2-40B4-BE49-F238E27FC236}">
                <a16:creationId xmlns:a16="http://schemas.microsoft.com/office/drawing/2014/main" id="{B4CA9CEF-2B94-4431-1046-06B5B4A61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990" y="2846896"/>
            <a:ext cx="3663492" cy="244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BCB44347-B705-702C-8C13-25742F95F00E}"/>
              </a:ext>
            </a:extLst>
          </p:cNvPr>
          <p:cNvSpPr>
            <a:spLocks noGrp="1"/>
          </p:cNvSpPr>
          <p:nvPr>
            <p:ph type="title" idx="4294967295"/>
          </p:nvPr>
        </p:nvSpPr>
        <p:spPr>
          <a:xfrm>
            <a:off x="311700" y="421233"/>
            <a:ext cx="8520600" cy="622500"/>
          </a:xfrm>
        </p:spPr>
        <p:txBody>
          <a:bodyPr/>
          <a:lstStyle/>
          <a:p>
            <a:r>
              <a:rPr lang="en-GB" dirty="0"/>
              <a:t>Discipline</a:t>
            </a:r>
          </a:p>
        </p:txBody>
      </p:sp>
      <p:sp>
        <p:nvSpPr>
          <p:cNvPr id="3" name="Segnaposto testo 2">
            <a:extLst>
              <a:ext uri="{FF2B5EF4-FFF2-40B4-BE49-F238E27FC236}">
                <a16:creationId xmlns:a16="http://schemas.microsoft.com/office/drawing/2014/main" id="{1C462C8B-759C-C2C7-EA44-1505F85DD073}"/>
              </a:ext>
            </a:extLst>
          </p:cNvPr>
          <p:cNvSpPr>
            <a:spLocks noGrp="1"/>
          </p:cNvSpPr>
          <p:nvPr>
            <p:ph type="body" idx="1"/>
          </p:nvPr>
        </p:nvSpPr>
        <p:spPr/>
        <p:txBody>
          <a:bodyPr/>
          <a:lstStyle/>
          <a:p>
            <a:r>
              <a:rPr lang="en-GB" dirty="0"/>
              <a:t>Intentionally </a:t>
            </a:r>
            <a:r>
              <a:rPr lang="en-GB" b="1" dirty="0"/>
              <a:t>restricting the design choices </a:t>
            </a:r>
            <a:r>
              <a:rPr lang="en-GB" dirty="0"/>
              <a:t>so that one can work more productively at a higher level of abstraction</a:t>
            </a:r>
          </a:p>
          <a:p>
            <a:endParaRPr lang="en-GB" dirty="0"/>
          </a:p>
          <a:p>
            <a:r>
              <a:rPr lang="en-GB" dirty="0"/>
              <a:t>Famous example (1908): </a:t>
            </a:r>
            <a:r>
              <a:rPr lang="en-GB" b="1" dirty="0"/>
              <a:t>Ford Model T</a:t>
            </a:r>
          </a:p>
          <a:p>
            <a:pPr lvl="1">
              <a:spcBef>
                <a:spcPts val="600"/>
              </a:spcBef>
            </a:pPr>
            <a:r>
              <a:rPr lang="en-GB" dirty="0"/>
              <a:t>previous cars were hand-crafted by skilled men</a:t>
            </a:r>
          </a:p>
          <a:p>
            <a:pPr lvl="2">
              <a:spcBef>
                <a:spcPts val="600"/>
              </a:spcBef>
            </a:pPr>
            <a:r>
              <a:rPr lang="en-GB" dirty="0"/>
              <a:t>time-consuming and expensive process</a:t>
            </a:r>
          </a:p>
          <a:p>
            <a:pPr lvl="1">
              <a:spcBef>
                <a:spcPts val="600"/>
              </a:spcBef>
            </a:pPr>
            <a:r>
              <a:rPr lang="en-GB" dirty="0"/>
              <a:t>Henry Ford focused on mass production with </a:t>
            </a:r>
            <a:br>
              <a:rPr lang="en-GB" dirty="0"/>
            </a:br>
            <a:r>
              <a:rPr lang="en-GB" b="1" dirty="0"/>
              <a:t>interchangeable parts </a:t>
            </a:r>
            <a:r>
              <a:rPr lang="en-GB" dirty="0"/>
              <a:t>and </a:t>
            </a:r>
            <a:r>
              <a:rPr lang="en-GB" b="1" dirty="0"/>
              <a:t>moving assembly lines</a:t>
            </a:r>
          </a:p>
          <a:p>
            <a:pPr lvl="2">
              <a:spcBef>
                <a:spcPts val="600"/>
              </a:spcBef>
            </a:pPr>
            <a:r>
              <a:rPr lang="en-GB" dirty="0"/>
              <a:t>by limiting components to a standardized set </a:t>
            </a:r>
            <a:br>
              <a:rPr lang="en-GB" dirty="0"/>
            </a:br>
            <a:r>
              <a:rPr lang="en-GB" dirty="0"/>
              <a:t>with well-defined tolerances, cars could be </a:t>
            </a:r>
            <a:br>
              <a:rPr lang="en-GB" dirty="0"/>
            </a:br>
            <a:r>
              <a:rPr lang="en-GB" dirty="0"/>
              <a:t>assembled much faster and with less skill</a:t>
            </a:r>
          </a:p>
          <a:p>
            <a:pPr lvl="2">
              <a:spcBef>
                <a:spcPts val="600"/>
              </a:spcBef>
            </a:pPr>
            <a:r>
              <a:rPr lang="en-GB" dirty="0"/>
              <a:t>car builders no longer concerned with lower </a:t>
            </a:r>
            <a:br>
              <a:rPr lang="en-GB" dirty="0"/>
            </a:br>
            <a:r>
              <a:rPr lang="en-GB" dirty="0"/>
              <a:t>levels of abstraction (such as, fitting a door to </a:t>
            </a:r>
            <a:br>
              <a:rPr lang="en-GB" dirty="0"/>
            </a:br>
            <a:r>
              <a:rPr lang="en-GB" dirty="0"/>
              <a:t>a non-standardized opening)</a:t>
            </a:r>
          </a:p>
          <a:p>
            <a:pPr lvl="1">
              <a:spcBef>
                <a:spcPts val="600"/>
              </a:spcBef>
            </a:pPr>
            <a:r>
              <a:rPr lang="en-GB" dirty="0"/>
              <a:t>Ford’s famous saying: </a:t>
            </a:r>
            <a:r>
              <a:rPr lang="en-GB" i="1" dirty="0"/>
              <a:t>“Any customer can have a car painted any </a:t>
            </a:r>
            <a:r>
              <a:rPr lang="en-GB" i="1" dirty="0" err="1"/>
              <a:t>color</a:t>
            </a:r>
            <a:r>
              <a:rPr lang="en-GB" i="1" dirty="0"/>
              <a:t> that he wants so long as it is black”</a:t>
            </a:r>
          </a:p>
          <a:p>
            <a:endParaRPr lang="en-GB" dirty="0"/>
          </a:p>
        </p:txBody>
      </p:sp>
    </p:spTree>
    <p:extLst>
      <p:ext uri="{BB962C8B-B14F-4D97-AF65-F5344CB8AC3E}">
        <p14:creationId xmlns:p14="http://schemas.microsoft.com/office/powerpoint/2010/main" val="110420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it-IT" dirty="0"/>
              <a:t>The </a:t>
            </a:r>
            <a:r>
              <a:rPr lang="it-IT" dirty="0" err="1"/>
              <a:t>three</a:t>
            </a:r>
            <a:r>
              <a:rPr lang="it-IT" dirty="0"/>
              <a:t> «-y»</a:t>
            </a:r>
            <a:endParaRPr lang="en-GB" dirty="0"/>
          </a:p>
        </p:txBody>
      </p:sp>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a:xfrm>
            <a:off x="202700" y="1148954"/>
            <a:ext cx="8818500" cy="5113200"/>
          </a:xfrm>
        </p:spPr>
        <p:txBody>
          <a:bodyPr/>
          <a:lstStyle/>
          <a:p>
            <a:r>
              <a:rPr lang="en-GB" b="1" dirty="0"/>
              <a:t>Hierarchy</a:t>
            </a:r>
            <a:r>
              <a:rPr lang="en-GB" dirty="0"/>
              <a:t>: dividing a system into modules, then further subdividing each of these modules until the pieces are easy to understand</a:t>
            </a:r>
          </a:p>
          <a:p>
            <a:r>
              <a:rPr lang="en-GB" b="1" dirty="0"/>
              <a:t>Modularity</a:t>
            </a:r>
            <a:r>
              <a:rPr lang="en-GB" dirty="0"/>
              <a:t> : modules should have well-defined functions and interfaces, so that they connect easily without unanticipated side effects</a:t>
            </a:r>
            <a:endParaRPr lang="en-GB" b="1" dirty="0"/>
          </a:p>
          <a:p>
            <a:r>
              <a:rPr lang="en-GB" b="1" dirty="0"/>
              <a:t>Regularity</a:t>
            </a:r>
            <a:r>
              <a:rPr lang="en-GB" dirty="0"/>
              <a:t>: seek uniformity among modules,  common modules are reused many times, reducing the number of distinct modules that must be designed</a:t>
            </a:r>
          </a:p>
          <a:p>
            <a:r>
              <a:rPr lang="en-GB" dirty="0"/>
              <a:t>Ford Model T example:</a:t>
            </a:r>
          </a:p>
          <a:p>
            <a:pPr lvl="1">
              <a:spcBef>
                <a:spcPts val="600"/>
              </a:spcBef>
            </a:pPr>
            <a:r>
              <a:rPr lang="en-GB" dirty="0"/>
              <a:t>we can break the car into components: chassis, engine, and seats; the engine contains cylinders, carburetor, and cooling system; the carburetor contains fuel and air intakes, a throttle and so forth…the complex system is </a:t>
            </a:r>
            <a:r>
              <a:rPr lang="en-GB" b="1" dirty="0"/>
              <a:t>recursively broken down into simple interchangeable components</a:t>
            </a:r>
            <a:r>
              <a:rPr lang="en-GB" dirty="0"/>
              <a:t> (hierarchy)</a:t>
            </a:r>
          </a:p>
          <a:p>
            <a:pPr lvl="1">
              <a:spcBef>
                <a:spcPts val="600"/>
              </a:spcBef>
            </a:pPr>
            <a:r>
              <a:rPr lang="en-GB" dirty="0"/>
              <a:t>the coupling nut has a function of holding the fuel feed line to the intake elbow and it is of a </a:t>
            </a:r>
            <a:r>
              <a:rPr lang="en-GB" b="1" dirty="0"/>
              <a:t>standardized</a:t>
            </a:r>
            <a:r>
              <a:rPr lang="en-GB" dirty="0"/>
              <a:t> diameter and thread pitch, tightened to a </a:t>
            </a:r>
            <a:r>
              <a:rPr lang="en-GB" b="1" dirty="0"/>
              <a:t>standardized</a:t>
            </a:r>
            <a:r>
              <a:rPr lang="en-GB" dirty="0"/>
              <a:t> torque by a </a:t>
            </a:r>
            <a:r>
              <a:rPr lang="en-GB" b="1" dirty="0"/>
              <a:t>standardized</a:t>
            </a:r>
            <a:r>
              <a:rPr lang="en-GB" dirty="0"/>
              <a:t> wrench (modularity)</a:t>
            </a:r>
          </a:p>
          <a:p>
            <a:pPr lvl="1">
              <a:spcBef>
                <a:spcPts val="600"/>
              </a:spcBef>
            </a:pPr>
            <a:r>
              <a:rPr lang="en-GB" dirty="0"/>
              <a:t>a car maker can buy the nut from </a:t>
            </a:r>
            <a:r>
              <a:rPr lang="en-GB" b="1" dirty="0"/>
              <a:t>many different suppliers</a:t>
            </a:r>
            <a:r>
              <a:rPr lang="en-GB" dirty="0"/>
              <a:t>, if the correct size is specified (regularity)</a:t>
            </a:r>
          </a:p>
        </p:txBody>
      </p:sp>
    </p:spTree>
    <p:extLst>
      <p:ext uri="{BB962C8B-B14F-4D97-AF65-F5344CB8AC3E}">
        <p14:creationId xmlns:p14="http://schemas.microsoft.com/office/powerpoint/2010/main" val="129039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The Digital Abstraction</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r>
              <a:rPr lang="en-GB" dirty="0"/>
              <a:t>Digital circuits use </a:t>
            </a:r>
            <a:r>
              <a:rPr lang="en-GB" b="1" dirty="0"/>
              <a:t>discrete voltages</a:t>
            </a:r>
            <a:r>
              <a:rPr lang="en-GB" dirty="0"/>
              <a:t>, analog circuits use continuous voltages</a:t>
            </a:r>
          </a:p>
          <a:p>
            <a:pPr lvl="1">
              <a:spcBef>
                <a:spcPts val="600"/>
              </a:spcBef>
            </a:pPr>
            <a:r>
              <a:rPr lang="en-GB" dirty="0"/>
              <a:t>a </a:t>
            </a:r>
            <a:r>
              <a:rPr lang="en-GB" b="1" dirty="0"/>
              <a:t>subset</a:t>
            </a:r>
            <a:r>
              <a:rPr lang="en-GB" dirty="0"/>
              <a:t> of analog circuits </a:t>
            </a:r>
          </a:p>
          <a:p>
            <a:pPr lvl="1">
              <a:spcBef>
                <a:spcPts val="600"/>
              </a:spcBef>
            </a:pPr>
            <a:r>
              <a:rPr lang="en-GB" dirty="0"/>
              <a:t>much </a:t>
            </a:r>
            <a:r>
              <a:rPr lang="en-GB" b="1" dirty="0"/>
              <a:t>simpler to design</a:t>
            </a:r>
          </a:p>
          <a:p>
            <a:r>
              <a:rPr lang="en-GB" dirty="0"/>
              <a:t>By </a:t>
            </a:r>
            <a:r>
              <a:rPr lang="en-GB" b="1" dirty="0"/>
              <a:t>limiting ourselves </a:t>
            </a:r>
            <a:r>
              <a:rPr lang="en-GB" dirty="0"/>
              <a:t>to digital circuits, we can easily </a:t>
            </a:r>
            <a:r>
              <a:rPr lang="en-GB" b="1" dirty="0"/>
              <a:t>combine components into sophisticated systems</a:t>
            </a:r>
            <a:r>
              <a:rPr lang="en-GB" dirty="0"/>
              <a:t> that ultimately </a:t>
            </a:r>
            <a:r>
              <a:rPr lang="en-GB" b="1" dirty="0"/>
              <a:t>outperform</a:t>
            </a:r>
            <a:r>
              <a:rPr lang="en-GB" dirty="0"/>
              <a:t> those built from analog components in many applications</a:t>
            </a:r>
          </a:p>
          <a:p>
            <a:pPr lvl="1">
              <a:spcBef>
                <a:spcPts val="600"/>
              </a:spcBef>
            </a:pPr>
            <a:r>
              <a:rPr lang="en-GB" b="1" dirty="0"/>
              <a:t>digital</a:t>
            </a:r>
            <a:r>
              <a:rPr lang="en-GB" dirty="0"/>
              <a:t> -televisions, -cameras and -phones replace their analog predecessors</a:t>
            </a:r>
          </a:p>
          <a:p>
            <a:pPr lvl="1">
              <a:spcBef>
                <a:spcPts val="600"/>
              </a:spcBef>
            </a:pPr>
            <a:endParaRPr lang="en-GB" sz="400" dirty="0"/>
          </a:p>
          <a:p>
            <a:r>
              <a:rPr lang="en-GB" b="1" dirty="0"/>
              <a:t>Digital systems </a:t>
            </a:r>
            <a:r>
              <a:rPr lang="en-GB" dirty="0"/>
              <a:t>represent information with </a:t>
            </a:r>
            <a:r>
              <a:rPr lang="en-GB" b="1" dirty="0"/>
              <a:t>discrete-valued variables</a:t>
            </a:r>
          </a:p>
          <a:p>
            <a:endParaRPr lang="en-GB" dirty="0"/>
          </a:p>
          <a:p>
            <a:pPr lvl="0"/>
            <a:r>
              <a:rPr lang="en-GB" dirty="0"/>
              <a:t>An early digital system:  </a:t>
            </a:r>
          </a:p>
          <a:p>
            <a:pPr lvl="1">
              <a:spcBef>
                <a:spcPts val="600"/>
              </a:spcBef>
            </a:pPr>
            <a:r>
              <a:rPr lang="en-GB" b="1" dirty="0"/>
              <a:t>Charles Babbage’s Analytical Engine </a:t>
            </a:r>
            <a:r>
              <a:rPr lang="en-GB" dirty="0"/>
              <a:t>(1834-1871) </a:t>
            </a:r>
          </a:p>
          <a:p>
            <a:pPr lvl="1">
              <a:spcBef>
                <a:spcPts val="600"/>
              </a:spcBef>
            </a:pPr>
            <a:r>
              <a:rPr lang="en-GB" dirty="0"/>
              <a:t>use 25 gears with ten positions labelled 0 through 9</a:t>
            </a:r>
          </a:p>
          <a:p>
            <a:endParaRPr lang="en-GB" dirty="0"/>
          </a:p>
          <a:p>
            <a:r>
              <a:rPr lang="en-GB" b="1" dirty="0"/>
              <a:t>Electronic digital system </a:t>
            </a:r>
            <a:r>
              <a:rPr lang="en-GB" dirty="0"/>
              <a:t>use a </a:t>
            </a:r>
            <a:r>
              <a:rPr lang="en-GB" b="1" dirty="0"/>
              <a:t>binary representation </a:t>
            </a:r>
            <a:r>
              <a:rPr lang="en-GB" dirty="0"/>
              <a:t>(two-valued) in which a high voltage indicates a “1” and a low voltage indicates a “0” : </a:t>
            </a:r>
            <a:r>
              <a:rPr lang="en-GB" b="1" dirty="0"/>
              <a:t>bit</a:t>
            </a:r>
            <a:r>
              <a:rPr lang="en-GB" dirty="0"/>
              <a:t> ("binary digit”)</a:t>
            </a:r>
          </a:p>
          <a:p>
            <a:pPr lvl="1">
              <a:spcBef>
                <a:spcPts val="600"/>
              </a:spcBef>
            </a:pPr>
            <a:r>
              <a:rPr lang="en-GB" dirty="0"/>
              <a:t>why only two? It is easier to distinguish between two voltages than ten…</a:t>
            </a:r>
          </a:p>
          <a:p>
            <a:pPr lvl="0"/>
            <a:endParaRPr lang="en-GB" dirty="0"/>
          </a:p>
        </p:txBody>
      </p:sp>
      <p:pic>
        <p:nvPicPr>
          <p:cNvPr id="2" name="Picture 4">
            <a:extLst>
              <a:ext uri="{FF2B5EF4-FFF2-40B4-BE49-F238E27FC236}">
                <a16:creationId xmlns:a16="http://schemas.microsoft.com/office/drawing/2014/main" id="{DE7BB65F-08A4-B6D2-CED9-F0FFBD5CDBF9}"/>
              </a:ext>
            </a:extLst>
          </p:cNvPr>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7240752" y="3912748"/>
            <a:ext cx="1365365" cy="138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5">
            <a:extLst>
              <a:ext uri="{FF2B5EF4-FFF2-40B4-BE49-F238E27FC236}">
                <a16:creationId xmlns:a16="http://schemas.microsoft.com/office/drawing/2014/main" id="{8F10188F-1192-CC5C-9229-6680F9B1F8A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6176097" y="4002242"/>
            <a:ext cx="997921" cy="117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54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Digitalization (1)</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669550"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r>
              <a:rPr lang="en-GB" dirty="0"/>
              <a:t>The numeric representation x of a </a:t>
            </a:r>
            <a:r>
              <a:rPr lang="en-GB" b="1" dirty="0"/>
              <a:t>physical phenomenon </a:t>
            </a:r>
            <a:r>
              <a:rPr lang="en-GB" dirty="0"/>
              <a:t>over time is </a:t>
            </a:r>
            <a:r>
              <a:rPr lang="en-GB" b="1" dirty="0"/>
              <a:t>continuous</a:t>
            </a:r>
            <a:r>
              <a:rPr lang="en-GB" dirty="0"/>
              <a:t> x(t)</a:t>
            </a:r>
          </a:p>
          <a:p>
            <a:pPr lvl="1">
              <a:spcBef>
                <a:spcPts val="600"/>
              </a:spcBef>
            </a:pPr>
            <a:r>
              <a:rPr lang="en-GB" dirty="0"/>
              <a:t>at least at non-quantum scale</a:t>
            </a:r>
          </a:p>
          <a:p>
            <a:pPr lvl="1">
              <a:spcBef>
                <a:spcPts val="600"/>
              </a:spcBef>
            </a:pPr>
            <a:r>
              <a:rPr lang="en-GB" dirty="0"/>
              <a:t> e.g. temperature of a room, intensity of a light, force applied to an object, etc. </a:t>
            </a:r>
          </a:p>
          <a:p>
            <a:pPr lvl="1">
              <a:spcBef>
                <a:spcPts val="600"/>
              </a:spcBef>
            </a:pPr>
            <a:endParaRPr lang="en-GB" dirty="0"/>
          </a:p>
          <a:p>
            <a:pPr lvl="1">
              <a:spcBef>
                <a:spcPts val="600"/>
              </a:spcBef>
            </a:pPr>
            <a:endParaRPr lang="en-GB" dirty="0"/>
          </a:p>
          <a:p>
            <a:pPr lvl="1">
              <a:spcBef>
                <a:spcPts val="600"/>
              </a:spcBef>
            </a:pPr>
            <a:endParaRPr lang="en-GB" dirty="0"/>
          </a:p>
          <a:p>
            <a:endParaRPr lang="en-GB" dirty="0"/>
          </a:p>
          <a:p>
            <a:endParaRPr lang="en-GB" dirty="0"/>
          </a:p>
          <a:p>
            <a:pPr marL="120650" indent="0">
              <a:buNone/>
            </a:pPr>
            <a:endParaRPr lang="en-GB" dirty="0"/>
          </a:p>
          <a:p>
            <a:r>
              <a:rPr lang="en-GB" dirty="0"/>
              <a:t>The </a:t>
            </a:r>
            <a:r>
              <a:rPr lang="en-GB" b="1" dirty="0"/>
              <a:t>analog representation </a:t>
            </a:r>
            <a:r>
              <a:rPr lang="en-GB" dirty="0"/>
              <a:t>seems the most suitable and effective </a:t>
            </a:r>
          </a:p>
          <a:p>
            <a:r>
              <a:rPr lang="en-GB" dirty="0"/>
              <a:t>Our abstraction needs a device able </a:t>
            </a:r>
            <a:r>
              <a:rPr lang="en-GB" b="1" dirty="0"/>
              <a:t>to convert</a:t>
            </a:r>
            <a:r>
              <a:rPr lang="en-GB" dirty="0"/>
              <a:t> continuous quantities variables into digital ones</a:t>
            </a:r>
          </a:p>
          <a:p>
            <a:pPr lvl="1">
              <a:spcBef>
                <a:spcPts val="600"/>
              </a:spcBef>
            </a:pPr>
            <a:r>
              <a:rPr lang="en-GB" b="1" dirty="0"/>
              <a:t>Analog to Digital Converters (ADC)</a:t>
            </a:r>
          </a:p>
          <a:p>
            <a:pPr>
              <a:spcBef>
                <a:spcPts val="600"/>
              </a:spcBef>
            </a:pPr>
            <a:r>
              <a:rPr lang="en-GB" dirty="0"/>
              <a:t>We need to </a:t>
            </a:r>
            <a:r>
              <a:rPr lang="en-GB" b="1" dirty="0"/>
              <a:t>digitize</a:t>
            </a:r>
            <a:r>
              <a:rPr lang="en-GB" dirty="0"/>
              <a:t> the signal both </a:t>
            </a:r>
            <a:r>
              <a:rPr lang="en-GB" b="1" dirty="0"/>
              <a:t>in time </a:t>
            </a:r>
            <a:r>
              <a:rPr lang="en-GB" dirty="0"/>
              <a:t>and </a:t>
            </a:r>
            <a:r>
              <a:rPr lang="en-GB" b="1" dirty="0"/>
              <a:t>in amplitude</a:t>
            </a:r>
          </a:p>
          <a:p>
            <a:pPr lvl="1">
              <a:spcBef>
                <a:spcPts val="600"/>
              </a:spcBef>
            </a:pPr>
            <a:r>
              <a:rPr lang="en-GB" b="1" dirty="0"/>
              <a:t>sampling</a:t>
            </a:r>
            <a:r>
              <a:rPr lang="en-GB" dirty="0"/>
              <a:t> and </a:t>
            </a:r>
            <a:r>
              <a:rPr lang="en-GB" b="1" dirty="0"/>
              <a:t>quantization</a:t>
            </a:r>
          </a:p>
          <a:p>
            <a:pPr>
              <a:spcBef>
                <a:spcPts val="600"/>
              </a:spcBef>
            </a:pPr>
            <a:endParaRPr lang="en-GB" dirty="0"/>
          </a:p>
          <a:p>
            <a:pPr>
              <a:spcBef>
                <a:spcPts val="600"/>
              </a:spcBef>
            </a:pPr>
            <a:endParaRPr lang="en-GB" dirty="0"/>
          </a:p>
          <a:p>
            <a:endParaRPr lang="en-GB" dirty="0"/>
          </a:p>
          <a:p>
            <a:endParaRPr lang="en-GB" dirty="0"/>
          </a:p>
          <a:p>
            <a:endParaRPr lang="en-GB" dirty="0"/>
          </a:p>
        </p:txBody>
      </p:sp>
      <p:pic>
        <p:nvPicPr>
          <p:cNvPr id="10" name="Immagine 9">
            <a:extLst>
              <a:ext uri="{FF2B5EF4-FFF2-40B4-BE49-F238E27FC236}">
                <a16:creationId xmlns:a16="http://schemas.microsoft.com/office/drawing/2014/main" id="{0E81828B-E89F-25E9-3F87-0F05B85C6E21}"/>
              </a:ext>
            </a:extLst>
          </p:cNvPr>
          <p:cNvPicPr>
            <a:picLocks noChangeAspect="1"/>
          </p:cNvPicPr>
          <p:nvPr/>
        </p:nvPicPr>
        <p:blipFill>
          <a:blip r:embed="rId3"/>
          <a:stretch>
            <a:fillRect/>
          </a:stretch>
        </p:blipFill>
        <p:spPr>
          <a:xfrm>
            <a:off x="2796972" y="2404754"/>
            <a:ext cx="3211943" cy="1808332"/>
          </a:xfrm>
          <a:prstGeom prst="rect">
            <a:avLst/>
          </a:prstGeom>
        </p:spPr>
      </p:pic>
    </p:spTree>
    <p:extLst>
      <p:ext uri="{BB962C8B-B14F-4D97-AF65-F5344CB8AC3E}">
        <p14:creationId xmlns:p14="http://schemas.microsoft.com/office/powerpoint/2010/main" val="310213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Digitalization (2)</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818500"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pPr marL="120650" indent="0">
              <a:spcBef>
                <a:spcPts val="600"/>
              </a:spcBef>
              <a:buNone/>
            </a:pPr>
            <a:endParaRPr lang="en-GB" dirty="0"/>
          </a:p>
          <a:p>
            <a:endParaRPr lang="en-GB" dirty="0"/>
          </a:p>
          <a:p>
            <a:endParaRPr lang="en-GB" dirty="0"/>
          </a:p>
          <a:p>
            <a:endParaRPr lang="en-GB" dirty="0"/>
          </a:p>
        </p:txBody>
      </p:sp>
      <p:pic>
        <p:nvPicPr>
          <p:cNvPr id="3074" name="Picture 2" descr="Interrelations between analog, discrete and digital signals">
            <a:extLst>
              <a:ext uri="{FF2B5EF4-FFF2-40B4-BE49-F238E27FC236}">
                <a16:creationId xmlns:a16="http://schemas.microsoft.com/office/drawing/2014/main" id="{9CA02893-40B1-CBA3-7B52-7B9773D44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 y="1077978"/>
            <a:ext cx="6892834" cy="510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5571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1159</TotalTime>
  <Words>1463</Words>
  <Application>Microsoft Macintosh PowerPoint</Application>
  <PresentationFormat>Presentazione su schermo (4:3)</PresentationFormat>
  <Paragraphs>154</Paragraphs>
  <Slides>15</Slides>
  <Notes>9</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Economica</vt:lpstr>
      <vt:lpstr>Open Sans</vt:lpstr>
      <vt:lpstr>Luxe</vt:lpstr>
      <vt:lpstr>The Digital Abstraction</vt:lpstr>
      <vt:lpstr>Index</vt:lpstr>
      <vt:lpstr>Complexity</vt:lpstr>
      <vt:lpstr>Abstraction</vt:lpstr>
      <vt:lpstr>Discipline</vt:lpstr>
      <vt:lpstr>The three «-y»</vt:lpstr>
      <vt:lpstr>The Digital Abstraction</vt:lpstr>
      <vt:lpstr>Digitalization (1)</vt:lpstr>
      <vt:lpstr>Digitalization (2)</vt:lpstr>
      <vt:lpstr>Sampling</vt:lpstr>
      <vt:lpstr>Quantization</vt:lpstr>
      <vt:lpstr>Sensors</vt:lpstr>
      <vt:lpstr>The amount of information</vt:lpstr>
      <vt:lpstr>Boole Algebra</vt:lpstr>
      <vt:lpstr>Exercises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16</cp:revision>
  <dcterms:modified xsi:type="dcterms:W3CDTF">2024-10-02T08:19:07Z</dcterms:modified>
  <cp:category/>
</cp:coreProperties>
</file>