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9" r:id="rId3"/>
    <p:sldId id="257" r:id="rId4"/>
    <p:sldId id="260" r:id="rId5"/>
    <p:sldId id="261" r:id="rId6"/>
    <p:sldId id="295" r:id="rId7"/>
    <p:sldId id="262" r:id="rId8"/>
    <p:sldId id="264" r:id="rId9"/>
    <p:sldId id="265" r:id="rId10"/>
    <p:sldId id="296" r:id="rId11"/>
    <p:sldId id="266" r:id="rId12"/>
    <p:sldId id="268" r:id="rId13"/>
    <p:sldId id="269" r:id="rId14"/>
    <p:sldId id="270" r:id="rId15"/>
    <p:sldId id="299" r:id="rId16"/>
    <p:sldId id="271" r:id="rId17"/>
    <p:sldId id="300" r:id="rId18"/>
    <p:sldId id="272" r:id="rId19"/>
    <p:sldId id="273" r:id="rId20"/>
    <p:sldId id="274" r:id="rId21"/>
    <p:sldId id="275" r:id="rId22"/>
    <p:sldId id="276" r:id="rId23"/>
    <p:sldId id="279" r:id="rId24"/>
    <p:sldId id="280" r:id="rId25"/>
    <p:sldId id="281" r:id="rId26"/>
    <p:sldId id="293" r:id="rId27"/>
    <p:sldId id="277" r:id="rId28"/>
    <p:sldId id="278" r:id="rId29"/>
    <p:sldId id="283" r:id="rId30"/>
    <p:sldId id="284" r:id="rId31"/>
    <p:sldId id="289" r:id="rId32"/>
    <p:sldId id="301" r:id="rId33"/>
    <p:sldId id="297" r:id="rId34"/>
    <p:sldId id="302" r:id="rId35"/>
    <p:sldId id="290" r:id="rId36"/>
    <p:sldId id="291" r:id="rId37"/>
    <p:sldId id="263" r:id="rId38"/>
    <p:sldId id="267" r:id="rId39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41"/>
      <p:bold r:id="rId42"/>
      <p:italic r:id="rId43"/>
      <p:boldItalic r:id="rId44"/>
    </p:embeddedFont>
    <p:embeddedFont>
      <p:font typeface="Open Sans" panose="020B0606030504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18"/>
    <p:restoredTop sz="91951"/>
  </p:normalViewPr>
  <p:slideViewPr>
    <p:cSldViewPr snapToGrid="0" snapToObjects="1">
      <p:cViewPr varScale="1">
        <p:scale>
          <a:sx n="146" d="100"/>
          <a:sy n="146" d="100"/>
        </p:scale>
        <p:origin x="296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F57D16C9-5620-1341-BCFA-414932235EF7}"/>
    <pc:docChg chg="undo custSel addSld delSld modSld">
      <pc:chgData name="Riccardo Berta" userId="c8694f89-bba4-4576-b0a8-456619ca5a8c" providerId="ADAL" clId="{F57D16C9-5620-1341-BCFA-414932235EF7}" dt="2022-09-28T14:35:16.770" v="179" actId="1076"/>
      <pc:docMkLst>
        <pc:docMk/>
      </pc:docMkLst>
      <pc:sldChg chg="addSp delSp modSp mod">
        <pc:chgData name="Riccardo Berta" userId="c8694f89-bba4-4576-b0a8-456619ca5a8c" providerId="ADAL" clId="{F57D16C9-5620-1341-BCFA-414932235EF7}" dt="2022-09-28T14:33:01.239" v="141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F57D16C9-5620-1341-BCFA-414932235EF7}" dt="2022-09-28T14:33:01.239" v="141" actId="20577"/>
          <ac:spMkLst>
            <pc:docMk/>
            <pc:sldMk cId="1817587258" sldId="263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57D16C9-5620-1341-BCFA-414932235EF7}" dt="2022-09-28T14:29:17.070" v="117" actId="164"/>
          <ac:grpSpMkLst>
            <pc:docMk/>
            <pc:sldMk cId="1817587258" sldId="263"/>
            <ac:grpSpMk id="8" creationId="{7BA21EAC-66CD-A0EF-436D-59136BC376A0}"/>
          </ac:grpSpMkLst>
        </pc:grpChg>
        <pc:picChg chg="add del mod">
          <ac:chgData name="Riccardo Berta" userId="c8694f89-bba4-4576-b0a8-456619ca5a8c" providerId="ADAL" clId="{F57D16C9-5620-1341-BCFA-414932235EF7}" dt="2022-09-28T14:32:45.621" v="137" actId="478"/>
          <ac:picMkLst>
            <pc:docMk/>
            <pc:sldMk cId="1817587258" sldId="263"/>
            <ac:picMk id="3" creationId="{726DF346-E1E9-8E93-9252-1045D0530A06}"/>
          </ac:picMkLst>
        </pc:picChg>
        <pc:picChg chg="add mod">
          <ac:chgData name="Riccardo Berta" userId="c8694f89-bba4-4576-b0a8-456619ca5a8c" providerId="ADAL" clId="{F57D16C9-5620-1341-BCFA-414932235EF7}" dt="2022-09-28T14:29:36.676" v="128" actId="167"/>
          <ac:picMkLst>
            <pc:docMk/>
            <pc:sldMk cId="1817587258" sldId="263"/>
            <ac:picMk id="5" creationId="{5FCFA170-8A2E-6665-9CDD-A5FBF5561796}"/>
          </ac:picMkLst>
        </pc:picChg>
        <pc:picChg chg="add mod modCrop">
          <ac:chgData name="Riccardo Berta" userId="c8694f89-bba4-4576-b0a8-456619ca5a8c" providerId="ADAL" clId="{F57D16C9-5620-1341-BCFA-414932235EF7}" dt="2022-09-28T14:29:54.759" v="136" actId="1036"/>
          <ac:picMkLst>
            <pc:docMk/>
            <pc:sldMk cId="1817587258" sldId="263"/>
            <ac:picMk id="7" creationId="{1197CF67-6E72-133A-558C-E25AC8862D4D}"/>
          </ac:picMkLst>
        </pc:picChg>
        <pc:picChg chg="add mod">
          <ac:chgData name="Riccardo Berta" userId="c8694f89-bba4-4576-b0a8-456619ca5a8c" providerId="ADAL" clId="{F57D16C9-5620-1341-BCFA-414932235EF7}" dt="2022-09-28T14:32:57.641" v="139" actId="1076"/>
          <ac:picMkLst>
            <pc:docMk/>
            <pc:sldMk cId="1817587258" sldId="263"/>
            <ac:picMk id="10" creationId="{7570D083-E0BA-EE54-B81B-1134EDD5796C}"/>
          </ac:picMkLst>
        </pc:picChg>
      </pc:sldChg>
      <pc:sldChg chg="addSp modSp mod">
        <pc:chgData name="Riccardo Berta" userId="c8694f89-bba4-4576-b0a8-456619ca5a8c" providerId="ADAL" clId="{F57D16C9-5620-1341-BCFA-414932235EF7}" dt="2022-09-28T14:18:28.879" v="65" actId="14100"/>
        <pc:sldMkLst>
          <pc:docMk/>
          <pc:sldMk cId="1493946167" sldId="266"/>
        </pc:sldMkLst>
        <pc:spChg chg="mod">
          <ac:chgData name="Riccardo Berta" userId="c8694f89-bba4-4576-b0a8-456619ca5a8c" providerId="ADAL" clId="{F57D16C9-5620-1341-BCFA-414932235EF7}" dt="2022-09-28T14:18:28.879" v="65" actId="14100"/>
          <ac:spMkLst>
            <pc:docMk/>
            <pc:sldMk cId="1493946167" sldId="26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57D16C9-5620-1341-BCFA-414932235EF7}" dt="2022-09-28T14:18:17.312" v="60" actId="1076"/>
          <ac:picMkLst>
            <pc:docMk/>
            <pc:sldMk cId="1493946167" sldId="266"/>
            <ac:picMk id="3" creationId="{C485CF7A-BF89-D1F5-B3E3-DEE1F42167C4}"/>
          </ac:picMkLst>
        </pc:picChg>
      </pc:sldChg>
      <pc:sldChg chg="addSp delSp modSp add mod">
        <pc:chgData name="Riccardo Berta" userId="c8694f89-bba4-4576-b0a8-456619ca5a8c" providerId="ADAL" clId="{F57D16C9-5620-1341-BCFA-414932235EF7}" dt="2022-09-28T14:35:16.770" v="179" actId="1076"/>
        <pc:sldMkLst>
          <pc:docMk/>
          <pc:sldMk cId="1427568304" sldId="267"/>
        </pc:sldMkLst>
        <pc:spChg chg="mod">
          <ac:chgData name="Riccardo Berta" userId="c8694f89-bba4-4576-b0a8-456619ca5a8c" providerId="ADAL" clId="{F57D16C9-5620-1341-BCFA-414932235EF7}" dt="2022-09-28T14:33:42.271" v="152" actId="20577"/>
          <ac:spMkLst>
            <pc:docMk/>
            <pc:sldMk cId="1427568304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57D16C9-5620-1341-BCFA-414932235EF7}" dt="2022-09-28T14:34:02.888" v="169" actId="20577"/>
          <ac:spMkLst>
            <pc:docMk/>
            <pc:sldMk cId="1427568304" sldId="267"/>
            <ac:spMk id="84" creationId="{00000000-0000-0000-0000-000000000000}"/>
          </ac:spMkLst>
        </pc:spChg>
        <pc:grpChg chg="del">
          <ac:chgData name="Riccardo Berta" userId="c8694f89-bba4-4576-b0a8-456619ca5a8c" providerId="ADAL" clId="{F57D16C9-5620-1341-BCFA-414932235EF7}" dt="2022-09-28T14:34:37.178" v="173" actId="478"/>
          <ac:grpSpMkLst>
            <pc:docMk/>
            <pc:sldMk cId="1427568304" sldId="267"/>
            <ac:grpSpMk id="8" creationId="{7BA21EAC-66CD-A0EF-436D-59136BC376A0}"/>
          </ac:grpSpMkLst>
        </pc:grpChg>
        <pc:grpChg chg="add mod">
          <ac:chgData name="Riccardo Berta" userId="c8694f89-bba4-4576-b0a8-456619ca5a8c" providerId="ADAL" clId="{F57D16C9-5620-1341-BCFA-414932235EF7}" dt="2022-09-28T14:35:16.770" v="179" actId="1076"/>
          <ac:grpSpMkLst>
            <pc:docMk/>
            <pc:sldMk cId="1427568304" sldId="267"/>
            <ac:grpSpMk id="12" creationId="{8360538E-68CF-A252-5EE5-18B276636EF2}"/>
          </ac:grpSpMkLst>
        </pc:grpChg>
        <pc:picChg chg="add mod">
          <ac:chgData name="Riccardo Berta" userId="c8694f89-bba4-4576-b0a8-456619ca5a8c" providerId="ADAL" clId="{F57D16C9-5620-1341-BCFA-414932235EF7}" dt="2022-09-28T14:34:36.209" v="172" actId="1076"/>
          <ac:picMkLst>
            <pc:docMk/>
            <pc:sldMk cId="1427568304" sldId="267"/>
            <ac:picMk id="3" creationId="{54A592D4-40CD-8349-4A45-7EBAB01C5FA1}"/>
          </ac:picMkLst>
        </pc:picChg>
        <pc:picChg chg="add mod">
          <ac:chgData name="Riccardo Berta" userId="c8694f89-bba4-4576-b0a8-456619ca5a8c" providerId="ADAL" clId="{F57D16C9-5620-1341-BCFA-414932235EF7}" dt="2022-09-28T14:35:15.324" v="178" actId="164"/>
          <ac:picMkLst>
            <pc:docMk/>
            <pc:sldMk cId="1427568304" sldId="267"/>
            <ac:picMk id="6" creationId="{E297FB06-86AE-1208-2020-2DB7719EAAB4}"/>
          </ac:picMkLst>
        </pc:picChg>
        <pc:picChg chg="del">
          <ac:chgData name="Riccardo Berta" userId="c8694f89-bba4-4576-b0a8-456619ca5a8c" providerId="ADAL" clId="{F57D16C9-5620-1341-BCFA-414932235EF7}" dt="2022-09-28T14:34:33.071" v="171" actId="478"/>
          <ac:picMkLst>
            <pc:docMk/>
            <pc:sldMk cId="1427568304" sldId="267"/>
            <ac:picMk id="10" creationId="{7570D083-E0BA-EE54-B81B-1134EDD5796C}"/>
          </ac:picMkLst>
        </pc:picChg>
        <pc:picChg chg="add mod">
          <ac:chgData name="Riccardo Berta" userId="c8694f89-bba4-4576-b0a8-456619ca5a8c" providerId="ADAL" clId="{F57D16C9-5620-1341-BCFA-414932235EF7}" dt="2022-09-28T14:35:15.324" v="178" actId="164"/>
          <ac:picMkLst>
            <pc:docMk/>
            <pc:sldMk cId="1427568304" sldId="267"/>
            <ac:picMk id="11" creationId="{9E5619BD-D69E-00BF-5BEA-AFFD03CE5C1F}"/>
          </ac:picMkLst>
        </pc:picChg>
      </pc:sldChg>
      <pc:sldChg chg="del">
        <pc:chgData name="Riccardo Berta" userId="c8694f89-bba4-4576-b0a8-456619ca5a8c" providerId="ADAL" clId="{F57D16C9-5620-1341-BCFA-414932235EF7}" dt="2022-09-28T14:22:22.678" v="66" actId="2696"/>
        <pc:sldMkLst>
          <pc:docMk/>
          <pc:sldMk cId="1543591487" sldId="267"/>
        </pc:sldMkLst>
      </pc:sldChg>
      <pc:sldChg chg="del">
        <pc:chgData name="Riccardo Berta" userId="c8694f89-bba4-4576-b0a8-456619ca5a8c" providerId="ADAL" clId="{F57D16C9-5620-1341-BCFA-414932235EF7}" dt="2022-09-28T14:22:23.276" v="67" actId="2696"/>
        <pc:sldMkLst>
          <pc:docMk/>
          <pc:sldMk cId="4160426754" sldId="268"/>
        </pc:sldMkLst>
      </pc:sldChg>
      <pc:sldChg chg="del">
        <pc:chgData name="Riccardo Berta" userId="c8694f89-bba4-4576-b0a8-456619ca5a8c" providerId="ADAL" clId="{F57D16C9-5620-1341-BCFA-414932235EF7}" dt="2022-09-28T14:22:23.721" v="68" actId="2696"/>
        <pc:sldMkLst>
          <pc:docMk/>
          <pc:sldMk cId="1234771640" sldId="269"/>
        </pc:sldMkLst>
      </pc:sldChg>
      <pc:sldChg chg="del">
        <pc:chgData name="Riccardo Berta" userId="c8694f89-bba4-4576-b0a8-456619ca5a8c" providerId="ADAL" clId="{F57D16C9-5620-1341-BCFA-414932235EF7}" dt="2022-09-28T14:22:24.126" v="69" actId="2696"/>
        <pc:sldMkLst>
          <pc:docMk/>
          <pc:sldMk cId="895052930" sldId="270"/>
        </pc:sldMkLst>
      </pc:sldChg>
      <pc:sldChg chg="del">
        <pc:chgData name="Riccardo Berta" userId="c8694f89-bba4-4576-b0a8-456619ca5a8c" providerId="ADAL" clId="{F57D16C9-5620-1341-BCFA-414932235EF7}" dt="2022-09-28T14:22:25.138" v="70" actId="2696"/>
        <pc:sldMkLst>
          <pc:docMk/>
          <pc:sldMk cId="2212842064" sldId="271"/>
        </pc:sldMkLst>
      </pc:sldChg>
      <pc:sldChg chg="del">
        <pc:chgData name="Riccardo Berta" userId="c8694f89-bba4-4576-b0a8-456619ca5a8c" providerId="ADAL" clId="{F57D16C9-5620-1341-BCFA-414932235EF7}" dt="2022-09-28T14:22:26.328" v="71" actId="2696"/>
        <pc:sldMkLst>
          <pc:docMk/>
          <pc:sldMk cId="3605484543" sldId="272"/>
        </pc:sldMkLst>
      </pc:sldChg>
    </pc:docChg>
  </pc:docChgLst>
  <pc:docChgLst>
    <pc:chgData name="Riccardo Berta" userId="c8694f89-bba4-4576-b0a8-456619ca5a8c" providerId="ADAL" clId="{0FE5C3E1-3DCD-AE46-A90F-7250031DCEB3}"/>
    <pc:docChg chg="modSld">
      <pc:chgData name="Riccardo Berta" userId="c8694f89-bba4-4576-b0a8-456619ca5a8c" providerId="ADAL" clId="{0FE5C3E1-3DCD-AE46-A90F-7250031DCEB3}" dt="2022-11-02T06:43:16.242" v="19" actId="20577"/>
      <pc:docMkLst>
        <pc:docMk/>
      </pc:docMkLst>
      <pc:sldChg chg="modSp mod">
        <pc:chgData name="Riccardo Berta" userId="c8694f89-bba4-4576-b0a8-456619ca5a8c" providerId="ADAL" clId="{0FE5C3E1-3DCD-AE46-A90F-7250031DCEB3}" dt="2022-11-02T06:27:48.732" v="3" actId="20577"/>
        <pc:sldMkLst>
          <pc:docMk/>
          <pc:sldMk cId="3239712184" sldId="260"/>
        </pc:sldMkLst>
        <pc:spChg chg="mod">
          <ac:chgData name="Riccardo Berta" userId="c8694f89-bba4-4576-b0a8-456619ca5a8c" providerId="ADAL" clId="{0FE5C3E1-3DCD-AE46-A90F-7250031DCEB3}" dt="2022-11-02T06:27:48.732" v="3" actId="20577"/>
          <ac:spMkLst>
            <pc:docMk/>
            <pc:sldMk cId="3239712184" sldId="260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0FE5C3E1-3DCD-AE46-A90F-7250031DCEB3}" dt="2022-11-02T06:37:19.078" v="9" actId="1036"/>
        <pc:sldMkLst>
          <pc:docMk/>
          <pc:sldMk cId="3537935011" sldId="268"/>
        </pc:sldMkLst>
        <pc:picChg chg="mod">
          <ac:chgData name="Riccardo Berta" userId="c8694f89-bba4-4576-b0a8-456619ca5a8c" providerId="ADAL" clId="{0FE5C3E1-3DCD-AE46-A90F-7250031DCEB3}" dt="2022-11-02T06:37:19.078" v="9" actId="1036"/>
          <ac:picMkLst>
            <pc:docMk/>
            <pc:sldMk cId="3537935011" sldId="268"/>
            <ac:picMk id="10" creationId="{F7B4955C-11A1-4C08-1548-35545018E538}"/>
          </ac:picMkLst>
        </pc:picChg>
        <pc:picChg chg="mod">
          <ac:chgData name="Riccardo Berta" userId="c8694f89-bba4-4576-b0a8-456619ca5a8c" providerId="ADAL" clId="{0FE5C3E1-3DCD-AE46-A90F-7250031DCEB3}" dt="2022-11-02T06:37:19.078" v="9" actId="1036"/>
          <ac:picMkLst>
            <pc:docMk/>
            <pc:sldMk cId="3537935011" sldId="268"/>
            <ac:picMk id="12" creationId="{155BAEFD-0FD7-7026-4445-92FCE8B46BED}"/>
          </ac:picMkLst>
        </pc:picChg>
      </pc:sldChg>
      <pc:sldChg chg="modSp mod">
        <pc:chgData name="Riccardo Berta" userId="c8694f89-bba4-4576-b0a8-456619ca5a8c" providerId="ADAL" clId="{0FE5C3E1-3DCD-AE46-A90F-7250031DCEB3}" dt="2022-11-02T06:39:28.360" v="17" actId="20577"/>
        <pc:sldMkLst>
          <pc:docMk/>
          <pc:sldMk cId="3189029695" sldId="269"/>
        </pc:sldMkLst>
        <pc:spChg chg="mod">
          <ac:chgData name="Riccardo Berta" userId="c8694f89-bba4-4576-b0a8-456619ca5a8c" providerId="ADAL" clId="{0FE5C3E1-3DCD-AE46-A90F-7250031DCEB3}" dt="2022-11-02T06:39:28.360" v="17" actId="20577"/>
          <ac:spMkLst>
            <pc:docMk/>
            <pc:sldMk cId="3189029695" sldId="26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0FE5C3E1-3DCD-AE46-A90F-7250031DCEB3}" dt="2022-11-02T06:43:16.242" v="19" actId="20577"/>
        <pc:sldMkLst>
          <pc:docMk/>
          <pc:sldMk cId="2575277227" sldId="271"/>
        </pc:sldMkLst>
        <pc:spChg chg="mod">
          <ac:chgData name="Riccardo Berta" userId="c8694f89-bba4-4576-b0a8-456619ca5a8c" providerId="ADAL" clId="{0FE5C3E1-3DCD-AE46-A90F-7250031DCEB3}" dt="2022-11-02T06:43:16.242" v="19" actId="20577"/>
          <ac:spMkLst>
            <pc:docMk/>
            <pc:sldMk cId="2575277227" sldId="271"/>
            <ac:spMk id="84" creationId="{00000000-0000-0000-0000-000000000000}"/>
          </ac:spMkLst>
        </pc:spChg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0433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7299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664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170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07D068EC-BC7E-3B2D-868E-F9DAC21CC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296DACC7-3540-0041-CDD6-22EC328E9A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578EB406-286F-B753-BA7D-AC0F2FCE50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24935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726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63ADAC6E-1202-7F80-9D62-6D6F63084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A2BF87FE-CC8A-7779-E104-9DE4F80D68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6D0F3D84-A5F9-F464-A0E3-87A8E3C0F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377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199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92687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3971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7387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105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87557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2575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5247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64724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95946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67699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5324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928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2967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94080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1715946A-D9FB-0D56-02AE-7877476DF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6934AC4D-5322-47CD-6001-4B9DB98BD0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A2EF47B0-E5B7-89C6-A6C0-EA4E0DE073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05478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105ADEBD-B95C-47D1-B8E5-339A033DA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46477D4E-1E89-1448-11DF-7B4D0BCE12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67DCC406-4181-118F-F228-E483882122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59905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A117D350-1ADA-F123-2489-1CF4A1AB6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DE137045-8D13-B81D-0604-F495ECD300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C9ED97B8-6EE4-7F7D-F327-284281F545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09082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83841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2759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6570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5567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599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384A2597-8085-6A63-BCAA-62D6D52D4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0427F1E2-9684-73CE-253B-EB7A1FA9D4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547795D0-8DA4-4A5B-2BAE-865B89DDC3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887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676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0938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577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9CC005CE-C76D-E92E-793D-39A8CA0D9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FE658B18-0437-29A1-7ECE-E0F7583AF2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AB2E31EF-18BC-D93E-E5A9-D6F20BB059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1810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2404200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Combinational </a:t>
            </a:r>
            <a:br>
              <a:rPr lang="en-GB" dirty="0"/>
            </a:br>
            <a:r>
              <a:rPr lang="en-GB" dirty="0"/>
              <a:t>Building </a:t>
            </a:r>
            <a:br>
              <a:rPr lang="en-GB" dirty="0"/>
            </a:br>
            <a:r>
              <a:rPr lang="en-GB" dirty="0"/>
              <a:t>Blocks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34CF3540-73C6-3A0C-75B4-D1B7EC247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7C36BFC5-24C1-376C-7C39-EEE02F1C68F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Decoder example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0B241F02-AA73-C8C1-E527-569366491C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decoder can be used to control which of several lines is “on” based on the binary value of the input. It can be used in </a:t>
            </a:r>
            <a:r>
              <a:rPr lang="en-GB" b="1" dirty="0"/>
              <a:t>memory address selection</a:t>
            </a:r>
            <a:r>
              <a:rPr lang="en-GB" dirty="0"/>
              <a:t>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D548156-4ED9-6B2D-5FE6-1F9D15859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21" y="1947943"/>
            <a:ext cx="8438394" cy="463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42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Decoder Logic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6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Decoders can be combined with OR gates </a:t>
            </a:r>
            <a:r>
              <a:rPr lang="en-GB" b="1" dirty="0"/>
              <a:t>to build logic functions</a:t>
            </a:r>
          </a:p>
          <a:p>
            <a:pPr lvl="1"/>
            <a:r>
              <a:rPr lang="en-GB" dirty="0"/>
              <a:t>because each output of a decoder represents a single minterm, the function is built as the OR of all of the minterms in the function</a:t>
            </a:r>
          </a:p>
          <a:p>
            <a:pPr lvl="1"/>
            <a:r>
              <a:rPr lang="en-GB" dirty="0"/>
              <a:t>example:  a two-input XNOR function using a 2:4 decoder and a single OR gate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An N-input function with M 1s in the truth table can be built with an N:2N decoder and an M-input OR. </a:t>
            </a:r>
          </a:p>
          <a:p>
            <a:pPr lvl="1"/>
            <a:endParaRPr lang="en-GB" dirty="0"/>
          </a:p>
        </p:txBody>
      </p:sp>
      <p:pic>
        <p:nvPicPr>
          <p:cNvPr id="4" name="Immagine 3" descr="Immagine che contiene testo, diagramma, linea, Piano&#10;&#10;Descrizione generata automaticamente">
            <a:extLst>
              <a:ext uri="{FF2B5EF4-FFF2-40B4-BE49-F238E27FC236}">
                <a16:creationId xmlns:a16="http://schemas.microsoft.com/office/drawing/2014/main" id="{B1D2A674-5514-019F-6DC8-518A4F3FA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942" y="2516392"/>
            <a:ext cx="2947924" cy="334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46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Half and Full Adders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6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Addition is one of the most common operations in digital systems</a:t>
            </a:r>
          </a:p>
          <a:p>
            <a:pPr lvl="0"/>
            <a:endParaRPr lang="en-GB" dirty="0"/>
          </a:p>
          <a:p>
            <a:pPr lvl="0"/>
            <a:r>
              <a:rPr lang="en-GB" b="1" dirty="0"/>
              <a:t>Half adder</a:t>
            </a:r>
          </a:p>
          <a:p>
            <a:pPr lvl="1"/>
            <a:r>
              <a:rPr lang="en-GB" dirty="0"/>
              <a:t>two inputs, A and B, and two outputs, S and </a:t>
            </a:r>
            <a:r>
              <a:rPr lang="en-GB" dirty="0" err="1"/>
              <a:t>C</a:t>
            </a:r>
            <a:r>
              <a:rPr lang="en-GB" baseline="-25000" dirty="0" err="1"/>
              <a:t>out</a:t>
            </a:r>
            <a:endParaRPr lang="en-GB" baseline="-25000" dirty="0"/>
          </a:p>
          <a:p>
            <a:pPr lvl="1"/>
            <a:r>
              <a:rPr lang="en-GB" dirty="0"/>
              <a:t>S is the sum of A and B</a:t>
            </a:r>
          </a:p>
          <a:p>
            <a:pPr lvl="1"/>
            <a:r>
              <a:rPr lang="en-GB" dirty="0" err="1"/>
              <a:t>C</a:t>
            </a:r>
            <a:r>
              <a:rPr lang="en-GB" baseline="-25000" dirty="0" err="1"/>
              <a:t>out</a:t>
            </a:r>
            <a:r>
              <a:rPr lang="en-GB" dirty="0"/>
              <a:t> is the eventual carry out </a:t>
            </a:r>
          </a:p>
          <a:p>
            <a:pPr marL="120650" indent="0">
              <a:buNone/>
            </a:pPr>
            <a:endParaRPr lang="en-GB" dirty="0"/>
          </a:p>
          <a:p>
            <a:pPr lvl="0"/>
            <a:r>
              <a:rPr lang="en-GB" dirty="0"/>
              <a:t>In a multi-bit adder, </a:t>
            </a:r>
            <a:r>
              <a:rPr lang="en-GB" dirty="0" err="1"/>
              <a:t>C</a:t>
            </a:r>
            <a:r>
              <a:rPr lang="en-GB" baseline="-25000" dirty="0" err="1"/>
              <a:t>out</a:t>
            </a:r>
            <a:r>
              <a:rPr lang="en-GB" dirty="0"/>
              <a:t> is added (carried) in to the next most significant bit</a:t>
            </a:r>
          </a:p>
          <a:p>
            <a:pPr lvl="1"/>
            <a:r>
              <a:rPr lang="en-GB" dirty="0"/>
              <a:t>half adder lacks a C</a:t>
            </a:r>
            <a:r>
              <a:rPr lang="en-GB" baseline="-25000" dirty="0"/>
              <a:t>in</a:t>
            </a:r>
            <a:r>
              <a:rPr lang="en-GB" dirty="0"/>
              <a:t> input to accept the </a:t>
            </a:r>
            <a:r>
              <a:rPr lang="en-GB" dirty="0" err="1"/>
              <a:t>C</a:t>
            </a:r>
            <a:r>
              <a:rPr lang="en-GB" baseline="-25000" dirty="0" err="1"/>
              <a:t>out</a:t>
            </a:r>
            <a:r>
              <a:rPr lang="en-GB" dirty="0"/>
              <a:t> of the previous column</a:t>
            </a:r>
          </a:p>
          <a:p>
            <a:pPr lvl="1"/>
            <a:endParaRPr lang="en-GB" dirty="0"/>
          </a:p>
          <a:p>
            <a:r>
              <a:rPr lang="en-GB" b="1" dirty="0"/>
              <a:t>Full Adder</a:t>
            </a:r>
          </a:p>
          <a:p>
            <a:pPr lvl="1"/>
            <a:r>
              <a:rPr lang="en-GB" dirty="0"/>
              <a:t>accepts also the carry in </a:t>
            </a:r>
            <a:r>
              <a:rPr lang="en-GB" dirty="0" err="1"/>
              <a:t>C</a:t>
            </a:r>
            <a:r>
              <a:rPr lang="en-GB" baseline="-25000" dirty="0" err="1"/>
              <a:t>in</a:t>
            </a:r>
            <a:endParaRPr lang="en-GB" baseline="-25000" dirty="0"/>
          </a:p>
        </p:txBody>
      </p:sp>
      <p:pic>
        <p:nvPicPr>
          <p:cNvPr id="9" name="Immagine 8" descr="Immagine che contiene testo, diagramma, linea, Piano&#10;&#10;Descrizione generata automaticamente">
            <a:extLst>
              <a:ext uri="{FF2B5EF4-FFF2-40B4-BE49-F238E27FC236}">
                <a16:creationId xmlns:a16="http://schemas.microsoft.com/office/drawing/2014/main" id="{1C1085A4-FCD9-353C-F995-523A32E41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740" y="4359834"/>
            <a:ext cx="3678517" cy="2205857"/>
          </a:xfrm>
          <a:prstGeom prst="rect">
            <a:avLst/>
          </a:prstGeom>
        </p:spPr>
      </p:pic>
      <p:pic>
        <p:nvPicPr>
          <p:cNvPr id="13" name="Immagine 12" descr="Immagine che contiene diagramma, linea, Piano, origami&#10;&#10;Descrizione generata automaticamente">
            <a:extLst>
              <a:ext uri="{FF2B5EF4-FFF2-40B4-BE49-F238E27FC236}">
                <a16:creationId xmlns:a16="http://schemas.microsoft.com/office/drawing/2014/main" id="{61D51312-04D7-B9CB-5AA3-59CC65F8A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4695" y="2007103"/>
            <a:ext cx="2933770" cy="149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35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Carry Propagate Adder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62911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A </a:t>
            </a:r>
            <a:r>
              <a:rPr lang="en-GB" b="1" dirty="0"/>
              <a:t>N-bit adder</a:t>
            </a:r>
            <a:r>
              <a:rPr lang="en-GB" dirty="0"/>
              <a:t> that sums two N-bit inputs and a carry-in to </a:t>
            </a:r>
            <a:br>
              <a:rPr lang="en-GB" dirty="0"/>
            </a:br>
            <a:r>
              <a:rPr lang="en-GB" dirty="0"/>
              <a:t>produce  an N-bit result and a carry-out</a:t>
            </a:r>
          </a:p>
          <a:p>
            <a:pPr lvl="1"/>
            <a:r>
              <a:rPr lang="en-GB" dirty="0"/>
              <a:t>the carry bit propagates into the adder</a:t>
            </a:r>
          </a:p>
          <a:p>
            <a:pPr lvl="1"/>
            <a:r>
              <a:rPr lang="en-GB" dirty="0"/>
              <a:t>drawn like a full adder except that input/output are </a:t>
            </a:r>
            <a:r>
              <a:rPr lang="en-GB" b="1" dirty="0"/>
              <a:t>busses</a:t>
            </a:r>
            <a:r>
              <a:rPr lang="en-GB" dirty="0"/>
              <a:t> rather than single bits</a:t>
            </a:r>
          </a:p>
          <a:p>
            <a:r>
              <a:rPr lang="en-GB" dirty="0"/>
              <a:t>Simplest way to build: chain together N full adders </a:t>
            </a:r>
            <a:r>
              <a:rPr lang="en-GB" b="1" dirty="0"/>
              <a:t>(Ripple-Carry Adder RCA)</a:t>
            </a:r>
          </a:p>
          <a:p>
            <a:pPr lvl="1"/>
            <a:r>
              <a:rPr lang="en-GB" dirty="0" err="1"/>
              <a:t>C</a:t>
            </a:r>
            <a:r>
              <a:rPr lang="en-GB" baseline="-25000" dirty="0" err="1"/>
              <a:t>ouy</a:t>
            </a:r>
            <a:r>
              <a:rPr lang="en-GB" dirty="0"/>
              <a:t> of one stage acts as the C</a:t>
            </a:r>
            <a:r>
              <a:rPr lang="en-GB" baseline="-25000" dirty="0"/>
              <a:t>in</a:t>
            </a:r>
            <a:r>
              <a:rPr lang="en-GB" dirty="0"/>
              <a:t> of the next stage</a:t>
            </a:r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/>
            <a:endParaRPr lang="en-GB" sz="400" b="1" dirty="0"/>
          </a:p>
          <a:p>
            <a:pPr lvl="1"/>
            <a:endParaRPr lang="en-GB" sz="400" b="1" dirty="0"/>
          </a:p>
          <a:p>
            <a:pPr lvl="1"/>
            <a:endParaRPr lang="en-GB" sz="400" b="1" dirty="0"/>
          </a:p>
          <a:p>
            <a:r>
              <a:rPr lang="en-GB" dirty="0"/>
              <a:t>A good application of modularity and regularity</a:t>
            </a:r>
          </a:p>
          <a:p>
            <a:pPr lvl="1"/>
            <a:r>
              <a:rPr lang="en-GB" dirty="0"/>
              <a:t>full adder module is reused many times to form a larger system</a:t>
            </a:r>
          </a:p>
          <a:p>
            <a:r>
              <a:rPr lang="en-GB" dirty="0"/>
              <a:t>It is </a:t>
            </a:r>
            <a:r>
              <a:rPr lang="en-GB" b="1" dirty="0"/>
              <a:t>slow when N is large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</a:t>
            </a:r>
            <a:r>
              <a:rPr lang="en-GB" baseline="-25000" dirty="0"/>
              <a:t>3</a:t>
            </a:r>
            <a:r>
              <a:rPr lang="en-GB" dirty="0"/>
              <a:t> depends on C</a:t>
            </a:r>
            <a:r>
              <a:rPr lang="en-GB" baseline="-25000" dirty="0"/>
              <a:t>2</a:t>
            </a:r>
            <a:r>
              <a:rPr lang="en-GB" dirty="0"/>
              <a:t>, which depends on C</a:t>
            </a:r>
            <a:r>
              <a:rPr lang="en-GB" baseline="-25000" dirty="0"/>
              <a:t>1</a:t>
            </a:r>
            <a:r>
              <a:rPr lang="en-GB" dirty="0"/>
              <a:t>, and so forth</a:t>
            </a:r>
          </a:p>
          <a:p>
            <a:pPr lvl="1"/>
            <a:r>
              <a:rPr lang="en-GB" dirty="0"/>
              <a:t>the delay of the adder t</a:t>
            </a:r>
            <a:r>
              <a:rPr lang="en-GB" baseline="-25000" dirty="0"/>
              <a:t>riple </a:t>
            </a:r>
            <a:r>
              <a:rPr lang="en-GB" dirty="0"/>
              <a:t>= N * </a:t>
            </a:r>
            <a:r>
              <a:rPr lang="en-GB" dirty="0" err="1"/>
              <a:t>t</a:t>
            </a:r>
            <a:r>
              <a:rPr lang="en-GB" baseline="-25000" dirty="0" err="1"/>
              <a:t>FA</a:t>
            </a:r>
            <a:r>
              <a:rPr lang="en-GB" baseline="-25000" dirty="0"/>
              <a:t> </a:t>
            </a:r>
            <a:r>
              <a:rPr lang="en-GB" dirty="0"/>
              <a:t>grows directly with the number of bits</a:t>
            </a:r>
          </a:p>
        </p:txBody>
      </p:sp>
      <p:pic>
        <p:nvPicPr>
          <p:cNvPr id="9" name="Immagine 8" descr="Immagine che contiene diagramma, schizzo, origami, linea&#10;&#10;Descrizione generata automaticamente">
            <a:extLst>
              <a:ext uri="{FF2B5EF4-FFF2-40B4-BE49-F238E27FC236}">
                <a16:creationId xmlns:a16="http://schemas.microsoft.com/office/drawing/2014/main" id="{B95D47AB-BD41-52AD-1CC2-6CD72BABE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181" y="3233300"/>
            <a:ext cx="3935131" cy="126176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C021A94-D118-2743-A475-EBBBEDD64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132" y="196826"/>
            <a:ext cx="2160118" cy="173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29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Carry-Lookahead Adder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6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RCA are slow because the carry must propagate:</a:t>
            </a:r>
          </a:p>
          <a:p>
            <a:pPr lvl="0"/>
            <a:endParaRPr lang="en-GB" dirty="0"/>
          </a:p>
          <a:p>
            <a:pPr lvl="0"/>
            <a:endParaRPr lang="en-GB" sz="1200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The idea is to </a:t>
            </a:r>
            <a:r>
              <a:rPr lang="en-GB" b="1" dirty="0"/>
              <a:t>divide the adder into blocks</a:t>
            </a:r>
            <a:r>
              <a:rPr lang="en-GB" dirty="0"/>
              <a:t> and determine the carry out of a block </a:t>
            </a:r>
            <a:r>
              <a:rPr lang="en-GB" b="1" dirty="0"/>
              <a:t>as soon as</a:t>
            </a:r>
            <a:r>
              <a:rPr lang="en-GB" dirty="0"/>
              <a:t> the carry in is known</a:t>
            </a:r>
          </a:p>
          <a:p>
            <a:pPr lvl="1"/>
            <a:r>
              <a:rPr lang="en-GB" dirty="0"/>
              <a:t>it looks ahead across the blocks rather than wait to ripple through all the full adders </a:t>
            </a:r>
          </a:p>
          <a:p>
            <a:pPr lvl="1"/>
            <a:endParaRPr lang="en-GB" dirty="0"/>
          </a:p>
        </p:txBody>
      </p:sp>
      <p:pic>
        <p:nvPicPr>
          <p:cNvPr id="3" name="Immagine 2" descr="Immagine che contiene Carattere, linea, bianco, design&#10;&#10;Descrizione generata automaticamente">
            <a:extLst>
              <a:ext uri="{FF2B5EF4-FFF2-40B4-BE49-F238E27FC236}">
                <a16:creationId xmlns:a16="http://schemas.microsoft.com/office/drawing/2014/main" id="{542069C3-2C4D-689E-7CDF-CBB989162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49" y="1908882"/>
            <a:ext cx="8639102" cy="1365118"/>
          </a:xfrm>
          <a:prstGeom prst="rect">
            <a:avLst/>
          </a:prstGeom>
        </p:spPr>
      </p:pic>
      <p:pic>
        <p:nvPicPr>
          <p:cNvPr id="7" name="Immagine 6" descr="Immagine che contiene linea, diagramma, testo, Carattere&#10;&#10;Descrizione generata automaticamente">
            <a:extLst>
              <a:ext uri="{FF2B5EF4-FFF2-40B4-BE49-F238E27FC236}">
                <a16:creationId xmlns:a16="http://schemas.microsoft.com/office/drawing/2014/main" id="{5FB3B079-61CD-2032-56A4-4AF0809FE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5" y="4697813"/>
            <a:ext cx="9124546" cy="177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041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D8320C8F-90CE-A429-4BF7-B760AF8EB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64959FA6-4EB2-907B-7A8B-FA7754A6D9E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Carry-Lookahead Adder (2)</a:t>
            </a:r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81F79F13-0052-33B5-1EF2-D11B728602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212536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/>
              <a:t>Carry-Lookahead Adder CLA </a:t>
            </a:r>
            <a:r>
              <a:rPr lang="en-GB" dirty="0"/>
              <a:t>use </a:t>
            </a:r>
            <a:r>
              <a:rPr lang="en-GB" b="1" dirty="0"/>
              <a:t>generate</a:t>
            </a:r>
            <a:r>
              <a:rPr lang="en-GB" dirty="0"/>
              <a:t> (G) and </a:t>
            </a:r>
            <a:r>
              <a:rPr lang="en-GB" b="1" dirty="0"/>
              <a:t>propagate</a:t>
            </a:r>
            <a:r>
              <a:rPr lang="en-GB" dirty="0"/>
              <a:t> (P) signals </a:t>
            </a:r>
          </a:p>
          <a:p>
            <a:r>
              <a:rPr lang="en-GB" dirty="0"/>
              <a:t>A column “</a:t>
            </a:r>
            <a:r>
              <a:rPr lang="en-GB" b="1" dirty="0"/>
              <a:t>generates</a:t>
            </a:r>
            <a:r>
              <a:rPr lang="en-GB" dirty="0"/>
              <a:t>” a carry if it produces a carry independent of its carry-in </a:t>
            </a:r>
          </a:p>
          <a:p>
            <a:pPr lvl="1"/>
            <a:r>
              <a:rPr lang="en-GB" dirty="0"/>
              <a:t>both input are 1 -&gt;  </a:t>
            </a:r>
            <a:r>
              <a:rPr lang="en-GB" b="1" dirty="0"/>
              <a:t>G</a:t>
            </a:r>
            <a:r>
              <a:rPr lang="en-GB" b="1" baseline="-25000" dirty="0"/>
              <a:t>i</a:t>
            </a:r>
            <a:r>
              <a:rPr lang="en-GB" b="1" dirty="0"/>
              <a:t> = A</a:t>
            </a:r>
            <a:r>
              <a:rPr lang="en-GB" b="1" baseline="-25000" dirty="0"/>
              <a:t>i</a:t>
            </a:r>
            <a:r>
              <a:rPr lang="en-GB" b="1" dirty="0"/>
              <a:t> AND B</a:t>
            </a:r>
            <a:r>
              <a:rPr lang="en-GB" b="1" baseline="-25000" dirty="0"/>
              <a:t>i</a:t>
            </a:r>
          </a:p>
          <a:p>
            <a:r>
              <a:rPr lang="en-GB" dirty="0"/>
              <a:t>A column “</a:t>
            </a:r>
            <a:r>
              <a:rPr lang="en-GB" b="1" dirty="0"/>
              <a:t>propagates</a:t>
            </a:r>
            <a:r>
              <a:rPr lang="en-GB" dirty="0"/>
              <a:t>” a carry if it produces a carry whenever there is a carry-in </a:t>
            </a:r>
          </a:p>
          <a:p>
            <a:pPr lvl="1"/>
            <a:r>
              <a:rPr lang="en-GB" dirty="0"/>
              <a:t>either one of the input is 1 -&gt; </a:t>
            </a:r>
            <a:r>
              <a:rPr lang="en-GB" b="1" dirty="0"/>
              <a:t>P</a:t>
            </a:r>
            <a:r>
              <a:rPr lang="en-GB" b="1" baseline="-25000" dirty="0"/>
              <a:t>i</a:t>
            </a:r>
            <a:r>
              <a:rPr lang="en-GB" b="1" dirty="0"/>
              <a:t> = A</a:t>
            </a:r>
            <a:r>
              <a:rPr lang="en-GB" b="1" baseline="-25000" dirty="0"/>
              <a:t>i</a:t>
            </a:r>
            <a:r>
              <a:rPr lang="en-GB" b="1" dirty="0"/>
              <a:t> OR B</a:t>
            </a:r>
            <a:r>
              <a:rPr lang="en-GB" b="1" baseline="-25000" dirty="0"/>
              <a:t>i</a:t>
            </a:r>
            <a:endParaRPr lang="en-GB" sz="1200" dirty="0"/>
          </a:p>
          <a:p>
            <a:pPr lvl="1"/>
            <a:endParaRPr lang="en-GB" dirty="0"/>
          </a:p>
        </p:txBody>
      </p:sp>
      <p:pic>
        <p:nvPicPr>
          <p:cNvPr id="3" name="Immagine 2" descr="Immagine che contiene diagramma, testo, linea, Piano&#10;&#10;Descrizione generata automaticamente">
            <a:extLst>
              <a:ext uri="{FF2B5EF4-FFF2-40B4-BE49-F238E27FC236}">
                <a16:creationId xmlns:a16="http://schemas.microsoft.com/office/drawing/2014/main" id="{EC8CF093-DD73-E547-9508-FE0F3E4D1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64" y="2947497"/>
            <a:ext cx="6145428" cy="378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56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Carry-Lookahead Adder (2)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65609"/>
            <a:ext cx="8818500" cy="55203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We can extend to multiple-bit blocks</a:t>
            </a:r>
          </a:p>
          <a:p>
            <a:pPr lvl="1"/>
            <a:r>
              <a:rPr lang="en-GB" dirty="0"/>
              <a:t>a block “generates” a carry if it produces a carry out independent of the carry-in</a:t>
            </a:r>
          </a:p>
          <a:p>
            <a:pPr lvl="1"/>
            <a:r>
              <a:rPr lang="en-GB" dirty="0"/>
              <a:t>a block “propagate” a carry if it produces a carry out whenever there is a carry-in</a:t>
            </a:r>
          </a:p>
          <a:p>
            <a:r>
              <a:rPr lang="en-GB" dirty="0"/>
              <a:t>A block </a:t>
            </a:r>
            <a:r>
              <a:rPr lang="en-GB" dirty="0" err="1"/>
              <a:t>j:i</a:t>
            </a:r>
            <a:r>
              <a:rPr lang="en-GB" dirty="0"/>
              <a:t> (spanning columns </a:t>
            </a:r>
            <a:r>
              <a:rPr lang="en-GB" dirty="0" err="1"/>
              <a:t>i</a:t>
            </a:r>
            <a:r>
              <a:rPr lang="en-GB" dirty="0"/>
              <a:t> through j) </a:t>
            </a:r>
            <a:r>
              <a:rPr lang="en-GB" b="1" dirty="0"/>
              <a:t>generates</a:t>
            </a:r>
            <a:r>
              <a:rPr lang="en-GB" dirty="0"/>
              <a:t> a carry</a:t>
            </a:r>
            <a:r>
              <a:rPr lang="en-GB" baseline="-25000" dirty="0"/>
              <a:t> </a:t>
            </a:r>
            <a:endParaRPr lang="en-GB" dirty="0"/>
          </a:p>
          <a:p>
            <a:pPr lvl="1"/>
            <a:r>
              <a:rPr lang="en-GB" dirty="0"/>
              <a:t>if the most significant column generates a carry</a:t>
            </a:r>
          </a:p>
          <a:p>
            <a:pPr lvl="1"/>
            <a:r>
              <a:rPr lang="en-GB" dirty="0"/>
              <a:t>if the previous column generated a carry and the most significant column propagates it</a:t>
            </a:r>
          </a:p>
          <a:p>
            <a:pPr lvl="1"/>
            <a:r>
              <a:rPr lang="en-GB" dirty="0"/>
              <a:t>and so forth</a:t>
            </a:r>
          </a:p>
          <a:p>
            <a:pPr lvl="1"/>
            <a:r>
              <a:rPr lang="en-GB" b="1" dirty="0" err="1"/>
              <a:t>G</a:t>
            </a:r>
            <a:r>
              <a:rPr lang="en-GB" b="1" baseline="-25000" dirty="0" err="1"/>
              <a:t>j:i</a:t>
            </a:r>
            <a:r>
              <a:rPr lang="en-GB" b="1" dirty="0"/>
              <a:t> = </a:t>
            </a:r>
            <a:r>
              <a:rPr lang="en-GB" b="1" dirty="0" err="1"/>
              <a:t>G</a:t>
            </a:r>
            <a:r>
              <a:rPr lang="en-GB" b="1" baseline="-25000" dirty="0" err="1"/>
              <a:t>j</a:t>
            </a:r>
            <a:r>
              <a:rPr lang="en-GB" b="1" dirty="0"/>
              <a:t> + </a:t>
            </a:r>
            <a:r>
              <a:rPr lang="en-GB" b="1" dirty="0" err="1"/>
              <a:t>P</a:t>
            </a:r>
            <a:r>
              <a:rPr lang="en-GB" b="1" baseline="-25000" dirty="0" err="1"/>
              <a:t>j</a:t>
            </a:r>
            <a:r>
              <a:rPr lang="en-GB" b="1" dirty="0"/>
              <a:t>(G</a:t>
            </a:r>
            <a:r>
              <a:rPr lang="en-GB" b="1" baseline="-25000" dirty="0"/>
              <a:t>j-1</a:t>
            </a:r>
            <a:r>
              <a:rPr lang="en-GB" b="1" dirty="0"/>
              <a:t> + P</a:t>
            </a:r>
            <a:r>
              <a:rPr lang="en-GB" b="1" baseline="-25000" dirty="0"/>
              <a:t>j-1</a:t>
            </a:r>
            <a:r>
              <a:rPr lang="en-GB" b="1" dirty="0"/>
              <a:t> (G</a:t>
            </a:r>
            <a:r>
              <a:rPr lang="en-GB" b="1" baseline="-25000" dirty="0"/>
              <a:t>j-2</a:t>
            </a:r>
            <a:r>
              <a:rPr lang="en-GB" b="1" dirty="0"/>
              <a:t> + P</a:t>
            </a:r>
            <a:r>
              <a:rPr lang="en-GB" b="1" baseline="-25000" dirty="0"/>
              <a:t>j-2</a:t>
            </a:r>
            <a:r>
              <a:rPr lang="en-GB" b="1" dirty="0"/>
              <a:t> ( …. (G</a:t>
            </a:r>
            <a:r>
              <a:rPr lang="en-GB" b="1" baseline="-25000" dirty="0"/>
              <a:t>i+2</a:t>
            </a:r>
            <a:r>
              <a:rPr lang="en-GB" b="1" dirty="0"/>
              <a:t> + P</a:t>
            </a:r>
            <a:r>
              <a:rPr lang="en-GB" b="1" baseline="-25000" dirty="0"/>
              <a:t>i+2</a:t>
            </a:r>
            <a:r>
              <a:rPr lang="en-GB" b="1" dirty="0"/>
              <a:t>(G</a:t>
            </a:r>
            <a:r>
              <a:rPr lang="en-GB" b="1" baseline="-25000" dirty="0"/>
              <a:t>i+1</a:t>
            </a:r>
            <a:r>
              <a:rPr lang="en-GB" b="1" dirty="0"/>
              <a:t> + P</a:t>
            </a:r>
            <a:r>
              <a:rPr lang="en-GB" b="1" baseline="-25000" dirty="0"/>
              <a:t>i+1</a:t>
            </a:r>
            <a:r>
              <a:rPr lang="en-GB" b="1" dirty="0"/>
              <a:t>G</a:t>
            </a:r>
            <a:r>
              <a:rPr lang="en-GB" b="1" baseline="-25000" dirty="0"/>
              <a:t>i</a:t>
            </a:r>
            <a:r>
              <a:rPr lang="en-GB" b="1" dirty="0"/>
              <a:t>))</a:t>
            </a:r>
            <a:endParaRPr lang="en-GB" b="1" baseline="-25000" dirty="0"/>
          </a:p>
          <a:p>
            <a:pPr lvl="2"/>
            <a:r>
              <a:rPr lang="en-GB" dirty="0"/>
              <a:t>e.g. G</a:t>
            </a:r>
            <a:r>
              <a:rPr lang="en-GB" baseline="-25000" dirty="0"/>
              <a:t>7:4</a:t>
            </a:r>
            <a:r>
              <a:rPr lang="en-GB" dirty="0"/>
              <a:t> = G</a:t>
            </a:r>
            <a:r>
              <a:rPr lang="en-GB" baseline="-25000" dirty="0"/>
              <a:t>7</a:t>
            </a:r>
            <a:r>
              <a:rPr lang="en-GB" dirty="0"/>
              <a:t> + P</a:t>
            </a:r>
            <a:r>
              <a:rPr lang="en-GB" baseline="-25000" dirty="0"/>
              <a:t>7</a:t>
            </a:r>
            <a:r>
              <a:rPr lang="en-GB" dirty="0"/>
              <a:t>(G</a:t>
            </a:r>
            <a:r>
              <a:rPr lang="en-GB" baseline="-25000" dirty="0"/>
              <a:t>6</a:t>
            </a:r>
            <a:r>
              <a:rPr lang="en-GB" dirty="0"/>
              <a:t> + P</a:t>
            </a:r>
            <a:r>
              <a:rPr lang="en-GB" baseline="-25000" dirty="0"/>
              <a:t>6</a:t>
            </a:r>
            <a:r>
              <a:rPr lang="en-GB" dirty="0"/>
              <a:t>(G</a:t>
            </a:r>
            <a:r>
              <a:rPr lang="en-GB" baseline="-25000" dirty="0"/>
              <a:t>5</a:t>
            </a:r>
            <a:r>
              <a:rPr lang="en-GB" dirty="0"/>
              <a:t> + P</a:t>
            </a:r>
            <a:r>
              <a:rPr lang="en-GB" baseline="-25000" dirty="0"/>
              <a:t>5</a:t>
            </a:r>
            <a:r>
              <a:rPr lang="en-GB" dirty="0"/>
              <a:t>G</a:t>
            </a:r>
            <a:r>
              <a:rPr lang="en-GB" baseline="-25000" dirty="0"/>
              <a:t>4</a:t>
            </a:r>
            <a:r>
              <a:rPr lang="en-GB" dirty="0"/>
              <a:t>)</a:t>
            </a:r>
          </a:p>
          <a:p>
            <a:r>
              <a:rPr lang="en-GB" dirty="0"/>
              <a:t>A block</a:t>
            </a:r>
            <a:r>
              <a:rPr lang="en-GB" b="1" dirty="0"/>
              <a:t> </a:t>
            </a:r>
            <a:r>
              <a:rPr lang="en-GB" dirty="0" err="1"/>
              <a:t>i:j</a:t>
            </a:r>
            <a:r>
              <a:rPr lang="en-GB" dirty="0"/>
              <a:t> </a:t>
            </a:r>
            <a:r>
              <a:rPr lang="en-GB" b="1" dirty="0"/>
              <a:t>propagates</a:t>
            </a:r>
            <a:r>
              <a:rPr lang="en-GB" dirty="0"/>
              <a:t> a carry</a:t>
            </a:r>
            <a:r>
              <a:rPr lang="en-GB" baseline="-25000" dirty="0"/>
              <a:t> </a:t>
            </a:r>
            <a:endParaRPr lang="en-GB" dirty="0"/>
          </a:p>
          <a:p>
            <a:pPr lvl="1"/>
            <a:r>
              <a:rPr lang="en-GB" dirty="0"/>
              <a:t>if all the columns in the block propagate the carry</a:t>
            </a:r>
          </a:p>
          <a:p>
            <a:pPr lvl="1"/>
            <a:r>
              <a:rPr lang="en-GB" b="1" dirty="0" err="1"/>
              <a:t>P</a:t>
            </a:r>
            <a:r>
              <a:rPr lang="en-GB" b="1" baseline="-25000" dirty="0" err="1"/>
              <a:t>j:i</a:t>
            </a:r>
            <a:r>
              <a:rPr lang="en-GB" b="1" dirty="0"/>
              <a:t> = P</a:t>
            </a:r>
            <a:r>
              <a:rPr lang="en-GB" b="1" baseline="-25000" dirty="0"/>
              <a:t>j</a:t>
            </a:r>
            <a:r>
              <a:rPr lang="en-GB" b="1" dirty="0"/>
              <a:t>P</a:t>
            </a:r>
            <a:r>
              <a:rPr lang="en-GB" b="1" baseline="-25000" dirty="0"/>
              <a:t>j-1</a:t>
            </a:r>
            <a:r>
              <a:rPr lang="en-GB" b="1" dirty="0"/>
              <a:t>P</a:t>
            </a:r>
            <a:r>
              <a:rPr lang="en-GB" b="1" baseline="-25000" dirty="0"/>
              <a:t>j-2</a:t>
            </a:r>
            <a:r>
              <a:rPr lang="en-GB" b="1" dirty="0"/>
              <a:t>…P</a:t>
            </a:r>
            <a:r>
              <a:rPr lang="en-GB" b="1" baseline="-25000" dirty="0"/>
              <a:t>i+2</a:t>
            </a:r>
            <a:r>
              <a:rPr lang="en-GB" b="1" dirty="0"/>
              <a:t> P</a:t>
            </a:r>
            <a:r>
              <a:rPr lang="en-GB" b="1" baseline="-25000" dirty="0"/>
              <a:t>i+1</a:t>
            </a:r>
            <a:r>
              <a:rPr lang="en-GB" b="1" dirty="0"/>
              <a:t> P</a:t>
            </a:r>
            <a:r>
              <a:rPr lang="en-GB" b="1" baseline="-25000" dirty="0"/>
              <a:t>i</a:t>
            </a:r>
          </a:p>
          <a:p>
            <a:pPr lvl="2"/>
            <a:r>
              <a:rPr lang="en-GB" dirty="0"/>
              <a:t>e.g. P</a:t>
            </a:r>
            <a:r>
              <a:rPr lang="en-GB" baseline="-25000" dirty="0"/>
              <a:t>3:0</a:t>
            </a:r>
            <a:r>
              <a:rPr lang="en-GB" dirty="0"/>
              <a:t> = P</a:t>
            </a:r>
            <a:r>
              <a:rPr lang="en-GB" baseline="-25000" dirty="0"/>
              <a:t>3</a:t>
            </a:r>
            <a:r>
              <a:rPr lang="en-GB" dirty="0"/>
              <a:t>P</a:t>
            </a:r>
            <a:r>
              <a:rPr lang="en-GB" baseline="-25000" dirty="0"/>
              <a:t>2</a:t>
            </a:r>
            <a:r>
              <a:rPr lang="en-GB" dirty="0"/>
              <a:t>P</a:t>
            </a:r>
            <a:r>
              <a:rPr lang="en-GB" baseline="-25000" dirty="0"/>
              <a:t>1</a:t>
            </a:r>
            <a:r>
              <a:rPr lang="en-GB" dirty="0"/>
              <a:t>P</a:t>
            </a:r>
            <a:r>
              <a:rPr lang="en-GB" baseline="-25000" dirty="0"/>
              <a:t>0</a:t>
            </a:r>
            <a:endParaRPr lang="en-GB" dirty="0"/>
          </a:p>
          <a:p>
            <a:r>
              <a:rPr lang="en-GB" dirty="0"/>
              <a:t>So, we can quickly compute the carry out of the block</a:t>
            </a:r>
          </a:p>
          <a:p>
            <a:pPr lvl="1"/>
            <a:r>
              <a:rPr lang="en-GB" b="1" dirty="0" err="1"/>
              <a:t>C</a:t>
            </a:r>
            <a:r>
              <a:rPr lang="en-GB" b="1" baseline="-25000" dirty="0" err="1"/>
              <a:t>j</a:t>
            </a:r>
            <a:r>
              <a:rPr lang="en-GB" b="1" dirty="0"/>
              <a:t> = </a:t>
            </a:r>
            <a:r>
              <a:rPr lang="en-GB" b="1" dirty="0" err="1"/>
              <a:t>G</a:t>
            </a:r>
            <a:r>
              <a:rPr lang="en-GB" b="1" baseline="-25000" dirty="0" err="1"/>
              <a:t>j:i</a:t>
            </a:r>
            <a:r>
              <a:rPr lang="en-GB" b="1" dirty="0"/>
              <a:t> + P</a:t>
            </a:r>
            <a:r>
              <a:rPr lang="en-GB" b="1" baseline="-25000" dirty="0"/>
              <a:t>j:i</a:t>
            </a:r>
            <a:r>
              <a:rPr lang="en-GB" b="1" dirty="0"/>
              <a:t>C</a:t>
            </a:r>
            <a:r>
              <a:rPr lang="en-GB" b="1" baseline="-25000" dirty="0"/>
              <a:t>i-1</a:t>
            </a:r>
          </a:p>
        </p:txBody>
      </p:sp>
    </p:spTree>
    <p:extLst>
      <p:ext uri="{BB962C8B-B14F-4D97-AF65-F5344CB8AC3E}">
        <p14:creationId xmlns:p14="http://schemas.microsoft.com/office/powerpoint/2010/main" val="2575277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8860B40E-070A-AC5E-9D6F-DA76C7E50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EF18EF32-8A37-D789-1C7E-45B7F2C2669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Carry-Lookahead Adder (3)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FB6E921-8DBA-A169-AE04-3A8912045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61" y="1086384"/>
            <a:ext cx="8875830" cy="535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01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Carry-Lookahead Adder (4)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96161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32-bit carry-lookahead adder composed of eight 4-bit blocks:</a:t>
            </a:r>
          </a:p>
          <a:p>
            <a:pPr lvl="0"/>
            <a:endParaRPr lang="en-GB" sz="1100" dirty="0"/>
          </a:p>
          <a:p>
            <a:pPr lvl="0"/>
            <a:endParaRPr lang="en-GB" sz="1100" dirty="0"/>
          </a:p>
          <a:p>
            <a:pPr lvl="0"/>
            <a:endParaRPr lang="en-GB" sz="1100" dirty="0"/>
          </a:p>
          <a:p>
            <a:pPr lvl="0"/>
            <a:endParaRPr lang="en-GB" sz="1100" dirty="0"/>
          </a:p>
          <a:p>
            <a:pPr lvl="0"/>
            <a:endParaRPr lang="en-GB" sz="1100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sz="400" dirty="0"/>
          </a:p>
          <a:p>
            <a:pPr lvl="0"/>
            <a:r>
              <a:rPr lang="en-GB" dirty="0"/>
              <a:t>Each block contains a 4-bit ripple-carry adder and the </a:t>
            </a:r>
            <a:r>
              <a:rPr lang="en-GB" b="1" dirty="0"/>
              <a:t>lookahead </a:t>
            </a:r>
            <a:r>
              <a:rPr lang="en-GB" dirty="0"/>
              <a:t>circuit</a:t>
            </a:r>
            <a:r>
              <a:rPr lang="en-GB" b="1" dirty="0"/>
              <a:t>  </a:t>
            </a:r>
            <a:r>
              <a:rPr lang="en-GB" dirty="0"/>
              <a:t>to compute the carry out of the block given the carry-in</a:t>
            </a:r>
          </a:p>
          <a:p>
            <a:pPr lvl="0"/>
            <a:r>
              <a:rPr lang="en-GB" dirty="0"/>
              <a:t>All blocks compute column generate and propagate signals </a:t>
            </a:r>
            <a:r>
              <a:rPr lang="en-GB" b="1" dirty="0"/>
              <a:t>simultaneously</a:t>
            </a:r>
          </a:p>
          <a:p>
            <a:pPr lvl="0"/>
            <a:r>
              <a:rPr lang="en-GB" dirty="0"/>
              <a:t>Then C</a:t>
            </a:r>
            <a:r>
              <a:rPr lang="en-GB" baseline="-25000" dirty="0"/>
              <a:t>in</a:t>
            </a:r>
            <a:r>
              <a:rPr lang="en-GB" dirty="0"/>
              <a:t> advances to </a:t>
            </a:r>
            <a:r>
              <a:rPr lang="en-GB" dirty="0" err="1"/>
              <a:t>C</a:t>
            </a:r>
            <a:r>
              <a:rPr lang="en-GB" baseline="-25000" dirty="0" err="1"/>
              <a:t>out</a:t>
            </a:r>
            <a:r>
              <a:rPr lang="en-GB" dirty="0"/>
              <a:t> through each block until the last</a:t>
            </a:r>
          </a:p>
          <a:p>
            <a:pPr lvl="1"/>
            <a:r>
              <a:rPr lang="en-GB" dirty="0"/>
              <a:t>C</a:t>
            </a:r>
            <a:r>
              <a:rPr lang="en-GB" baseline="-25000" dirty="0"/>
              <a:t>in</a:t>
            </a:r>
            <a:r>
              <a:rPr lang="en-GB" dirty="0"/>
              <a:t> proceeds through the lookahead gates to produce C</a:t>
            </a:r>
            <a:r>
              <a:rPr lang="en-GB" baseline="-25000" dirty="0"/>
              <a:t>3</a:t>
            </a:r>
          </a:p>
          <a:p>
            <a:pPr lvl="1"/>
            <a:r>
              <a:rPr lang="en-GB" dirty="0"/>
              <a:t>C</a:t>
            </a:r>
            <a:r>
              <a:rPr lang="en-GB" baseline="-25000" dirty="0"/>
              <a:t>3</a:t>
            </a:r>
            <a:r>
              <a:rPr lang="en-GB" dirty="0"/>
              <a:t> proceeds through its lookahead block to produce C</a:t>
            </a:r>
            <a:r>
              <a:rPr lang="en-GB" baseline="-25000" dirty="0"/>
              <a:t>7</a:t>
            </a:r>
          </a:p>
          <a:p>
            <a:pPr lvl="1"/>
            <a:r>
              <a:rPr lang="en-GB" dirty="0"/>
              <a:t>C</a:t>
            </a:r>
            <a:r>
              <a:rPr lang="en-GB" baseline="-25000" dirty="0"/>
              <a:t>7</a:t>
            </a:r>
            <a:r>
              <a:rPr lang="en-GB" dirty="0"/>
              <a:t> proceeds through its lookahead block to produce C</a:t>
            </a:r>
            <a:r>
              <a:rPr lang="en-GB" baseline="-25000" dirty="0"/>
              <a:t>11</a:t>
            </a:r>
          </a:p>
          <a:p>
            <a:pPr lvl="1"/>
            <a:r>
              <a:rPr lang="en-GB" dirty="0"/>
              <a:t>and so on until C</a:t>
            </a:r>
            <a:r>
              <a:rPr lang="en-GB" baseline="-25000" dirty="0"/>
              <a:t>27</a:t>
            </a:r>
            <a:r>
              <a:rPr lang="en-GB" dirty="0"/>
              <a:t>, the carry-in to the last block</a:t>
            </a:r>
          </a:p>
          <a:p>
            <a:r>
              <a:rPr lang="en-GB" dirty="0"/>
              <a:t>The last block contains a short ripple-carry adder (no more the lookahead logic)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24" name="Immagine 23" descr="Immagine che contiene testo, diagramma, linea, Piano&#10;&#10;Descrizione generata automaticamente">
            <a:extLst>
              <a:ext uri="{FF2B5EF4-FFF2-40B4-BE49-F238E27FC236}">
                <a16:creationId xmlns:a16="http://schemas.microsoft.com/office/drawing/2014/main" id="{7929E277-4E05-3656-B5DF-E17BB06C8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03" y="1476907"/>
            <a:ext cx="6921661" cy="196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89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Carry-Lookahead Adder delay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70411"/>
            <a:ext cx="866955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An N-bit adder divided into k-bit blocks has a delay</a:t>
            </a:r>
          </a:p>
          <a:p>
            <a:pPr lvl="1"/>
            <a:r>
              <a:rPr lang="en-GB" dirty="0" err="1"/>
              <a:t>t</a:t>
            </a:r>
            <a:r>
              <a:rPr lang="en-GB" baseline="-25000" dirty="0" err="1"/>
              <a:t>pg</a:t>
            </a:r>
            <a:r>
              <a:rPr lang="en-GB" dirty="0"/>
              <a:t> is the delay to generate signals P</a:t>
            </a:r>
            <a:r>
              <a:rPr lang="en-GB" baseline="-25000" dirty="0"/>
              <a:t>i</a:t>
            </a:r>
            <a:r>
              <a:rPr lang="en-GB" dirty="0"/>
              <a:t> and G</a:t>
            </a:r>
            <a:r>
              <a:rPr lang="en-GB" baseline="-25000" dirty="0"/>
              <a:t>i</a:t>
            </a:r>
            <a:r>
              <a:rPr lang="en-GB" dirty="0"/>
              <a:t> </a:t>
            </a:r>
          </a:p>
          <a:p>
            <a:pPr lvl="1"/>
            <a:r>
              <a:rPr lang="en-GB" dirty="0" err="1"/>
              <a:t>t</a:t>
            </a:r>
            <a:r>
              <a:rPr lang="en-GB" baseline="-25000" dirty="0" err="1"/>
              <a:t>pg_block</a:t>
            </a:r>
            <a:r>
              <a:rPr lang="en-GB" dirty="0"/>
              <a:t> is the delay to to generate signals </a:t>
            </a:r>
            <a:r>
              <a:rPr lang="en-GB" dirty="0" err="1"/>
              <a:t>P</a:t>
            </a:r>
            <a:r>
              <a:rPr lang="en-GB" baseline="-25000" dirty="0" err="1"/>
              <a:t>j:i</a:t>
            </a:r>
            <a:r>
              <a:rPr lang="en-GB" dirty="0"/>
              <a:t> and </a:t>
            </a:r>
            <a:r>
              <a:rPr lang="en-GB" dirty="0" err="1"/>
              <a:t>G</a:t>
            </a:r>
            <a:r>
              <a:rPr lang="en-GB" baseline="-25000" dirty="0" err="1"/>
              <a:t>j:i</a:t>
            </a:r>
            <a:r>
              <a:rPr lang="en-GB" dirty="0"/>
              <a:t> for a k-bit block</a:t>
            </a:r>
          </a:p>
          <a:p>
            <a:pPr lvl="1"/>
            <a:r>
              <a:rPr lang="en-GB" dirty="0" err="1"/>
              <a:t>t</a:t>
            </a:r>
            <a:r>
              <a:rPr lang="en-GB" baseline="-25000" dirty="0" err="1"/>
              <a:t>lookahead</a:t>
            </a:r>
            <a:r>
              <a:rPr lang="en-GB" dirty="0"/>
              <a:t> is the delay from C</a:t>
            </a:r>
            <a:r>
              <a:rPr lang="en-GB" baseline="-25000" dirty="0"/>
              <a:t>in</a:t>
            </a:r>
            <a:r>
              <a:rPr lang="en-GB" dirty="0"/>
              <a:t> to </a:t>
            </a:r>
            <a:r>
              <a:rPr lang="en-GB" dirty="0" err="1"/>
              <a:t>C</a:t>
            </a:r>
            <a:r>
              <a:rPr lang="en-GB" baseline="-25000" dirty="0" err="1"/>
              <a:t>out</a:t>
            </a:r>
            <a:r>
              <a:rPr lang="en-GB" dirty="0"/>
              <a:t> through the logic of the k-bit CLA block</a:t>
            </a:r>
          </a:p>
          <a:p>
            <a:endParaRPr lang="en-GB" dirty="0"/>
          </a:p>
          <a:p>
            <a:r>
              <a:rPr lang="en-GB" dirty="0" err="1"/>
              <a:t>t</a:t>
            </a:r>
            <a:r>
              <a:rPr lang="en-GB" baseline="-25000" dirty="0" err="1"/>
              <a:t>CLA</a:t>
            </a:r>
            <a:r>
              <a:rPr lang="en-GB" dirty="0"/>
              <a:t> = </a:t>
            </a:r>
            <a:r>
              <a:rPr lang="en-GB" dirty="0" err="1"/>
              <a:t>t</a:t>
            </a:r>
            <a:r>
              <a:rPr lang="en-GB" baseline="-25000" dirty="0" err="1"/>
              <a:t>pg</a:t>
            </a:r>
            <a:r>
              <a:rPr lang="en-GB" dirty="0"/>
              <a:t> + </a:t>
            </a:r>
            <a:r>
              <a:rPr lang="en-GB" dirty="0" err="1"/>
              <a:t>t</a:t>
            </a:r>
            <a:r>
              <a:rPr lang="en-GB" baseline="-25000" dirty="0" err="1"/>
              <a:t>pg_block</a:t>
            </a:r>
            <a:r>
              <a:rPr lang="en-GB" dirty="0"/>
              <a:t> + (N/k -1) </a:t>
            </a:r>
            <a:r>
              <a:rPr lang="en-GB" dirty="0" err="1"/>
              <a:t>t</a:t>
            </a:r>
            <a:r>
              <a:rPr lang="en-GB" baseline="-25000" dirty="0" err="1"/>
              <a:t>lookahead</a:t>
            </a:r>
            <a:r>
              <a:rPr lang="en-GB" dirty="0"/>
              <a:t> + k </a:t>
            </a:r>
            <a:r>
              <a:rPr lang="en-GB" dirty="0" err="1"/>
              <a:t>t</a:t>
            </a:r>
            <a:r>
              <a:rPr lang="en-GB" baseline="-25000" dirty="0" err="1"/>
              <a:t>FA</a:t>
            </a:r>
            <a:endParaRPr lang="en-GB" sz="1000" dirty="0"/>
          </a:p>
          <a:p>
            <a:endParaRPr lang="en-GB" dirty="0"/>
          </a:p>
          <a:p>
            <a:r>
              <a:rPr lang="en-GB" dirty="0"/>
              <a:t>For N &gt; 16, the carry-lookahead adder is much faster than the ripple-carry adder</a:t>
            </a:r>
          </a:p>
          <a:p>
            <a:pPr lvl="1"/>
            <a:r>
              <a:rPr lang="en-GB" dirty="0"/>
              <a:t>however, the adder delay still increases linearly with N</a:t>
            </a:r>
          </a:p>
          <a:p>
            <a:pPr lvl="0"/>
            <a:endParaRPr lang="en-GB" dirty="0"/>
          </a:p>
          <a:p>
            <a:r>
              <a:rPr lang="en-GB" b="1" dirty="0"/>
              <a:t>Faster</a:t>
            </a:r>
            <a:r>
              <a:rPr lang="en-GB" dirty="0"/>
              <a:t> adders require </a:t>
            </a:r>
            <a:r>
              <a:rPr lang="en-GB" b="1" dirty="0"/>
              <a:t>more hardware </a:t>
            </a:r>
            <a:r>
              <a:rPr lang="en-GB" dirty="0"/>
              <a:t>and therefore are </a:t>
            </a:r>
            <a:r>
              <a:rPr lang="en-GB" b="1" dirty="0"/>
              <a:t>more expensive </a:t>
            </a:r>
            <a:r>
              <a:rPr lang="en-GB" dirty="0"/>
              <a:t>and </a:t>
            </a:r>
            <a:r>
              <a:rPr lang="en-GB" b="1" dirty="0"/>
              <a:t>power-hungry</a:t>
            </a:r>
          </a:p>
          <a:p>
            <a:pPr lvl="1"/>
            <a:r>
              <a:rPr lang="en-GB" dirty="0"/>
              <a:t>these </a:t>
            </a:r>
            <a:r>
              <a:rPr lang="en-GB" b="1" dirty="0"/>
              <a:t>trade-offs</a:t>
            </a:r>
            <a:r>
              <a:rPr lang="en-GB" dirty="0"/>
              <a:t> must be considered when choosing an appropriate adder for a design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769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68BF7-2F3B-A5C4-4F7E-1982399FCE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</p:spPr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BFAA1C-1163-169B-2D77-6FEF73CC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823686"/>
            <a:ext cx="8258863" cy="3210627"/>
          </a:xfrm>
        </p:spPr>
        <p:txBody>
          <a:bodyPr/>
          <a:lstStyle/>
          <a:p>
            <a:r>
              <a:rPr lang="en-GB" dirty="0"/>
              <a:t>Building Block definition</a:t>
            </a:r>
          </a:p>
          <a:p>
            <a:r>
              <a:rPr lang="en-GB" dirty="0"/>
              <a:t>Multiplexer</a:t>
            </a:r>
          </a:p>
          <a:p>
            <a:r>
              <a:rPr lang="en-GB" dirty="0"/>
              <a:t>Decoders</a:t>
            </a:r>
          </a:p>
          <a:p>
            <a:r>
              <a:rPr lang="en-GB" dirty="0"/>
              <a:t>Adders</a:t>
            </a:r>
          </a:p>
          <a:p>
            <a:r>
              <a:rPr lang="en-GB" dirty="0"/>
              <a:t>Subtractor</a:t>
            </a:r>
          </a:p>
          <a:p>
            <a:r>
              <a:rPr lang="en-GB" dirty="0"/>
              <a:t>Comparators</a:t>
            </a:r>
          </a:p>
          <a:p>
            <a:r>
              <a:rPr lang="en-GB" dirty="0"/>
              <a:t>Arithmetic/Logical Unit (ALU)</a:t>
            </a:r>
          </a:p>
          <a:p>
            <a:r>
              <a:rPr lang="en-GB" dirty="0"/>
              <a:t>Shifters and Rotators</a:t>
            </a:r>
          </a:p>
          <a:p>
            <a:r>
              <a:rPr lang="en-GB" dirty="0"/>
              <a:t>Multiplier and divider </a:t>
            </a:r>
          </a:p>
          <a:p>
            <a:r>
              <a:rPr lang="en-GB" dirty="0"/>
              <a:t>Floating-Point Addition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556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Ripple-Carry Adder vs Carry-Lookahead Adder 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74325" y="1258836"/>
            <a:ext cx="8818500" cy="5177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Compare the delays of a 32-bit ripple-carry adder and a 32-bit carry-lookahead adder with 4-bit blocks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Assume that each gate delay is 100ps and that a full adder delay is 300ps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The propagation delay of the 32-bit ripple-carry adder is </a:t>
            </a:r>
          </a:p>
          <a:p>
            <a:pPr lvl="1"/>
            <a:r>
              <a:rPr lang="en-GB" dirty="0"/>
              <a:t>t</a:t>
            </a:r>
            <a:r>
              <a:rPr lang="en-GB" baseline="-25000" dirty="0"/>
              <a:t>riple </a:t>
            </a:r>
            <a:r>
              <a:rPr lang="en-GB" dirty="0"/>
              <a:t>= N * T</a:t>
            </a:r>
            <a:r>
              <a:rPr lang="en-GB" baseline="-25000" dirty="0"/>
              <a:t>FA</a:t>
            </a:r>
            <a:r>
              <a:rPr lang="en-GB" dirty="0"/>
              <a:t> = 32 * 300ps = 9.6 ns</a:t>
            </a:r>
            <a:endParaRPr lang="en-GB" sz="500" dirty="0"/>
          </a:p>
          <a:p>
            <a:pPr lvl="0"/>
            <a:endParaRPr lang="en-GB" dirty="0"/>
          </a:p>
          <a:p>
            <a:pPr lvl="0"/>
            <a:r>
              <a:rPr lang="en-GB" dirty="0"/>
              <a:t>The carry-lookahead adder has </a:t>
            </a:r>
          </a:p>
          <a:p>
            <a:pPr lvl="1"/>
            <a:r>
              <a:rPr lang="en-GB" dirty="0" err="1"/>
              <a:t>t</a:t>
            </a:r>
            <a:r>
              <a:rPr lang="en-GB" baseline="-25000" dirty="0" err="1"/>
              <a:t>pg</a:t>
            </a:r>
            <a:r>
              <a:rPr lang="en-GB" dirty="0"/>
              <a:t> = 100ps (one AND or one OR)</a:t>
            </a:r>
          </a:p>
          <a:p>
            <a:pPr lvl="1"/>
            <a:r>
              <a:rPr lang="en-GB" dirty="0" err="1"/>
              <a:t>t</a:t>
            </a:r>
            <a:r>
              <a:rPr lang="en-GB" baseline="-25000" dirty="0" err="1"/>
              <a:t>pg_block</a:t>
            </a:r>
            <a:r>
              <a:rPr lang="en-GB" dirty="0"/>
              <a:t> = 6 * 100 </a:t>
            </a:r>
            <a:r>
              <a:rPr lang="en-GB" dirty="0" err="1"/>
              <a:t>ps</a:t>
            </a:r>
            <a:r>
              <a:rPr lang="en-GB" dirty="0"/>
              <a:t> = 600ps (six AND/OR gates)</a:t>
            </a:r>
          </a:p>
          <a:p>
            <a:pPr lvl="1"/>
            <a:r>
              <a:rPr lang="en-GB" dirty="0" err="1"/>
              <a:t>t</a:t>
            </a:r>
            <a:r>
              <a:rPr lang="en-GB" baseline="-25000" dirty="0" err="1"/>
              <a:t>lookahead</a:t>
            </a:r>
            <a:r>
              <a:rPr lang="en-GB" dirty="0"/>
              <a:t> = 2 * 100 </a:t>
            </a:r>
            <a:r>
              <a:rPr lang="en-GB" dirty="0" err="1"/>
              <a:t>ps</a:t>
            </a:r>
            <a:r>
              <a:rPr lang="en-GB" dirty="0"/>
              <a:t> =  200ps (one OR and one AND)</a:t>
            </a:r>
          </a:p>
          <a:p>
            <a:pPr lvl="1"/>
            <a:r>
              <a:rPr lang="en-GB" dirty="0" err="1"/>
              <a:t>t</a:t>
            </a:r>
            <a:r>
              <a:rPr lang="en-GB" baseline="-25000" dirty="0" err="1"/>
              <a:t>CLA</a:t>
            </a:r>
            <a:r>
              <a:rPr lang="en-GB" dirty="0"/>
              <a:t>=</a:t>
            </a:r>
            <a:r>
              <a:rPr lang="en-GB" dirty="0" err="1"/>
              <a:t>t</a:t>
            </a:r>
            <a:r>
              <a:rPr lang="en-GB" baseline="-25000" dirty="0" err="1"/>
              <a:t>pg</a:t>
            </a:r>
            <a:r>
              <a:rPr lang="en-GB" dirty="0" err="1"/>
              <a:t>+t</a:t>
            </a:r>
            <a:r>
              <a:rPr lang="en-GB" baseline="-25000" dirty="0" err="1"/>
              <a:t>pg_block</a:t>
            </a:r>
            <a:r>
              <a:rPr lang="en-GB" dirty="0"/>
              <a:t>+(N/k-1)</a:t>
            </a:r>
            <a:r>
              <a:rPr lang="en-GB" dirty="0" err="1"/>
              <a:t>t</a:t>
            </a:r>
            <a:r>
              <a:rPr lang="en-GB" baseline="-25000" dirty="0" err="1"/>
              <a:t>lookahead</a:t>
            </a:r>
            <a:r>
              <a:rPr lang="en-GB" dirty="0" err="1"/>
              <a:t>+kt</a:t>
            </a:r>
            <a:r>
              <a:rPr lang="en-GB" baseline="-25000" dirty="0" err="1"/>
              <a:t>FA</a:t>
            </a:r>
            <a:r>
              <a:rPr lang="en-GB" baseline="-25000" dirty="0"/>
              <a:t> </a:t>
            </a:r>
            <a:r>
              <a:rPr lang="en-GB" dirty="0"/>
              <a:t>= 100 + 600 + (32/4 - 1)*200 + 4*300 = 3.3ns</a:t>
            </a:r>
          </a:p>
          <a:p>
            <a:endParaRPr lang="en-GB" dirty="0"/>
          </a:p>
          <a:p>
            <a:r>
              <a:rPr lang="en-GB" dirty="0"/>
              <a:t>The carry-lookahead adder is almost 3 times faster than the ripple-carry adder</a:t>
            </a:r>
            <a:endParaRPr lang="en-GB" sz="1050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454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Subtractor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2055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Performed by taking the two’s complement of the second number, then adding</a:t>
            </a:r>
          </a:p>
          <a:p>
            <a:pPr lvl="0"/>
            <a:r>
              <a:rPr lang="en-GB" dirty="0"/>
              <a:t>To compute Y = A − B </a:t>
            </a:r>
          </a:p>
          <a:p>
            <a:pPr lvl="1"/>
            <a:r>
              <a:rPr lang="en-GB" dirty="0"/>
              <a:t>first create the two’s complement of B</a:t>
            </a:r>
          </a:p>
          <a:p>
            <a:pPr lvl="2"/>
            <a:r>
              <a:rPr lang="en-GB" dirty="0"/>
              <a:t>invert the bits of B to obtain B  </a:t>
            </a:r>
          </a:p>
          <a:p>
            <a:pPr lvl="2"/>
            <a:r>
              <a:rPr lang="en-GB" dirty="0"/>
              <a:t>add 1 to get −B = B + 1</a:t>
            </a:r>
          </a:p>
          <a:p>
            <a:pPr lvl="1"/>
            <a:r>
              <a:rPr lang="en-GB" dirty="0"/>
              <a:t>add this quantity to A </a:t>
            </a:r>
          </a:p>
          <a:p>
            <a:pPr lvl="2"/>
            <a:r>
              <a:rPr lang="en-GB" dirty="0"/>
              <a:t>Y = A + B + 1 = A − B</a:t>
            </a:r>
          </a:p>
          <a:p>
            <a:r>
              <a:rPr lang="en-GB" dirty="0"/>
              <a:t>We can use a single carry-lookahead adder by adding A + B with C</a:t>
            </a:r>
            <a:r>
              <a:rPr lang="en-GB" baseline="-25000" dirty="0"/>
              <a:t>in</a:t>
            </a:r>
            <a:r>
              <a:rPr lang="en-GB" dirty="0"/>
              <a:t> = 1</a:t>
            </a:r>
          </a:p>
          <a:p>
            <a:pPr marL="590550" lvl="1" indent="0">
              <a:buNone/>
            </a:pPr>
            <a:endParaRPr lang="en-GB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01320C40-399E-7353-EE86-56056A740B36}"/>
              </a:ext>
            </a:extLst>
          </p:cNvPr>
          <p:cNvCxnSpPr/>
          <p:nvPr/>
        </p:nvCxnSpPr>
        <p:spPr>
          <a:xfrm>
            <a:off x="3995050" y="2661477"/>
            <a:ext cx="102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287A67D4-CBFF-7A2B-0671-95D638A82FBC}"/>
              </a:ext>
            </a:extLst>
          </p:cNvPr>
          <p:cNvCxnSpPr/>
          <p:nvPr/>
        </p:nvCxnSpPr>
        <p:spPr>
          <a:xfrm>
            <a:off x="3070680" y="3027522"/>
            <a:ext cx="102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52EBF7AC-D3BF-5F22-5BD5-3A42863B9C95}"/>
              </a:ext>
            </a:extLst>
          </p:cNvPr>
          <p:cNvCxnSpPr/>
          <p:nvPr/>
        </p:nvCxnSpPr>
        <p:spPr>
          <a:xfrm>
            <a:off x="2233191" y="3779556"/>
            <a:ext cx="102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417FCDCD-EAA6-E092-0ED6-AE1A5F51131A}"/>
              </a:ext>
            </a:extLst>
          </p:cNvPr>
          <p:cNvCxnSpPr/>
          <p:nvPr/>
        </p:nvCxnSpPr>
        <p:spPr>
          <a:xfrm>
            <a:off x="6489001" y="4087204"/>
            <a:ext cx="102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magine 7" descr="Immagine che contiene schizzo, disegno, diagramma, origami&#10;&#10;Descrizione generata automaticamente">
            <a:extLst>
              <a:ext uri="{FF2B5EF4-FFF2-40B4-BE49-F238E27FC236}">
                <a16:creationId xmlns:a16="http://schemas.microsoft.com/office/drawing/2014/main" id="{1525BBFF-45CE-3460-78FA-3ADD0439E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998" y="4327176"/>
            <a:ext cx="2045941" cy="2337093"/>
          </a:xfrm>
          <a:prstGeom prst="rect">
            <a:avLst/>
          </a:prstGeom>
        </p:spPr>
      </p:pic>
      <p:pic>
        <p:nvPicPr>
          <p:cNvPr id="10" name="Immagine 9" descr="Immagine che contiene schizzo, disegno, diagramma, origami&#10;&#10;Descrizione generata automaticamente">
            <a:extLst>
              <a:ext uri="{FF2B5EF4-FFF2-40B4-BE49-F238E27FC236}">
                <a16:creationId xmlns:a16="http://schemas.microsoft.com/office/drawing/2014/main" id="{8FA3EDD1-3C18-5191-EE60-EF06EEFB9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542" y="3883062"/>
            <a:ext cx="2250224" cy="279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768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Comparators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26556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Determines whether two binary numbers are equal or if one is greater or less than the other</a:t>
            </a:r>
          </a:p>
          <a:p>
            <a:pPr lvl="1"/>
            <a:r>
              <a:rPr lang="en-GB" dirty="0"/>
              <a:t>receives two N-bit binary numbers A and B </a:t>
            </a:r>
          </a:p>
          <a:p>
            <a:pPr lvl="1"/>
            <a:r>
              <a:rPr lang="en-GB" dirty="0"/>
              <a:t>an </a:t>
            </a:r>
            <a:r>
              <a:rPr lang="en-GB" b="1" dirty="0"/>
              <a:t>equality comparator </a:t>
            </a:r>
            <a:r>
              <a:rPr lang="en-GB" dirty="0"/>
              <a:t>produces a single output, indicating A is equal to B</a:t>
            </a:r>
          </a:p>
          <a:p>
            <a:pPr lvl="1"/>
            <a:r>
              <a:rPr lang="en-GB" dirty="0"/>
              <a:t>a </a:t>
            </a:r>
            <a:r>
              <a:rPr lang="en-GB" b="1" dirty="0"/>
              <a:t>magnitude comparator </a:t>
            </a:r>
            <a:r>
              <a:rPr lang="en-GB" dirty="0"/>
              <a:t>produces one or more outputs, indicating the relative values of A and B</a:t>
            </a:r>
          </a:p>
          <a:p>
            <a:pPr lvl="0"/>
            <a:r>
              <a:rPr lang="en-GB" dirty="0"/>
              <a:t>The equality comparator is the simpler piece of hardware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r>
              <a:rPr lang="en-GB" dirty="0"/>
              <a:t>it checks whether the corresponding bits in each column of A and B are equal</a:t>
            </a:r>
          </a:p>
          <a:p>
            <a:pPr lvl="2"/>
            <a:r>
              <a:rPr lang="en-GB" dirty="0"/>
              <a:t>using XNOR gates</a:t>
            </a:r>
          </a:p>
          <a:p>
            <a:pPr lvl="1"/>
            <a:r>
              <a:rPr lang="en-GB" dirty="0"/>
              <a:t>the numbers are equal if all the columns are equal</a:t>
            </a:r>
          </a:p>
          <a:p>
            <a:pPr lvl="1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53C23EC-E123-357E-AC47-0747AAE51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821" y="3564009"/>
            <a:ext cx="1201024" cy="155616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9E7E0F4-B800-A069-606E-8E5E97DB5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553" y="3395902"/>
            <a:ext cx="2234339" cy="183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70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Comparators (2)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88552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Magnitude comparison of signed numbers is usually done by computing A − B and looking at the sign (most significant bit) of the  result</a:t>
            </a:r>
          </a:p>
          <a:p>
            <a:pPr lvl="1"/>
            <a:r>
              <a:rPr lang="en-GB" dirty="0"/>
              <a:t>if the result is negative (i.e., the sign bit is 1), then A is less than B</a:t>
            </a:r>
          </a:p>
          <a:p>
            <a:pPr lvl="1"/>
            <a:r>
              <a:rPr lang="en-GB" dirty="0"/>
              <a:t>otherwise, A is greater than or equal to B</a:t>
            </a:r>
          </a:p>
          <a:p>
            <a:pPr lvl="1"/>
            <a:endParaRPr lang="en-GB" dirty="0"/>
          </a:p>
          <a:p>
            <a:r>
              <a:rPr lang="en-GB" dirty="0"/>
              <a:t>This comparator functions </a:t>
            </a:r>
            <a:r>
              <a:rPr lang="en-GB" b="1" dirty="0"/>
              <a:t>incorrectly </a:t>
            </a:r>
            <a:br>
              <a:rPr lang="en-GB" b="1" dirty="0"/>
            </a:br>
            <a:r>
              <a:rPr lang="en-GB" b="1" dirty="0"/>
              <a:t>upon overflow</a:t>
            </a:r>
          </a:p>
          <a:p>
            <a:pPr lvl="1"/>
            <a:r>
              <a:rPr lang="en-GB" dirty="0"/>
              <a:t>overflow occurs when </a:t>
            </a:r>
          </a:p>
          <a:p>
            <a:pPr lvl="2"/>
            <a:r>
              <a:rPr lang="en-GB" dirty="0"/>
              <a:t>the two inputs have different signs</a:t>
            </a:r>
            <a:br>
              <a:rPr lang="en-GB" dirty="0"/>
            </a:br>
            <a:endParaRPr lang="en-GB" dirty="0"/>
          </a:p>
          <a:p>
            <a:pPr lvl="2"/>
            <a:r>
              <a:rPr lang="en-GB" dirty="0"/>
              <a:t>and the sign of the subtraction result </a:t>
            </a:r>
            <a:br>
              <a:rPr lang="en-GB" dirty="0"/>
            </a:br>
            <a:r>
              <a:rPr lang="en-GB" dirty="0"/>
              <a:t>has a different sign than the A input</a:t>
            </a:r>
          </a:p>
        </p:txBody>
      </p:sp>
      <p:pic>
        <p:nvPicPr>
          <p:cNvPr id="6" name="Immagine 5" descr="Immagine che contiene diagramma, schizzo, disegno, Disegno tecnico&#10;&#10;Descrizione generata automaticamente">
            <a:extLst>
              <a:ext uri="{FF2B5EF4-FFF2-40B4-BE49-F238E27FC236}">
                <a16:creationId xmlns:a16="http://schemas.microsoft.com/office/drawing/2014/main" id="{BEAD26C8-C453-F9E8-23AC-BEFA1A183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859" y="2129535"/>
            <a:ext cx="3710391" cy="428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667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Arithmetic/Logical Unit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6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ALU </a:t>
            </a:r>
            <a:r>
              <a:rPr lang="en-GB" b="1" dirty="0"/>
              <a:t>combines</a:t>
            </a:r>
            <a:r>
              <a:rPr lang="en-GB" dirty="0"/>
              <a:t> a variety of </a:t>
            </a:r>
            <a:r>
              <a:rPr lang="en-GB" b="1" dirty="0"/>
              <a:t>mathematical</a:t>
            </a:r>
            <a:r>
              <a:rPr lang="en-GB" dirty="0"/>
              <a:t> and </a:t>
            </a:r>
            <a:r>
              <a:rPr lang="en-GB" b="1" dirty="0"/>
              <a:t>logical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operations into a single unit</a:t>
            </a:r>
          </a:p>
          <a:p>
            <a:pPr lvl="1"/>
            <a:r>
              <a:rPr lang="en-GB" dirty="0"/>
              <a:t>addition, subtraction, AND, and OR operations</a:t>
            </a:r>
          </a:p>
          <a:p>
            <a:pPr lvl="1"/>
            <a:r>
              <a:rPr lang="en-GB" b="1" dirty="0"/>
              <a:t>control signal </a:t>
            </a:r>
            <a:r>
              <a:rPr lang="en-GB" dirty="0"/>
              <a:t>to specifies the function to perform </a:t>
            </a:r>
          </a:p>
          <a:p>
            <a:pPr lvl="1"/>
            <a:r>
              <a:rPr lang="en-GB" dirty="0"/>
              <a:t>the heart of most computer systems</a:t>
            </a:r>
          </a:p>
          <a:p>
            <a:pPr lvl="1"/>
            <a:endParaRPr lang="en-GB" sz="900" dirty="0"/>
          </a:p>
          <a:p>
            <a:r>
              <a:rPr lang="en-GB" dirty="0"/>
              <a:t>The following implementation contains </a:t>
            </a:r>
          </a:p>
          <a:p>
            <a:pPr lvl="1"/>
            <a:r>
              <a:rPr lang="en-GB" dirty="0"/>
              <a:t>an N-bit adder, N 2-input AND and OR gates</a:t>
            </a:r>
          </a:p>
          <a:p>
            <a:endParaRPr lang="en-GB" dirty="0"/>
          </a:p>
        </p:txBody>
      </p:sp>
      <p:pic>
        <p:nvPicPr>
          <p:cNvPr id="7" name="Immagine 6" descr="Immagine che contiene testo, calligrafia, Carattere, linea&#10;&#10;Descrizione generata automaticamente">
            <a:extLst>
              <a:ext uri="{FF2B5EF4-FFF2-40B4-BE49-F238E27FC236}">
                <a16:creationId xmlns:a16="http://schemas.microsoft.com/office/drawing/2014/main" id="{8A00690C-71FD-DB67-30D5-834568E22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167" y="4245274"/>
            <a:ext cx="1894224" cy="2191493"/>
          </a:xfrm>
          <a:prstGeom prst="rect">
            <a:avLst/>
          </a:prstGeom>
        </p:spPr>
      </p:pic>
      <p:pic>
        <p:nvPicPr>
          <p:cNvPr id="14" name="Immagine 13" descr="Immagine che contiene diagramma, schizzo, Disegno tecnico, Piano&#10;&#10;Descrizione generata automaticamente">
            <a:extLst>
              <a:ext uri="{FF2B5EF4-FFF2-40B4-BE49-F238E27FC236}">
                <a16:creationId xmlns:a16="http://schemas.microsoft.com/office/drawing/2014/main" id="{D5E2088D-FB21-75F0-646D-3FA59FC97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879" y="3212218"/>
            <a:ext cx="3153988" cy="3445298"/>
          </a:xfrm>
          <a:prstGeom prst="rect">
            <a:avLst/>
          </a:prstGeom>
        </p:spPr>
      </p:pic>
      <p:pic>
        <p:nvPicPr>
          <p:cNvPr id="16" name="Immagine 15" descr="Immagine che contiene diagramma, disegno, calligrafia, schizzo&#10;&#10;Descrizione generata automaticamente">
            <a:extLst>
              <a:ext uri="{FF2B5EF4-FFF2-40B4-BE49-F238E27FC236}">
                <a16:creationId xmlns:a16="http://schemas.microsoft.com/office/drawing/2014/main" id="{20A6078C-5B05-BEA4-176F-B7B03A690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881" y="966669"/>
            <a:ext cx="1676480" cy="207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15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Arithmetic/Logical Unit (2)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993080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ALU can produce </a:t>
            </a:r>
            <a:r>
              <a:rPr lang="en-GB" b="1" dirty="0"/>
              <a:t>flags</a:t>
            </a:r>
            <a:r>
              <a:rPr lang="en-GB" dirty="0"/>
              <a:t> to provide information about the </a:t>
            </a:r>
            <a:br>
              <a:rPr lang="en-GB" dirty="0"/>
            </a:br>
            <a:r>
              <a:rPr lang="en-GB" dirty="0"/>
              <a:t>result</a:t>
            </a:r>
          </a:p>
          <a:p>
            <a:pPr lvl="0"/>
            <a:endParaRPr lang="en-GB" sz="600" dirty="0"/>
          </a:p>
          <a:p>
            <a:r>
              <a:rPr lang="en-GB" dirty="0"/>
              <a:t>Z (</a:t>
            </a:r>
            <a:r>
              <a:rPr lang="en-GB" b="1" dirty="0"/>
              <a:t>zero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all the bits of the output are 0</a:t>
            </a:r>
          </a:p>
          <a:p>
            <a:r>
              <a:rPr lang="en-GB" dirty="0"/>
              <a:t>N (</a:t>
            </a:r>
            <a:r>
              <a:rPr lang="en-GB" b="1" dirty="0"/>
              <a:t>negative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the most  significant bit of the output</a:t>
            </a:r>
          </a:p>
          <a:p>
            <a:r>
              <a:rPr lang="en-GB" dirty="0"/>
              <a:t>C (</a:t>
            </a:r>
            <a:r>
              <a:rPr lang="en-GB" b="1" dirty="0"/>
              <a:t>carry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adder  produces a carry out and the ALU is performing addition or subtraction </a:t>
            </a:r>
          </a:p>
          <a:p>
            <a:r>
              <a:rPr lang="en-GB" dirty="0"/>
              <a:t>V (</a:t>
            </a:r>
            <a:r>
              <a:rPr lang="en-GB" b="1" dirty="0"/>
              <a:t>overflow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overflow occurs when the addition of two same signed numbers produces a result with the opposite sign </a:t>
            </a:r>
          </a:p>
          <a:p>
            <a:pPr lvl="2"/>
            <a:r>
              <a:rPr lang="en-GB" dirty="0"/>
              <a:t>ALU is performing addition or subtraction (C</a:t>
            </a:r>
            <a:r>
              <a:rPr lang="en-GB" baseline="-25000" dirty="0"/>
              <a:t>1</a:t>
            </a:r>
            <a:r>
              <a:rPr lang="en-GB" dirty="0"/>
              <a:t>=0)</a:t>
            </a:r>
          </a:p>
          <a:p>
            <a:pPr lvl="2"/>
            <a:r>
              <a:rPr lang="en-GB" dirty="0"/>
              <a:t>A and Sum have opposite signs</a:t>
            </a:r>
          </a:p>
          <a:p>
            <a:pPr lvl="2"/>
            <a:r>
              <a:rPr lang="en-GB" dirty="0"/>
              <a:t>A and B have the same sign, and the adder is performing addition (C</a:t>
            </a:r>
            <a:r>
              <a:rPr lang="en-GB" baseline="-25000" dirty="0"/>
              <a:t>0</a:t>
            </a:r>
            <a:r>
              <a:rPr lang="en-GB" dirty="0"/>
              <a:t>=0) </a:t>
            </a:r>
          </a:p>
          <a:p>
            <a:pPr lvl="2"/>
            <a:r>
              <a:rPr lang="en-GB" dirty="0"/>
              <a:t>or A and B have opposite sign, and the adder is performing subtraction (C</a:t>
            </a:r>
            <a:r>
              <a:rPr lang="en-GB" baseline="-25000" dirty="0"/>
              <a:t>0</a:t>
            </a:r>
            <a:r>
              <a:rPr lang="en-GB" dirty="0"/>
              <a:t>=1) 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 descr="Immagine che contiene schizzo, disegno, diagramma, calligrafia&#10;&#10;Descrizione generata automaticamente">
            <a:extLst>
              <a:ext uri="{FF2B5EF4-FFF2-40B4-BE49-F238E27FC236}">
                <a16:creationId xmlns:a16="http://schemas.microsoft.com/office/drawing/2014/main" id="{00E21A52-7342-90E5-C1D0-ED407EC93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668" y="732483"/>
            <a:ext cx="2191869" cy="254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547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Arithmetic/Logical Unit (3)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2916591-5F5B-B7F0-E1CA-71FFA6599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610" y="980183"/>
            <a:ext cx="61468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97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Arithmetic/Logical Unit (4)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6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ALU flags can also be used for comparisons</a:t>
            </a:r>
          </a:p>
          <a:p>
            <a:pPr lvl="1"/>
            <a:r>
              <a:rPr lang="en-GB" dirty="0"/>
              <a:t>ALU computes A-B and look at the flags:</a:t>
            </a:r>
          </a:p>
          <a:p>
            <a:pPr lvl="2">
              <a:spcBef>
                <a:spcPts val="0"/>
              </a:spcBef>
            </a:pPr>
            <a:r>
              <a:rPr lang="en-GB" dirty="0"/>
              <a:t>(1) if Z is asserted, the result is 0, so A==B</a:t>
            </a:r>
          </a:p>
          <a:p>
            <a:pPr lvl="2">
              <a:spcBef>
                <a:spcPts val="0"/>
              </a:spcBef>
            </a:pPr>
            <a:r>
              <a:rPr lang="it-IT" dirty="0">
                <a:solidFill>
                  <a:srgbClr val="141413"/>
                </a:solidFill>
                <a:latin typeface="Helvetica" pitchFamily="2" charset="0"/>
              </a:rPr>
              <a:t>(2) </a:t>
            </a:r>
            <a:r>
              <a:rPr lang="it-IT" dirty="0" err="1">
                <a:solidFill>
                  <a:srgbClr val="141413"/>
                </a:solidFill>
                <a:latin typeface="Helvetica" pitchFamily="2" charset="0"/>
              </a:rPr>
              <a:t>o</a:t>
            </a:r>
            <a:r>
              <a:rPr lang="it-IT" dirty="0" err="1">
                <a:solidFill>
                  <a:srgbClr val="141413"/>
                </a:solidFill>
                <a:effectLst/>
                <a:latin typeface="Helvetica" pitchFamily="2" charset="0"/>
              </a:rPr>
              <a:t>therwise</a:t>
            </a:r>
            <a:r>
              <a:rPr lang="it-IT" dirty="0">
                <a:solidFill>
                  <a:srgbClr val="141413"/>
                </a:solidFill>
                <a:effectLst/>
                <a:latin typeface="Helvetica" pitchFamily="2" charset="0"/>
              </a:rPr>
              <a:t>, A </a:t>
            </a:r>
            <a:r>
              <a:rPr lang="it-IT" dirty="0" err="1">
                <a:solidFill>
                  <a:srgbClr val="141413"/>
                </a:solidFill>
                <a:effectLst/>
                <a:latin typeface="Helvetica" pitchFamily="2" charset="0"/>
              </a:rPr>
              <a:t>is</a:t>
            </a:r>
            <a:r>
              <a:rPr lang="it-IT" dirty="0">
                <a:solidFill>
                  <a:srgbClr val="141413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141413"/>
                </a:solidFill>
                <a:effectLst/>
                <a:latin typeface="Helvetica" pitchFamily="2" charset="0"/>
              </a:rPr>
              <a:t>not</a:t>
            </a:r>
            <a:r>
              <a:rPr lang="it-IT" dirty="0">
                <a:solidFill>
                  <a:srgbClr val="141413"/>
                </a:solidFill>
                <a:effectLst/>
                <a:latin typeface="Helvetica" pitchFamily="2" charset="0"/>
              </a:rPr>
              <a:t> </a:t>
            </a:r>
            <a:r>
              <a:rPr lang="it-IT" dirty="0" err="1">
                <a:solidFill>
                  <a:srgbClr val="141413"/>
                </a:solidFill>
                <a:effectLst/>
                <a:latin typeface="Helvetica" pitchFamily="2" charset="0"/>
              </a:rPr>
              <a:t>equal</a:t>
            </a:r>
            <a:r>
              <a:rPr lang="it-IT" dirty="0">
                <a:solidFill>
                  <a:srgbClr val="141413"/>
                </a:solidFill>
                <a:effectLst/>
                <a:latin typeface="Helvetica" pitchFamily="2" charset="0"/>
              </a:rPr>
              <a:t> to B</a:t>
            </a:r>
            <a:endParaRPr lang="en-GB" dirty="0"/>
          </a:p>
          <a:p>
            <a:pPr lvl="2">
              <a:spcBef>
                <a:spcPts val="0"/>
              </a:spcBef>
            </a:pPr>
            <a:r>
              <a:rPr lang="en-GB" dirty="0"/>
              <a:t>(3) magnitude comparison is messier, we see </a:t>
            </a:r>
            <a:br>
              <a:rPr lang="en-GB" dirty="0"/>
            </a:br>
            <a:r>
              <a:rPr lang="en-GB" dirty="0"/>
              <a:t>whether the answer is negative (N). However, if </a:t>
            </a:r>
            <a:br>
              <a:rPr lang="en-GB" dirty="0"/>
            </a:br>
            <a:r>
              <a:rPr lang="en-GB" dirty="0"/>
              <a:t>overflow occurs, the N flag will be incorrect. Hence,</a:t>
            </a:r>
            <a:br>
              <a:rPr lang="en-GB" dirty="0"/>
            </a:br>
            <a:r>
              <a:rPr lang="en-GB" dirty="0"/>
              <a:t>A is less than B if the answer is negative and there </a:t>
            </a:r>
            <a:br>
              <a:rPr lang="en-GB" dirty="0"/>
            </a:br>
            <a:r>
              <a:rPr lang="en-GB" dirty="0"/>
              <a:t>is no overflow or if the answer is positive but </a:t>
            </a:r>
            <a:br>
              <a:rPr lang="en-GB" dirty="0"/>
            </a:br>
            <a:r>
              <a:rPr lang="en-GB" dirty="0"/>
              <a:t>overflow occurred</a:t>
            </a:r>
          </a:p>
          <a:p>
            <a:pPr lvl="2">
              <a:spcBef>
                <a:spcPts val="0"/>
              </a:spcBef>
            </a:pPr>
            <a:r>
              <a:rPr lang="en-GB" dirty="0"/>
              <a:t>(4) A is less then or equal to B if occur the OR of </a:t>
            </a:r>
            <a:br>
              <a:rPr lang="en-GB" dirty="0"/>
            </a:br>
            <a:r>
              <a:rPr lang="en-GB" dirty="0"/>
              <a:t>condition (1) and (3)</a:t>
            </a:r>
          </a:p>
          <a:p>
            <a:pPr lvl="2">
              <a:spcBef>
                <a:spcPts val="0"/>
              </a:spcBef>
            </a:pPr>
            <a:r>
              <a:rPr lang="en-GB" dirty="0"/>
              <a:t>(5) A is greater then B, if it is not less then or equal </a:t>
            </a:r>
            <a:br>
              <a:rPr lang="en-GB" dirty="0"/>
            </a:br>
            <a:r>
              <a:rPr lang="en-GB" dirty="0"/>
              <a:t>to B, the negation of condition (4)</a:t>
            </a:r>
          </a:p>
          <a:p>
            <a:pPr lvl="2">
              <a:spcBef>
                <a:spcPts val="0"/>
              </a:spcBef>
            </a:pPr>
            <a:r>
              <a:rPr lang="en-GB" dirty="0"/>
              <a:t>(6) A is greater then or equal to B, if it is not less then B, </a:t>
            </a:r>
            <a:br>
              <a:rPr lang="en-GB" dirty="0"/>
            </a:br>
            <a:r>
              <a:rPr lang="en-GB" dirty="0"/>
              <a:t>the negation of condition (3) </a:t>
            </a:r>
          </a:p>
          <a:p>
            <a:pPr lvl="0"/>
            <a:endParaRPr lang="en-GB" sz="600" dirty="0"/>
          </a:p>
          <a:p>
            <a:pPr lvl="0"/>
            <a:r>
              <a:rPr lang="en-GB" dirty="0"/>
              <a:t>Processors can use combinations of status bits for </a:t>
            </a:r>
            <a:r>
              <a:rPr lang="en-GB" b="1" dirty="0"/>
              <a:t>conditional branching</a:t>
            </a:r>
            <a:r>
              <a:rPr lang="en-GB" dirty="0"/>
              <a:t> (e.g., checking if a value is less than zero or within bounds)</a:t>
            </a:r>
          </a:p>
          <a:p>
            <a:pPr marL="120650" lvl="0" indent="0">
              <a:buNone/>
            </a:pPr>
            <a:endParaRPr lang="en-GB" sz="600" dirty="0"/>
          </a:p>
          <a:p>
            <a:pPr lvl="0"/>
            <a:r>
              <a:rPr lang="en-GB" b="1" dirty="0"/>
              <a:t>Many variations </a:t>
            </a:r>
            <a:r>
              <a:rPr lang="en-GB" dirty="0"/>
              <a:t>on this basic ALU exist that support other functions</a:t>
            </a:r>
          </a:p>
        </p:txBody>
      </p:sp>
      <p:pic>
        <p:nvPicPr>
          <p:cNvPr id="10" name="Immagine 9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99DCD067-56C4-697C-0B9D-11C75607E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050" y="1765300"/>
            <a:ext cx="31242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989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Shifters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968696"/>
            <a:ext cx="8818500" cy="54680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Shifters </a:t>
            </a:r>
            <a:r>
              <a:rPr lang="en-GB" b="1" dirty="0"/>
              <a:t>moves binary data</a:t>
            </a:r>
            <a:r>
              <a:rPr lang="en-GB" dirty="0"/>
              <a:t>, crucial in arithmetic operations, logical operations, and data manipulation. The main types are:</a:t>
            </a:r>
          </a:p>
          <a:p>
            <a:pPr lvl="1"/>
            <a:r>
              <a:rPr lang="en-GB" b="1" dirty="0"/>
              <a:t>logical shifter</a:t>
            </a:r>
            <a:r>
              <a:rPr lang="en-GB" dirty="0"/>
              <a:t>: shifts all bits to the left (or right), inserting a 0 into </a:t>
            </a:r>
            <a:r>
              <a:rPr lang="en-GB" dirty="0" err="1"/>
              <a:t>lsb</a:t>
            </a:r>
            <a:r>
              <a:rPr lang="en-GB" dirty="0"/>
              <a:t> (or </a:t>
            </a:r>
            <a:r>
              <a:rPr lang="en-GB" dirty="0" err="1"/>
              <a:t>msb</a:t>
            </a:r>
            <a:r>
              <a:rPr lang="en-GB" dirty="0"/>
              <a:t>) and discarding </a:t>
            </a:r>
            <a:r>
              <a:rPr lang="en-GB" dirty="0" err="1"/>
              <a:t>msb</a:t>
            </a:r>
            <a:r>
              <a:rPr lang="en-GB" dirty="0"/>
              <a:t> (or </a:t>
            </a:r>
            <a:r>
              <a:rPr lang="en-GB" dirty="0" err="1"/>
              <a:t>lsb</a:t>
            </a:r>
            <a:r>
              <a:rPr lang="en-GB" dirty="0"/>
              <a:t>)</a:t>
            </a:r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pPr lvl="1"/>
            <a:r>
              <a:rPr lang="en-GB" b="1" dirty="0"/>
              <a:t>arithmetic shifter</a:t>
            </a:r>
            <a:r>
              <a:rPr lang="en-GB" dirty="0"/>
              <a:t>: like a logical shift with sign bit preserved if possible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left shift by N bits multiplies the number by 2</a:t>
            </a:r>
            <a:r>
              <a:rPr lang="en-GB" baseline="30000" dirty="0"/>
              <a:t>N</a:t>
            </a:r>
          </a:p>
          <a:p>
            <a:pPr lvl="1"/>
            <a:r>
              <a:rPr lang="en-GB" dirty="0"/>
              <a:t>000011</a:t>
            </a:r>
            <a:r>
              <a:rPr lang="en-GB" baseline="-25000" dirty="0"/>
              <a:t>2</a:t>
            </a:r>
            <a:r>
              <a:rPr lang="en-GB" dirty="0"/>
              <a:t> &lt;&lt; 4 = 110000</a:t>
            </a:r>
            <a:r>
              <a:rPr lang="en-GB" baseline="-25000" dirty="0"/>
              <a:t>2</a:t>
            </a:r>
            <a:r>
              <a:rPr lang="en-GB" dirty="0"/>
              <a:t> is equivalent to 3</a:t>
            </a:r>
            <a:r>
              <a:rPr lang="en-GB" baseline="-25000" dirty="0"/>
              <a:t>10</a:t>
            </a:r>
            <a:r>
              <a:rPr lang="en-GB" dirty="0"/>
              <a:t> × 2</a:t>
            </a:r>
            <a:r>
              <a:rPr lang="en-GB" baseline="30000" dirty="0"/>
              <a:t>4</a:t>
            </a:r>
            <a:r>
              <a:rPr lang="en-GB" dirty="0"/>
              <a:t> = 48</a:t>
            </a:r>
            <a:r>
              <a:rPr lang="en-GB" baseline="-25000" dirty="0"/>
              <a:t>10</a:t>
            </a:r>
            <a:endParaRPr lang="en-GB" sz="1100" dirty="0"/>
          </a:p>
          <a:p>
            <a:r>
              <a:rPr lang="en-GB" dirty="0"/>
              <a:t>A right shift by N bits multiplies the number by 2</a:t>
            </a:r>
            <a:r>
              <a:rPr lang="en-GB" baseline="30000" dirty="0"/>
              <a:t>N</a:t>
            </a:r>
          </a:p>
          <a:p>
            <a:pPr lvl="1"/>
            <a:r>
              <a:rPr lang="en-GB" dirty="0"/>
              <a:t>11100</a:t>
            </a:r>
            <a:r>
              <a:rPr lang="en-GB" baseline="-25000" dirty="0"/>
              <a:t>2 </a:t>
            </a:r>
            <a:r>
              <a:rPr lang="en-GB" dirty="0"/>
              <a:t>&gt;&gt;&gt; 2 = 11111</a:t>
            </a:r>
            <a:r>
              <a:rPr lang="en-GB" baseline="-25000" dirty="0"/>
              <a:t>2</a:t>
            </a:r>
            <a:r>
              <a:rPr lang="en-GB" dirty="0"/>
              <a:t> is equivalent to −4</a:t>
            </a:r>
            <a:r>
              <a:rPr lang="en-GB" baseline="-25000" dirty="0"/>
              <a:t>10</a:t>
            </a:r>
            <a:r>
              <a:rPr lang="en-GB" dirty="0"/>
              <a:t>/2</a:t>
            </a:r>
            <a:r>
              <a:rPr lang="en-GB" baseline="30000" dirty="0"/>
              <a:t>2</a:t>
            </a:r>
            <a:r>
              <a:rPr lang="en-GB" dirty="0"/>
              <a:t> = −1</a:t>
            </a:r>
            <a:r>
              <a:rPr lang="en-GB" baseline="-25000" dirty="0"/>
              <a:t>10</a:t>
            </a:r>
            <a:endParaRPr lang="en-GB" dirty="0"/>
          </a:p>
        </p:txBody>
      </p:sp>
      <p:pic>
        <p:nvPicPr>
          <p:cNvPr id="5" name="Immagine 4" descr="Immagine che contiene testo, Carattere, linea, diagramma&#10;&#10;Descrizione generata automaticamente">
            <a:extLst>
              <a:ext uri="{FF2B5EF4-FFF2-40B4-BE49-F238E27FC236}">
                <a16:creationId xmlns:a16="http://schemas.microsoft.com/office/drawing/2014/main" id="{E77AB566-0A6D-484D-E6AB-BA93684CB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224676"/>
            <a:ext cx="5329646" cy="1110343"/>
          </a:xfrm>
          <a:prstGeom prst="rect">
            <a:avLst/>
          </a:prstGeom>
        </p:spPr>
      </p:pic>
      <p:pic>
        <p:nvPicPr>
          <p:cNvPr id="9" name="Immagine 8" descr="Immagine che contiene Carattere, testo, linea, diagramma&#10;&#10;Descrizione generata automaticamente">
            <a:extLst>
              <a:ext uri="{FF2B5EF4-FFF2-40B4-BE49-F238E27FC236}">
                <a16:creationId xmlns:a16="http://schemas.microsoft.com/office/drawing/2014/main" id="{2CE944A6-1544-D75D-4C8B-A5DEB7D2F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3775551"/>
            <a:ext cx="1978977" cy="111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26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Shifters (2)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6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An N-bit shifter can be built from N N:1 multiplexers</a:t>
            </a:r>
          </a:p>
          <a:p>
            <a:r>
              <a:rPr lang="en-GB" dirty="0"/>
              <a:t>Depending on the value of a log2(N)-bit shift amount control signal, the output receives the input shifted by 0 to N-1 bits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C4C2B63-C72C-32FF-D6BF-E7D52F197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958" y="2174126"/>
            <a:ext cx="1873137" cy="4391565"/>
          </a:xfrm>
          <a:prstGeom prst="rect">
            <a:avLst/>
          </a:prstGeom>
        </p:spPr>
      </p:pic>
      <p:pic>
        <p:nvPicPr>
          <p:cNvPr id="7" name="Immagine 6" descr="Immagine che contiene diagramma, schizzo, linea, Piano&#10;&#10;Descrizione generata automaticamente">
            <a:extLst>
              <a:ext uri="{FF2B5EF4-FFF2-40B4-BE49-F238E27FC236}">
                <a16:creationId xmlns:a16="http://schemas.microsoft.com/office/drawing/2014/main" id="{6DA5F017-F0E7-42A2-5186-9E5D23C04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037" y="2374453"/>
            <a:ext cx="1685834" cy="4128574"/>
          </a:xfrm>
          <a:prstGeom prst="rect">
            <a:avLst/>
          </a:prstGeom>
        </p:spPr>
      </p:pic>
      <p:pic>
        <p:nvPicPr>
          <p:cNvPr id="4" name="Immagine 3" descr="Immagine che contiene diagramma, testo, linea, Piano&#10;&#10;Descrizione generata automaticamente">
            <a:extLst>
              <a:ext uri="{FF2B5EF4-FFF2-40B4-BE49-F238E27FC236}">
                <a16:creationId xmlns:a16="http://schemas.microsoft.com/office/drawing/2014/main" id="{17C07484-BC00-C8D4-D80A-3493ED695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0503" y="2316523"/>
            <a:ext cx="1873137" cy="418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7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Building Block Definition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Combinational logic can be grouped in </a:t>
            </a:r>
            <a:r>
              <a:rPr lang="en-GB" b="1" dirty="0"/>
              <a:t>larger building blocks </a:t>
            </a:r>
            <a:r>
              <a:rPr lang="en-GB" dirty="0"/>
              <a:t>to build more complex systems</a:t>
            </a:r>
          </a:p>
          <a:p>
            <a:r>
              <a:rPr lang="en-GB" b="1" dirty="0"/>
              <a:t>Abstraction, hierarchy, modularity, and regularity</a:t>
            </a:r>
          </a:p>
          <a:p>
            <a:pPr lvl="1"/>
            <a:r>
              <a:rPr lang="en-GB" b="1" dirty="0"/>
              <a:t>abstract</a:t>
            </a:r>
            <a:r>
              <a:rPr lang="en-GB" dirty="0"/>
              <a:t> (hide) gate-level details to </a:t>
            </a:r>
            <a:r>
              <a:rPr lang="en-GB" b="1" dirty="0"/>
              <a:t>emphasize the function</a:t>
            </a:r>
            <a:r>
              <a:rPr lang="en-GB" dirty="0"/>
              <a:t> of the </a:t>
            </a:r>
            <a:r>
              <a:rPr lang="en-GB" b="1" dirty="0"/>
              <a:t>module</a:t>
            </a:r>
            <a:r>
              <a:rPr lang="en-GB" dirty="0"/>
              <a:t> (block)</a:t>
            </a:r>
          </a:p>
          <a:p>
            <a:pPr lvl="1"/>
            <a:r>
              <a:rPr lang="en-GB" b="1" dirty="0"/>
              <a:t>hierarchically</a:t>
            </a:r>
            <a:r>
              <a:rPr lang="en-GB" dirty="0"/>
              <a:t> assembled from simpler components</a:t>
            </a:r>
          </a:p>
          <a:p>
            <a:pPr lvl="1"/>
            <a:r>
              <a:rPr lang="en-GB" b="1" dirty="0"/>
              <a:t>well-defined interfaces</a:t>
            </a:r>
            <a:r>
              <a:rPr lang="en-GB" dirty="0"/>
              <a:t> in order to use them as a black boxes</a:t>
            </a:r>
          </a:p>
          <a:p>
            <a:endParaRPr lang="en-GB" dirty="0"/>
          </a:p>
          <a:p>
            <a:r>
              <a:rPr lang="en-GB" dirty="0"/>
              <a:t>Examples: </a:t>
            </a:r>
          </a:p>
          <a:p>
            <a:pPr lvl="1"/>
            <a:r>
              <a:rPr lang="en-GB" dirty="0"/>
              <a:t>seven-segment display decoders (already considered) </a:t>
            </a:r>
          </a:p>
          <a:p>
            <a:pPr lvl="1"/>
            <a:r>
              <a:rPr lang="en-GB" dirty="0"/>
              <a:t>multiplexers</a:t>
            </a:r>
          </a:p>
          <a:p>
            <a:pPr lvl="1"/>
            <a:r>
              <a:rPr lang="en-GB" dirty="0"/>
              <a:t>decoders</a:t>
            </a:r>
          </a:p>
          <a:p>
            <a:pPr lvl="1"/>
            <a:r>
              <a:rPr lang="en-GB" dirty="0"/>
              <a:t>arithmetic circuits</a:t>
            </a:r>
          </a:p>
          <a:p>
            <a:pPr lvl="1"/>
            <a:endParaRPr lang="en-GB" dirty="0"/>
          </a:p>
          <a:p>
            <a:r>
              <a:rPr lang="en-GB" dirty="0"/>
              <a:t>We will use many of these building blocks to build a </a:t>
            </a:r>
            <a:r>
              <a:rPr lang="en-GB" b="1" dirty="0"/>
              <a:t>microprocessor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Rotators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964029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Rotator rotates (left or right) a number </a:t>
            </a:r>
            <a:r>
              <a:rPr lang="en-GB" b="1" dirty="0"/>
              <a:t>in a circle </a:t>
            </a:r>
            <a:r>
              <a:rPr lang="en-GB" dirty="0"/>
              <a:t>such that empty spots are filled with bits shifted off the other end</a:t>
            </a:r>
          </a:p>
          <a:p>
            <a:pPr lvl="1"/>
            <a:endParaRPr lang="en-GB" dirty="0"/>
          </a:p>
        </p:txBody>
      </p:sp>
      <p:pic>
        <p:nvPicPr>
          <p:cNvPr id="9" name="Immagine 8" descr="Immagine che contiene diagramma, testo, Piano, linea&#10;&#10;Descrizione generata automaticamente">
            <a:extLst>
              <a:ext uri="{FF2B5EF4-FFF2-40B4-BE49-F238E27FC236}">
                <a16:creationId xmlns:a16="http://schemas.microsoft.com/office/drawing/2014/main" id="{30F6908C-A0BA-F012-B9F8-22A473CDF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547" y="1668401"/>
            <a:ext cx="2376906" cy="480605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E9754A7C-E7E9-B5AB-E61E-64F7665C3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99" y="1826255"/>
            <a:ext cx="2379996" cy="423587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500CB39-9DD0-9EEE-9D7F-B14A6BE38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305" y="1750952"/>
            <a:ext cx="2289031" cy="480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637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 descr="Immagine che contiene testo, diagramma, Carattere, linea&#10;&#10;Descrizione generata automaticamente">
            <a:extLst>
              <a:ext uri="{FF2B5EF4-FFF2-40B4-BE49-F238E27FC236}">
                <a16:creationId xmlns:a16="http://schemas.microsoft.com/office/drawing/2014/main" id="{D7A96E4B-CB8A-13DC-6EDE-41CF3CC67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768" y="3033396"/>
            <a:ext cx="5108640" cy="3573592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Multiplier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11058"/>
            <a:ext cx="8818500" cy="5595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Multiplication of 1-bit numbers is equivalent to the AND operation</a:t>
            </a:r>
          </a:p>
          <a:p>
            <a:pPr lvl="0"/>
            <a:r>
              <a:rPr lang="en-GB" dirty="0"/>
              <a:t>A N×N multiplier produces a 2N-bit result</a:t>
            </a:r>
          </a:p>
          <a:p>
            <a:pPr lvl="1"/>
            <a:r>
              <a:rPr lang="en-GB" dirty="0"/>
              <a:t>partial product is the AND of a single multiplier bit (B</a:t>
            </a:r>
            <a:r>
              <a:rPr lang="en-GB" baseline="-25000" dirty="0"/>
              <a:t>3</a:t>
            </a:r>
            <a:r>
              <a:rPr lang="en-GB" dirty="0"/>
              <a:t>, B</a:t>
            </a:r>
            <a:r>
              <a:rPr lang="en-GB" baseline="-25000" dirty="0"/>
              <a:t>2</a:t>
            </a:r>
            <a:r>
              <a:rPr lang="en-GB" dirty="0"/>
              <a:t>,…) </a:t>
            </a:r>
            <a:br>
              <a:rPr lang="en-GB" dirty="0"/>
            </a:br>
            <a:r>
              <a:rPr lang="en-GB" dirty="0"/>
              <a:t>with the multiplicand bits (A</a:t>
            </a:r>
            <a:r>
              <a:rPr lang="en-GB" baseline="-25000" dirty="0"/>
              <a:t>3</a:t>
            </a:r>
            <a:r>
              <a:rPr lang="en-GB" dirty="0"/>
              <a:t>, A</a:t>
            </a:r>
            <a:r>
              <a:rPr lang="en-GB" baseline="-25000" dirty="0"/>
              <a:t>2</a:t>
            </a:r>
            <a:r>
              <a:rPr lang="en-GB" dirty="0"/>
              <a:t>,…)</a:t>
            </a:r>
          </a:p>
          <a:p>
            <a:pPr lvl="1"/>
            <a:r>
              <a:rPr lang="en-GB" dirty="0"/>
              <a:t>each partial products is added to the shifted next partial product</a:t>
            </a:r>
          </a:p>
          <a:p>
            <a:pPr lvl="2"/>
            <a:r>
              <a:rPr lang="en-GB" dirty="0"/>
              <a:t>B</a:t>
            </a:r>
            <a:r>
              <a:rPr lang="en-GB" baseline="-25000" dirty="0"/>
              <a:t>0</a:t>
            </a:r>
            <a:r>
              <a:rPr lang="en-GB" dirty="0"/>
              <a:t> AND (A</a:t>
            </a:r>
            <a:r>
              <a:rPr lang="en-GB" baseline="-25000" dirty="0"/>
              <a:t>3</a:t>
            </a:r>
            <a:r>
              <a:rPr lang="en-GB" dirty="0"/>
              <a:t>, A</a:t>
            </a:r>
            <a:r>
              <a:rPr lang="en-GB" baseline="-25000" dirty="0"/>
              <a:t>2</a:t>
            </a:r>
            <a:r>
              <a:rPr lang="en-GB" dirty="0"/>
              <a:t>, A</a:t>
            </a:r>
            <a:r>
              <a:rPr lang="en-GB" baseline="-25000" dirty="0"/>
              <a:t>1</a:t>
            </a:r>
            <a:r>
              <a:rPr lang="en-GB" dirty="0"/>
              <a:t>, A</a:t>
            </a:r>
            <a:r>
              <a:rPr lang="en-GB" baseline="-25000" dirty="0"/>
              <a:t>0</a:t>
            </a:r>
            <a:r>
              <a:rPr lang="en-GB" dirty="0"/>
              <a:t>) is added to B</a:t>
            </a:r>
            <a:r>
              <a:rPr lang="en-GB" baseline="-25000" dirty="0"/>
              <a:t>1</a:t>
            </a:r>
            <a:r>
              <a:rPr lang="en-GB" dirty="0"/>
              <a:t> AND (A</a:t>
            </a:r>
            <a:r>
              <a:rPr lang="en-GB" baseline="-25000" dirty="0"/>
              <a:t>3</a:t>
            </a:r>
            <a:r>
              <a:rPr lang="en-GB" dirty="0"/>
              <a:t>, A</a:t>
            </a:r>
            <a:r>
              <a:rPr lang="en-GB" baseline="-25000" dirty="0"/>
              <a:t>2</a:t>
            </a:r>
            <a:r>
              <a:rPr lang="en-GB" dirty="0"/>
              <a:t>, A</a:t>
            </a:r>
            <a:r>
              <a:rPr lang="en-GB" baseline="-25000" dirty="0"/>
              <a:t>1</a:t>
            </a:r>
            <a:r>
              <a:rPr lang="en-GB" dirty="0"/>
              <a:t>, A</a:t>
            </a:r>
            <a:r>
              <a:rPr lang="en-GB" baseline="-25000" dirty="0"/>
              <a:t>0</a:t>
            </a:r>
            <a:r>
              <a:rPr lang="en-GB" dirty="0"/>
              <a:t>)</a:t>
            </a:r>
          </a:p>
          <a:p>
            <a:r>
              <a:rPr lang="en-GB" dirty="0"/>
              <a:t>Considering an unsigned 4 × 4 multiplier</a:t>
            </a:r>
          </a:p>
          <a:p>
            <a:endParaRPr lang="en-GB" dirty="0"/>
          </a:p>
          <a:p>
            <a:pPr lvl="1"/>
            <a:endParaRPr lang="en-GB" sz="1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D41EBE6-A258-51C0-433B-08ECB7B72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230" y="655994"/>
            <a:ext cx="931030" cy="178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20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3AAE5FA3-088A-8A75-9B96-BF6F574C4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diagramma, linea, Diagramma, Piano&#10;&#10;Descrizione generata automaticamente">
            <a:extLst>
              <a:ext uri="{FF2B5EF4-FFF2-40B4-BE49-F238E27FC236}">
                <a16:creationId xmlns:a16="http://schemas.microsoft.com/office/drawing/2014/main" id="{96B48C7F-5565-D4DB-1CF5-F24A6B37D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917" y="1253847"/>
            <a:ext cx="5792378" cy="5431038"/>
          </a:xfrm>
          <a:prstGeom prst="rect">
            <a:avLst/>
          </a:prstGeom>
        </p:spPr>
      </p:pic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ACF0DD39-82E2-E05B-EFCB-C7A015847BF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Multiplier (2)</a:t>
            </a:r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9AB10F62-21DC-1D59-1655-4310924CAC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011058"/>
            <a:ext cx="8818500" cy="55959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Considering an unsigned 4 × 4 multiplier</a:t>
            </a:r>
          </a:p>
          <a:p>
            <a:endParaRPr lang="en-GB" dirty="0"/>
          </a:p>
          <a:p>
            <a:pPr lvl="1"/>
            <a:endParaRPr lang="en-GB" sz="100" dirty="0"/>
          </a:p>
          <a:p>
            <a:pPr lvl="1"/>
            <a:endParaRPr lang="en-GB" dirty="0"/>
          </a:p>
          <a:p>
            <a:pPr marL="59055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048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CEB49CDD-9265-9F8E-F225-459CCEF6F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 descr="Immagine che contiene testo, diagramma, linea, Carattere&#10;&#10;Descrizione generata automaticamente">
            <a:extLst>
              <a:ext uri="{FF2B5EF4-FFF2-40B4-BE49-F238E27FC236}">
                <a16:creationId xmlns:a16="http://schemas.microsoft.com/office/drawing/2014/main" id="{6A04FEB0-79DA-5129-DC1E-2FE67DFF2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965" y="3603173"/>
            <a:ext cx="6528070" cy="2733776"/>
          </a:xfrm>
          <a:prstGeom prst="rect">
            <a:avLst/>
          </a:prstGeom>
        </p:spPr>
      </p:pic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B1AC7783-49FA-0BA4-D67B-11B98F77A8E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Division (1)</a:t>
            </a:r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61C0E819-9EE2-017B-E4FC-36B26FBF69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8710" y="1043734"/>
            <a:ext cx="8402776" cy="5118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most complex operation to perform among all the arithmetic operations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r>
              <a:rPr lang="en-GB" dirty="0"/>
              <a:t>the basic idea is the same as long division in decimal</a:t>
            </a:r>
          </a:p>
          <a:p>
            <a:pPr lvl="2"/>
            <a:r>
              <a:rPr lang="en-GB" dirty="0"/>
              <a:t>how many times the divisor can fit into sections of the dividend without exceeding it?</a:t>
            </a:r>
          </a:p>
          <a:p>
            <a:pPr lvl="2"/>
            <a:r>
              <a:rPr lang="en-GB" dirty="0"/>
              <a:t>each time it fits, we add a 1 to the quotient</a:t>
            </a:r>
          </a:p>
          <a:p>
            <a:pPr lvl="2"/>
            <a:r>
              <a:rPr lang="en-GB" dirty="0"/>
              <a:t>if it doesn’t fit, we add a 0</a:t>
            </a:r>
          </a:p>
          <a:p>
            <a:pPr lvl="1"/>
            <a:endParaRPr lang="en-GB" dirty="0"/>
          </a:p>
          <a:p>
            <a:pPr marL="590550" lvl="1" indent="0">
              <a:buNone/>
            </a:pPr>
            <a:endParaRPr lang="en-GB" dirty="0"/>
          </a:p>
          <a:p>
            <a:pPr marL="590550" lvl="1" indent="0">
              <a:buNone/>
            </a:pPr>
            <a:endParaRPr lang="en-GB" dirty="0"/>
          </a:p>
          <a:p>
            <a:pPr marL="590550" lvl="1" indent="0">
              <a:buNone/>
            </a:pPr>
            <a:endParaRPr lang="en-GB" dirty="0"/>
          </a:p>
          <a:p>
            <a:pPr marL="590550" lvl="1" indent="0">
              <a:buNone/>
            </a:pPr>
            <a:endParaRPr lang="en-GB" dirty="0"/>
          </a:p>
          <a:p>
            <a:pPr marL="590550" lvl="1" indent="0">
              <a:buNone/>
            </a:pPr>
            <a:endParaRPr lang="en-GB" dirty="0"/>
          </a:p>
          <a:p>
            <a:r>
              <a:rPr lang="en-GB" dirty="0"/>
              <a:t>This is the </a:t>
            </a:r>
            <a:r>
              <a:rPr lang="en-GB" b="1" dirty="0"/>
              <a:t>restoring division algorithm</a:t>
            </a:r>
          </a:p>
          <a:p>
            <a:pPr marL="120650" lvl="0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6705CC6-E6D7-72BB-20B7-17632AC35D6D}"/>
              </a:ext>
            </a:extLst>
          </p:cNvPr>
          <p:cNvSpPr txBox="1"/>
          <p:nvPr/>
        </p:nvSpPr>
        <p:spPr>
          <a:xfrm>
            <a:off x="-161925" y="317182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pic>
        <p:nvPicPr>
          <p:cNvPr id="10" name="Immagine 9" descr="Immagine che contiene Carattere, simbolo, numero, Elementi grafici&#10;&#10;Descrizione generata automaticamente">
            <a:extLst>
              <a:ext uri="{FF2B5EF4-FFF2-40B4-BE49-F238E27FC236}">
                <a16:creationId xmlns:a16="http://schemas.microsoft.com/office/drawing/2014/main" id="{FD583E6F-FEAC-625D-2D04-7409E9025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421" y="1499962"/>
            <a:ext cx="1099088" cy="50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802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5CAD8C0A-E140-0581-8061-754DD2661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298C3F7E-CDA2-0C83-78B0-710957B62E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Division (2)</a:t>
            </a:r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7E8A5145-6A1E-0117-A325-601132C6D9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8710" y="1043733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3">
              <a:lnSpc>
                <a:spcPct val="100000"/>
              </a:lnSpc>
            </a:pPr>
            <a:endParaRPr lang="en-GB" sz="100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BCA0CC4-60A5-9EFF-71A8-04EC7E6286BB}"/>
              </a:ext>
            </a:extLst>
          </p:cNvPr>
          <p:cNvSpPr txBox="1"/>
          <p:nvPr/>
        </p:nvSpPr>
        <p:spPr>
          <a:xfrm>
            <a:off x="-161925" y="317182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pic>
        <p:nvPicPr>
          <p:cNvPr id="20" name="Immagine 19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01F4120E-11A1-81A7-BA7A-14628341E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85" y="2949844"/>
            <a:ext cx="2204517" cy="3486923"/>
          </a:xfrm>
          <a:prstGeom prst="rect">
            <a:avLst/>
          </a:prstGeom>
        </p:spPr>
      </p:pic>
      <p:pic>
        <p:nvPicPr>
          <p:cNvPr id="4" name="Immagine 3" descr="Immagine che contiene testo, Carattere, calligrafia, bianco&#10;&#10;Descrizione generata automaticamente">
            <a:extLst>
              <a:ext uri="{FF2B5EF4-FFF2-40B4-BE49-F238E27FC236}">
                <a16:creationId xmlns:a16="http://schemas.microsoft.com/office/drawing/2014/main" id="{A28F80AE-5245-BB40-F2DE-3A13F6438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85" y="1043733"/>
            <a:ext cx="1155700" cy="1778000"/>
          </a:xfrm>
          <a:prstGeom prst="rect">
            <a:avLst/>
          </a:prstGeom>
        </p:spPr>
      </p:pic>
      <p:pic>
        <p:nvPicPr>
          <p:cNvPr id="6" name="Immagine 5" descr="Immagine che contiene diagramma, Piano, linea, testo&#10;&#10;Descrizione generata automaticamente">
            <a:extLst>
              <a:ext uri="{FF2B5EF4-FFF2-40B4-BE49-F238E27FC236}">
                <a16:creationId xmlns:a16="http://schemas.microsoft.com/office/drawing/2014/main" id="{3AEA53C5-4475-9FE5-A728-47EAA754E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9254" y="120783"/>
            <a:ext cx="4798060" cy="661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717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 descr="Immagine che contiene testo, schermata, Carattere, linea&#10;&#10;Descrizione generata automaticamente">
            <a:extLst>
              <a:ext uri="{FF2B5EF4-FFF2-40B4-BE49-F238E27FC236}">
                <a16:creationId xmlns:a16="http://schemas.microsoft.com/office/drawing/2014/main" id="{200A37AF-BF46-27E3-7F49-D1E540B56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79" y="900189"/>
            <a:ext cx="4567645" cy="1197788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Floating-Point Addition (1)</a:t>
            </a:r>
          </a:p>
        </p:txBody>
      </p:sp>
      <p:pic>
        <p:nvPicPr>
          <p:cNvPr id="18" name="Immagine 17" descr="Immagine che contiene testo, schermata, Carattere, Parallelo&#10;&#10;Descrizione generata automaticamente">
            <a:extLst>
              <a:ext uri="{FF2B5EF4-FFF2-40B4-BE49-F238E27FC236}">
                <a16:creationId xmlns:a16="http://schemas.microsoft.com/office/drawing/2014/main" id="{55EF7131-5EA1-F2E8-8D77-5FFD85134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79" y="2163438"/>
            <a:ext cx="6906769" cy="445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374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Floating-Point Addition (2)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83612"/>
            <a:ext cx="8818500" cy="535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Floating-point arithmetic is usually done in hardware to make it fast</a:t>
            </a:r>
          </a:p>
          <a:p>
            <a:pPr lvl="1"/>
            <a:r>
              <a:rPr lang="en-GB" b="1" dirty="0"/>
              <a:t>floating-point unit </a:t>
            </a:r>
            <a:r>
              <a:rPr lang="en-GB" dirty="0"/>
              <a:t>(FPU)</a:t>
            </a:r>
          </a:p>
          <a:p>
            <a:pPr lvl="1"/>
            <a:r>
              <a:rPr lang="en-GB" dirty="0"/>
              <a:t>typically, distinct from the </a:t>
            </a:r>
            <a:r>
              <a:rPr lang="en-GB" b="1" dirty="0"/>
              <a:t>central processing unit </a:t>
            </a:r>
            <a:r>
              <a:rPr lang="en-GB" dirty="0"/>
              <a:t>(CPU)</a:t>
            </a:r>
          </a:p>
          <a:p>
            <a:r>
              <a:rPr lang="en-GB" dirty="0"/>
              <a:t>The </a:t>
            </a:r>
            <a:r>
              <a:rPr lang="en-GB" b="1" dirty="0"/>
              <a:t>infamous floating-point division bug </a:t>
            </a:r>
            <a:r>
              <a:rPr lang="en-GB" dirty="0"/>
              <a:t>(1994)</a:t>
            </a:r>
          </a:p>
          <a:p>
            <a:pPr lvl="1"/>
            <a:r>
              <a:rPr lang="en-GB" dirty="0"/>
              <a:t>the processor returns incorrect binary floating point </a:t>
            </a:r>
            <a:br>
              <a:rPr lang="en-GB" dirty="0"/>
            </a:br>
            <a:r>
              <a:rPr lang="en-GB" dirty="0"/>
              <a:t>results when dividing certain pairs of high-precision </a:t>
            </a:r>
            <a:br>
              <a:rPr lang="en-GB" dirty="0"/>
            </a:br>
            <a:r>
              <a:rPr lang="en-GB" dirty="0"/>
              <a:t>numbers…</a:t>
            </a:r>
          </a:p>
          <a:p>
            <a:pPr lvl="1"/>
            <a:r>
              <a:rPr lang="en-GB" dirty="0"/>
              <a:t>missing values in a lookup table used by the FPU's division </a:t>
            </a:r>
            <a:br>
              <a:rPr lang="en-GB" dirty="0"/>
            </a:br>
            <a:r>
              <a:rPr lang="en-GB" dirty="0"/>
              <a:t>algorithm led to calculations acquiring small errors</a:t>
            </a:r>
          </a:p>
          <a:p>
            <a:pPr lvl="1"/>
            <a:r>
              <a:rPr lang="en-GB" dirty="0"/>
              <a:t>these errors only occur rarely producing small deviations </a:t>
            </a:r>
            <a:br>
              <a:rPr lang="en-GB" dirty="0"/>
            </a:br>
            <a:r>
              <a:rPr lang="en-GB" dirty="0"/>
              <a:t>from the correct output</a:t>
            </a:r>
          </a:p>
          <a:p>
            <a:pPr lvl="1"/>
            <a:r>
              <a:rPr lang="en-GB" dirty="0"/>
              <a:t>in certain circumstances the errors can occur frequently and lead to more significant deviations</a:t>
            </a:r>
          </a:p>
          <a:p>
            <a:pPr lvl="1"/>
            <a:r>
              <a:rPr lang="en-GB" b="1" dirty="0"/>
              <a:t>Byte magazine </a:t>
            </a:r>
            <a:r>
              <a:rPr lang="en-GB" dirty="0"/>
              <a:t>estimated that </a:t>
            </a:r>
            <a:r>
              <a:rPr lang="en-GB" b="1" dirty="0"/>
              <a:t>1 in 9 billion floating point divides with random parameters would produce inaccurate results</a:t>
            </a:r>
          </a:p>
          <a:p>
            <a:pPr lvl="1"/>
            <a:r>
              <a:rPr lang="en-GB" b="1" dirty="0"/>
              <a:t>December 1994</a:t>
            </a:r>
            <a:r>
              <a:rPr lang="en-GB" dirty="0"/>
              <a:t>, Intel recalled the defective processors in what was </a:t>
            </a:r>
            <a:r>
              <a:rPr lang="en-GB" b="1" dirty="0"/>
              <a:t>the first full recall of a computer chip</a:t>
            </a:r>
            <a:r>
              <a:rPr lang="en-GB" dirty="0"/>
              <a:t>: it cost $475 million</a:t>
            </a:r>
          </a:p>
          <a:p>
            <a:pPr lvl="1"/>
            <a:endParaRPr lang="en-GB" dirty="0"/>
          </a:p>
        </p:txBody>
      </p:sp>
      <p:pic>
        <p:nvPicPr>
          <p:cNvPr id="1026" name="Picture 2" descr="Pentium FDIV bug - Wikipedia">
            <a:extLst>
              <a:ext uri="{FF2B5EF4-FFF2-40B4-BE49-F238E27FC236}">
                <a16:creationId xmlns:a16="http://schemas.microsoft.com/office/drawing/2014/main" id="{8CFAFA34-A483-19A2-7AC8-3FE880C10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650" y="1735351"/>
            <a:ext cx="2469600" cy="246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2234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Exercises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Ex1: </a:t>
            </a:r>
            <a:r>
              <a:rPr lang="en-GB" b="1" dirty="0"/>
              <a:t>Implement the following function using (a) an 8:1 multiplexer, (b) a 4:1 multiplexer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 marL="120650" indent="0">
              <a:buNone/>
            </a:pPr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 marL="120650" lv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 descr="Immagine che contiene schermata, numero, testo, linea&#10;&#10;Descrizione generata automaticamente">
            <a:extLst>
              <a:ext uri="{FF2B5EF4-FFF2-40B4-BE49-F238E27FC236}">
                <a16:creationId xmlns:a16="http://schemas.microsoft.com/office/drawing/2014/main" id="{C8E53652-F040-93D4-4C73-A75A36E11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87" y="2382552"/>
            <a:ext cx="1648332" cy="2408201"/>
          </a:xfrm>
          <a:prstGeom prst="rect">
            <a:avLst/>
          </a:prstGeom>
        </p:spPr>
      </p:pic>
      <p:pic>
        <p:nvPicPr>
          <p:cNvPr id="11" name="Immagine 10" descr="Immagine che contiene testo, schizzo, diagramma, disegno&#10;&#10;Descrizione generata automaticamente">
            <a:extLst>
              <a:ext uri="{FF2B5EF4-FFF2-40B4-BE49-F238E27FC236}">
                <a16:creationId xmlns:a16="http://schemas.microsoft.com/office/drawing/2014/main" id="{D7D859A1-69CF-0D30-A482-E80D2C1F4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0086" y="2224900"/>
            <a:ext cx="1648332" cy="2250948"/>
          </a:xfrm>
          <a:prstGeom prst="rect">
            <a:avLst/>
          </a:prstGeom>
        </p:spPr>
      </p:pic>
      <p:pic>
        <p:nvPicPr>
          <p:cNvPr id="15" name="Immagine 14" descr="Immagine che contiene schizzo, diagramma, Piano, Disegno tecnico&#10;&#10;Descrizione generata automaticamente">
            <a:extLst>
              <a:ext uri="{FF2B5EF4-FFF2-40B4-BE49-F238E27FC236}">
                <a16:creationId xmlns:a16="http://schemas.microsoft.com/office/drawing/2014/main" id="{F40DA34A-6629-701D-517E-FFDC53767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0087" y="4475849"/>
            <a:ext cx="4739880" cy="205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872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Exercises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Ex2: </a:t>
            </a:r>
            <a:r>
              <a:rPr lang="en-GB" b="1" dirty="0"/>
              <a:t>Implement the following function using (a) an 8:1 multiplexer, (b) a 4:1 multiplexer</a:t>
            </a:r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 descr="Immagine che contiene schermata, linea, diagramma, numero&#10;&#10;Descrizione generata automaticamente">
            <a:extLst>
              <a:ext uri="{FF2B5EF4-FFF2-40B4-BE49-F238E27FC236}">
                <a16:creationId xmlns:a16="http://schemas.microsoft.com/office/drawing/2014/main" id="{BAD48C23-B293-87F0-2BD9-C086EFE2B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52" y="2018302"/>
            <a:ext cx="2000768" cy="2821396"/>
          </a:xfrm>
          <a:prstGeom prst="rect">
            <a:avLst/>
          </a:prstGeom>
        </p:spPr>
      </p:pic>
      <p:pic>
        <p:nvPicPr>
          <p:cNvPr id="7" name="Immagine 6" descr="Immagine che contiene schizzo, diagramma, testo, disegno&#10;&#10;Descrizione generata automaticamente">
            <a:extLst>
              <a:ext uri="{FF2B5EF4-FFF2-40B4-BE49-F238E27FC236}">
                <a16:creationId xmlns:a16="http://schemas.microsoft.com/office/drawing/2014/main" id="{A99F7B69-6750-445F-2C8A-1BDAED163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629" y="1914831"/>
            <a:ext cx="1695953" cy="2265443"/>
          </a:xfrm>
          <a:prstGeom prst="rect">
            <a:avLst/>
          </a:prstGeom>
        </p:spPr>
      </p:pic>
      <p:pic>
        <p:nvPicPr>
          <p:cNvPr id="9" name="Immagine 8" descr="Immagine che contiene schizzo, diagramma, Piano, Disegno tecnico&#10;&#10;Descrizione generata automaticamente">
            <a:extLst>
              <a:ext uri="{FF2B5EF4-FFF2-40B4-BE49-F238E27FC236}">
                <a16:creationId xmlns:a16="http://schemas.microsoft.com/office/drawing/2014/main" id="{7BD04A0C-0AB6-B97F-24AF-1087029F2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2629" y="4271978"/>
            <a:ext cx="4800219" cy="213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68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Multiplexer (mux)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device that </a:t>
            </a:r>
            <a:r>
              <a:rPr lang="en-GB" b="1" dirty="0"/>
              <a:t>choose an output among several possible inputs</a:t>
            </a:r>
            <a:r>
              <a:rPr lang="en-GB" dirty="0"/>
              <a:t>, based on the value of a </a:t>
            </a:r>
            <a:r>
              <a:rPr lang="en-GB" b="1" dirty="0"/>
              <a:t>select signal</a:t>
            </a:r>
          </a:p>
          <a:p>
            <a:pPr lvl="0"/>
            <a:r>
              <a:rPr lang="en-GB" dirty="0"/>
              <a:t>A 2:1 multiplexer has two data inputs and one output and a select signals:</a:t>
            </a:r>
            <a:endParaRPr lang="en-GB" b="1" dirty="0"/>
          </a:p>
          <a:p>
            <a:pPr lvl="1"/>
            <a:r>
              <a:rPr lang="en-GB" dirty="0"/>
              <a:t>if S=0, Y=D</a:t>
            </a:r>
            <a:r>
              <a:rPr lang="en-GB" baseline="-25000" dirty="0"/>
              <a:t>0</a:t>
            </a:r>
            <a:endParaRPr lang="en-GB" dirty="0"/>
          </a:p>
          <a:p>
            <a:pPr lvl="1"/>
            <a:r>
              <a:rPr lang="en-GB" dirty="0"/>
              <a:t>if S=1, Y=D</a:t>
            </a:r>
            <a:r>
              <a:rPr lang="en-GB" baseline="-25000" dirty="0"/>
              <a:t>1</a:t>
            </a:r>
          </a:p>
        </p:txBody>
      </p:sp>
      <p:pic>
        <p:nvPicPr>
          <p:cNvPr id="4" name="Immagine 3" descr="Immagine che contiene schizzo, disegno, diagramma, Line art&#10;&#10;Descrizione generata automaticamente">
            <a:extLst>
              <a:ext uri="{FF2B5EF4-FFF2-40B4-BE49-F238E27FC236}">
                <a16:creationId xmlns:a16="http://schemas.microsoft.com/office/drawing/2014/main" id="{9608F105-C628-28BE-154C-67A65B815F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6360" y="2253649"/>
            <a:ext cx="1945550" cy="1828083"/>
          </a:xfrm>
          <a:prstGeom prst="rect">
            <a:avLst/>
          </a:prstGeom>
        </p:spPr>
      </p:pic>
      <p:pic>
        <p:nvPicPr>
          <p:cNvPr id="12" name="Immagine 11" descr="Immagine che contiene diagramma, Carattere, linea, Piano&#10;&#10;Descrizione generata automaticamente">
            <a:extLst>
              <a:ext uri="{FF2B5EF4-FFF2-40B4-BE49-F238E27FC236}">
                <a16:creationId xmlns:a16="http://schemas.microsoft.com/office/drawing/2014/main" id="{67AE042F-A890-321D-D090-FC71B9A6D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750" y="3987114"/>
            <a:ext cx="6865322" cy="2719808"/>
          </a:xfrm>
          <a:prstGeom prst="rect">
            <a:avLst/>
          </a:prstGeom>
        </p:spPr>
      </p:pic>
      <p:pic>
        <p:nvPicPr>
          <p:cNvPr id="8" name="Immagine 7" descr="Immagine che contiene linea, diagramma&#10;&#10;Descrizione generata automaticamente">
            <a:extLst>
              <a:ext uri="{FF2B5EF4-FFF2-40B4-BE49-F238E27FC236}">
                <a16:creationId xmlns:a16="http://schemas.microsoft.com/office/drawing/2014/main" id="{3130192A-173B-9AF4-AE3A-90CDB0712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013" y="2324780"/>
            <a:ext cx="1918281" cy="259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1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Wider multiplexer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66816"/>
            <a:ext cx="8818500" cy="53533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4:1 multiplexer has four data inputs and one output and </a:t>
            </a:r>
            <a:r>
              <a:rPr lang="en-GB" b="1" dirty="0"/>
              <a:t>two select signals</a:t>
            </a:r>
            <a:r>
              <a:rPr lang="en-GB" dirty="0"/>
              <a:t> are needed to choose among the four data inputs</a:t>
            </a:r>
          </a:p>
          <a:p>
            <a:pPr lvl="1"/>
            <a:r>
              <a:rPr lang="en-GB" dirty="0"/>
              <a:t>it can be built using sum-of-product logic, or multiple 2:1 multiplexers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Wider multiplexers (8:1 and 16:1) can be built by expanding the method</a:t>
            </a:r>
          </a:p>
          <a:p>
            <a:pPr lvl="1"/>
            <a:r>
              <a:rPr lang="en-GB" dirty="0"/>
              <a:t>in general, </a:t>
            </a:r>
            <a:r>
              <a:rPr lang="en-GB" b="1" dirty="0"/>
              <a:t>a N:1 multiplexer needs log</a:t>
            </a:r>
            <a:r>
              <a:rPr lang="en-GB" b="1" baseline="-25000" dirty="0"/>
              <a:t>2</a:t>
            </a:r>
            <a:r>
              <a:rPr lang="en-GB" b="1" dirty="0"/>
              <a:t>N select lines</a:t>
            </a:r>
          </a:p>
          <a:p>
            <a:pPr marL="590550" lvl="1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CCB7BDB-900E-1AD9-BF71-3EA94081C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97" y="2709131"/>
            <a:ext cx="1434014" cy="185372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C745338-1EEA-B307-5F2B-A2EA3CA65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3984" y="2391302"/>
            <a:ext cx="2031959" cy="305852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F4EBD2D-F3B1-E2B1-71F4-2249F047B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1785" y="2484230"/>
            <a:ext cx="2222701" cy="230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4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A0E3FD81-E03E-3AFB-D65F-612BF2109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68AB61CA-9C27-CED6-F896-909F7846B57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Multiplexer example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28D402CD-64BB-3893-E03C-309CFCD47F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166816"/>
            <a:ext cx="8818500" cy="53533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multiplexer is like a </a:t>
            </a:r>
            <a:r>
              <a:rPr lang="en-GB" b="1" dirty="0"/>
              <a:t>data router</a:t>
            </a:r>
            <a:r>
              <a:rPr lang="en-GB" dirty="0"/>
              <a:t>: the selector determine which input data line is connected to the output, enabling efficient, sequential processing of each input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pic>
        <p:nvPicPr>
          <p:cNvPr id="5" name="Immagine 4" descr="Immagine che contiene diagramma, linea, testo, Diagramma&#10;&#10;Descrizione generata automaticamente">
            <a:extLst>
              <a:ext uri="{FF2B5EF4-FFF2-40B4-BE49-F238E27FC236}">
                <a16:creationId xmlns:a16="http://schemas.microsoft.com/office/drawing/2014/main" id="{42DBA322-80CB-B229-F2E4-A2A6250CA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700" y="2427681"/>
            <a:ext cx="6660599" cy="400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7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0DD7A44C-D035-5CE5-9A5F-34F3C9FFB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578" y="1548385"/>
            <a:ext cx="3344672" cy="1786595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Multiplexer Logic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60140"/>
            <a:ext cx="8818500" cy="53901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Multiplexers can be used as </a:t>
            </a:r>
            <a:r>
              <a:rPr lang="en-GB" b="1" dirty="0"/>
              <a:t>lookup tables </a:t>
            </a:r>
            <a:r>
              <a:rPr lang="en-GB" dirty="0"/>
              <a:t>to perform logic functions</a:t>
            </a:r>
          </a:p>
          <a:p>
            <a:r>
              <a:rPr lang="en-GB" dirty="0"/>
              <a:t>For example, we can implement a two-input AND gate</a:t>
            </a:r>
          </a:p>
          <a:p>
            <a:pPr lvl="1"/>
            <a:r>
              <a:rPr lang="en-GB" dirty="0"/>
              <a:t>A and B serve as select lines</a:t>
            </a:r>
          </a:p>
          <a:p>
            <a:pPr lvl="1"/>
            <a:r>
              <a:rPr lang="en-GB" dirty="0"/>
              <a:t>inputs are connected to 0 or 1, </a:t>
            </a:r>
            <a:r>
              <a:rPr lang="en-GB" b="1" dirty="0"/>
              <a:t>according to the </a:t>
            </a:r>
            <a:br>
              <a:rPr lang="en-GB" b="1" dirty="0"/>
            </a:br>
            <a:r>
              <a:rPr lang="en-GB" b="1" dirty="0"/>
              <a:t>corresponding row of the truth table</a:t>
            </a:r>
          </a:p>
          <a:p>
            <a:pPr lvl="1"/>
            <a:r>
              <a:rPr lang="en-GB" dirty="0"/>
              <a:t>changing the data inputs, the multiplexer </a:t>
            </a:r>
            <a:r>
              <a:rPr lang="en-GB" b="1" dirty="0"/>
              <a:t>can be </a:t>
            </a:r>
            <a:br>
              <a:rPr lang="en-GB" b="1" dirty="0"/>
            </a:br>
            <a:r>
              <a:rPr lang="en-GB" b="1" dirty="0"/>
              <a:t>reprogrammed</a:t>
            </a:r>
            <a:r>
              <a:rPr lang="en-GB" dirty="0"/>
              <a:t> to perform a different function</a:t>
            </a:r>
          </a:p>
          <a:p>
            <a:pPr marL="120650" indent="0">
              <a:buNone/>
            </a:pPr>
            <a:endParaRPr lang="en-GB" sz="500" dirty="0"/>
          </a:p>
          <a:p>
            <a:r>
              <a:rPr lang="en-GB" dirty="0"/>
              <a:t>In general, a </a:t>
            </a:r>
            <a:r>
              <a:rPr lang="en-GB" b="1" dirty="0"/>
              <a:t>2</a:t>
            </a:r>
            <a:r>
              <a:rPr lang="en-GB" b="1" baseline="30000" dirty="0"/>
              <a:t>N</a:t>
            </a:r>
            <a:r>
              <a:rPr lang="en-GB" b="1" dirty="0"/>
              <a:t>-input multiplexer can be programmed to perform any N-input logic function </a:t>
            </a:r>
            <a:r>
              <a:rPr lang="en-GB" dirty="0"/>
              <a:t>by applying 0 and 1 to the appropriate data inputs</a:t>
            </a:r>
          </a:p>
          <a:p>
            <a:r>
              <a:rPr lang="en-GB" dirty="0"/>
              <a:t>We can cut the multiplexer size in half, using only a 2</a:t>
            </a:r>
            <a:r>
              <a:rPr lang="en-GB" baseline="30000" dirty="0"/>
              <a:t>N–1 </a:t>
            </a:r>
            <a:r>
              <a:rPr lang="en-GB" dirty="0"/>
              <a:t>input multiplexer to perform any N-input logic function</a:t>
            </a:r>
          </a:p>
          <a:p>
            <a:pPr lvl="1"/>
            <a:r>
              <a:rPr lang="en-GB" dirty="0"/>
              <a:t>provide </a:t>
            </a:r>
            <a:r>
              <a:rPr lang="en-GB" b="1" dirty="0"/>
              <a:t>one of the literals to the multiplexer inputs</a:t>
            </a:r>
            <a:r>
              <a:rPr lang="en-GB" dirty="0"/>
              <a:t>: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B9EC1AC-8077-C36E-D339-0D1D5BF341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478" y="4987100"/>
            <a:ext cx="4849177" cy="168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69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Multiplexer Logic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As an example, implement the following function </a:t>
            </a:r>
          </a:p>
          <a:p>
            <a:pPr lvl="1"/>
            <a:r>
              <a:rPr lang="en-GB" dirty="0"/>
              <a:t>using a 8:1 multiplexer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590550" lvl="1" indent="0">
              <a:buNone/>
            </a:pPr>
            <a:endParaRPr lang="en-GB" dirty="0"/>
          </a:p>
          <a:p>
            <a:pPr marL="590550" lvl="1" indent="0">
              <a:buNone/>
            </a:pPr>
            <a:endParaRPr lang="en-GB" sz="200" dirty="0"/>
          </a:p>
          <a:p>
            <a:pPr lvl="1"/>
            <a:r>
              <a:rPr lang="en-GB" dirty="0"/>
              <a:t>and a 4:1 multiplexer:</a:t>
            </a:r>
          </a:p>
          <a:p>
            <a:pPr marL="120650" lvl="0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 descr="Immagine che contiene testo, diagramma, linea, Carattere&#10;&#10;Descrizione generata automaticamente">
            <a:extLst>
              <a:ext uri="{FF2B5EF4-FFF2-40B4-BE49-F238E27FC236}">
                <a16:creationId xmlns:a16="http://schemas.microsoft.com/office/drawing/2014/main" id="{E961D5CB-8B44-8EF4-246F-BAC37829F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299" y="1927308"/>
            <a:ext cx="3372164" cy="2117673"/>
          </a:xfrm>
          <a:prstGeom prst="rect">
            <a:avLst/>
          </a:prstGeom>
        </p:spPr>
      </p:pic>
      <p:pic>
        <p:nvPicPr>
          <p:cNvPr id="8" name="Immagine 7" descr="Immagine che contiene diagramma, Piano, schizzo, Disegno tecnico&#10;&#10;Descrizione generata automaticamente">
            <a:extLst>
              <a:ext uri="{FF2B5EF4-FFF2-40B4-BE49-F238E27FC236}">
                <a16:creationId xmlns:a16="http://schemas.microsoft.com/office/drawing/2014/main" id="{48D6903A-6ED3-EC5F-16F9-4D89D65E0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299" y="4589570"/>
            <a:ext cx="4671232" cy="184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654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diagramma, testo, linea, Carattere&#10;&#10;Descrizione generata automaticamente">
            <a:extLst>
              <a:ext uri="{FF2B5EF4-FFF2-40B4-BE49-F238E27FC236}">
                <a16:creationId xmlns:a16="http://schemas.microsoft.com/office/drawing/2014/main" id="{3E92D94B-A999-722F-CF6E-EC4279807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586" y="1768517"/>
            <a:ext cx="4814940" cy="1531018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Decoder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677886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device with </a:t>
            </a:r>
            <a:r>
              <a:rPr lang="en-GB" b="1" dirty="0"/>
              <a:t>N inputs</a:t>
            </a:r>
            <a:r>
              <a:rPr lang="en-GB" dirty="0"/>
              <a:t> and </a:t>
            </a:r>
            <a:r>
              <a:rPr lang="en-GB" b="1" dirty="0"/>
              <a:t>2</a:t>
            </a:r>
            <a:r>
              <a:rPr lang="en-GB" b="1" baseline="30000" dirty="0"/>
              <a:t>N</a:t>
            </a:r>
            <a:r>
              <a:rPr lang="en-GB" b="1" dirty="0"/>
              <a:t> outputs</a:t>
            </a:r>
            <a:r>
              <a:rPr lang="en-GB" dirty="0"/>
              <a:t> that asserts </a:t>
            </a:r>
            <a:r>
              <a:rPr lang="en-GB" b="1" dirty="0"/>
              <a:t>exactly one </a:t>
            </a:r>
            <a:r>
              <a:rPr lang="en-GB" dirty="0"/>
              <a:t>of its outputs depending on the input combination</a:t>
            </a:r>
          </a:p>
          <a:p>
            <a:pPr lvl="0"/>
            <a:r>
              <a:rPr lang="en-GB" dirty="0"/>
              <a:t>For example, consider a 2:4 decoder</a:t>
            </a:r>
          </a:p>
          <a:p>
            <a:pPr lvl="1"/>
            <a:r>
              <a:rPr lang="en-GB" dirty="0"/>
              <a:t>when A</a:t>
            </a:r>
            <a:r>
              <a:rPr lang="en-GB" baseline="-25000" dirty="0"/>
              <a:t>1:0</a:t>
            </a:r>
            <a:r>
              <a:rPr lang="en-GB" dirty="0"/>
              <a:t> = 00, Y</a:t>
            </a:r>
            <a:r>
              <a:rPr lang="en-GB" baseline="-25000" dirty="0"/>
              <a:t>0</a:t>
            </a:r>
            <a:r>
              <a:rPr lang="en-GB" dirty="0"/>
              <a:t> is 1</a:t>
            </a:r>
          </a:p>
          <a:p>
            <a:pPr lvl="1"/>
            <a:r>
              <a:rPr lang="en-GB" dirty="0"/>
              <a:t>when A</a:t>
            </a:r>
            <a:r>
              <a:rPr lang="en-GB" baseline="-25000" dirty="0"/>
              <a:t>1:0</a:t>
            </a:r>
            <a:r>
              <a:rPr lang="en-GB" dirty="0"/>
              <a:t> = 01, Y</a:t>
            </a:r>
            <a:r>
              <a:rPr lang="en-GB" baseline="-25000" dirty="0"/>
              <a:t>1</a:t>
            </a:r>
            <a:r>
              <a:rPr lang="en-GB" dirty="0"/>
              <a:t> is 1</a:t>
            </a:r>
          </a:p>
          <a:p>
            <a:pPr lvl="1"/>
            <a:r>
              <a:rPr lang="en-GB" dirty="0"/>
              <a:t>and so forth</a:t>
            </a:r>
          </a:p>
          <a:p>
            <a:pPr lvl="0"/>
            <a:r>
              <a:rPr lang="en-GB" dirty="0"/>
              <a:t>The outputs are called </a:t>
            </a:r>
            <a:r>
              <a:rPr lang="en-GB" b="1" dirty="0"/>
              <a:t>one-hot, </a:t>
            </a:r>
            <a:r>
              <a:rPr lang="en-GB" dirty="0"/>
              <a:t>because just one is “hot” (HIGH) at a given time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In the implementation, each gate depends on either the </a:t>
            </a:r>
            <a:br>
              <a:rPr lang="en-GB" dirty="0"/>
            </a:br>
            <a:r>
              <a:rPr lang="en-GB" dirty="0"/>
              <a:t>true or the complementary form of each input </a:t>
            </a:r>
          </a:p>
          <a:p>
            <a:pPr lvl="1"/>
            <a:r>
              <a:rPr lang="en-GB" dirty="0"/>
              <a:t>an </a:t>
            </a:r>
            <a:r>
              <a:rPr lang="en-GB" b="1" dirty="0"/>
              <a:t>N:2</a:t>
            </a:r>
            <a:r>
              <a:rPr lang="en-GB" b="1" baseline="30000" dirty="0"/>
              <a:t>N</a:t>
            </a:r>
            <a:r>
              <a:rPr lang="en-GB" b="1" dirty="0"/>
              <a:t> decoder</a:t>
            </a:r>
            <a:r>
              <a:rPr lang="en-GB" dirty="0"/>
              <a:t> can be constructed from </a:t>
            </a:r>
            <a:r>
              <a:rPr lang="en-GB" b="1" dirty="0"/>
              <a:t>2</a:t>
            </a:r>
            <a:r>
              <a:rPr lang="en-GB" b="1" baseline="30000" dirty="0"/>
              <a:t>N</a:t>
            </a:r>
            <a:r>
              <a:rPr lang="en-GB" b="1" dirty="0"/>
              <a:t> N-input AND</a:t>
            </a:r>
            <a:br>
              <a:rPr lang="en-GB" b="1" dirty="0"/>
            </a:br>
            <a:r>
              <a:rPr lang="en-GB" b="1" dirty="0"/>
              <a:t>gates</a:t>
            </a:r>
            <a:r>
              <a:rPr lang="en-GB" dirty="0"/>
              <a:t> that accept the various combinations of true or </a:t>
            </a:r>
            <a:br>
              <a:rPr lang="en-GB" dirty="0"/>
            </a:br>
            <a:r>
              <a:rPr lang="en-GB" dirty="0"/>
              <a:t>complementary inputs</a:t>
            </a:r>
          </a:p>
          <a:p>
            <a:pPr lvl="1"/>
            <a:r>
              <a:rPr lang="en-GB" dirty="0"/>
              <a:t>each output in a decoder represents a single minterm</a:t>
            </a:r>
          </a:p>
          <a:p>
            <a:pPr lvl="2"/>
            <a:r>
              <a:rPr lang="en-GB" dirty="0"/>
              <a:t>for example, Y</a:t>
            </a:r>
            <a:r>
              <a:rPr lang="en-GB" baseline="-25000" dirty="0"/>
              <a:t>3</a:t>
            </a:r>
            <a:r>
              <a:rPr lang="en-GB" dirty="0"/>
              <a:t> represents the minterm A</a:t>
            </a:r>
            <a:r>
              <a:rPr lang="en-GB" baseline="-25000" dirty="0"/>
              <a:t>1 </a:t>
            </a:r>
            <a:r>
              <a:rPr lang="en-GB" dirty="0"/>
              <a:t>A</a:t>
            </a:r>
            <a:r>
              <a:rPr lang="en-GB" baseline="-25000" dirty="0"/>
              <a:t>0</a:t>
            </a:r>
            <a:r>
              <a:rPr lang="en-GB" dirty="0"/>
              <a:t>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5C03672-C439-E837-E528-825567AFD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481" y="3885593"/>
            <a:ext cx="2456469" cy="267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65461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27118</TotalTime>
  <Words>2838</Words>
  <Application>Microsoft Macintosh PowerPoint</Application>
  <PresentationFormat>Presentazione su schermo (4:3)</PresentationFormat>
  <Paragraphs>401</Paragraphs>
  <Slides>38</Slides>
  <Notes>37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43" baseType="lpstr">
      <vt:lpstr>Arial</vt:lpstr>
      <vt:lpstr>Open Sans</vt:lpstr>
      <vt:lpstr>Helvetica</vt:lpstr>
      <vt:lpstr>Economica</vt:lpstr>
      <vt:lpstr>Luxe</vt:lpstr>
      <vt:lpstr>Combinational  Building  Blocks</vt:lpstr>
      <vt:lpstr>Index</vt:lpstr>
      <vt:lpstr>Building Block Definition</vt:lpstr>
      <vt:lpstr>Multiplexer (mux)</vt:lpstr>
      <vt:lpstr>Wider multiplexer</vt:lpstr>
      <vt:lpstr>Multiplexer example</vt:lpstr>
      <vt:lpstr>Multiplexer Logic (1)</vt:lpstr>
      <vt:lpstr>Multiplexer Logic (2)</vt:lpstr>
      <vt:lpstr>Decoder</vt:lpstr>
      <vt:lpstr>Decoder example</vt:lpstr>
      <vt:lpstr>Decoder Logic</vt:lpstr>
      <vt:lpstr>Half and Full Adders</vt:lpstr>
      <vt:lpstr>Carry Propagate Adder</vt:lpstr>
      <vt:lpstr>Carry-Lookahead Adder (1)</vt:lpstr>
      <vt:lpstr>Carry-Lookahead Adder (2)</vt:lpstr>
      <vt:lpstr>Carry-Lookahead Adder (2)</vt:lpstr>
      <vt:lpstr>Carry-Lookahead Adder (3)</vt:lpstr>
      <vt:lpstr>Carry-Lookahead Adder (4)</vt:lpstr>
      <vt:lpstr>Carry-Lookahead Adder delay</vt:lpstr>
      <vt:lpstr>Ripple-Carry Adder vs Carry-Lookahead Adder </vt:lpstr>
      <vt:lpstr>Subtractor</vt:lpstr>
      <vt:lpstr>Comparators (1)</vt:lpstr>
      <vt:lpstr>Comparators (2)</vt:lpstr>
      <vt:lpstr>Arithmetic/Logical Unit (1)</vt:lpstr>
      <vt:lpstr>Arithmetic/Logical Unit (2)</vt:lpstr>
      <vt:lpstr>Arithmetic/Logical Unit (3)</vt:lpstr>
      <vt:lpstr>Arithmetic/Logical Unit (4)</vt:lpstr>
      <vt:lpstr>Shifters (1)</vt:lpstr>
      <vt:lpstr>Shifters (2)</vt:lpstr>
      <vt:lpstr>Rotators</vt:lpstr>
      <vt:lpstr>Multiplier (1)</vt:lpstr>
      <vt:lpstr>Multiplier (2)</vt:lpstr>
      <vt:lpstr>Division (1)</vt:lpstr>
      <vt:lpstr>Division (2)</vt:lpstr>
      <vt:lpstr>Floating-Point Addition (1)</vt:lpstr>
      <vt:lpstr>Floating-Point Addition (2)</vt:lpstr>
      <vt:lpstr>Exercises (1)</vt:lpstr>
      <vt:lpstr>Exercises (2)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52</cp:revision>
  <dcterms:modified xsi:type="dcterms:W3CDTF">2024-11-20T08:23:56Z</dcterms:modified>
  <cp:category/>
</cp:coreProperties>
</file>