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85" r:id="rId18"/>
    <p:sldId id="272" r:id="rId19"/>
    <p:sldId id="278" r:id="rId20"/>
    <p:sldId id="279" r:id="rId21"/>
    <p:sldId id="280" r:id="rId22"/>
    <p:sldId id="281" r:id="rId23"/>
    <p:sldId id="282" r:id="rId24"/>
    <p:sldId id="283" r:id="rId25"/>
    <p:sldId id="275" r:id="rId26"/>
    <p:sldId id="276" r:id="rId27"/>
  </p:sldIdLst>
  <p:sldSz cx="9144000" cy="6858000" type="screen4x3"/>
  <p:notesSz cx="6858000" cy="9144000"/>
  <p:embeddedFontLst>
    <p:embeddedFont>
      <p:font typeface="Economica" panose="02000506040000020004" pitchFamily="2" charset="77"/>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37"/>
    <p:restoredTop sz="92135"/>
  </p:normalViewPr>
  <p:slideViewPr>
    <p:cSldViewPr snapToGrid="0" snapToObjects="1">
      <p:cViewPr varScale="1">
        <p:scale>
          <a:sx n="144" d="100"/>
          <a:sy n="144" d="100"/>
        </p:scale>
        <p:origin x="12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0"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976975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0" sldId="273"/>
        </pc:sldMkLst>
        <pc:picChg chg="mod">
          <ac:chgData name="Riccardo Berta" userId="c8694f89-bba4-4576-b0a8-456619ca5a8c" providerId="ADAL" clId="{35C5D11B-424E-5B41-A9C4-509DD0A59BFD}" dt="2022-03-22T07:48:04.230" v="39"/>
          <ac:picMkLst>
            <pc:docMk/>
            <pc:sldMk cId="0"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97697531" sldId="275"/>
        </pc:sldMkLst>
        <pc:picChg chg="mod">
          <ac:chgData name="Riccardo Berta" userId="c8694f89-bba4-4576-b0a8-456619ca5a8c" providerId="ADAL" clId="{35C5D11B-424E-5B41-A9C4-509DD0A59BFD}" dt="2022-03-22T07:48:21.111" v="40"/>
          <ac:picMkLst>
            <pc:docMk/>
            <pc:sldMk cId="97697531" sldId="275"/>
            <ac:picMk id="224" creationId="{00000000-0000-0000-0000-000000000000}"/>
          </ac:picMkLst>
        </pc:picChg>
      </pc:sldChg>
    </pc:docChg>
  </pc:docChgLst>
  <pc:docChgLst>
    <pc:chgData name="Riccardo Berta" userId="c8694f89-bba4-4576-b0a8-456619ca5a8c" providerId="ADAL" clId="{7783C390-E579-1B40-8E79-B4E8D2F48E19}"/>
    <pc:docChg chg="undo custSel modSld">
      <pc:chgData name="Riccardo Berta" userId="c8694f89-bba4-4576-b0a8-456619ca5a8c" providerId="ADAL" clId="{7783C390-E579-1B40-8E79-B4E8D2F48E19}" dt="2022-11-16T12:06:09.551" v="33" actId="20577"/>
      <pc:docMkLst>
        <pc:docMk/>
      </pc:docMkLst>
      <pc:sldChg chg="modSp mod">
        <pc:chgData name="Riccardo Berta" userId="c8694f89-bba4-4576-b0a8-456619ca5a8c" providerId="ADAL" clId="{7783C390-E579-1B40-8E79-B4E8D2F48E19}" dt="2022-09-30T05:32:44.972" v="1" actId="113"/>
        <pc:sldMkLst>
          <pc:docMk/>
          <pc:sldMk cId="2644872656" sldId="263"/>
        </pc:sldMkLst>
        <pc:spChg chg="mod">
          <ac:chgData name="Riccardo Berta" userId="c8694f89-bba4-4576-b0a8-456619ca5a8c" providerId="ADAL" clId="{7783C390-E579-1B40-8E79-B4E8D2F48E19}" dt="2022-09-30T05:32:44.972" v="1" actId="113"/>
          <ac:spMkLst>
            <pc:docMk/>
            <pc:sldMk cId="2644872656" sldId="263"/>
            <ac:spMk id="84" creationId="{00000000-0000-0000-0000-000000000000}"/>
          </ac:spMkLst>
        </pc:spChg>
      </pc:sldChg>
      <pc:sldChg chg="modSp mod">
        <pc:chgData name="Riccardo Berta" userId="c8694f89-bba4-4576-b0a8-456619ca5a8c" providerId="ADAL" clId="{7783C390-E579-1B40-8E79-B4E8D2F48E19}" dt="2022-09-30T12:40:56.996" v="14" actId="113"/>
        <pc:sldMkLst>
          <pc:docMk/>
          <pc:sldMk cId="925286286" sldId="268"/>
        </pc:sldMkLst>
        <pc:spChg chg="mod">
          <ac:chgData name="Riccardo Berta" userId="c8694f89-bba4-4576-b0a8-456619ca5a8c" providerId="ADAL" clId="{7783C390-E579-1B40-8E79-B4E8D2F48E19}" dt="2022-09-30T12:40:56.996" v="14" actId="113"/>
          <ac:spMkLst>
            <pc:docMk/>
            <pc:sldMk cId="925286286" sldId="268"/>
            <ac:spMk id="84" creationId="{00000000-0000-0000-0000-000000000000}"/>
          </ac:spMkLst>
        </pc:spChg>
      </pc:sldChg>
      <pc:sldChg chg="modSp mod">
        <pc:chgData name="Riccardo Berta" userId="c8694f89-bba4-4576-b0a8-456619ca5a8c" providerId="ADAL" clId="{7783C390-E579-1B40-8E79-B4E8D2F48E19}" dt="2022-09-30T12:40:46.630" v="13" actId="113"/>
        <pc:sldMkLst>
          <pc:docMk/>
          <pc:sldMk cId="3471997037" sldId="269"/>
        </pc:sldMkLst>
        <pc:spChg chg="mod">
          <ac:chgData name="Riccardo Berta" userId="c8694f89-bba4-4576-b0a8-456619ca5a8c" providerId="ADAL" clId="{7783C390-E579-1B40-8E79-B4E8D2F48E19}" dt="2022-09-30T12:40:46.630" v="13" actId="113"/>
          <ac:spMkLst>
            <pc:docMk/>
            <pc:sldMk cId="3471997037" sldId="269"/>
            <ac:spMk id="84" creationId="{00000000-0000-0000-0000-000000000000}"/>
          </ac:spMkLst>
        </pc:spChg>
      </pc:sldChg>
      <pc:sldChg chg="modSp mod">
        <pc:chgData name="Riccardo Berta" userId="c8694f89-bba4-4576-b0a8-456619ca5a8c" providerId="ADAL" clId="{7783C390-E579-1B40-8E79-B4E8D2F48E19}" dt="2022-09-30T05:47:17.843" v="8" actId="20577"/>
        <pc:sldMkLst>
          <pc:docMk/>
          <pc:sldMk cId="3130917410" sldId="270"/>
        </pc:sldMkLst>
        <pc:spChg chg="mod">
          <ac:chgData name="Riccardo Berta" userId="c8694f89-bba4-4576-b0a8-456619ca5a8c" providerId="ADAL" clId="{7783C390-E579-1B40-8E79-B4E8D2F48E19}" dt="2022-09-30T05:47:17.843" v="8" actId="20577"/>
          <ac:spMkLst>
            <pc:docMk/>
            <pc:sldMk cId="3130917410" sldId="270"/>
            <ac:spMk id="84" creationId="{00000000-0000-0000-0000-000000000000}"/>
          </ac:spMkLst>
        </pc:spChg>
      </pc:sldChg>
      <pc:sldChg chg="modSp mod">
        <pc:chgData name="Riccardo Berta" userId="c8694f89-bba4-4576-b0a8-456619ca5a8c" providerId="ADAL" clId="{7783C390-E579-1B40-8E79-B4E8D2F48E19}" dt="2022-09-30T05:54:41.084" v="10" actId="20577"/>
        <pc:sldMkLst>
          <pc:docMk/>
          <pc:sldMk cId="97697531" sldId="275"/>
        </pc:sldMkLst>
        <pc:spChg chg="mod">
          <ac:chgData name="Riccardo Berta" userId="c8694f89-bba4-4576-b0a8-456619ca5a8c" providerId="ADAL" clId="{7783C390-E579-1B40-8E79-B4E8D2F48E19}" dt="2022-09-30T05:54:41.084" v="10" actId="20577"/>
          <ac:spMkLst>
            <pc:docMk/>
            <pc:sldMk cId="97697531" sldId="275"/>
            <ac:spMk id="84" creationId="{00000000-0000-0000-0000-000000000000}"/>
          </ac:spMkLst>
        </pc:spChg>
      </pc:sldChg>
      <pc:sldChg chg="modSp mod">
        <pc:chgData name="Riccardo Berta" userId="c8694f89-bba4-4576-b0a8-456619ca5a8c" providerId="ADAL" clId="{7783C390-E579-1B40-8E79-B4E8D2F48E19}" dt="2022-09-30T05:55:48.565" v="11" actId="20577"/>
        <pc:sldMkLst>
          <pc:docMk/>
          <pc:sldMk cId="1483901213" sldId="276"/>
        </pc:sldMkLst>
        <pc:spChg chg="mod">
          <ac:chgData name="Riccardo Berta" userId="c8694f89-bba4-4576-b0a8-456619ca5a8c" providerId="ADAL" clId="{7783C390-E579-1B40-8E79-B4E8D2F48E19}" dt="2022-09-30T05:55:48.565" v="11" actId="20577"/>
          <ac:spMkLst>
            <pc:docMk/>
            <pc:sldMk cId="1483901213" sldId="276"/>
            <ac:spMk id="84" creationId="{00000000-0000-0000-0000-000000000000}"/>
          </ac:spMkLst>
        </pc:spChg>
      </pc:sldChg>
      <pc:sldChg chg="modSp mod">
        <pc:chgData name="Riccardo Berta" userId="c8694f89-bba4-4576-b0a8-456619ca5a8c" providerId="ADAL" clId="{7783C390-E579-1B40-8E79-B4E8D2F48E19}" dt="2022-11-16T12:06:09.551" v="33" actId="20577"/>
        <pc:sldMkLst>
          <pc:docMk/>
          <pc:sldMk cId="4057162192" sldId="279"/>
        </pc:sldMkLst>
        <pc:spChg chg="mod">
          <ac:chgData name="Riccardo Berta" userId="c8694f89-bba4-4576-b0a8-456619ca5a8c" providerId="ADAL" clId="{7783C390-E579-1B40-8E79-B4E8D2F48E19}" dt="2022-11-16T12:06:09.551" v="33" actId="20577"/>
          <ac:spMkLst>
            <pc:docMk/>
            <pc:sldMk cId="4057162192" sldId="279"/>
            <ac:spMk id="8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91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392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6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06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18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512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326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300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905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963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82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022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46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6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6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93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76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27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90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13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3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0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spcBef>
                <a:spcPts val="1600"/>
              </a:spcBef>
              <a:spcAft>
                <a:spcPts val="0"/>
              </a:spcAft>
              <a:buSzPts val="1500"/>
              <a:buChar char="○"/>
              <a:defRPr sz="1500"/>
            </a:lvl2pPr>
            <a:lvl3pPr marL="1371600" lvl="2" indent="-317500">
              <a:spcBef>
                <a:spcPts val="1600"/>
              </a:spcBef>
              <a:spcAft>
                <a:spcPts val="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en-GB" dirty="0"/>
              <a:t>Number </a:t>
            </a:r>
            <a:br>
              <a:rPr lang="en-GB" dirty="0"/>
            </a:br>
            <a:r>
              <a:rPr lang="en-GB" dirty="0"/>
              <a:t>Systems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Signed Binary Numbers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We need to represent also </a:t>
            </a:r>
            <a:r>
              <a:rPr lang="en-GB" b="1" dirty="0"/>
              <a:t>negative numbers</a:t>
            </a:r>
          </a:p>
          <a:p>
            <a:endParaRPr lang="en-GB" sz="300" b="1" dirty="0"/>
          </a:p>
          <a:p>
            <a:r>
              <a:rPr lang="en-GB" b="1" dirty="0"/>
              <a:t>Sign/magnitude</a:t>
            </a:r>
          </a:p>
          <a:p>
            <a:pPr lvl="1">
              <a:spcBef>
                <a:spcPts val="600"/>
              </a:spcBef>
            </a:pPr>
            <a:r>
              <a:rPr lang="en-GB" dirty="0"/>
              <a:t>use the </a:t>
            </a:r>
            <a:r>
              <a:rPr lang="en-GB" b="1" dirty="0"/>
              <a:t>most significant bit as the sign </a:t>
            </a:r>
            <a:r>
              <a:rPr lang="en-GB" dirty="0"/>
              <a:t>and </a:t>
            </a:r>
            <a:r>
              <a:rPr lang="en-GB" b="1" dirty="0"/>
              <a:t>the remaining N − 1 bits as the magnitude</a:t>
            </a:r>
            <a:r>
              <a:rPr lang="en-GB" dirty="0"/>
              <a:t> (absolute value): a sign bit of </a:t>
            </a:r>
            <a:r>
              <a:rPr lang="en-GB" b="1" dirty="0"/>
              <a:t>0 indicates positive</a:t>
            </a:r>
            <a:r>
              <a:rPr lang="en-GB" dirty="0"/>
              <a:t> and a sign bit of </a:t>
            </a:r>
            <a:r>
              <a:rPr lang="en-GB" b="1" dirty="0"/>
              <a:t>1 indicates negative</a:t>
            </a:r>
          </a:p>
          <a:p>
            <a:pPr lvl="1">
              <a:spcBef>
                <a:spcPts val="600"/>
              </a:spcBef>
            </a:pPr>
            <a:r>
              <a:rPr lang="en-GB" b="1" dirty="0"/>
              <a:t>intuitively appealing</a:t>
            </a:r>
            <a:r>
              <a:rPr lang="en-GB" dirty="0"/>
              <a:t>: match our way of writing negative numbers with a minus sign followed by the magnitude</a:t>
            </a:r>
          </a:p>
          <a:p>
            <a:pPr lvl="1">
              <a:spcBef>
                <a:spcPts val="600"/>
              </a:spcBef>
            </a:pPr>
            <a:r>
              <a:rPr lang="en-GB" b="1" dirty="0"/>
              <a:t>ordinary binary addition does not work </a:t>
            </a:r>
          </a:p>
          <a:p>
            <a:pPr lvl="2">
              <a:spcBef>
                <a:spcPts val="600"/>
              </a:spcBef>
            </a:pPr>
            <a:r>
              <a:rPr lang="en-GB" dirty="0"/>
              <a:t>−5</a:t>
            </a:r>
            <a:r>
              <a:rPr lang="en-GB" baseline="-25000" dirty="0"/>
              <a:t>10</a:t>
            </a:r>
            <a:r>
              <a:rPr lang="en-GB" dirty="0"/>
              <a:t> + 5</a:t>
            </a:r>
            <a:r>
              <a:rPr lang="en-GB" baseline="-25000" dirty="0"/>
              <a:t>10</a:t>
            </a:r>
            <a:r>
              <a:rPr lang="en-GB" dirty="0"/>
              <a:t> gives 1101</a:t>
            </a:r>
            <a:r>
              <a:rPr lang="en-GB" baseline="-25000" dirty="0"/>
              <a:t>2</a:t>
            </a:r>
            <a:r>
              <a:rPr lang="en-GB" dirty="0"/>
              <a:t> + 0101</a:t>
            </a:r>
            <a:r>
              <a:rPr lang="en-GB" baseline="-25000" dirty="0"/>
              <a:t>2</a:t>
            </a:r>
            <a:r>
              <a:rPr lang="en-GB" dirty="0"/>
              <a:t> = 10010</a:t>
            </a:r>
            <a:r>
              <a:rPr lang="en-GB" baseline="-25000" dirty="0"/>
              <a:t>2</a:t>
            </a:r>
            <a:r>
              <a:rPr lang="en-GB" dirty="0"/>
              <a:t>, which is nonsense</a:t>
            </a:r>
          </a:p>
          <a:p>
            <a:pPr lvl="1">
              <a:spcBef>
                <a:spcPts val="600"/>
              </a:spcBef>
            </a:pPr>
            <a:r>
              <a:rPr lang="en-GB" dirty="0"/>
              <a:t>It is </a:t>
            </a:r>
            <a:r>
              <a:rPr lang="en-GB" b="1" dirty="0"/>
              <a:t>odd that both +0 and −0 exist</a:t>
            </a:r>
            <a:r>
              <a:rPr lang="en-GB" dirty="0"/>
              <a:t>, both indicate zero…</a:t>
            </a:r>
          </a:p>
          <a:p>
            <a:pPr lvl="1">
              <a:spcBef>
                <a:spcPts val="600"/>
              </a:spcBef>
            </a:pPr>
            <a:endParaRPr lang="en-GB" sz="300" dirty="0"/>
          </a:p>
          <a:p>
            <a:pPr>
              <a:spcBef>
                <a:spcPts val="600"/>
              </a:spcBef>
            </a:pPr>
            <a:r>
              <a:rPr lang="en-GB" b="1" dirty="0"/>
              <a:t>Two’s complement</a:t>
            </a:r>
          </a:p>
          <a:p>
            <a:pPr lvl="1">
              <a:spcBef>
                <a:spcPts val="600"/>
              </a:spcBef>
            </a:pPr>
            <a:r>
              <a:rPr lang="en-GB" dirty="0"/>
              <a:t>identical to unsigned binary numbers except that </a:t>
            </a:r>
            <a:r>
              <a:rPr lang="en-GB" b="1" dirty="0"/>
              <a:t>the most significant bit has a weight of −2</a:t>
            </a:r>
            <a:r>
              <a:rPr lang="en-GB" b="1" baseline="30000" dirty="0"/>
              <a:t>N−1</a:t>
            </a:r>
            <a:r>
              <a:rPr lang="en-GB" baseline="30000" dirty="0"/>
              <a:t> </a:t>
            </a:r>
            <a:r>
              <a:rPr lang="en-GB" dirty="0"/>
              <a:t>(instead of 2</a:t>
            </a:r>
            <a:r>
              <a:rPr lang="en-GB" baseline="30000" dirty="0"/>
              <a:t>N−1</a:t>
            </a:r>
            <a:r>
              <a:rPr lang="en-GB" dirty="0"/>
              <a:t>) </a:t>
            </a:r>
          </a:p>
          <a:p>
            <a:pPr lvl="1">
              <a:spcBef>
                <a:spcPts val="600"/>
              </a:spcBef>
            </a:pPr>
            <a:r>
              <a:rPr lang="en-GB" dirty="0"/>
              <a:t>this overcomes the shortcomings of sign/magnitude numbers</a:t>
            </a:r>
          </a:p>
          <a:p>
            <a:pPr lvl="2">
              <a:spcBef>
                <a:spcPts val="600"/>
              </a:spcBef>
            </a:pPr>
            <a:r>
              <a:rPr lang="en-GB" b="1" dirty="0"/>
              <a:t>zero has a single representation</a:t>
            </a:r>
          </a:p>
          <a:p>
            <a:pPr lvl="2">
              <a:spcBef>
                <a:spcPts val="600"/>
              </a:spcBef>
            </a:pPr>
            <a:r>
              <a:rPr lang="en-GB" b="1" dirty="0"/>
              <a:t>ordinary addition works</a:t>
            </a:r>
          </a:p>
        </p:txBody>
      </p:sp>
    </p:spTree>
    <p:extLst>
      <p:ext uri="{BB962C8B-B14F-4D97-AF65-F5344CB8AC3E}">
        <p14:creationId xmlns:p14="http://schemas.microsoft.com/office/powerpoint/2010/main" val="418184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Two’s complement representation</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pPr>
              <a:spcBef>
                <a:spcPts val="600"/>
              </a:spcBef>
            </a:pPr>
            <a:r>
              <a:rPr lang="en-GB" dirty="0"/>
              <a:t>Zero is written as all zeros</a:t>
            </a:r>
          </a:p>
          <a:p>
            <a:pPr marL="590550" lvl="1" indent="0">
              <a:spcBef>
                <a:spcPts val="600"/>
              </a:spcBef>
              <a:buNone/>
            </a:pPr>
            <a:r>
              <a:rPr lang="en-GB" dirty="0"/>
              <a:t>00…000</a:t>
            </a:r>
            <a:r>
              <a:rPr lang="en-GB" baseline="-25000" dirty="0"/>
              <a:t>2</a:t>
            </a:r>
            <a:r>
              <a:rPr lang="en-GB" dirty="0"/>
              <a:t> </a:t>
            </a:r>
          </a:p>
          <a:p>
            <a:pPr>
              <a:spcBef>
                <a:spcPts val="600"/>
              </a:spcBef>
            </a:pPr>
            <a:r>
              <a:rPr lang="en-GB" dirty="0"/>
              <a:t>The most positive number has a 0 in the </a:t>
            </a:r>
            <a:r>
              <a:rPr lang="en-GB" dirty="0" err="1"/>
              <a:t>msb</a:t>
            </a:r>
            <a:r>
              <a:rPr lang="en-GB" dirty="0"/>
              <a:t> and </a:t>
            </a:r>
            <a:br>
              <a:rPr lang="en-GB" dirty="0"/>
            </a:br>
            <a:r>
              <a:rPr lang="en-GB" dirty="0"/>
              <a:t>1 elsewhere</a:t>
            </a:r>
          </a:p>
          <a:p>
            <a:pPr lvl="1">
              <a:spcBef>
                <a:spcPts val="600"/>
              </a:spcBef>
            </a:pPr>
            <a:r>
              <a:rPr lang="en-GB" dirty="0"/>
              <a:t>01…111</a:t>
            </a:r>
            <a:r>
              <a:rPr lang="en-GB" baseline="-25000" dirty="0"/>
              <a:t>2</a:t>
            </a:r>
            <a:r>
              <a:rPr lang="en-GB" dirty="0"/>
              <a:t> = 2</a:t>
            </a:r>
            <a:r>
              <a:rPr lang="en-GB" baseline="30000" dirty="0"/>
              <a:t>N−1 </a:t>
            </a:r>
            <a:r>
              <a:rPr lang="en-GB" dirty="0"/>
              <a:t>− 1</a:t>
            </a:r>
          </a:p>
          <a:p>
            <a:pPr>
              <a:spcBef>
                <a:spcPts val="600"/>
              </a:spcBef>
            </a:pPr>
            <a:r>
              <a:rPr lang="en-GB" dirty="0"/>
              <a:t>The most negative number has a 1 in the </a:t>
            </a:r>
            <a:r>
              <a:rPr lang="en-GB" dirty="0" err="1"/>
              <a:t>msb</a:t>
            </a:r>
            <a:r>
              <a:rPr lang="en-GB" dirty="0"/>
              <a:t> and </a:t>
            </a:r>
            <a:br>
              <a:rPr lang="en-GB" dirty="0"/>
            </a:br>
            <a:r>
              <a:rPr lang="en-GB" dirty="0"/>
              <a:t>0 elsewhere</a:t>
            </a:r>
          </a:p>
          <a:p>
            <a:pPr lvl="1">
              <a:spcBef>
                <a:spcPts val="600"/>
              </a:spcBef>
            </a:pPr>
            <a:r>
              <a:rPr lang="en-GB" dirty="0"/>
              <a:t>10…000</a:t>
            </a:r>
            <a:r>
              <a:rPr lang="en-GB" baseline="-25000" dirty="0"/>
              <a:t>2</a:t>
            </a:r>
            <a:r>
              <a:rPr lang="en-GB" dirty="0"/>
              <a:t> = −2</a:t>
            </a:r>
            <a:r>
              <a:rPr lang="en-GB" baseline="30000" dirty="0"/>
              <a:t>N−1 </a:t>
            </a:r>
          </a:p>
          <a:p>
            <a:pPr>
              <a:spcBef>
                <a:spcPts val="600"/>
              </a:spcBef>
            </a:pPr>
            <a:r>
              <a:rPr lang="en-GB" dirty="0"/>
              <a:t>−1 is written as all ones: </a:t>
            </a:r>
          </a:p>
          <a:p>
            <a:pPr lvl="1">
              <a:spcBef>
                <a:spcPts val="600"/>
              </a:spcBef>
            </a:pPr>
            <a:r>
              <a:rPr lang="en-GB" dirty="0"/>
              <a:t>11…111</a:t>
            </a:r>
            <a:r>
              <a:rPr lang="en-GB" baseline="-25000" dirty="0"/>
              <a:t>2</a:t>
            </a:r>
            <a:endParaRPr lang="en-GB" dirty="0"/>
          </a:p>
          <a:p>
            <a:pPr>
              <a:spcBef>
                <a:spcPts val="600"/>
              </a:spcBef>
            </a:pPr>
            <a:r>
              <a:rPr lang="en-GB" dirty="0"/>
              <a:t>Notice that the most significant bit can be viewed as the </a:t>
            </a:r>
            <a:r>
              <a:rPr lang="en-GB" b="1" dirty="0"/>
              <a:t>sign bit</a:t>
            </a:r>
          </a:p>
          <a:p>
            <a:pPr>
              <a:spcBef>
                <a:spcPts val="600"/>
              </a:spcBef>
            </a:pPr>
            <a:endParaRPr lang="en-GB" b="1" dirty="0"/>
          </a:p>
          <a:p>
            <a:pPr>
              <a:spcBef>
                <a:spcPts val="600"/>
              </a:spcBef>
            </a:pPr>
            <a:endParaRPr lang="en-GB" b="1" dirty="0"/>
          </a:p>
          <a:p>
            <a:pPr marL="120650" indent="0">
              <a:buNone/>
            </a:pPr>
            <a:endParaRPr lang="en-GB" dirty="0"/>
          </a:p>
        </p:txBody>
      </p:sp>
      <p:pic>
        <p:nvPicPr>
          <p:cNvPr id="4" name="Immagine 3">
            <a:extLst>
              <a:ext uri="{FF2B5EF4-FFF2-40B4-BE49-F238E27FC236}">
                <a16:creationId xmlns:a16="http://schemas.microsoft.com/office/drawing/2014/main" id="{E6F64BDC-73CD-7216-BA09-69DDCB93F9D4}"/>
              </a:ext>
            </a:extLst>
          </p:cNvPr>
          <p:cNvPicPr>
            <a:picLocks noChangeAspect="1"/>
          </p:cNvPicPr>
          <p:nvPr/>
        </p:nvPicPr>
        <p:blipFill>
          <a:blip r:embed="rId3"/>
          <a:stretch>
            <a:fillRect/>
          </a:stretch>
        </p:blipFill>
        <p:spPr>
          <a:xfrm>
            <a:off x="1505412" y="5233358"/>
            <a:ext cx="5688454" cy="1480068"/>
          </a:xfrm>
          <a:prstGeom prst="rect">
            <a:avLst/>
          </a:prstGeom>
        </p:spPr>
      </p:pic>
      <p:pic>
        <p:nvPicPr>
          <p:cNvPr id="5" name="Immagine 4">
            <a:extLst>
              <a:ext uri="{FF2B5EF4-FFF2-40B4-BE49-F238E27FC236}">
                <a16:creationId xmlns:a16="http://schemas.microsoft.com/office/drawing/2014/main" id="{3ACC4B13-0F8B-1CAD-68C4-DF5DFDB1BD88}"/>
              </a:ext>
            </a:extLst>
          </p:cNvPr>
          <p:cNvPicPr>
            <a:picLocks noChangeAspect="1"/>
          </p:cNvPicPr>
          <p:nvPr/>
        </p:nvPicPr>
        <p:blipFill>
          <a:blip r:embed="rId4"/>
          <a:stretch>
            <a:fillRect/>
          </a:stretch>
        </p:blipFill>
        <p:spPr>
          <a:xfrm>
            <a:off x="6179638" y="1008897"/>
            <a:ext cx="2563453" cy="3758446"/>
          </a:xfrm>
          <a:prstGeom prst="rect">
            <a:avLst/>
          </a:prstGeom>
        </p:spPr>
      </p:pic>
    </p:spTree>
    <p:extLst>
      <p:ext uri="{BB962C8B-B14F-4D97-AF65-F5344CB8AC3E}">
        <p14:creationId xmlns:p14="http://schemas.microsoft.com/office/powerpoint/2010/main" val="21645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Two’s complement negative number</a:t>
            </a:r>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sign of a two’s complement number is reversed by inverting the bits in the number (called </a:t>
            </a:r>
            <a:r>
              <a:rPr lang="en-GB" b="1" dirty="0"/>
              <a:t>one’s complement</a:t>
            </a:r>
            <a:r>
              <a:rPr lang="en-GB" dirty="0"/>
              <a:t>) and then adding 1</a:t>
            </a:r>
          </a:p>
          <a:p>
            <a:pPr lvl="1">
              <a:spcBef>
                <a:spcPts val="600"/>
              </a:spcBef>
            </a:pPr>
            <a:r>
              <a:rPr lang="en-GB" b="1" dirty="0"/>
              <a:t>reversing the sign</a:t>
            </a:r>
          </a:p>
          <a:p>
            <a:pPr lvl="1">
              <a:spcBef>
                <a:spcPts val="600"/>
              </a:spcBef>
            </a:pPr>
            <a:r>
              <a:rPr lang="en-GB" b="1" dirty="0"/>
              <a:t>adding 1</a:t>
            </a:r>
          </a:p>
          <a:p>
            <a:pPr lvl="1">
              <a:spcBef>
                <a:spcPts val="600"/>
              </a:spcBef>
            </a:pPr>
            <a:endParaRPr lang="en-GB" dirty="0"/>
          </a:p>
          <a:p>
            <a:pPr>
              <a:spcBef>
                <a:spcPts val="600"/>
              </a:spcBef>
            </a:pPr>
            <a:r>
              <a:rPr lang="en-GB" dirty="0"/>
              <a:t>Find the representation of −2</a:t>
            </a:r>
            <a:r>
              <a:rPr lang="en-GB" baseline="-25000" dirty="0"/>
              <a:t>10</a:t>
            </a:r>
            <a:r>
              <a:rPr lang="en-GB" dirty="0"/>
              <a:t> as a 4-bit two’s complement number</a:t>
            </a:r>
          </a:p>
          <a:p>
            <a:pPr lvl="1">
              <a:spcBef>
                <a:spcPts val="600"/>
              </a:spcBef>
            </a:pPr>
            <a:r>
              <a:rPr lang="en-GB" b="1" dirty="0"/>
              <a:t>represent the magnitude</a:t>
            </a:r>
            <a:r>
              <a:rPr lang="en-GB" dirty="0"/>
              <a:t>: +2</a:t>
            </a:r>
            <a:r>
              <a:rPr lang="en-GB" baseline="-25000" dirty="0"/>
              <a:t>10</a:t>
            </a:r>
            <a:r>
              <a:rPr lang="en-GB" dirty="0"/>
              <a:t> = 0010</a:t>
            </a:r>
            <a:r>
              <a:rPr lang="en-GB" baseline="-25000" dirty="0"/>
              <a:t>2</a:t>
            </a:r>
            <a:r>
              <a:rPr lang="en-GB" dirty="0"/>
              <a:t> </a:t>
            </a:r>
          </a:p>
          <a:p>
            <a:pPr lvl="1">
              <a:spcBef>
                <a:spcPts val="600"/>
              </a:spcBef>
            </a:pPr>
            <a:r>
              <a:rPr lang="en-GB" b="1" dirty="0"/>
              <a:t>invert</a:t>
            </a:r>
            <a:r>
              <a:rPr lang="en-GB" dirty="0"/>
              <a:t> 0010</a:t>
            </a:r>
            <a:r>
              <a:rPr lang="en-GB" baseline="-25000" dirty="0"/>
              <a:t>2</a:t>
            </a:r>
            <a:r>
              <a:rPr lang="en-GB" dirty="0"/>
              <a:t> to 1101</a:t>
            </a:r>
            <a:r>
              <a:rPr lang="en-GB" baseline="-25000" dirty="0"/>
              <a:t>2</a:t>
            </a:r>
          </a:p>
          <a:p>
            <a:pPr lvl="1">
              <a:spcBef>
                <a:spcPts val="600"/>
              </a:spcBef>
            </a:pPr>
            <a:r>
              <a:rPr lang="en-GB" b="1" dirty="0"/>
              <a:t>add 1</a:t>
            </a:r>
            <a:r>
              <a:rPr lang="en-GB" dirty="0"/>
              <a:t>: 1101</a:t>
            </a:r>
            <a:r>
              <a:rPr lang="en-GB" baseline="-25000" dirty="0"/>
              <a:t>2</a:t>
            </a:r>
            <a:r>
              <a:rPr lang="en-GB" dirty="0"/>
              <a:t> + 1</a:t>
            </a:r>
            <a:r>
              <a:rPr lang="en-GB" baseline="-25000" dirty="0"/>
              <a:t>2</a:t>
            </a:r>
            <a:r>
              <a:rPr lang="en-GB" dirty="0"/>
              <a:t> = 1110</a:t>
            </a:r>
            <a:r>
              <a:rPr lang="en-GB" baseline="-25000" dirty="0"/>
              <a:t>2</a:t>
            </a:r>
          </a:p>
          <a:p>
            <a:pPr lvl="1">
              <a:spcBef>
                <a:spcPts val="600"/>
              </a:spcBef>
            </a:pPr>
            <a:r>
              <a:rPr lang="en-GB" dirty="0"/>
              <a:t>so, −2</a:t>
            </a:r>
            <a:r>
              <a:rPr lang="en-GB" baseline="-25000" dirty="0"/>
              <a:t>10</a:t>
            </a:r>
            <a:r>
              <a:rPr lang="en-GB" dirty="0"/>
              <a:t> is 1110</a:t>
            </a:r>
            <a:r>
              <a:rPr lang="en-GB" baseline="-25000" dirty="0"/>
              <a:t>2</a:t>
            </a:r>
          </a:p>
          <a:p>
            <a:pPr lvl="1">
              <a:spcBef>
                <a:spcPts val="600"/>
              </a:spcBef>
            </a:pPr>
            <a:endParaRPr lang="en-GB" dirty="0"/>
          </a:p>
          <a:p>
            <a:r>
              <a:rPr lang="en-GB" dirty="0"/>
              <a:t>Find the decimal value of the 4-bit two’s complement number 1001</a:t>
            </a:r>
            <a:r>
              <a:rPr lang="en-GB" baseline="-25000" dirty="0"/>
              <a:t>2</a:t>
            </a:r>
          </a:p>
          <a:p>
            <a:pPr lvl="1">
              <a:spcBef>
                <a:spcPts val="600"/>
              </a:spcBef>
            </a:pPr>
            <a:r>
              <a:rPr lang="en-GB" dirty="0"/>
              <a:t>1001</a:t>
            </a:r>
            <a:r>
              <a:rPr lang="en-GB" baseline="-25000" dirty="0"/>
              <a:t>2</a:t>
            </a:r>
            <a:r>
              <a:rPr lang="en-GB" dirty="0"/>
              <a:t> </a:t>
            </a:r>
            <a:r>
              <a:rPr lang="en-GB" b="1" dirty="0"/>
              <a:t>has a leading 1, so it must be negative</a:t>
            </a:r>
          </a:p>
          <a:p>
            <a:pPr lvl="1">
              <a:spcBef>
                <a:spcPts val="600"/>
              </a:spcBef>
            </a:pPr>
            <a:r>
              <a:rPr lang="en-GB" b="1" dirty="0"/>
              <a:t>Invert the magnitude </a:t>
            </a:r>
            <a:r>
              <a:rPr lang="en-GB" dirty="0"/>
              <a:t>1001</a:t>
            </a:r>
            <a:r>
              <a:rPr lang="en-GB" baseline="-25000" dirty="0"/>
              <a:t>2</a:t>
            </a:r>
            <a:r>
              <a:rPr lang="en-GB" dirty="0"/>
              <a:t> = 0110</a:t>
            </a:r>
            <a:r>
              <a:rPr lang="en-GB" baseline="-25000" dirty="0"/>
              <a:t>2</a:t>
            </a:r>
            <a:endParaRPr lang="en-GB" dirty="0"/>
          </a:p>
          <a:p>
            <a:pPr lvl="1">
              <a:spcBef>
                <a:spcPts val="600"/>
              </a:spcBef>
            </a:pPr>
            <a:r>
              <a:rPr lang="en-GB" b="1" dirty="0"/>
              <a:t>add 1</a:t>
            </a:r>
            <a:r>
              <a:rPr lang="en-GB" dirty="0"/>
              <a:t>: 0110</a:t>
            </a:r>
            <a:r>
              <a:rPr lang="en-GB" baseline="-25000" dirty="0"/>
              <a:t>2</a:t>
            </a:r>
            <a:r>
              <a:rPr lang="en-GB" dirty="0"/>
              <a:t> + 1</a:t>
            </a:r>
            <a:r>
              <a:rPr lang="en-GB" baseline="-25000" dirty="0"/>
              <a:t>2</a:t>
            </a:r>
            <a:r>
              <a:rPr lang="en-GB" dirty="0"/>
              <a:t> = 0111</a:t>
            </a:r>
            <a:r>
              <a:rPr lang="en-GB" baseline="-25000" dirty="0"/>
              <a:t>2</a:t>
            </a:r>
            <a:r>
              <a:rPr lang="en-GB" dirty="0"/>
              <a:t> = 7</a:t>
            </a:r>
            <a:r>
              <a:rPr lang="en-GB" baseline="-25000" dirty="0"/>
              <a:t>10</a:t>
            </a:r>
          </a:p>
          <a:p>
            <a:pPr lvl="1">
              <a:spcBef>
                <a:spcPts val="600"/>
              </a:spcBef>
            </a:pPr>
            <a:r>
              <a:rPr lang="en-GB" dirty="0"/>
              <a:t>so, 1001</a:t>
            </a:r>
            <a:r>
              <a:rPr lang="en-GB" baseline="-25000" dirty="0"/>
              <a:t>2</a:t>
            </a:r>
            <a:r>
              <a:rPr lang="en-GB" dirty="0"/>
              <a:t> = −7</a:t>
            </a:r>
            <a:r>
              <a:rPr lang="en-GB" baseline="-25000" dirty="0"/>
              <a:t>10</a:t>
            </a:r>
            <a:endParaRPr lang="en-GB" dirty="0"/>
          </a:p>
          <a:p>
            <a:pPr lvl="1"/>
            <a:endParaRPr lang="en-GB" dirty="0"/>
          </a:p>
        </p:txBody>
      </p:sp>
    </p:spTree>
    <p:extLst>
      <p:ext uri="{BB962C8B-B14F-4D97-AF65-F5344CB8AC3E}">
        <p14:creationId xmlns:p14="http://schemas.microsoft.com/office/powerpoint/2010/main" val="92528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Addition and Subtraction</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Addition </a:t>
            </a:r>
            <a:r>
              <a:rPr lang="en-GB" b="1" dirty="0"/>
              <a:t>works properly </a:t>
            </a:r>
            <a:r>
              <a:rPr lang="en-GB" dirty="0"/>
              <a:t>for both positive and negative numbers</a:t>
            </a:r>
          </a:p>
          <a:p>
            <a:pPr lvl="1"/>
            <a:r>
              <a:rPr lang="en-GB" dirty="0"/>
              <a:t>when adding N-bit numbers, </a:t>
            </a:r>
            <a:r>
              <a:rPr lang="en-GB" b="1" dirty="0"/>
              <a:t>the carry of the Nth bit is discarded</a:t>
            </a:r>
          </a:p>
          <a:p>
            <a:pPr lvl="1"/>
            <a:r>
              <a:rPr lang="en-GB" dirty="0"/>
              <a:t>compute −2</a:t>
            </a:r>
            <a:r>
              <a:rPr lang="en-GB" baseline="-25000" dirty="0"/>
              <a:t>10</a:t>
            </a:r>
            <a:r>
              <a:rPr lang="en-GB" dirty="0"/>
              <a:t> + 1</a:t>
            </a:r>
            <a:r>
              <a:rPr lang="en-GB" baseline="-25000" dirty="0"/>
              <a:t>10</a:t>
            </a:r>
            <a:r>
              <a:rPr lang="en-GB" dirty="0"/>
              <a:t> and −7</a:t>
            </a:r>
            <a:r>
              <a:rPr lang="en-GB" baseline="-25000" dirty="0"/>
              <a:t>10</a:t>
            </a:r>
            <a:r>
              <a:rPr lang="en-GB" dirty="0"/>
              <a:t> + 7</a:t>
            </a:r>
            <a:r>
              <a:rPr lang="en-GB" baseline="-25000" dirty="0"/>
              <a:t>10</a:t>
            </a:r>
            <a:r>
              <a:rPr lang="en-GB" dirty="0"/>
              <a:t> using 4-bit two’s complement numbers</a:t>
            </a:r>
          </a:p>
          <a:p>
            <a:pPr lvl="2"/>
            <a:r>
              <a:rPr lang="en-GB" dirty="0"/>
              <a:t>−2</a:t>
            </a:r>
            <a:r>
              <a:rPr lang="en-GB" baseline="-25000" dirty="0"/>
              <a:t>10</a:t>
            </a:r>
            <a:r>
              <a:rPr lang="en-GB" dirty="0"/>
              <a:t> + 1</a:t>
            </a:r>
            <a:r>
              <a:rPr lang="en-GB" baseline="-25000" dirty="0"/>
              <a:t>10</a:t>
            </a:r>
            <a:r>
              <a:rPr lang="en-GB" dirty="0"/>
              <a:t> = 1110</a:t>
            </a:r>
            <a:r>
              <a:rPr lang="en-GB" baseline="-25000" dirty="0"/>
              <a:t>2</a:t>
            </a:r>
            <a:r>
              <a:rPr lang="en-GB" dirty="0"/>
              <a:t> + 0001</a:t>
            </a:r>
            <a:r>
              <a:rPr lang="en-GB" baseline="-25000" dirty="0"/>
              <a:t>2</a:t>
            </a:r>
            <a:r>
              <a:rPr lang="en-GB" dirty="0"/>
              <a:t> = 1111</a:t>
            </a:r>
            <a:r>
              <a:rPr lang="en-GB" baseline="-25000" dirty="0"/>
              <a:t>2</a:t>
            </a:r>
            <a:r>
              <a:rPr lang="en-GB" dirty="0"/>
              <a:t> = −1</a:t>
            </a:r>
            <a:r>
              <a:rPr lang="en-GB" baseline="-25000" dirty="0"/>
              <a:t>10</a:t>
            </a:r>
            <a:r>
              <a:rPr lang="en-GB" dirty="0"/>
              <a:t> </a:t>
            </a:r>
          </a:p>
          <a:p>
            <a:pPr lvl="2"/>
            <a:r>
              <a:rPr lang="en-GB" dirty="0"/>
              <a:t>−7</a:t>
            </a:r>
            <a:r>
              <a:rPr lang="en-GB" baseline="-25000" dirty="0"/>
              <a:t>10</a:t>
            </a:r>
            <a:r>
              <a:rPr lang="en-GB" dirty="0"/>
              <a:t> + 7</a:t>
            </a:r>
            <a:r>
              <a:rPr lang="en-GB" baseline="-25000" dirty="0"/>
              <a:t>10</a:t>
            </a:r>
            <a:r>
              <a:rPr lang="en-GB" dirty="0"/>
              <a:t> = 1001</a:t>
            </a:r>
            <a:r>
              <a:rPr lang="en-GB" baseline="-25000" dirty="0"/>
              <a:t>2</a:t>
            </a:r>
            <a:r>
              <a:rPr lang="en-GB" dirty="0"/>
              <a:t> + 0111</a:t>
            </a:r>
            <a:r>
              <a:rPr lang="en-GB" baseline="-25000" dirty="0"/>
              <a:t>2</a:t>
            </a:r>
            <a:r>
              <a:rPr lang="en-GB" dirty="0"/>
              <a:t> = </a:t>
            </a:r>
            <a:r>
              <a:rPr lang="en-GB" b="1" dirty="0"/>
              <a:t>1</a:t>
            </a:r>
            <a:r>
              <a:rPr lang="en-GB" dirty="0"/>
              <a:t>0000</a:t>
            </a:r>
            <a:r>
              <a:rPr lang="en-GB" baseline="-25000" dirty="0"/>
              <a:t>2, </a:t>
            </a:r>
            <a:r>
              <a:rPr lang="en-GB" b="1" dirty="0"/>
              <a:t>the fifth bit is discarded</a:t>
            </a:r>
            <a:r>
              <a:rPr lang="en-GB" dirty="0"/>
              <a:t>, leaving  0000</a:t>
            </a:r>
            <a:r>
              <a:rPr lang="en-GB" baseline="-25000" dirty="0"/>
              <a:t>2</a:t>
            </a:r>
            <a:endParaRPr lang="en-GB" dirty="0"/>
          </a:p>
          <a:p>
            <a:endParaRPr lang="en-GB" dirty="0"/>
          </a:p>
          <a:p>
            <a:r>
              <a:rPr lang="en-GB" b="1" dirty="0"/>
              <a:t>Subtraction</a:t>
            </a:r>
            <a:r>
              <a:rPr lang="en-GB" dirty="0"/>
              <a:t> is performed by </a:t>
            </a:r>
            <a:r>
              <a:rPr lang="en-GB" b="1" dirty="0"/>
              <a:t>taking the two’s complement of the second number, then adding</a:t>
            </a:r>
          </a:p>
          <a:p>
            <a:pPr lvl="1"/>
            <a:r>
              <a:rPr lang="en-GB" dirty="0"/>
              <a:t>compute 5</a:t>
            </a:r>
            <a:r>
              <a:rPr lang="en-GB" baseline="-25000" dirty="0"/>
              <a:t>10</a:t>
            </a:r>
            <a:r>
              <a:rPr lang="en-GB" dirty="0"/>
              <a:t> − 3</a:t>
            </a:r>
            <a:r>
              <a:rPr lang="en-GB" baseline="-25000" dirty="0"/>
              <a:t>10</a:t>
            </a:r>
            <a:r>
              <a:rPr lang="en-GB" dirty="0"/>
              <a:t> and 3</a:t>
            </a:r>
            <a:r>
              <a:rPr lang="en-GB" baseline="-25000" dirty="0"/>
              <a:t>10</a:t>
            </a:r>
            <a:r>
              <a:rPr lang="en-GB" dirty="0"/>
              <a:t> − 5</a:t>
            </a:r>
            <a:r>
              <a:rPr lang="en-GB" baseline="-25000" dirty="0"/>
              <a:t>10</a:t>
            </a:r>
            <a:r>
              <a:rPr lang="en-GB" dirty="0"/>
              <a:t> using 4-bit two’s complement numbers</a:t>
            </a:r>
          </a:p>
          <a:p>
            <a:pPr lvl="2"/>
            <a:r>
              <a:rPr lang="en-GB" dirty="0"/>
              <a:t>3</a:t>
            </a:r>
            <a:r>
              <a:rPr lang="en-GB" baseline="-25000" dirty="0"/>
              <a:t>10</a:t>
            </a:r>
            <a:r>
              <a:rPr lang="en-GB" dirty="0"/>
              <a:t> = 0011</a:t>
            </a:r>
            <a:r>
              <a:rPr lang="en-GB" baseline="-25000" dirty="0"/>
              <a:t>2</a:t>
            </a:r>
            <a:r>
              <a:rPr lang="en-GB" dirty="0"/>
              <a:t>, take its two’s complement −3</a:t>
            </a:r>
            <a:r>
              <a:rPr lang="en-GB" baseline="-25000" dirty="0"/>
              <a:t>10</a:t>
            </a:r>
            <a:r>
              <a:rPr lang="en-GB" dirty="0"/>
              <a:t> = 1101</a:t>
            </a:r>
            <a:r>
              <a:rPr lang="en-GB" baseline="-25000" dirty="0"/>
              <a:t>2</a:t>
            </a:r>
            <a:r>
              <a:rPr lang="en-GB" dirty="0"/>
              <a:t>, then add 5</a:t>
            </a:r>
            <a:r>
              <a:rPr lang="en-GB" baseline="-25000" dirty="0"/>
              <a:t>10</a:t>
            </a:r>
            <a:r>
              <a:rPr lang="en-GB" dirty="0"/>
              <a:t> + (−3</a:t>
            </a:r>
            <a:r>
              <a:rPr lang="en-GB" baseline="-25000" dirty="0"/>
              <a:t>10</a:t>
            </a:r>
            <a:r>
              <a:rPr lang="en-GB" dirty="0"/>
              <a:t>) = 0101</a:t>
            </a:r>
            <a:r>
              <a:rPr lang="en-GB" baseline="-25000" dirty="0"/>
              <a:t>2</a:t>
            </a:r>
            <a:r>
              <a:rPr lang="en-GB" dirty="0"/>
              <a:t> + 1101</a:t>
            </a:r>
            <a:r>
              <a:rPr lang="en-GB" baseline="-25000" dirty="0"/>
              <a:t>2</a:t>
            </a:r>
            <a:r>
              <a:rPr lang="en-GB" dirty="0"/>
              <a:t> = 0010</a:t>
            </a:r>
            <a:r>
              <a:rPr lang="en-GB" baseline="-25000" dirty="0"/>
              <a:t>2</a:t>
            </a:r>
            <a:r>
              <a:rPr lang="en-GB" dirty="0"/>
              <a:t> = 2</a:t>
            </a:r>
            <a:r>
              <a:rPr lang="en-GB" baseline="-25000" dirty="0"/>
              <a:t>10  </a:t>
            </a:r>
            <a:r>
              <a:rPr lang="en-GB" dirty="0"/>
              <a:t>notice that the carry of the most significant position is discarded because the result is stored in four bits</a:t>
            </a:r>
          </a:p>
          <a:p>
            <a:pPr lvl="2"/>
            <a:r>
              <a:rPr lang="en-GB" dirty="0"/>
              <a:t>take the two’s complement of 5</a:t>
            </a:r>
            <a:r>
              <a:rPr lang="en-GB" baseline="-25000" dirty="0"/>
              <a:t>10</a:t>
            </a:r>
            <a:r>
              <a:rPr lang="en-GB" dirty="0"/>
              <a:t> to obtain −5</a:t>
            </a:r>
            <a:r>
              <a:rPr lang="en-GB" baseline="-25000" dirty="0"/>
              <a:t>10</a:t>
            </a:r>
            <a:r>
              <a:rPr lang="en-GB" dirty="0"/>
              <a:t> = 1011</a:t>
            </a:r>
            <a:r>
              <a:rPr lang="en-GB" baseline="-25000" dirty="0"/>
              <a:t>2</a:t>
            </a:r>
            <a:r>
              <a:rPr lang="en-GB" dirty="0"/>
              <a:t>, add 3</a:t>
            </a:r>
            <a:r>
              <a:rPr lang="en-GB" baseline="-25000" dirty="0"/>
              <a:t>10</a:t>
            </a:r>
            <a:r>
              <a:rPr lang="en-GB" dirty="0"/>
              <a:t> + (−5</a:t>
            </a:r>
            <a:r>
              <a:rPr lang="en-GB" baseline="-25000" dirty="0"/>
              <a:t>10</a:t>
            </a:r>
            <a:r>
              <a:rPr lang="en-GB" dirty="0"/>
              <a:t>) = 0011</a:t>
            </a:r>
            <a:r>
              <a:rPr lang="en-GB" baseline="-25000" dirty="0"/>
              <a:t>2</a:t>
            </a:r>
            <a:r>
              <a:rPr lang="en-GB" dirty="0"/>
              <a:t> + 1011</a:t>
            </a:r>
            <a:r>
              <a:rPr lang="en-GB" baseline="-25000" dirty="0"/>
              <a:t>2</a:t>
            </a:r>
            <a:r>
              <a:rPr lang="en-GB" dirty="0"/>
              <a:t> = 1110</a:t>
            </a:r>
            <a:r>
              <a:rPr lang="en-GB" baseline="-25000" dirty="0"/>
              <a:t>2</a:t>
            </a:r>
            <a:r>
              <a:rPr lang="en-GB" dirty="0"/>
              <a:t> = −2</a:t>
            </a:r>
            <a:r>
              <a:rPr lang="en-GB" baseline="-25000" dirty="0"/>
              <a:t>10</a:t>
            </a:r>
          </a:p>
        </p:txBody>
      </p:sp>
    </p:spTree>
    <p:extLst>
      <p:ext uri="{BB962C8B-B14F-4D97-AF65-F5344CB8AC3E}">
        <p14:creationId xmlns:p14="http://schemas.microsoft.com/office/powerpoint/2010/main" val="347199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Zero</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two’s complement of 0 is found by inverting all the bits (11…111</a:t>
            </a:r>
            <a:r>
              <a:rPr lang="en-GB" baseline="-25000" dirty="0"/>
              <a:t>2</a:t>
            </a:r>
            <a:r>
              <a:rPr lang="en-GB" dirty="0"/>
              <a:t>) and adding 1, which produces all 0’s, disregarding the carry out of the </a:t>
            </a:r>
            <a:r>
              <a:rPr lang="en-GB" dirty="0" err="1"/>
              <a:t>msb</a:t>
            </a:r>
            <a:r>
              <a:rPr lang="en-GB" dirty="0"/>
              <a:t> </a:t>
            </a:r>
          </a:p>
          <a:p>
            <a:pPr lvl="1">
              <a:spcBef>
                <a:spcPts val="600"/>
              </a:spcBef>
            </a:pPr>
            <a:r>
              <a:rPr lang="en-GB" b="1" dirty="0"/>
              <a:t>zero is always represented with all 0’s</a:t>
            </a:r>
          </a:p>
          <a:p>
            <a:pPr lvl="1">
              <a:spcBef>
                <a:spcPts val="600"/>
              </a:spcBef>
            </a:pPr>
            <a:r>
              <a:rPr lang="en-GB" dirty="0"/>
              <a:t>unlike the sign/magnitude system, it has </a:t>
            </a:r>
            <a:r>
              <a:rPr lang="en-GB" b="1" dirty="0"/>
              <a:t>no separate  -0 representation</a:t>
            </a:r>
          </a:p>
          <a:p>
            <a:pPr lvl="1">
              <a:spcBef>
                <a:spcPts val="600"/>
              </a:spcBef>
            </a:pPr>
            <a:r>
              <a:rPr lang="en-GB" b="1" dirty="0"/>
              <a:t>zero is considered positive </a:t>
            </a:r>
            <a:r>
              <a:rPr lang="en-GB" dirty="0"/>
              <a:t>because its sign bit is 0</a:t>
            </a:r>
          </a:p>
          <a:p>
            <a:pPr lvl="1">
              <a:spcBef>
                <a:spcPts val="600"/>
              </a:spcBef>
            </a:pPr>
            <a:endParaRPr lang="en-GB" dirty="0"/>
          </a:p>
          <a:p>
            <a:pPr>
              <a:spcBef>
                <a:spcPts val="600"/>
              </a:spcBef>
            </a:pPr>
            <a:r>
              <a:rPr lang="en-GB" dirty="0"/>
              <a:t>The range of an N-bit two’s complement number spans [−2</a:t>
            </a:r>
            <a:r>
              <a:rPr lang="en-GB" baseline="30000" dirty="0"/>
              <a:t>N−1</a:t>
            </a:r>
            <a:r>
              <a:rPr lang="en-GB" dirty="0"/>
              <a:t>, 2</a:t>
            </a:r>
            <a:r>
              <a:rPr lang="en-GB" baseline="30000" dirty="0"/>
              <a:t>N−1</a:t>
            </a:r>
            <a:r>
              <a:rPr lang="en-GB" dirty="0"/>
              <a:t> − 1]</a:t>
            </a:r>
          </a:p>
          <a:p>
            <a:pPr lvl="1">
              <a:spcBef>
                <a:spcPts val="600"/>
              </a:spcBef>
            </a:pPr>
            <a:r>
              <a:rPr lang="en-GB" dirty="0"/>
              <a:t>there is </a:t>
            </a:r>
            <a:r>
              <a:rPr lang="en-GB" b="1" dirty="0"/>
              <a:t>one more negative number </a:t>
            </a:r>
            <a:r>
              <a:rPr lang="en-GB" dirty="0"/>
              <a:t>than positive number because there is no −0 </a:t>
            </a:r>
          </a:p>
          <a:p>
            <a:pPr lvl="1">
              <a:spcBef>
                <a:spcPts val="600"/>
              </a:spcBef>
            </a:pPr>
            <a:endParaRPr lang="en-GB" dirty="0"/>
          </a:p>
          <a:p>
            <a:pPr>
              <a:spcBef>
                <a:spcPts val="600"/>
              </a:spcBef>
            </a:pPr>
            <a:r>
              <a:rPr lang="en-GB" dirty="0"/>
              <a:t>The most negative number 10…000</a:t>
            </a:r>
            <a:r>
              <a:rPr lang="en-GB" baseline="-25000" dirty="0"/>
              <a:t>2</a:t>
            </a:r>
            <a:r>
              <a:rPr lang="en-GB" dirty="0"/>
              <a:t> = −2</a:t>
            </a:r>
            <a:r>
              <a:rPr lang="en-GB" baseline="30000" dirty="0"/>
              <a:t>N−1</a:t>
            </a:r>
            <a:r>
              <a:rPr lang="en-GB" dirty="0"/>
              <a:t> is called the </a:t>
            </a:r>
            <a:r>
              <a:rPr lang="en-GB" b="1" dirty="0"/>
              <a:t>weird number</a:t>
            </a:r>
          </a:p>
          <a:p>
            <a:pPr lvl="1">
              <a:spcBef>
                <a:spcPts val="600"/>
              </a:spcBef>
            </a:pPr>
            <a:r>
              <a:rPr lang="en-GB" dirty="0"/>
              <a:t>its two’s complement is found by inverting the bits (01…111</a:t>
            </a:r>
            <a:r>
              <a:rPr lang="en-GB" baseline="-25000" dirty="0"/>
              <a:t>2</a:t>
            </a:r>
            <a:r>
              <a:rPr lang="en-GB" dirty="0"/>
              <a:t>) and adding 1, which produces 10…000</a:t>
            </a:r>
            <a:r>
              <a:rPr lang="en-GB" baseline="-25000" dirty="0"/>
              <a:t>2</a:t>
            </a:r>
            <a:r>
              <a:rPr lang="en-GB" dirty="0"/>
              <a:t>, the weird number again. </a:t>
            </a:r>
          </a:p>
          <a:p>
            <a:pPr lvl="1">
              <a:spcBef>
                <a:spcPts val="600"/>
              </a:spcBef>
            </a:pPr>
            <a:r>
              <a:rPr lang="en-GB" dirty="0"/>
              <a:t>it has </a:t>
            </a:r>
            <a:r>
              <a:rPr lang="en-GB" b="1" dirty="0"/>
              <a:t>no positive counterpart</a:t>
            </a:r>
          </a:p>
        </p:txBody>
      </p:sp>
    </p:spTree>
    <p:extLst>
      <p:ext uri="{BB962C8B-B14F-4D97-AF65-F5344CB8AC3E}">
        <p14:creationId xmlns:p14="http://schemas.microsoft.com/office/powerpoint/2010/main" val="313091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Overflow</a:t>
            </a:r>
            <a:endParaRPr dirty="0"/>
          </a:p>
        </p:txBody>
      </p:sp>
      <p:sp>
        <p:nvSpPr>
          <p:cNvPr id="84" name="Google Shape;84;p14"/>
          <p:cNvSpPr txBox="1">
            <a:spLocks noGrp="1"/>
          </p:cNvSpPr>
          <p:nvPr>
            <p:ph type="body" idx="1"/>
          </p:nvPr>
        </p:nvSpPr>
        <p:spPr>
          <a:xfrm>
            <a:off x="162750" y="1325825"/>
            <a:ext cx="8818500" cy="4870789"/>
          </a:xfrm>
          <a:prstGeom prst="rect">
            <a:avLst/>
          </a:prstGeom>
        </p:spPr>
        <p:txBody>
          <a:bodyPr spcFirstLastPara="1" wrap="square" lIns="91425" tIns="91425" rIns="91425" bIns="91425" anchor="t" anchorCtr="0">
            <a:noAutofit/>
          </a:bodyPr>
          <a:lstStyle/>
          <a:p>
            <a:r>
              <a:rPr lang="en-GB" dirty="0"/>
              <a:t>Adding two N-bit positive numbers or negative numbers </a:t>
            </a:r>
            <a:r>
              <a:rPr lang="en-GB" b="1" dirty="0"/>
              <a:t>may cause overflow </a:t>
            </a:r>
          </a:p>
          <a:p>
            <a:pPr lvl="1"/>
            <a:r>
              <a:rPr lang="en-GB" b="1" dirty="0"/>
              <a:t>if the result is greater than 2</a:t>
            </a:r>
            <a:r>
              <a:rPr lang="en-GB" b="1" baseline="30000" dirty="0"/>
              <a:t>N−1</a:t>
            </a:r>
            <a:r>
              <a:rPr lang="en-GB" b="1" dirty="0"/>
              <a:t> − 1 or less than −2</a:t>
            </a:r>
            <a:r>
              <a:rPr lang="en-GB" b="1" baseline="30000" dirty="0"/>
              <a:t>N−1</a:t>
            </a:r>
          </a:p>
          <a:p>
            <a:pPr lvl="1"/>
            <a:r>
              <a:rPr lang="en-GB" dirty="0"/>
              <a:t>unlike unsigned numbers, a carry out of the most significant column </a:t>
            </a:r>
            <a:r>
              <a:rPr lang="en-GB" b="1" dirty="0"/>
              <a:t>does not indicate</a:t>
            </a:r>
            <a:r>
              <a:rPr lang="en-GB" dirty="0"/>
              <a:t> overflow</a:t>
            </a:r>
          </a:p>
          <a:p>
            <a:endParaRPr lang="en-GB" dirty="0"/>
          </a:p>
          <a:p>
            <a:r>
              <a:rPr lang="en-GB" dirty="0"/>
              <a:t>Overflow occurs if </a:t>
            </a:r>
            <a:r>
              <a:rPr lang="en-GB" b="1" dirty="0"/>
              <a:t>the two numbers have the same sign bit and the result has the opposite sign bit</a:t>
            </a:r>
          </a:p>
          <a:p>
            <a:pPr lvl="1"/>
            <a:r>
              <a:rPr lang="en-GB" dirty="0"/>
              <a:t>Compute 4</a:t>
            </a:r>
            <a:r>
              <a:rPr lang="en-GB" baseline="-25000" dirty="0"/>
              <a:t>10</a:t>
            </a:r>
            <a:r>
              <a:rPr lang="en-GB" dirty="0"/>
              <a:t> + 5</a:t>
            </a:r>
            <a:r>
              <a:rPr lang="en-GB" baseline="-25000" dirty="0"/>
              <a:t>10</a:t>
            </a:r>
            <a:r>
              <a:rPr lang="en-GB" dirty="0"/>
              <a:t> using 4-bit two’s complement numbers</a:t>
            </a:r>
          </a:p>
          <a:p>
            <a:pPr lvl="2"/>
            <a:r>
              <a:rPr lang="en-GB" dirty="0"/>
              <a:t>4</a:t>
            </a:r>
            <a:r>
              <a:rPr lang="en-GB" baseline="-25000" dirty="0"/>
              <a:t>10</a:t>
            </a:r>
            <a:r>
              <a:rPr lang="en-GB" dirty="0"/>
              <a:t> + 5</a:t>
            </a:r>
            <a:r>
              <a:rPr lang="en-GB" baseline="-25000" dirty="0"/>
              <a:t>10</a:t>
            </a:r>
            <a:r>
              <a:rPr lang="en-GB" dirty="0"/>
              <a:t> = 0100</a:t>
            </a:r>
            <a:r>
              <a:rPr lang="en-GB" baseline="-25000" dirty="0"/>
              <a:t>2</a:t>
            </a:r>
            <a:r>
              <a:rPr lang="en-GB" dirty="0"/>
              <a:t> + 0101</a:t>
            </a:r>
            <a:r>
              <a:rPr lang="en-GB" baseline="-25000" dirty="0"/>
              <a:t>2</a:t>
            </a:r>
            <a:r>
              <a:rPr lang="en-GB" dirty="0"/>
              <a:t> = 1001</a:t>
            </a:r>
            <a:r>
              <a:rPr lang="en-GB" baseline="-25000" dirty="0"/>
              <a:t>2</a:t>
            </a:r>
            <a:r>
              <a:rPr lang="en-GB" dirty="0"/>
              <a:t> = −7</a:t>
            </a:r>
            <a:r>
              <a:rPr lang="en-GB" baseline="-25000" dirty="0"/>
              <a:t>10</a:t>
            </a:r>
          </a:p>
          <a:p>
            <a:pPr lvl="2"/>
            <a:r>
              <a:rPr lang="en-GB" dirty="0"/>
              <a:t>the result overflows, producing an incorrect negative result </a:t>
            </a:r>
          </a:p>
          <a:p>
            <a:pPr lvl="2"/>
            <a:r>
              <a:rPr lang="en-GB" dirty="0"/>
              <a:t>if the computation had been done using five bits, the result 01001</a:t>
            </a:r>
            <a:r>
              <a:rPr lang="en-GB" baseline="-25000" dirty="0"/>
              <a:t>2</a:t>
            </a:r>
            <a:r>
              <a:rPr lang="en-GB" dirty="0"/>
              <a:t> = 9</a:t>
            </a:r>
            <a:r>
              <a:rPr lang="en-GB" baseline="-25000" dirty="0"/>
              <a:t>10</a:t>
            </a:r>
            <a:r>
              <a:rPr lang="en-GB" dirty="0"/>
              <a:t> would have been correct</a:t>
            </a:r>
          </a:p>
        </p:txBody>
      </p:sp>
    </p:spTree>
    <p:extLst>
      <p:ext uri="{BB962C8B-B14F-4D97-AF65-F5344CB8AC3E}">
        <p14:creationId xmlns:p14="http://schemas.microsoft.com/office/powerpoint/2010/main" val="226669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Sign extension</a:t>
            </a:r>
            <a:endParaRPr dirty="0"/>
          </a:p>
        </p:txBody>
      </p:sp>
      <p:sp>
        <p:nvSpPr>
          <p:cNvPr id="84" name="Google Shape;84;p14"/>
          <p:cNvSpPr txBox="1">
            <a:spLocks noGrp="1"/>
          </p:cNvSpPr>
          <p:nvPr>
            <p:ph type="body" idx="1"/>
          </p:nvPr>
        </p:nvSpPr>
        <p:spPr>
          <a:xfrm>
            <a:off x="162750" y="1237048"/>
            <a:ext cx="8818500" cy="5128242"/>
          </a:xfrm>
          <a:prstGeom prst="rect">
            <a:avLst/>
          </a:prstGeom>
        </p:spPr>
        <p:txBody>
          <a:bodyPr spcFirstLastPara="1" wrap="square" lIns="91425" tIns="91425" rIns="91425" bIns="91425" anchor="t" anchorCtr="0">
            <a:noAutofit/>
          </a:bodyPr>
          <a:lstStyle/>
          <a:p>
            <a:r>
              <a:rPr lang="en-GB" dirty="0"/>
              <a:t>When a two’s complement number is </a:t>
            </a:r>
            <a:r>
              <a:rPr lang="en-GB" b="1" dirty="0"/>
              <a:t>extended to more bits</a:t>
            </a:r>
            <a:r>
              <a:rPr lang="en-GB" dirty="0"/>
              <a:t>, the </a:t>
            </a:r>
            <a:r>
              <a:rPr lang="en-GB" b="1" dirty="0"/>
              <a:t>sign bit must be copied into the most significant bit positions</a:t>
            </a:r>
          </a:p>
          <a:p>
            <a:pPr lvl="1">
              <a:lnSpc>
                <a:spcPct val="100000"/>
              </a:lnSpc>
              <a:spcBef>
                <a:spcPts val="1000"/>
              </a:spcBef>
            </a:pPr>
            <a:r>
              <a:rPr lang="en-GB" dirty="0"/>
              <a:t>this process is called sign extension</a:t>
            </a:r>
          </a:p>
          <a:p>
            <a:pPr lvl="1">
              <a:lnSpc>
                <a:spcPct val="100000"/>
              </a:lnSpc>
              <a:spcBef>
                <a:spcPts val="1000"/>
              </a:spcBef>
            </a:pPr>
            <a:endParaRPr lang="en-GB" dirty="0"/>
          </a:p>
          <a:p>
            <a:r>
              <a:rPr lang="en-GB" dirty="0"/>
              <a:t>For example:</a:t>
            </a:r>
          </a:p>
          <a:p>
            <a:pPr lvl="1"/>
            <a:r>
              <a:rPr lang="en-GB" dirty="0"/>
              <a:t>3</a:t>
            </a:r>
            <a:r>
              <a:rPr lang="en-GB" baseline="-25000" dirty="0"/>
              <a:t>10</a:t>
            </a:r>
            <a:r>
              <a:rPr lang="en-GB" dirty="0"/>
              <a:t> and −3</a:t>
            </a:r>
            <a:r>
              <a:rPr lang="en-GB" baseline="-25000" dirty="0"/>
              <a:t>10</a:t>
            </a:r>
            <a:r>
              <a:rPr lang="en-GB" dirty="0"/>
              <a:t> are written as 4-bit two’s complement numbers 0011</a:t>
            </a:r>
            <a:r>
              <a:rPr lang="en-GB" baseline="-25000" dirty="0"/>
              <a:t>2</a:t>
            </a:r>
            <a:r>
              <a:rPr lang="en-GB" dirty="0"/>
              <a:t> and 1101</a:t>
            </a:r>
            <a:r>
              <a:rPr lang="en-GB" baseline="-25000" dirty="0"/>
              <a:t>2</a:t>
            </a:r>
            <a:endParaRPr lang="en-GB" dirty="0"/>
          </a:p>
          <a:p>
            <a:pPr lvl="1"/>
            <a:r>
              <a:rPr lang="en-GB" dirty="0"/>
              <a:t>a sign-extension to seven bits is 0000011</a:t>
            </a:r>
            <a:r>
              <a:rPr lang="en-GB" baseline="-25000" dirty="0"/>
              <a:t>2</a:t>
            </a:r>
            <a:r>
              <a:rPr lang="en-GB" dirty="0"/>
              <a:t> and 1111101</a:t>
            </a:r>
            <a:r>
              <a:rPr lang="en-GB" baseline="-25000" dirty="0"/>
              <a:t>2</a:t>
            </a:r>
            <a:endParaRPr lang="en-GB" dirty="0"/>
          </a:p>
        </p:txBody>
      </p:sp>
    </p:spTree>
    <p:extLst>
      <p:ext uri="{BB962C8B-B14F-4D97-AF65-F5344CB8AC3E}">
        <p14:creationId xmlns:p14="http://schemas.microsoft.com/office/powerpoint/2010/main" val="308404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Multiplication</a:t>
            </a:r>
          </a:p>
        </p:txBody>
      </p:sp>
      <p:sp>
        <p:nvSpPr>
          <p:cNvPr id="84" name="Google Shape;84;p14"/>
          <p:cNvSpPr txBox="1">
            <a:spLocks noGrp="1"/>
          </p:cNvSpPr>
          <p:nvPr>
            <p:ph type="body" idx="1"/>
          </p:nvPr>
        </p:nvSpPr>
        <p:spPr>
          <a:xfrm>
            <a:off x="162750" y="1212536"/>
            <a:ext cx="8818500" cy="5099487"/>
          </a:xfrm>
          <a:prstGeom prst="rect">
            <a:avLst/>
          </a:prstGeom>
        </p:spPr>
        <p:txBody>
          <a:bodyPr spcFirstLastPara="1" wrap="square" lIns="91425" tIns="91425" rIns="91425" bIns="91425" anchor="t" anchorCtr="0">
            <a:noAutofit/>
          </a:bodyPr>
          <a:lstStyle/>
          <a:p>
            <a:pPr lvl="0"/>
            <a:r>
              <a:rPr lang="en-GB" dirty="0"/>
              <a:t>Multiplication of </a:t>
            </a:r>
            <a:r>
              <a:rPr lang="en-GB" b="1" dirty="0"/>
              <a:t>unsigned binary numbers </a:t>
            </a:r>
            <a:r>
              <a:rPr lang="en-GB" dirty="0"/>
              <a:t>is like decimal multiplication but involves only 1 and 0 </a:t>
            </a:r>
          </a:p>
          <a:p>
            <a:pPr lvl="0"/>
            <a:endParaRPr lang="en-GB" dirty="0"/>
          </a:p>
          <a:p>
            <a:pPr lvl="0"/>
            <a:endParaRPr lang="en-GB" dirty="0"/>
          </a:p>
          <a:p>
            <a:pPr lvl="0"/>
            <a:endParaRPr lang="en-GB" dirty="0"/>
          </a:p>
          <a:p>
            <a:pPr lvl="0"/>
            <a:endParaRPr lang="en-GB" dirty="0"/>
          </a:p>
          <a:p>
            <a:pPr marL="120650" lvl="0" indent="0">
              <a:buNone/>
            </a:pPr>
            <a:endParaRPr lang="en-GB" dirty="0"/>
          </a:p>
          <a:p>
            <a:pPr lvl="1">
              <a:lnSpc>
                <a:spcPct val="100000"/>
              </a:lnSpc>
              <a:spcBef>
                <a:spcPts val="600"/>
              </a:spcBef>
              <a:spcAft>
                <a:spcPts val="600"/>
              </a:spcAft>
            </a:pPr>
            <a:r>
              <a:rPr lang="en-GB" dirty="0"/>
              <a:t>partial products are formed by multiplying a single digit of the multiplier with the entire multiplicand</a:t>
            </a:r>
          </a:p>
          <a:p>
            <a:pPr lvl="1">
              <a:lnSpc>
                <a:spcPct val="100000"/>
              </a:lnSpc>
              <a:spcBef>
                <a:spcPts val="600"/>
              </a:spcBef>
              <a:spcAft>
                <a:spcPts val="600"/>
              </a:spcAft>
            </a:pPr>
            <a:r>
              <a:rPr lang="en-GB" dirty="0"/>
              <a:t>the shifted partial products are summed to form the result</a:t>
            </a:r>
          </a:p>
          <a:p>
            <a:pPr lvl="1">
              <a:lnSpc>
                <a:spcPct val="100000"/>
              </a:lnSpc>
              <a:spcBef>
                <a:spcPts val="600"/>
              </a:spcBef>
              <a:spcAft>
                <a:spcPts val="600"/>
              </a:spcAft>
            </a:pPr>
            <a:r>
              <a:rPr lang="en-GB" b="1" dirty="0"/>
              <a:t>partial products in the binary case are either the multiplicand or all 0</a:t>
            </a:r>
          </a:p>
          <a:p>
            <a:pPr marL="590550" lvl="1" indent="0">
              <a:lnSpc>
                <a:spcPct val="100000"/>
              </a:lnSpc>
              <a:spcBef>
                <a:spcPts val="600"/>
              </a:spcBef>
              <a:spcAft>
                <a:spcPts val="600"/>
              </a:spcAft>
              <a:buNone/>
            </a:pPr>
            <a:endParaRPr lang="en-GB" sz="1100" dirty="0"/>
          </a:p>
        </p:txBody>
      </p:sp>
      <p:pic>
        <p:nvPicPr>
          <p:cNvPr id="3" name="Immagine 2">
            <a:extLst>
              <a:ext uri="{FF2B5EF4-FFF2-40B4-BE49-F238E27FC236}">
                <a16:creationId xmlns:a16="http://schemas.microsoft.com/office/drawing/2014/main" id="{2C7437BC-50BC-85B1-2FB0-B6D1E9EAE752}"/>
              </a:ext>
            </a:extLst>
          </p:cNvPr>
          <p:cNvPicPr>
            <a:picLocks noChangeAspect="1"/>
          </p:cNvPicPr>
          <p:nvPr/>
        </p:nvPicPr>
        <p:blipFill>
          <a:blip r:embed="rId3"/>
          <a:stretch>
            <a:fillRect/>
          </a:stretch>
        </p:blipFill>
        <p:spPr>
          <a:xfrm>
            <a:off x="311700" y="1957109"/>
            <a:ext cx="3587734" cy="1471891"/>
          </a:xfrm>
          <a:prstGeom prst="rect">
            <a:avLst/>
          </a:prstGeom>
        </p:spPr>
      </p:pic>
    </p:spTree>
    <p:extLst>
      <p:ext uri="{BB962C8B-B14F-4D97-AF65-F5344CB8AC3E}">
        <p14:creationId xmlns:p14="http://schemas.microsoft.com/office/powerpoint/2010/main" val="26543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Comparison</a:t>
            </a:r>
            <a:endParaRPr dirty="0"/>
          </a:p>
        </p:txBody>
      </p:sp>
      <p:pic>
        <p:nvPicPr>
          <p:cNvPr id="5" name="Immagine 4">
            <a:extLst>
              <a:ext uri="{FF2B5EF4-FFF2-40B4-BE49-F238E27FC236}">
                <a16:creationId xmlns:a16="http://schemas.microsoft.com/office/drawing/2014/main" id="{7227F6A7-57EF-C7FA-5F66-7C49A96758E6}"/>
              </a:ext>
            </a:extLst>
          </p:cNvPr>
          <p:cNvPicPr>
            <a:picLocks noChangeAspect="1"/>
          </p:cNvPicPr>
          <p:nvPr/>
        </p:nvPicPr>
        <p:blipFill>
          <a:blip r:embed="rId3"/>
          <a:stretch>
            <a:fillRect/>
          </a:stretch>
        </p:blipFill>
        <p:spPr>
          <a:xfrm>
            <a:off x="51883" y="1513115"/>
            <a:ext cx="9040233" cy="4060324"/>
          </a:xfrm>
          <a:prstGeom prst="rect">
            <a:avLst/>
          </a:prstGeom>
        </p:spPr>
      </p:pic>
    </p:spTree>
    <p:extLst>
      <p:ext uri="{BB962C8B-B14F-4D97-AF65-F5344CB8AC3E}">
        <p14:creationId xmlns:p14="http://schemas.microsoft.com/office/powerpoint/2010/main" val="99327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Fractional Numbers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Computers operate on both integers and fractions</a:t>
            </a:r>
          </a:p>
          <a:p>
            <a:pPr lvl="1">
              <a:lnSpc>
                <a:spcPct val="100000"/>
              </a:lnSpc>
              <a:spcBef>
                <a:spcPts val="600"/>
              </a:spcBef>
              <a:spcAft>
                <a:spcPts val="600"/>
              </a:spcAft>
            </a:pPr>
            <a:r>
              <a:rPr lang="en-GB" dirty="0"/>
              <a:t>we have only considered representing signed or unsigned integers</a:t>
            </a:r>
          </a:p>
          <a:p>
            <a:pPr lvl="1">
              <a:lnSpc>
                <a:spcPct val="100000"/>
              </a:lnSpc>
              <a:spcBef>
                <a:spcPts val="600"/>
              </a:spcBef>
              <a:spcAft>
                <a:spcPts val="600"/>
              </a:spcAft>
            </a:pPr>
            <a:r>
              <a:rPr lang="en-GB" b="1" dirty="0"/>
              <a:t>fixed-</a:t>
            </a:r>
            <a:r>
              <a:rPr lang="en-GB" dirty="0"/>
              <a:t> and </a:t>
            </a:r>
            <a:r>
              <a:rPr lang="en-GB" b="1" dirty="0"/>
              <a:t>floating-point</a:t>
            </a:r>
            <a:r>
              <a:rPr lang="en-GB" dirty="0"/>
              <a:t> number systems that can represent rational numbers</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Fixed-point numbers are analogous to decimals</a:t>
            </a:r>
          </a:p>
          <a:p>
            <a:pPr lvl="1">
              <a:lnSpc>
                <a:spcPct val="100000"/>
              </a:lnSpc>
              <a:spcBef>
                <a:spcPts val="600"/>
              </a:spcBef>
              <a:spcAft>
                <a:spcPts val="600"/>
              </a:spcAft>
            </a:pPr>
            <a:r>
              <a:rPr lang="en-GB" dirty="0"/>
              <a:t>some of the bits represent the integer part, and the rest represent the fraction</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Floating-point numbers are analogous to scientific notation</a:t>
            </a:r>
          </a:p>
          <a:p>
            <a:pPr lvl="1">
              <a:lnSpc>
                <a:spcPct val="100000"/>
              </a:lnSpc>
              <a:spcBef>
                <a:spcPts val="600"/>
              </a:spcBef>
              <a:spcAft>
                <a:spcPts val="600"/>
              </a:spcAft>
            </a:pPr>
            <a:r>
              <a:rPr lang="en-GB" dirty="0"/>
              <a:t>with a mantissa and an exponent</a:t>
            </a:r>
          </a:p>
        </p:txBody>
      </p:sp>
    </p:spTree>
    <p:extLst>
      <p:ext uri="{BB962C8B-B14F-4D97-AF65-F5344CB8AC3E}">
        <p14:creationId xmlns:p14="http://schemas.microsoft.com/office/powerpoint/2010/main" val="4510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586067"/>
            <a:ext cx="8264129" cy="4468505"/>
          </a:xfrm>
        </p:spPr>
        <p:txBody>
          <a:bodyPr/>
          <a:lstStyle/>
          <a:p>
            <a:r>
              <a:rPr lang="en-GB" dirty="0"/>
              <a:t>Decimal Numbers</a:t>
            </a:r>
          </a:p>
          <a:p>
            <a:r>
              <a:rPr lang="en-GB" dirty="0"/>
              <a:t>Binary Numbers</a:t>
            </a:r>
          </a:p>
          <a:p>
            <a:r>
              <a:rPr lang="en-GB" dirty="0"/>
              <a:t>Hexadecimal Numbers</a:t>
            </a:r>
          </a:p>
          <a:p>
            <a:r>
              <a:rPr lang="en-GB" dirty="0"/>
              <a:t>Bytes</a:t>
            </a:r>
          </a:p>
          <a:p>
            <a:r>
              <a:rPr lang="en-GB" dirty="0"/>
              <a:t>Kilo, Mega and Giga</a:t>
            </a:r>
          </a:p>
          <a:p>
            <a:r>
              <a:rPr lang="en-GB" dirty="0"/>
              <a:t>Binary arithmetic</a:t>
            </a:r>
          </a:p>
          <a:p>
            <a:r>
              <a:rPr lang="en-GB" dirty="0"/>
              <a:t>Two’s complement format</a:t>
            </a:r>
          </a:p>
          <a:p>
            <a:r>
              <a:rPr lang="en-GB" dirty="0"/>
              <a:t>Fractional Numbers</a:t>
            </a:r>
          </a:p>
          <a:p>
            <a:r>
              <a:rPr lang="en-GB" dirty="0"/>
              <a:t>Fixed-Point Number Systems</a:t>
            </a:r>
          </a:p>
          <a:p>
            <a:r>
              <a:rPr lang="en-GB" dirty="0"/>
              <a:t>Floating-Point Number Systems</a:t>
            </a:r>
          </a:p>
          <a:p>
            <a:endParaRPr lang="en-GB" dirty="0"/>
          </a:p>
          <a:p>
            <a:endParaRPr lang="en-GB" dirty="0"/>
          </a:p>
        </p:txBody>
      </p:sp>
    </p:spTree>
    <p:extLst>
      <p:ext uri="{BB962C8B-B14F-4D97-AF65-F5344CB8AC3E}">
        <p14:creationId xmlns:p14="http://schemas.microsoft.com/office/powerpoint/2010/main" val="301855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Fixed-Point Number Systems (1)</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It has an implied </a:t>
            </a:r>
            <a:r>
              <a:rPr lang="en-GB" b="1" dirty="0"/>
              <a:t>binary point </a:t>
            </a:r>
            <a:r>
              <a:rPr lang="en-GB" dirty="0"/>
              <a:t>between the integer and fraction bits</a:t>
            </a:r>
          </a:p>
          <a:p>
            <a:pPr lvl="1">
              <a:lnSpc>
                <a:spcPct val="100000"/>
              </a:lnSpc>
              <a:spcBef>
                <a:spcPts val="600"/>
              </a:spcBef>
              <a:spcAft>
                <a:spcPts val="600"/>
              </a:spcAft>
            </a:pPr>
            <a:r>
              <a:rPr lang="en-GB" dirty="0"/>
              <a:t>analogous to the point between the integer and fraction digits of a decimal number</a:t>
            </a:r>
          </a:p>
          <a:p>
            <a:pPr lvl="1">
              <a:lnSpc>
                <a:spcPct val="100000"/>
              </a:lnSpc>
              <a:spcBef>
                <a:spcPts val="600"/>
              </a:spcBef>
              <a:spcAft>
                <a:spcPts val="600"/>
              </a:spcAft>
            </a:pPr>
            <a:r>
              <a:rPr lang="en-GB" dirty="0"/>
              <a:t>0110.1100 = 2</a:t>
            </a:r>
            <a:r>
              <a:rPr lang="en-GB" baseline="30000" dirty="0"/>
              <a:t>2</a:t>
            </a:r>
            <a:r>
              <a:rPr lang="en-GB" dirty="0"/>
              <a:t>+2</a:t>
            </a:r>
            <a:r>
              <a:rPr lang="en-GB" baseline="30000" dirty="0"/>
              <a:t>1</a:t>
            </a:r>
            <a:r>
              <a:rPr lang="en-GB" dirty="0"/>
              <a:t>+2</a:t>
            </a:r>
            <a:r>
              <a:rPr lang="en-GB" baseline="30000" dirty="0"/>
              <a:t>-1</a:t>
            </a:r>
            <a:r>
              <a:rPr lang="en-GB" dirty="0"/>
              <a:t>+2</a:t>
            </a:r>
            <a:r>
              <a:rPr lang="en-GB" baseline="30000" dirty="0"/>
              <a:t>-2</a:t>
            </a:r>
            <a:r>
              <a:rPr lang="en-GB" dirty="0"/>
              <a:t> = 6.75</a:t>
            </a:r>
          </a:p>
          <a:p>
            <a:r>
              <a:rPr lang="en-GB" dirty="0"/>
              <a:t>Signed fixed-point numbers can use either </a:t>
            </a:r>
          </a:p>
          <a:p>
            <a:pPr lvl="1">
              <a:lnSpc>
                <a:spcPct val="100000"/>
              </a:lnSpc>
              <a:spcBef>
                <a:spcPts val="600"/>
              </a:spcBef>
              <a:spcAft>
                <a:spcPts val="600"/>
              </a:spcAft>
            </a:pPr>
            <a:r>
              <a:rPr lang="en-GB" dirty="0"/>
              <a:t>sign/magnitude notation</a:t>
            </a:r>
          </a:p>
          <a:p>
            <a:pPr lvl="2">
              <a:lnSpc>
                <a:spcPct val="100000"/>
              </a:lnSpc>
              <a:spcBef>
                <a:spcPts val="600"/>
              </a:spcBef>
              <a:spcAft>
                <a:spcPts val="600"/>
              </a:spcAft>
            </a:pPr>
            <a:r>
              <a:rPr lang="en-GB" dirty="0"/>
              <a:t>the most significant bit is used to indicate the sign </a:t>
            </a:r>
          </a:p>
          <a:p>
            <a:pPr lvl="2">
              <a:lnSpc>
                <a:spcPct val="100000"/>
              </a:lnSpc>
              <a:spcBef>
                <a:spcPts val="600"/>
              </a:spcBef>
              <a:spcAft>
                <a:spcPts val="600"/>
              </a:spcAft>
            </a:pPr>
            <a:r>
              <a:rPr lang="en-GB" dirty="0"/>
              <a:t>-2.375</a:t>
            </a:r>
            <a:r>
              <a:rPr lang="en-GB" baseline="-25000" dirty="0"/>
              <a:t>10</a:t>
            </a:r>
            <a:r>
              <a:rPr lang="en-GB" dirty="0"/>
              <a:t> = 1010.0110</a:t>
            </a:r>
            <a:r>
              <a:rPr lang="en-GB" baseline="-25000" dirty="0"/>
              <a:t>2</a:t>
            </a:r>
          </a:p>
          <a:p>
            <a:pPr lvl="1">
              <a:lnSpc>
                <a:spcPct val="100000"/>
              </a:lnSpc>
              <a:spcBef>
                <a:spcPts val="600"/>
              </a:spcBef>
              <a:spcAft>
                <a:spcPts val="600"/>
              </a:spcAft>
            </a:pPr>
            <a:r>
              <a:rPr lang="en-GB" dirty="0"/>
              <a:t>two’s complement	</a:t>
            </a:r>
          </a:p>
          <a:p>
            <a:pPr lvl="2">
              <a:lnSpc>
                <a:spcPct val="100000"/>
              </a:lnSpc>
              <a:spcBef>
                <a:spcPts val="600"/>
              </a:spcBef>
              <a:spcAft>
                <a:spcPts val="600"/>
              </a:spcAft>
            </a:pPr>
            <a:r>
              <a:rPr lang="en-GB" dirty="0"/>
              <a:t>inverting the bits </a:t>
            </a:r>
            <a:r>
              <a:rPr lang="en-GB"/>
              <a:t>of and </a:t>
            </a:r>
            <a:r>
              <a:rPr lang="en-GB" dirty="0"/>
              <a:t>adding a 1 to the least significant (rightmost) bit</a:t>
            </a:r>
          </a:p>
          <a:p>
            <a:pPr lvl="2">
              <a:lnSpc>
                <a:spcPct val="100000"/>
              </a:lnSpc>
              <a:spcBef>
                <a:spcPts val="600"/>
              </a:spcBef>
              <a:spcAft>
                <a:spcPts val="600"/>
              </a:spcAft>
            </a:pPr>
            <a:r>
              <a:rPr lang="en-GB" dirty="0"/>
              <a:t>-2.375</a:t>
            </a:r>
            <a:r>
              <a:rPr lang="en-GB" baseline="-25000" dirty="0"/>
              <a:t>10</a:t>
            </a:r>
            <a:r>
              <a:rPr lang="en-GB" dirty="0"/>
              <a:t> = 1101.1010</a:t>
            </a:r>
            <a:r>
              <a:rPr lang="en-GB" baseline="-25000" dirty="0"/>
              <a:t>2</a:t>
            </a:r>
            <a:endParaRPr lang="en-GB" dirty="0"/>
          </a:p>
          <a:p>
            <a:r>
              <a:rPr lang="en-GB" dirty="0"/>
              <a:t>Like all binary number representations, fixed-point numbers are </a:t>
            </a:r>
            <a:r>
              <a:rPr lang="en-GB" b="1" dirty="0"/>
              <a:t>just a collection of bits</a:t>
            </a:r>
            <a:endParaRPr lang="en-GB" dirty="0"/>
          </a:p>
          <a:p>
            <a:pPr lvl="1">
              <a:lnSpc>
                <a:spcPct val="100000"/>
              </a:lnSpc>
              <a:spcBef>
                <a:spcPts val="600"/>
              </a:spcBef>
              <a:spcAft>
                <a:spcPts val="600"/>
              </a:spcAft>
            </a:pPr>
            <a:r>
              <a:rPr lang="en-GB" dirty="0"/>
              <a:t>there is </a:t>
            </a:r>
            <a:r>
              <a:rPr lang="en-GB" b="1" dirty="0"/>
              <a:t>no way of knowing the existence of the binary point </a:t>
            </a:r>
          </a:p>
          <a:p>
            <a:pPr lvl="1">
              <a:lnSpc>
                <a:spcPct val="100000"/>
              </a:lnSpc>
              <a:spcBef>
                <a:spcPts val="600"/>
              </a:spcBef>
              <a:spcAft>
                <a:spcPts val="600"/>
              </a:spcAft>
            </a:pPr>
            <a:r>
              <a:rPr lang="en-GB" dirty="0"/>
              <a:t>only through agreement of those people interpreting the number</a:t>
            </a:r>
          </a:p>
          <a:p>
            <a:pPr marL="120650" indent="0">
              <a:buNone/>
            </a:pPr>
            <a:endParaRPr lang="en-GB" dirty="0"/>
          </a:p>
        </p:txBody>
      </p:sp>
    </p:spTree>
    <p:extLst>
      <p:ext uri="{BB962C8B-B14F-4D97-AF65-F5344CB8AC3E}">
        <p14:creationId xmlns:p14="http://schemas.microsoft.com/office/powerpoint/2010/main" val="405716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Fixed-Point Number Systems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We use </a:t>
            </a:r>
          </a:p>
          <a:p>
            <a:pPr lvl="1">
              <a:lnSpc>
                <a:spcPct val="100000"/>
              </a:lnSpc>
              <a:spcBef>
                <a:spcPts val="600"/>
              </a:spcBef>
              <a:spcAft>
                <a:spcPts val="600"/>
              </a:spcAft>
            </a:pPr>
            <a:r>
              <a:rPr lang="en-GB" b="1" dirty="0" err="1"/>
              <a:t>Ua.b</a:t>
            </a:r>
            <a:r>
              <a:rPr lang="en-GB" dirty="0"/>
              <a:t> to denote an unsigned fixed-point number with </a:t>
            </a:r>
            <a:r>
              <a:rPr lang="en-GB" i="1" dirty="0"/>
              <a:t>a</a:t>
            </a:r>
            <a:r>
              <a:rPr lang="en-GB" dirty="0"/>
              <a:t> integer bits and </a:t>
            </a:r>
            <a:r>
              <a:rPr lang="en-GB" i="1" dirty="0"/>
              <a:t>b</a:t>
            </a:r>
            <a:r>
              <a:rPr lang="en-GB" dirty="0"/>
              <a:t> fraction bits; </a:t>
            </a:r>
          </a:p>
          <a:p>
            <a:pPr lvl="1">
              <a:lnSpc>
                <a:spcPct val="100000"/>
              </a:lnSpc>
              <a:spcBef>
                <a:spcPts val="600"/>
              </a:spcBef>
              <a:spcAft>
                <a:spcPts val="600"/>
              </a:spcAft>
            </a:pPr>
            <a:r>
              <a:rPr lang="en-GB" b="1" dirty="0" err="1"/>
              <a:t>Qa.b</a:t>
            </a:r>
            <a:r>
              <a:rPr lang="en-GB" dirty="0"/>
              <a:t> to denote a signed (two’s complement) fixed point number with </a:t>
            </a:r>
            <a:r>
              <a:rPr lang="en-GB" i="1" dirty="0"/>
              <a:t>a</a:t>
            </a:r>
            <a:r>
              <a:rPr lang="en-GB" dirty="0"/>
              <a:t> integer bits (including the sign bit) and </a:t>
            </a:r>
            <a:r>
              <a:rPr lang="en-GB" i="1" dirty="0"/>
              <a:t>b</a:t>
            </a:r>
            <a:r>
              <a:rPr lang="en-GB" dirty="0"/>
              <a:t> fractional bits</a:t>
            </a:r>
          </a:p>
          <a:p>
            <a:endParaRPr lang="en-GB" dirty="0"/>
          </a:p>
          <a:p>
            <a:r>
              <a:rPr lang="en-GB" dirty="0"/>
              <a:t>Fixed-point number systems are </a:t>
            </a:r>
            <a:r>
              <a:rPr lang="en-GB" b="1" dirty="0"/>
              <a:t>commonly used in digital signal processing</a:t>
            </a:r>
            <a:r>
              <a:rPr lang="en-GB" dirty="0"/>
              <a:t> (DSP), </a:t>
            </a:r>
            <a:r>
              <a:rPr lang="en-GB" b="1" dirty="0"/>
              <a:t>graphics</a:t>
            </a:r>
            <a:r>
              <a:rPr lang="en-GB" dirty="0"/>
              <a:t>, and </a:t>
            </a:r>
            <a:r>
              <a:rPr lang="en-GB" b="1" dirty="0"/>
              <a:t>machine learning</a:t>
            </a:r>
            <a:r>
              <a:rPr lang="en-GB" dirty="0"/>
              <a:t> application</a:t>
            </a:r>
          </a:p>
          <a:p>
            <a:pPr lvl="1">
              <a:lnSpc>
                <a:spcPct val="100000"/>
              </a:lnSpc>
              <a:spcBef>
                <a:spcPts val="600"/>
              </a:spcBef>
              <a:spcAft>
                <a:spcPts val="600"/>
              </a:spcAft>
            </a:pPr>
            <a:r>
              <a:rPr lang="en-GB" dirty="0"/>
              <a:t>Q1.15 (also known as Q15) is the most common format, storing signed numbers in the range (−1, 1) with 15 bits of precision</a:t>
            </a:r>
          </a:p>
          <a:p>
            <a:pPr lvl="1">
              <a:lnSpc>
                <a:spcPct val="100000"/>
              </a:lnSpc>
              <a:spcBef>
                <a:spcPts val="600"/>
              </a:spcBef>
              <a:spcAft>
                <a:spcPts val="600"/>
              </a:spcAft>
            </a:pPr>
            <a:r>
              <a:rPr lang="en-GB" dirty="0"/>
              <a:t>Q1.31 (also called just Q31) is sometimes used for higher precision intermediate results such as in a Fast Fourier Transform</a:t>
            </a:r>
          </a:p>
          <a:p>
            <a:pPr lvl="1">
              <a:lnSpc>
                <a:spcPct val="100000"/>
              </a:lnSpc>
              <a:spcBef>
                <a:spcPts val="600"/>
              </a:spcBef>
              <a:spcAft>
                <a:spcPts val="600"/>
              </a:spcAft>
            </a:pPr>
            <a:r>
              <a:rPr lang="en-GB" dirty="0"/>
              <a:t>U8.8 is sometimes used for sensor readings sampled by analog/digital converters (ADCs)</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Note that all formats pack into 16- or 32-bit words for efficient storage in computer memories</a:t>
            </a:r>
          </a:p>
        </p:txBody>
      </p:sp>
    </p:spTree>
    <p:extLst>
      <p:ext uri="{BB962C8B-B14F-4D97-AF65-F5344CB8AC3E}">
        <p14:creationId xmlns:p14="http://schemas.microsoft.com/office/powerpoint/2010/main" val="580258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(1)</a:t>
            </a:r>
            <a:endParaRPr dirty="0"/>
          </a:p>
        </p:txBody>
      </p:sp>
      <p:sp>
        <p:nvSpPr>
          <p:cNvPr id="84" name="Google Shape;84;p14"/>
          <p:cNvSpPr txBox="1">
            <a:spLocks noGrp="1"/>
          </p:cNvSpPr>
          <p:nvPr>
            <p:ph type="body" idx="1"/>
          </p:nvPr>
        </p:nvSpPr>
        <p:spPr>
          <a:xfrm>
            <a:off x="162750" y="1049721"/>
            <a:ext cx="8818500" cy="5387046"/>
          </a:xfrm>
          <a:prstGeom prst="rect">
            <a:avLst/>
          </a:prstGeom>
        </p:spPr>
        <p:txBody>
          <a:bodyPr spcFirstLastPara="1" wrap="square" lIns="91425" tIns="91425" rIns="91425" bIns="91425" anchor="t" anchorCtr="0">
            <a:noAutofit/>
          </a:bodyPr>
          <a:lstStyle/>
          <a:p>
            <a:r>
              <a:rPr lang="en-GB" dirty="0"/>
              <a:t>Analogous to </a:t>
            </a:r>
            <a:r>
              <a:rPr lang="en-GB" b="1" dirty="0"/>
              <a:t>scientific notation</a:t>
            </a:r>
          </a:p>
          <a:p>
            <a:pPr lvl="1">
              <a:lnSpc>
                <a:spcPct val="100000"/>
              </a:lnSpc>
              <a:spcBef>
                <a:spcPts val="600"/>
              </a:spcBef>
              <a:spcAft>
                <a:spcPts val="600"/>
              </a:spcAft>
            </a:pPr>
            <a:r>
              <a:rPr lang="en-GB" dirty="0"/>
              <a:t>have a </a:t>
            </a:r>
            <a:r>
              <a:rPr lang="en-GB" b="1" dirty="0"/>
              <a:t>sign</a:t>
            </a:r>
            <a:r>
              <a:rPr lang="en-GB" dirty="0"/>
              <a:t>, </a:t>
            </a:r>
            <a:r>
              <a:rPr lang="en-GB" b="1" dirty="0"/>
              <a:t>mantissa</a:t>
            </a:r>
            <a:r>
              <a:rPr lang="en-GB" dirty="0"/>
              <a:t> (M), </a:t>
            </a:r>
            <a:r>
              <a:rPr lang="en-GB" b="1" dirty="0"/>
              <a:t>base</a:t>
            </a:r>
            <a:r>
              <a:rPr lang="en-GB" dirty="0"/>
              <a:t> (B), and </a:t>
            </a:r>
            <a:r>
              <a:rPr lang="en-GB" b="1" dirty="0"/>
              <a:t>exponent</a:t>
            </a:r>
            <a:r>
              <a:rPr lang="en-GB" dirty="0"/>
              <a:t> (E)</a:t>
            </a:r>
          </a:p>
          <a:p>
            <a:pPr lvl="2">
              <a:lnSpc>
                <a:spcPct val="100000"/>
              </a:lnSpc>
              <a:spcBef>
                <a:spcPts val="600"/>
              </a:spcBef>
              <a:spcAft>
                <a:spcPts val="600"/>
              </a:spcAft>
            </a:pPr>
            <a:r>
              <a:rPr lang="it-IT" dirty="0">
                <a:effectLst/>
                <a:latin typeface="Helvetica" pitchFamily="2" charset="0"/>
              </a:rPr>
              <a:t>± M * B</a:t>
            </a:r>
            <a:r>
              <a:rPr lang="it-IT" baseline="30000" dirty="0">
                <a:effectLst/>
                <a:latin typeface="Helvetica" pitchFamily="2" charset="0"/>
              </a:rPr>
              <a:t>E</a:t>
            </a:r>
          </a:p>
          <a:p>
            <a:pPr lvl="2">
              <a:lnSpc>
                <a:spcPct val="100000"/>
              </a:lnSpc>
              <a:spcBef>
                <a:spcPts val="600"/>
              </a:spcBef>
              <a:spcAft>
                <a:spcPts val="600"/>
              </a:spcAft>
            </a:pPr>
            <a:r>
              <a:rPr lang="en-GB" dirty="0"/>
              <a:t>4.1*10</a:t>
            </a:r>
            <a:r>
              <a:rPr lang="en-GB" baseline="30000" dirty="0"/>
              <a:t>3</a:t>
            </a:r>
            <a:r>
              <a:rPr lang="en-GB" dirty="0"/>
              <a:t> is the scientific notation for 4100 (mantissa 4.1, base 10, and exponent 3) </a:t>
            </a:r>
          </a:p>
          <a:p>
            <a:pPr lvl="2">
              <a:lnSpc>
                <a:spcPct val="100000"/>
              </a:lnSpc>
              <a:spcBef>
                <a:spcPts val="600"/>
              </a:spcBef>
              <a:spcAft>
                <a:spcPts val="600"/>
              </a:spcAft>
            </a:pPr>
            <a:r>
              <a:rPr lang="en-GB" dirty="0"/>
              <a:t>the decimal point “floats" to the position right after the most significant digit</a:t>
            </a:r>
          </a:p>
          <a:p>
            <a:pPr lvl="1">
              <a:lnSpc>
                <a:spcPct val="100000"/>
              </a:lnSpc>
              <a:spcBef>
                <a:spcPts val="600"/>
              </a:spcBef>
              <a:spcAft>
                <a:spcPts val="600"/>
              </a:spcAft>
            </a:pPr>
            <a:r>
              <a:rPr lang="en-GB" dirty="0"/>
              <a:t>allowing the representation of </a:t>
            </a:r>
            <a:r>
              <a:rPr lang="en-GB" b="1" dirty="0"/>
              <a:t>very large </a:t>
            </a:r>
            <a:r>
              <a:rPr lang="en-GB" dirty="0"/>
              <a:t>and </a:t>
            </a:r>
            <a:r>
              <a:rPr lang="en-GB" b="1" dirty="0"/>
              <a:t>very small </a:t>
            </a:r>
            <a:r>
              <a:rPr lang="en-GB" dirty="0"/>
              <a:t>number</a:t>
            </a:r>
          </a:p>
          <a:p>
            <a:pPr>
              <a:lnSpc>
                <a:spcPct val="100000"/>
              </a:lnSpc>
              <a:spcBef>
                <a:spcPts val="600"/>
              </a:spcBef>
              <a:spcAft>
                <a:spcPts val="600"/>
              </a:spcAft>
            </a:pPr>
            <a:r>
              <a:rPr lang="en-GB" dirty="0"/>
              <a:t>32-bit floating-point numbers</a:t>
            </a:r>
          </a:p>
          <a:p>
            <a:pPr lvl="1">
              <a:lnSpc>
                <a:spcPct val="100000"/>
              </a:lnSpc>
              <a:spcBef>
                <a:spcPts val="600"/>
              </a:spcBef>
              <a:spcAft>
                <a:spcPts val="600"/>
              </a:spcAft>
            </a:pPr>
            <a:r>
              <a:rPr lang="en-GB" b="1" dirty="0"/>
              <a:t>base 2, 1 sign bit, 8 exponent bits, and 23 mantissa bits</a:t>
            </a:r>
          </a:p>
          <a:p>
            <a:pPr lvl="1">
              <a:spcBef>
                <a:spcPts val="600"/>
              </a:spcBef>
              <a:spcAft>
                <a:spcPts val="600"/>
              </a:spcAft>
            </a:pPr>
            <a:r>
              <a:rPr lang="en-GB" dirty="0"/>
              <a:t>228</a:t>
            </a:r>
            <a:r>
              <a:rPr lang="en-GB" baseline="-25000" dirty="0"/>
              <a:t>10 </a:t>
            </a:r>
            <a:r>
              <a:rPr lang="en-GB" dirty="0"/>
              <a:t>= 11100100</a:t>
            </a:r>
            <a:r>
              <a:rPr lang="en-GB" baseline="-25000" dirty="0"/>
              <a:t>2 </a:t>
            </a:r>
            <a:r>
              <a:rPr lang="en-GB" dirty="0"/>
              <a:t>= 1.11001*2</a:t>
            </a:r>
            <a:r>
              <a:rPr lang="en-GB" baseline="30000" dirty="0"/>
              <a:t>7</a:t>
            </a:r>
            <a:r>
              <a:rPr lang="en-GB" dirty="0"/>
              <a:t> = 1.11001*2</a:t>
            </a:r>
            <a:r>
              <a:rPr lang="en-GB" baseline="30000" dirty="0"/>
              <a:t>00000111</a:t>
            </a:r>
          </a:p>
          <a:p>
            <a:pPr lvl="1">
              <a:spcBef>
                <a:spcPts val="600"/>
              </a:spcBef>
              <a:spcAft>
                <a:spcPts val="600"/>
              </a:spcAft>
            </a:pPr>
            <a:endParaRPr lang="en-GB" baseline="30000" dirty="0"/>
          </a:p>
          <a:p>
            <a:pPr>
              <a:spcBef>
                <a:spcPts val="600"/>
              </a:spcBef>
              <a:spcAft>
                <a:spcPts val="600"/>
              </a:spcAft>
            </a:pPr>
            <a:r>
              <a:rPr lang="en-GB" dirty="0"/>
              <a:t>Notice that the first bit of the mantissa is always 1 and therefore need not be stored (</a:t>
            </a:r>
            <a:r>
              <a:rPr lang="en-GB" b="1" dirty="0"/>
              <a:t>implicit leading one</a:t>
            </a:r>
            <a:r>
              <a:rPr lang="en-GB" dirty="0"/>
              <a:t>) </a:t>
            </a:r>
          </a:p>
          <a:p>
            <a:pPr lvl="1">
              <a:spcBef>
                <a:spcPts val="600"/>
              </a:spcBef>
              <a:spcAft>
                <a:spcPts val="600"/>
              </a:spcAft>
            </a:pPr>
            <a:r>
              <a:rPr lang="en-GB" dirty="0"/>
              <a:t>this frees up an extra bit for useful data </a:t>
            </a:r>
          </a:p>
          <a:p>
            <a:endParaRPr lang="en-GB" dirty="0"/>
          </a:p>
        </p:txBody>
      </p:sp>
      <p:pic>
        <p:nvPicPr>
          <p:cNvPr id="3" name="Immagine 2">
            <a:extLst>
              <a:ext uri="{FF2B5EF4-FFF2-40B4-BE49-F238E27FC236}">
                <a16:creationId xmlns:a16="http://schemas.microsoft.com/office/drawing/2014/main" id="{7929494A-B061-9B40-C053-3A1344C77BBE}"/>
              </a:ext>
            </a:extLst>
          </p:cNvPr>
          <p:cNvPicPr>
            <a:picLocks noChangeAspect="1"/>
          </p:cNvPicPr>
          <p:nvPr/>
        </p:nvPicPr>
        <p:blipFill>
          <a:blip r:embed="rId3"/>
          <a:stretch>
            <a:fillRect/>
          </a:stretch>
        </p:blipFill>
        <p:spPr>
          <a:xfrm>
            <a:off x="5745708" y="4038960"/>
            <a:ext cx="2975213" cy="498838"/>
          </a:xfrm>
          <a:prstGeom prst="rect">
            <a:avLst/>
          </a:prstGeom>
        </p:spPr>
      </p:pic>
      <p:pic>
        <p:nvPicPr>
          <p:cNvPr id="5" name="Immagine 4">
            <a:extLst>
              <a:ext uri="{FF2B5EF4-FFF2-40B4-BE49-F238E27FC236}">
                <a16:creationId xmlns:a16="http://schemas.microsoft.com/office/drawing/2014/main" id="{457D846F-6D30-0542-F4C4-EAC656215B57}"/>
              </a:ext>
            </a:extLst>
          </p:cNvPr>
          <p:cNvPicPr>
            <a:picLocks noChangeAspect="1"/>
          </p:cNvPicPr>
          <p:nvPr/>
        </p:nvPicPr>
        <p:blipFill>
          <a:blip r:embed="rId4"/>
          <a:stretch>
            <a:fillRect/>
          </a:stretch>
        </p:blipFill>
        <p:spPr>
          <a:xfrm>
            <a:off x="5745708" y="5549631"/>
            <a:ext cx="2975213" cy="469304"/>
          </a:xfrm>
          <a:prstGeom prst="rect">
            <a:avLst/>
          </a:prstGeom>
        </p:spPr>
      </p:pic>
    </p:spTree>
    <p:extLst>
      <p:ext uri="{BB962C8B-B14F-4D97-AF65-F5344CB8AC3E}">
        <p14:creationId xmlns:p14="http://schemas.microsoft.com/office/powerpoint/2010/main" val="390029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exponent needs to represent both positive and negative </a:t>
            </a:r>
            <a:br>
              <a:rPr lang="en-GB" dirty="0"/>
            </a:br>
            <a:r>
              <a:rPr lang="en-GB" dirty="0"/>
              <a:t>exponents </a:t>
            </a:r>
          </a:p>
          <a:p>
            <a:pPr lvl="1">
              <a:lnSpc>
                <a:spcPct val="100000"/>
              </a:lnSpc>
              <a:spcBef>
                <a:spcPts val="600"/>
              </a:spcBef>
              <a:spcAft>
                <a:spcPts val="600"/>
              </a:spcAft>
            </a:pPr>
            <a:r>
              <a:rPr lang="en-GB" dirty="0"/>
              <a:t>use a </a:t>
            </a:r>
            <a:r>
              <a:rPr lang="en-GB" b="1" dirty="0"/>
              <a:t>biased exponent</a:t>
            </a:r>
            <a:r>
              <a:rPr lang="en-GB" dirty="0"/>
              <a:t>, which is the original exponent plus a </a:t>
            </a:r>
            <a:br>
              <a:rPr lang="en-GB" dirty="0"/>
            </a:br>
            <a:r>
              <a:rPr lang="en-GB" dirty="0"/>
              <a:t>constant bias</a:t>
            </a:r>
          </a:p>
          <a:p>
            <a:pPr lvl="1">
              <a:lnSpc>
                <a:spcPct val="100000"/>
              </a:lnSpc>
              <a:spcBef>
                <a:spcPts val="600"/>
              </a:spcBef>
              <a:spcAft>
                <a:spcPts val="600"/>
              </a:spcAft>
            </a:pPr>
            <a:r>
              <a:rPr lang="en-GB" dirty="0"/>
              <a:t>32-bit floating-point uses a bias of 127</a:t>
            </a:r>
          </a:p>
          <a:p>
            <a:pPr lvl="2">
              <a:lnSpc>
                <a:spcPct val="100000"/>
              </a:lnSpc>
              <a:spcBef>
                <a:spcPts val="600"/>
              </a:spcBef>
              <a:spcAft>
                <a:spcPts val="600"/>
              </a:spcAft>
            </a:pPr>
            <a:r>
              <a:rPr lang="en-GB" dirty="0"/>
              <a:t>exponent 7 is biased 7 + 127 = 134 = 10000110</a:t>
            </a:r>
            <a:r>
              <a:rPr lang="en-GB" baseline="-25000" dirty="0"/>
              <a:t>2</a:t>
            </a:r>
          </a:p>
          <a:p>
            <a:pPr lvl="2">
              <a:lnSpc>
                <a:spcPct val="100000"/>
              </a:lnSpc>
              <a:spcBef>
                <a:spcPts val="600"/>
              </a:spcBef>
              <a:spcAft>
                <a:spcPts val="600"/>
              </a:spcAft>
            </a:pPr>
            <a:r>
              <a:rPr lang="en-GB" dirty="0"/>
              <a:t>exponent −4 is biased −4 + 127 = 123 = 01111011</a:t>
            </a:r>
            <a:r>
              <a:rPr lang="en-GB" baseline="-25000" dirty="0"/>
              <a:t>2</a:t>
            </a:r>
            <a:endParaRPr lang="en-GB" dirty="0"/>
          </a:p>
          <a:p>
            <a:r>
              <a:rPr lang="en-GB" dirty="0"/>
              <a:t>This notation conforms to the </a:t>
            </a:r>
            <a:r>
              <a:rPr lang="en-GB" b="1" dirty="0"/>
              <a:t>IEEE 754 floating-point standard</a:t>
            </a:r>
          </a:p>
          <a:p>
            <a:pPr lvl="1"/>
            <a:r>
              <a:rPr lang="en-GB" dirty="0"/>
              <a:t>228</a:t>
            </a:r>
            <a:r>
              <a:rPr lang="en-GB" baseline="-25000" dirty="0"/>
              <a:t>10 </a:t>
            </a:r>
            <a:r>
              <a:rPr lang="en-GB" dirty="0"/>
              <a:t>= 11100100</a:t>
            </a:r>
            <a:r>
              <a:rPr lang="en-GB" baseline="-25000" dirty="0"/>
              <a:t>2 </a:t>
            </a:r>
            <a:r>
              <a:rPr lang="en-GB" dirty="0"/>
              <a:t>= 1.11001*2</a:t>
            </a:r>
            <a:r>
              <a:rPr lang="en-GB" baseline="30000" dirty="0"/>
              <a:t>10000110</a:t>
            </a:r>
          </a:p>
          <a:p>
            <a:pPr lvl="1"/>
            <a:endParaRPr lang="en-GB" baseline="30000" dirty="0"/>
          </a:p>
          <a:p>
            <a:r>
              <a:rPr lang="en-GB" dirty="0"/>
              <a:t>The standard has special cases to represent </a:t>
            </a:r>
            <a:r>
              <a:rPr lang="en-GB" b="1" dirty="0"/>
              <a:t>zero</a:t>
            </a:r>
            <a:r>
              <a:rPr lang="en-GB" dirty="0"/>
              <a:t>, </a:t>
            </a:r>
            <a:r>
              <a:rPr lang="en-GB" b="1" dirty="0"/>
              <a:t>infinity</a:t>
            </a:r>
            <a:r>
              <a:rPr lang="en-GB" dirty="0"/>
              <a:t>, and </a:t>
            </a:r>
            <a:r>
              <a:rPr lang="en-GB" b="1" dirty="0"/>
              <a:t>illegal results</a:t>
            </a:r>
            <a:endParaRPr lang="en-GB" dirty="0"/>
          </a:p>
          <a:p>
            <a:pPr lvl="2"/>
            <a:endParaRPr lang="en-GB" dirty="0"/>
          </a:p>
        </p:txBody>
      </p:sp>
      <p:pic>
        <p:nvPicPr>
          <p:cNvPr id="3" name="Immagine 2">
            <a:extLst>
              <a:ext uri="{FF2B5EF4-FFF2-40B4-BE49-F238E27FC236}">
                <a16:creationId xmlns:a16="http://schemas.microsoft.com/office/drawing/2014/main" id="{E86135B7-72FB-F0C9-3532-22E86B629D14}"/>
              </a:ext>
            </a:extLst>
          </p:cNvPr>
          <p:cNvPicPr>
            <a:picLocks noChangeAspect="1"/>
          </p:cNvPicPr>
          <p:nvPr/>
        </p:nvPicPr>
        <p:blipFill>
          <a:blip r:embed="rId3"/>
          <a:stretch>
            <a:fillRect/>
          </a:stretch>
        </p:blipFill>
        <p:spPr>
          <a:xfrm>
            <a:off x="4790363" y="3950699"/>
            <a:ext cx="3440259" cy="681853"/>
          </a:xfrm>
          <a:prstGeom prst="rect">
            <a:avLst/>
          </a:prstGeom>
        </p:spPr>
      </p:pic>
      <p:pic>
        <p:nvPicPr>
          <p:cNvPr id="4" name="Immagine 3" descr="Immagine che contiene testo&#10;&#10;Descrizione generata automaticamente">
            <a:extLst>
              <a:ext uri="{FF2B5EF4-FFF2-40B4-BE49-F238E27FC236}">
                <a16:creationId xmlns:a16="http://schemas.microsoft.com/office/drawing/2014/main" id="{AEFB4185-B5AC-F371-8AB3-954F228BC195}"/>
              </a:ext>
            </a:extLst>
          </p:cNvPr>
          <p:cNvPicPr>
            <a:picLocks noChangeAspect="1"/>
          </p:cNvPicPr>
          <p:nvPr/>
        </p:nvPicPr>
        <p:blipFill>
          <a:blip r:embed="rId4"/>
          <a:stretch>
            <a:fillRect/>
          </a:stretch>
        </p:blipFill>
        <p:spPr>
          <a:xfrm>
            <a:off x="7188636" y="421233"/>
            <a:ext cx="1643664" cy="2946020"/>
          </a:xfrm>
          <a:prstGeom prst="rect">
            <a:avLst/>
          </a:prstGeom>
        </p:spPr>
      </p:pic>
      <p:pic>
        <p:nvPicPr>
          <p:cNvPr id="6" name="Immagine 5" descr="Immagine che contiene tavolo&#10;&#10;Descrizione generata automaticamente">
            <a:extLst>
              <a:ext uri="{FF2B5EF4-FFF2-40B4-BE49-F238E27FC236}">
                <a16:creationId xmlns:a16="http://schemas.microsoft.com/office/drawing/2014/main" id="{3EEEC6EA-A965-8309-0772-E70593D11CD9}"/>
              </a:ext>
            </a:extLst>
          </p:cNvPr>
          <p:cNvPicPr>
            <a:picLocks noChangeAspect="1"/>
          </p:cNvPicPr>
          <p:nvPr/>
        </p:nvPicPr>
        <p:blipFill>
          <a:blip r:embed="rId5"/>
          <a:stretch>
            <a:fillRect/>
          </a:stretch>
        </p:blipFill>
        <p:spPr>
          <a:xfrm>
            <a:off x="709682" y="5070722"/>
            <a:ext cx="4507363" cy="1290490"/>
          </a:xfrm>
          <a:prstGeom prst="rect">
            <a:avLst/>
          </a:prstGeom>
        </p:spPr>
      </p:pic>
    </p:spTree>
    <p:extLst>
      <p:ext uri="{BB962C8B-B14F-4D97-AF65-F5344CB8AC3E}">
        <p14:creationId xmlns:p14="http://schemas.microsoft.com/office/powerpoint/2010/main" val="32305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(3)</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So far, we have examined 32-bit floating-point numbers	</a:t>
            </a:r>
          </a:p>
          <a:p>
            <a:pPr lvl="1">
              <a:lnSpc>
                <a:spcPct val="100000"/>
              </a:lnSpc>
              <a:spcBef>
                <a:spcPts val="600"/>
              </a:spcBef>
              <a:spcAft>
                <a:spcPts val="600"/>
              </a:spcAft>
            </a:pPr>
            <a:r>
              <a:rPr lang="en-GB" dirty="0"/>
              <a:t>single-precision (</a:t>
            </a:r>
            <a:r>
              <a:rPr lang="en-GB" b="1" dirty="0"/>
              <a:t>float</a:t>
            </a:r>
            <a:r>
              <a:rPr lang="en-GB" dirty="0"/>
              <a:t>) </a:t>
            </a:r>
          </a:p>
          <a:p>
            <a:pPr lvl="1">
              <a:lnSpc>
                <a:spcPct val="100000"/>
              </a:lnSpc>
              <a:spcBef>
                <a:spcPts val="600"/>
              </a:spcBef>
              <a:spcAft>
                <a:spcPts val="600"/>
              </a:spcAft>
            </a:pPr>
            <a:endParaRPr lang="en-GB" dirty="0"/>
          </a:p>
          <a:p>
            <a:r>
              <a:rPr lang="en-GB" dirty="0"/>
              <a:t>The IEEE 754 standard also defines </a:t>
            </a:r>
          </a:p>
          <a:p>
            <a:pPr lvl="1">
              <a:lnSpc>
                <a:spcPct val="100000"/>
              </a:lnSpc>
              <a:spcBef>
                <a:spcPts val="600"/>
              </a:spcBef>
              <a:spcAft>
                <a:spcPts val="600"/>
              </a:spcAft>
            </a:pPr>
            <a:r>
              <a:rPr lang="en-GB" dirty="0"/>
              <a:t>64-bit double-precision numbers (</a:t>
            </a:r>
            <a:r>
              <a:rPr lang="en-GB" b="1" dirty="0"/>
              <a:t>doubles</a:t>
            </a:r>
            <a:r>
              <a:rPr lang="en-GB" dirty="0"/>
              <a:t>)</a:t>
            </a:r>
          </a:p>
          <a:p>
            <a:pPr lvl="1">
              <a:lnSpc>
                <a:spcPct val="100000"/>
              </a:lnSpc>
              <a:spcBef>
                <a:spcPts val="600"/>
              </a:spcBef>
              <a:spcAft>
                <a:spcPts val="600"/>
              </a:spcAft>
            </a:pPr>
            <a:r>
              <a:rPr lang="en-GB" dirty="0"/>
              <a:t>128-bit quadruple-precision numbers (</a:t>
            </a:r>
            <a:r>
              <a:rPr lang="en-GB" b="1" dirty="0"/>
              <a:t>quads</a:t>
            </a:r>
            <a:r>
              <a:rPr lang="en-GB" dirty="0"/>
              <a:t>) </a:t>
            </a:r>
          </a:p>
          <a:p>
            <a:pPr lvl="2">
              <a:lnSpc>
                <a:spcPct val="100000"/>
              </a:lnSpc>
              <a:spcBef>
                <a:spcPts val="600"/>
              </a:spcBef>
              <a:spcAft>
                <a:spcPts val="600"/>
              </a:spcAft>
            </a:pPr>
            <a:r>
              <a:rPr lang="en-GB" dirty="0"/>
              <a:t>not yet widely supported in hardware</a:t>
            </a:r>
          </a:p>
          <a:p>
            <a:pPr lvl="2">
              <a:lnSpc>
                <a:spcPct val="100000"/>
              </a:lnSpc>
              <a:spcBef>
                <a:spcPts val="600"/>
              </a:spcBef>
              <a:spcAft>
                <a:spcPts val="600"/>
              </a:spcAft>
            </a:pPr>
            <a:endParaRPr lang="en-GB" dirty="0"/>
          </a:p>
          <a:p>
            <a:pPr lvl="2">
              <a:lnSpc>
                <a:spcPct val="100000"/>
              </a:lnSpc>
              <a:spcBef>
                <a:spcPts val="600"/>
              </a:spcBef>
              <a:spcAft>
                <a:spcPts val="600"/>
              </a:spcAft>
            </a:pPr>
            <a:r>
              <a:rPr lang="en-GB" dirty="0"/>
              <a:t>or software.</a:t>
            </a:r>
          </a:p>
          <a:p>
            <a:pPr lvl="2">
              <a:lnSpc>
                <a:spcPct val="100000"/>
              </a:lnSpc>
              <a:spcBef>
                <a:spcPts val="600"/>
              </a:spcBef>
              <a:spcAft>
                <a:spcPts val="600"/>
              </a:spcAft>
            </a:pPr>
            <a:endParaRPr lang="en-GB" dirty="0"/>
          </a:p>
          <a:p>
            <a:pPr lvl="2">
              <a:lnSpc>
                <a:spcPct val="100000"/>
              </a:lnSpc>
              <a:spcBef>
                <a:spcPts val="600"/>
              </a:spcBef>
              <a:spcAft>
                <a:spcPts val="600"/>
              </a:spcAft>
            </a:pPr>
            <a:endParaRPr lang="en-GB" dirty="0"/>
          </a:p>
          <a:p>
            <a:pPr>
              <a:lnSpc>
                <a:spcPct val="100000"/>
              </a:lnSpc>
              <a:spcBef>
                <a:spcPts val="600"/>
              </a:spcBef>
              <a:spcAft>
                <a:spcPts val="600"/>
              </a:spcAft>
            </a:pPr>
            <a:endParaRPr lang="en-GB" dirty="0"/>
          </a:p>
        </p:txBody>
      </p:sp>
      <p:pic>
        <p:nvPicPr>
          <p:cNvPr id="3" name="Immagine 2" descr="Immagine che contiene tavolo&#10;&#10;Descrizione generata automaticamente">
            <a:extLst>
              <a:ext uri="{FF2B5EF4-FFF2-40B4-BE49-F238E27FC236}">
                <a16:creationId xmlns:a16="http://schemas.microsoft.com/office/drawing/2014/main" id="{277FED06-6388-8A1F-D1F4-694DBE5255DF}"/>
              </a:ext>
            </a:extLst>
          </p:cNvPr>
          <p:cNvPicPr>
            <a:picLocks noChangeAspect="1"/>
          </p:cNvPicPr>
          <p:nvPr/>
        </p:nvPicPr>
        <p:blipFill>
          <a:blip r:embed="rId3"/>
          <a:stretch>
            <a:fillRect/>
          </a:stretch>
        </p:blipFill>
        <p:spPr>
          <a:xfrm>
            <a:off x="801753" y="3886182"/>
            <a:ext cx="4997279" cy="1161193"/>
          </a:xfrm>
          <a:prstGeom prst="rect">
            <a:avLst/>
          </a:prstGeom>
        </p:spPr>
      </p:pic>
    </p:spTree>
    <p:extLst>
      <p:ext uri="{BB962C8B-B14F-4D97-AF65-F5344CB8AC3E}">
        <p14:creationId xmlns:p14="http://schemas.microsoft.com/office/powerpoint/2010/main" val="132663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 (1)</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Ex2.1: </a:t>
            </a:r>
            <a:r>
              <a:rPr lang="en-GB" b="1" dirty="0"/>
              <a:t>The Babylonians developed the sexagesimal (base 60) number system about 4000 years ago. How many bits of information is conveyed with one sexagesimal digit? How do you write the number 4000</a:t>
            </a:r>
            <a:r>
              <a:rPr lang="en-GB" b="1" baseline="-25000" dirty="0"/>
              <a:t>10</a:t>
            </a:r>
            <a:r>
              <a:rPr lang="en-GB" b="1" dirty="0"/>
              <a:t> in sexagesimal?</a:t>
            </a:r>
          </a:p>
          <a:p>
            <a:pPr lvl="1">
              <a:lnSpc>
                <a:spcPct val="100000"/>
              </a:lnSpc>
              <a:spcBef>
                <a:spcPts val="600"/>
              </a:spcBef>
              <a:spcAft>
                <a:spcPts val="600"/>
              </a:spcAft>
            </a:pPr>
            <a:r>
              <a:rPr lang="en-GB" dirty="0"/>
              <a:t>Solution: each digit conveys log</a:t>
            </a:r>
            <a:r>
              <a:rPr lang="en-GB" baseline="-25000" dirty="0"/>
              <a:t>2</a:t>
            </a:r>
            <a:r>
              <a:rPr lang="en-GB" dirty="0"/>
              <a:t>60 = 5.91 bits of information. 4000</a:t>
            </a:r>
            <a:r>
              <a:rPr lang="en-GB" baseline="-25000" dirty="0"/>
              <a:t>10</a:t>
            </a:r>
            <a:r>
              <a:rPr lang="en-GB" dirty="0"/>
              <a:t> = 1 6 40</a:t>
            </a:r>
            <a:r>
              <a:rPr lang="en-GB" baseline="-25000" dirty="0"/>
              <a:t>60</a:t>
            </a:r>
            <a:r>
              <a:rPr lang="en-GB" dirty="0"/>
              <a:t> (1 in the 3600 column, 6 in the column 60, and 40 in the column 1)</a:t>
            </a:r>
          </a:p>
          <a:p>
            <a:pPr lvl="1">
              <a:lnSpc>
                <a:spcPct val="100000"/>
              </a:lnSpc>
              <a:spcBef>
                <a:spcPts val="600"/>
              </a:spcBef>
              <a:spcAft>
                <a:spcPts val="600"/>
              </a:spcAft>
            </a:pPr>
            <a:endParaRPr lang="en-GB" sz="100" dirty="0"/>
          </a:p>
          <a:p>
            <a:r>
              <a:rPr lang="en-GB" dirty="0"/>
              <a:t>Ex2.2: </a:t>
            </a:r>
            <a:r>
              <a:rPr lang="en-GB" b="1" dirty="0"/>
              <a:t>How many different numbers can be represented with 16 bits?</a:t>
            </a:r>
          </a:p>
          <a:p>
            <a:pPr lvl="1">
              <a:lnSpc>
                <a:spcPct val="100000"/>
              </a:lnSpc>
              <a:spcBef>
                <a:spcPts val="600"/>
              </a:spcBef>
              <a:spcAft>
                <a:spcPts val="600"/>
              </a:spcAft>
            </a:pPr>
            <a:r>
              <a:rPr lang="en-GB" dirty="0"/>
              <a:t>Solution: 2</a:t>
            </a:r>
            <a:r>
              <a:rPr lang="en-GB" baseline="30000" dirty="0"/>
              <a:t>16</a:t>
            </a:r>
            <a:r>
              <a:rPr lang="en-GB" dirty="0"/>
              <a:t> = 65.536 numbers</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Ex2.3: </a:t>
            </a:r>
            <a:r>
              <a:rPr lang="en-GB" b="1" dirty="0"/>
              <a:t>What is the largest unsigned 32-bit binary number?</a:t>
            </a:r>
          </a:p>
          <a:p>
            <a:pPr lvl="1">
              <a:lnSpc>
                <a:spcPct val="100000"/>
              </a:lnSpc>
              <a:spcBef>
                <a:spcPts val="600"/>
              </a:spcBef>
              <a:spcAft>
                <a:spcPts val="600"/>
              </a:spcAft>
            </a:pPr>
            <a:r>
              <a:rPr lang="en-GB" dirty="0"/>
              <a:t>Solution: 2</a:t>
            </a:r>
            <a:r>
              <a:rPr lang="en-GB" baseline="30000" dirty="0"/>
              <a:t>32</a:t>
            </a:r>
            <a:r>
              <a:rPr lang="en-GB" dirty="0"/>
              <a:t>-1 = 4.294.967.295</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Ex2.4: </a:t>
            </a:r>
            <a:r>
              <a:rPr lang="en-GB" b="1" dirty="0"/>
              <a:t>What is the largest 16-bit binary number that can be represented with (a) unsigned numbers? (b) two’s complement numbers? (c) sign/magnitude numbers?</a:t>
            </a:r>
          </a:p>
          <a:p>
            <a:pPr lvl="1">
              <a:lnSpc>
                <a:spcPct val="100000"/>
              </a:lnSpc>
              <a:spcBef>
                <a:spcPts val="600"/>
              </a:spcBef>
              <a:spcAft>
                <a:spcPts val="600"/>
              </a:spcAft>
            </a:pPr>
            <a:r>
              <a:rPr lang="en-GB" dirty="0"/>
              <a:t>Solution: (a) 2</a:t>
            </a:r>
            <a:r>
              <a:rPr lang="en-GB" baseline="30000" dirty="0"/>
              <a:t>16</a:t>
            </a:r>
            <a:r>
              <a:rPr lang="en-GB" dirty="0"/>
              <a:t>-1=65.535;   (b) 2</a:t>
            </a:r>
            <a:r>
              <a:rPr lang="en-GB" baseline="30000" dirty="0"/>
              <a:t>15</a:t>
            </a:r>
            <a:r>
              <a:rPr lang="en-GB" dirty="0"/>
              <a:t>-1=32.767;    (c) 2</a:t>
            </a:r>
            <a:r>
              <a:rPr lang="en-GB" baseline="30000" dirty="0"/>
              <a:t>15</a:t>
            </a:r>
            <a:r>
              <a:rPr lang="en-GB" dirty="0"/>
              <a:t>-1=32.767</a:t>
            </a:r>
          </a:p>
        </p:txBody>
      </p:sp>
    </p:spTree>
    <p:extLst>
      <p:ext uri="{BB962C8B-B14F-4D97-AF65-F5344CB8AC3E}">
        <p14:creationId xmlns:p14="http://schemas.microsoft.com/office/powerpoint/2010/main" val="9769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Ex2.5: </a:t>
            </a:r>
            <a:r>
              <a:rPr lang="en-GB" b="1" dirty="0"/>
              <a:t>Convert the following unsigned binary numbers to decimal and to hexadecimal: (a) 1010</a:t>
            </a:r>
            <a:r>
              <a:rPr lang="en-GB" b="1" baseline="-25000" dirty="0"/>
              <a:t>2</a:t>
            </a:r>
            <a:r>
              <a:rPr lang="en-GB" b="1" dirty="0"/>
              <a:t>; (b) 110110</a:t>
            </a:r>
            <a:r>
              <a:rPr lang="en-GB" b="1" baseline="-25000" dirty="0"/>
              <a:t>2</a:t>
            </a:r>
            <a:r>
              <a:rPr lang="en-GB" b="1" dirty="0"/>
              <a:t>; (c) 11110000</a:t>
            </a:r>
            <a:r>
              <a:rPr lang="en-GB" b="1" baseline="-25000" dirty="0"/>
              <a:t>2</a:t>
            </a:r>
            <a:r>
              <a:rPr lang="en-GB" b="1" dirty="0"/>
              <a:t>; (d) 000100010100111</a:t>
            </a:r>
            <a:r>
              <a:rPr lang="en-GB" b="1" baseline="-25000" dirty="0"/>
              <a:t>2</a:t>
            </a:r>
          </a:p>
          <a:p>
            <a:pPr lvl="1">
              <a:lnSpc>
                <a:spcPct val="100000"/>
              </a:lnSpc>
              <a:spcBef>
                <a:spcPts val="600"/>
              </a:spcBef>
              <a:spcAft>
                <a:spcPts val="600"/>
              </a:spcAft>
            </a:pPr>
            <a:r>
              <a:rPr lang="en-GB" dirty="0"/>
              <a:t>Solution: (a) 10, (b) 54, (c) 240, (d) 2215;  (a) A, (b) 36, (c) F0, (d) 8A7</a:t>
            </a:r>
          </a:p>
          <a:p>
            <a:pPr lvl="1">
              <a:lnSpc>
                <a:spcPct val="100000"/>
              </a:lnSpc>
              <a:spcBef>
                <a:spcPts val="600"/>
              </a:spcBef>
              <a:spcAft>
                <a:spcPts val="600"/>
              </a:spcAft>
            </a:pPr>
            <a:endParaRPr lang="en-GB" sz="100" dirty="0"/>
          </a:p>
          <a:p>
            <a:r>
              <a:rPr lang="en-GB" dirty="0"/>
              <a:t>Ex2.6: </a:t>
            </a:r>
            <a:r>
              <a:rPr lang="en-GB" b="1" dirty="0"/>
              <a:t>Convert the following hexadecimal numbers to decimal: (a) A5</a:t>
            </a:r>
            <a:r>
              <a:rPr lang="en-GB" b="1" baseline="-25000" dirty="0"/>
              <a:t>16</a:t>
            </a:r>
            <a:r>
              <a:rPr lang="en-GB" b="1" dirty="0"/>
              <a:t>; (b) 3B</a:t>
            </a:r>
            <a:r>
              <a:rPr lang="en-GB" b="1" baseline="-25000" dirty="0"/>
              <a:t>16</a:t>
            </a:r>
            <a:r>
              <a:rPr lang="en-GB" b="1" dirty="0"/>
              <a:t>; (c) FFFF</a:t>
            </a:r>
            <a:r>
              <a:rPr lang="en-GB" b="1" baseline="-25000" dirty="0"/>
              <a:t>16</a:t>
            </a:r>
            <a:r>
              <a:rPr lang="en-GB" b="1" dirty="0"/>
              <a:t>, (d) D0000000</a:t>
            </a:r>
            <a:r>
              <a:rPr lang="en-GB" b="1" baseline="-25000" dirty="0"/>
              <a:t>16</a:t>
            </a:r>
          </a:p>
          <a:p>
            <a:pPr lvl="1">
              <a:lnSpc>
                <a:spcPct val="100000"/>
              </a:lnSpc>
              <a:spcBef>
                <a:spcPts val="600"/>
              </a:spcBef>
              <a:spcAft>
                <a:spcPts val="600"/>
              </a:spcAft>
            </a:pPr>
            <a:r>
              <a:rPr lang="en-GB" dirty="0"/>
              <a:t>Solution: (a) 165; (b) 59; (c) 65.535; (d) 3.489.660.928</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Ex2.7: </a:t>
            </a:r>
            <a:r>
              <a:rPr lang="en-GB" b="1" dirty="0"/>
              <a:t>Convert the following two’s complement binary numbers to decimal: (a) 1010</a:t>
            </a:r>
            <a:r>
              <a:rPr lang="en-GB" b="1" baseline="-25000" dirty="0"/>
              <a:t>2</a:t>
            </a:r>
            <a:r>
              <a:rPr lang="en-GB" b="1" dirty="0"/>
              <a:t>; (b) 110110</a:t>
            </a:r>
            <a:r>
              <a:rPr lang="en-GB" b="1" baseline="-25000" dirty="0"/>
              <a:t>2</a:t>
            </a:r>
            <a:r>
              <a:rPr lang="en-GB" b="1" dirty="0"/>
              <a:t>; (c) 01110000</a:t>
            </a:r>
            <a:r>
              <a:rPr lang="en-GB" b="1" baseline="-25000" dirty="0"/>
              <a:t>2</a:t>
            </a:r>
            <a:r>
              <a:rPr lang="en-GB" b="1" dirty="0"/>
              <a:t>; (d) 10011111</a:t>
            </a:r>
            <a:r>
              <a:rPr lang="en-GB" b="1" baseline="-25000" dirty="0"/>
              <a:t>2</a:t>
            </a:r>
          </a:p>
          <a:p>
            <a:pPr lvl="1">
              <a:lnSpc>
                <a:spcPct val="100000"/>
              </a:lnSpc>
              <a:spcBef>
                <a:spcPts val="600"/>
              </a:spcBef>
              <a:spcAft>
                <a:spcPts val="600"/>
              </a:spcAft>
            </a:pPr>
            <a:r>
              <a:rPr lang="en-GB" dirty="0"/>
              <a:t>Solution: (a) -6; (b) -10; (c) 112; (d) -97</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Ex2.8: </a:t>
            </a:r>
            <a:r>
              <a:rPr lang="en-GB" b="1" dirty="0"/>
              <a:t>Convert the following decimal numbers to 8-bit two’s complement numbers or indicate that the decimal number would overflow the range: (a) 42</a:t>
            </a:r>
            <a:r>
              <a:rPr lang="en-GB" b="1" baseline="-25000" dirty="0"/>
              <a:t>10</a:t>
            </a:r>
            <a:r>
              <a:rPr lang="en-GB" b="1" dirty="0"/>
              <a:t>; (b) −63</a:t>
            </a:r>
            <a:r>
              <a:rPr lang="en-GB" b="1" baseline="-25000" dirty="0"/>
              <a:t>10</a:t>
            </a:r>
            <a:r>
              <a:rPr lang="en-GB" b="1" dirty="0"/>
              <a:t>; (c) 124</a:t>
            </a:r>
            <a:r>
              <a:rPr lang="en-GB" b="1" baseline="-25000" dirty="0"/>
              <a:t>10</a:t>
            </a:r>
            <a:r>
              <a:rPr lang="en-GB" b="1" dirty="0"/>
              <a:t>; (d) −128</a:t>
            </a:r>
            <a:r>
              <a:rPr lang="en-GB" b="1" baseline="-25000" dirty="0"/>
              <a:t>10</a:t>
            </a:r>
            <a:r>
              <a:rPr lang="en-GB" b="1" dirty="0"/>
              <a:t>; (e) 133</a:t>
            </a:r>
            <a:r>
              <a:rPr lang="en-GB" b="1" baseline="-25000" dirty="0"/>
              <a:t>10</a:t>
            </a:r>
          </a:p>
          <a:p>
            <a:pPr lvl="1">
              <a:lnSpc>
                <a:spcPct val="100000"/>
              </a:lnSpc>
              <a:spcBef>
                <a:spcPts val="600"/>
              </a:spcBef>
              <a:spcAft>
                <a:spcPts val="600"/>
              </a:spcAft>
            </a:pPr>
            <a:r>
              <a:rPr lang="en-GB" dirty="0"/>
              <a:t>Solution: (a) 00101010; (b) 11000001; (c) 01111100; (d) 10000000; (e) overflow</a:t>
            </a:r>
          </a:p>
        </p:txBody>
      </p:sp>
    </p:spTree>
    <p:extLst>
      <p:ext uri="{BB962C8B-B14F-4D97-AF65-F5344CB8AC3E}">
        <p14:creationId xmlns:p14="http://schemas.microsoft.com/office/powerpoint/2010/main" val="148390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Decimal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In elementary school, we learned to do arithmetic in decimal</a:t>
            </a:r>
          </a:p>
          <a:p>
            <a:pPr lvl="1">
              <a:spcBef>
                <a:spcPts val="600"/>
              </a:spcBef>
            </a:pPr>
            <a:r>
              <a:rPr lang="en-GB" dirty="0"/>
              <a:t>just as we have ten fingers, there are ten decimal</a:t>
            </a:r>
          </a:p>
          <a:p>
            <a:pPr lvl="1">
              <a:spcBef>
                <a:spcPts val="600"/>
              </a:spcBef>
            </a:pPr>
            <a:r>
              <a:rPr lang="en-GB" dirty="0"/>
              <a:t>digits: 0, 1, 2, …, 9</a:t>
            </a:r>
          </a:p>
          <a:p>
            <a:r>
              <a:rPr lang="en-GB" dirty="0"/>
              <a:t>Decimal digits are joined together to form longer decimal numbers</a:t>
            </a:r>
          </a:p>
          <a:p>
            <a:pPr lvl="1">
              <a:spcBef>
                <a:spcPts val="600"/>
              </a:spcBef>
            </a:pPr>
            <a:r>
              <a:rPr lang="en-GB" dirty="0"/>
              <a:t>each column of a decimal number has ten times the weight of the previous column</a:t>
            </a:r>
          </a:p>
          <a:p>
            <a:pPr lvl="1">
              <a:spcBef>
                <a:spcPts val="600"/>
              </a:spcBef>
            </a:pPr>
            <a:r>
              <a:rPr lang="en-GB" dirty="0"/>
              <a:t>from right to left, the column weights are 1, 10, 100, 1000, and so on</a:t>
            </a:r>
          </a:p>
          <a:p>
            <a:endParaRPr lang="en-GB" dirty="0"/>
          </a:p>
          <a:p>
            <a:endParaRPr lang="en-GB" dirty="0"/>
          </a:p>
          <a:p>
            <a:endParaRPr lang="en-GB" dirty="0"/>
          </a:p>
          <a:p>
            <a:endParaRPr lang="en-GB" dirty="0"/>
          </a:p>
          <a:p>
            <a:pPr marL="120650" indent="0">
              <a:buNone/>
            </a:pPr>
            <a:endParaRPr lang="en-GB" dirty="0"/>
          </a:p>
          <a:p>
            <a:r>
              <a:rPr lang="en-GB" dirty="0"/>
              <a:t>Decimal numbers are referred to as </a:t>
            </a:r>
            <a:r>
              <a:rPr lang="en-GB" b="1" dirty="0"/>
              <a:t>base 10</a:t>
            </a:r>
          </a:p>
          <a:p>
            <a:r>
              <a:rPr lang="en-GB" dirty="0"/>
              <a:t>An N-digit decimal number represents one of 10</a:t>
            </a:r>
            <a:r>
              <a:rPr lang="en-GB" baseline="30000" dirty="0"/>
              <a:t>N</a:t>
            </a:r>
            <a:r>
              <a:rPr lang="en-GB" dirty="0"/>
              <a:t> possibilities</a:t>
            </a:r>
          </a:p>
          <a:p>
            <a:pPr lvl="1">
              <a:spcBef>
                <a:spcPts val="600"/>
              </a:spcBef>
            </a:pPr>
            <a:r>
              <a:rPr lang="en-GB" b="1" dirty="0"/>
              <a:t>range of the number</a:t>
            </a:r>
            <a:endParaRPr lang="en-GB" dirty="0"/>
          </a:p>
          <a:p>
            <a:pPr lvl="1">
              <a:spcBef>
                <a:spcPts val="600"/>
              </a:spcBef>
            </a:pPr>
            <a:r>
              <a:rPr lang="en-GB" dirty="0"/>
              <a:t>a three-digit decimal number represents one of 1000 possibilities in the range 0 to 999</a:t>
            </a:r>
          </a:p>
        </p:txBody>
      </p:sp>
      <p:pic>
        <p:nvPicPr>
          <p:cNvPr id="3" name="Immagine 2" descr="Immagine che contiene testo&#10;&#10;Descrizione generata automaticamente">
            <a:extLst>
              <a:ext uri="{FF2B5EF4-FFF2-40B4-BE49-F238E27FC236}">
                <a16:creationId xmlns:a16="http://schemas.microsoft.com/office/drawing/2014/main" id="{E337B85C-FAA8-CC41-92F2-13E0228E3B65}"/>
              </a:ext>
            </a:extLst>
          </p:cNvPr>
          <p:cNvPicPr>
            <a:picLocks noChangeAspect="1"/>
          </p:cNvPicPr>
          <p:nvPr/>
        </p:nvPicPr>
        <p:blipFill>
          <a:blip r:embed="rId3"/>
          <a:stretch>
            <a:fillRect/>
          </a:stretch>
        </p:blipFill>
        <p:spPr>
          <a:xfrm>
            <a:off x="2383971" y="3315607"/>
            <a:ext cx="3782786" cy="15016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9" name="Immagine 8">
            <a:extLst>
              <a:ext uri="{FF2B5EF4-FFF2-40B4-BE49-F238E27FC236}">
                <a16:creationId xmlns:a16="http://schemas.microsoft.com/office/drawing/2014/main" id="{B47B7D50-84FB-AA7F-8A99-66D4AF7E0E9D}"/>
              </a:ext>
            </a:extLst>
          </p:cNvPr>
          <p:cNvPicPr>
            <a:picLocks noChangeAspect="1"/>
          </p:cNvPicPr>
          <p:nvPr/>
        </p:nvPicPr>
        <p:blipFill>
          <a:blip r:embed="rId3"/>
          <a:stretch>
            <a:fillRect/>
          </a:stretch>
        </p:blipFill>
        <p:spPr>
          <a:xfrm>
            <a:off x="1127489" y="2953866"/>
            <a:ext cx="4285503" cy="1261071"/>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Binary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b="1" dirty="0"/>
              <a:t>Bits</a:t>
            </a:r>
            <a:r>
              <a:rPr lang="en-GB" dirty="0"/>
              <a:t> (binary digit) represent one of two values, 0 or 1, and are joined together to form </a:t>
            </a:r>
            <a:r>
              <a:rPr lang="en-GB" b="1" dirty="0"/>
              <a:t>binary numbers</a:t>
            </a:r>
          </a:p>
          <a:p>
            <a:pPr lvl="1">
              <a:spcBef>
                <a:spcPts val="600"/>
              </a:spcBef>
            </a:pPr>
            <a:r>
              <a:rPr lang="en-GB" dirty="0"/>
              <a:t>a column of a binary number has twice the weight of the previous column (</a:t>
            </a:r>
            <a:r>
              <a:rPr lang="en-GB" b="1" dirty="0"/>
              <a:t>base 2</a:t>
            </a:r>
            <a:r>
              <a:rPr lang="en-GB" dirty="0"/>
              <a:t>)</a:t>
            </a:r>
          </a:p>
          <a:p>
            <a:pPr lvl="1">
              <a:spcBef>
                <a:spcPts val="600"/>
              </a:spcBef>
            </a:pPr>
            <a:r>
              <a:rPr lang="en-GB" dirty="0"/>
              <a:t>column weights are 1, 2, 4, 8, 16, 32, 64, 128, 256, 512, 1024, 2048, 4096, 8192, 16384, 32768, 65536</a:t>
            </a:r>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r>
              <a:rPr lang="en-GB" dirty="0"/>
              <a:t>An </a:t>
            </a:r>
            <a:r>
              <a:rPr lang="en-GB" b="1" dirty="0"/>
              <a:t>N-bit number</a:t>
            </a:r>
            <a:r>
              <a:rPr lang="en-GB" dirty="0"/>
              <a:t> represents one </a:t>
            </a:r>
            <a:br>
              <a:rPr lang="en-GB" dirty="0"/>
            </a:br>
            <a:r>
              <a:rPr lang="en-GB" dirty="0"/>
              <a:t>of </a:t>
            </a:r>
            <a:r>
              <a:rPr lang="en-GB" b="1" dirty="0"/>
              <a:t>2</a:t>
            </a:r>
            <a:r>
              <a:rPr lang="en-GB" b="1" baseline="30000" dirty="0"/>
              <a:t>N</a:t>
            </a:r>
            <a:r>
              <a:rPr lang="en-GB" b="1" dirty="0"/>
              <a:t> possibilities</a:t>
            </a:r>
            <a:endParaRPr lang="en-GB" b="1" baseline="30000" dirty="0"/>
          </a:p>
        </p:txBody>
      </p:sp>
      <p:grpSp>
        <p:nvGrpSpPr>
          <p:cNvPr id="7" name="Gruppo 6">
            <a:extLst>
              <a:ext uri="{FF2B5EF4-FFF2-40B4-BE49-F238E27FC236}">
                <a16:creationId xmlns:a16="http://schemas.microsoft.com/office/drawing/2014/main" id="{489CA0CE-5F21-4BF4-5B0C-E98A8FC5FDD8}"/>
              </a:ext>
            </a:extLst>
          </p:cNvPr>
          <p:cNvGrpSpPr/>
          <p:nvPr/>
        </p:nvGrpSpPr>
        <p:grpSpPr>
          <a:xfrm>
            <a:off x="5049194" y="4293853"/>
            <a:ext cx="3200400" cy="2142914"/>
            <a:chOff x="2965450" y="1879600"/>
            <a:chExt cx="4127500" cy="3098800"/>
          </a:xfrm>
        </p:grpSpPr>
        <p:pic>
          <p:nvPicPr>
            <p:cNvPr id="4" name="Immagine 3">
              <a:extLst>
                <a:ext uri="{FF2B5EF4-FFF2-40B4-BE49-F238E27FC236}">
                  <a16:creationId xmlns:a16="http://schemas.microsoft.com/office/drawing/2014/main" id="{BEB555A5-8E8F-EF63-4BD5-BDB8C5B0448C}"/>
                </a:ext>
              </a:extLst>
            </p:cNvPr>
            <p:cNvPicPr>
              <a:picLocks noChangeAspect="1"/>
            </p:cNvPicPr>
            <p:nvPr/>
          </p:nvPicPr>
          <p:blipFill>
            <a:blip r:embed="rId4"/>
            <a:stretch>
              <a:fillRect/>
            </a:stretch>
          </p:blipFill>
          <p:spPr>
            <a:xfrm>
              <a:off x="2965450" y="1879600"/>
              <a:ext cx="3213100" cy="3098800"/>
            </a:xfrm>
            <a:prstGeom prst="rect">
              <a:avLst/>
            </a:prstGeom>
          </p:spPr>
        </p:pic>
        <p:pic>
          <p:nvPicPr>
            <p:cNvPr id="6" name="Immagine 5">
              <a:extLst>
                <a:ext uri="{FF2B5EF4-FFF2-40B4-BE49-F238E27FC236}">
                  <a16:creationId xmlns:a16="http://schemas.microsoft.com/office/drawing/2014/main" id="{177C8D6D-02B1-C754-62AE-4DE123A1F0A3}"/>
                </a:ext>
              </a:extLst>
            </p:cNvPr>
            <p:cNvPicPr>
              <a:picLocks noChangeAspect="1"/>
            </p:cNvPicPr>
            <p:nvPr/>
          </p:nvPicPr>
          <p:blipFill>
            <a:blip r:embed="rId5"/>
            <a:stretch>
              <a:fillRect/>
            </a:stretch>
          </p:blipFill>
          <p:spPr>
            <a:xfrm>
              <a:off x="6178550" y="1889685"/>
              <a:ext cx="914400" cy="3060700"/>
            </a:xfrm>
            <a:prstGeom prst="rect">
              <a:avLst/>
            </a:prstGeom>
          </p:spPr>
        </p:pic>
      </p:grpSp>
    </p:spTree>
    <p:extLst>
      <p:ext uri="{BB962C8B-B14F-4D97-AF65-F5344CB8AC3E}">
        <p14:creationId xmlns:p14="http://schemas.microsoft.com/office/powerpoint/2010/main" val="21197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Decimal to binary conversion</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Convert the decimal number 84</a:t>
            </a:r>
            <a:r>
              <a:rPr lang="en-GB" baseline="-25000" dirty="0"/>
              <a:t>10</a:t>
            </a:r>
            <a:r>
              <a:rPr lang="en-GB" dirty="0"/>
              <a:t> to binary</a:t>
            </a:r>
          </a:p>
          <a:p>
            <a:endParaRPr lang="en-GB" sz="700" dirty="0"/>
          </a:p>
          <a:p>
            <a:r>
              <a:rPr lang="en-GB" dirty="0"/>
              <a:t>Working </a:t>
            </a:r>
            <a:r>
              <a:rPr lang="en-GB" b="1" dirty="0"/>
              <a:t>from the left</a:t>
            </a:r>
            <a:r>
              <a:rPr lang="en-GB" dirty="0"/>
              <a:t>:  </a:t>
            </a:r>
          </a:p>
          <a:p>
            <a:pPr lvl="1"/>
            <a:r>
              <a:rPr lang="en-GB" dirty="0"/>
              <a:t>1, 2, 4, 8, 16, 32, 64, 128, 256, 512, 1024, 2048, 4096, 8192, 16384, 32768, 65536</a:t>
            </a:r>
          </a:p>
          <a:p>
            <a:pPr lvl="1">
              <a:spcBef>
                <a:spcPts val="600"/>
              </a:spcBef>
            </a:pPr>
            <a:r>
              <a:rPr lang="en-GB" dirty="0"/>
              <a:t>the </a:t>
            </a:r>
            <a:r>
              <a:rPr lang="en-GB" b="1" dirty="0"/>
              <a:t>largest power of 2 less than or equal to</a:t>
            </a:r>
            <a:r>
              <a:rPr lang="en-GB" dirty="0"/>
              <a:t> 84 is 64, so there is a 1 in the column 7, leaving 84 − 64 = 20; 20 &lt; 32, so there is a 0 in column 6; 20 ≥ 16, so there is 1 in the column 5, leaving 20 − 16 = 4; 4 &lt; 8, so there is 0 in column 4; 4 ≥ 4, so there is 1 in column 3, leaving 4 − 4 = 0; thus, there must be 0 in columns 2 and 1. Putting all together, 84</a:t>
            </a:r>
            <a:r>
              <a:rPr lang="en-GB" baseline="-25000" dirty="0"/>
              <a:t>10</a:t>
            </a:r>
            <a:r>
              <a:rPr lang="en-GB" dirty="0"/>
              <a:t> = 1010100</a:t>
            </a:r>
            <a:r>
              <a:rPr lang="en-GB" baseline="-25000" dirty="0"/>
              <a:t>2</a:t>
            </a:r>
            <a:r>
              <a:rPr lang="en-GB" dirty="0"/>
              <a:t> </a:t>
            </a:r>
          </a:p>
          <a:p>
            <a:pPr lvl="1">
              <a:spcBef>
                <a:spcPts val="600"/>
              </a:spcBef>
            </a:pPr>
            <a:endParaRPr lang="en-GB" sz="700" dirty="0"/>
          </a:p>
          <a:p>
            <a:r>
              <a:rPr lang="en-GB" dirty="0"/>
              <a:t>Working </a:t>
            </a:r>
            <a:r>
              <a:rPr lang="en-GB" b="1" dirty="0"/>
              <a:t>from the right</a:t>
            </a:r>
            <a:r>
              <a:rPr lang="en-GB" dirty="0"/>
              <a:t>: </a:t>
            </a:r>
          </a:p>
          <a:p>
            <a:pPr lvl="1">
              <a:spcBef>
                <a:spcPts val="600"/>
              </a:spcBef>
            </a:pPr>
            <a:r>
              <a:rPr lang="en-GB" b="1" dirty="0"/>
              <a:t>repeatedly divide the number by 2, the remainder goes in each column</a:t>
            </a:r>
            <a:r>
              <a:rPr lang="en-GB" dirty="0"/>
              <a:t> </a:t>
            </a:r>
          </a:p>
          <a:p>
            <a:pPr lvl="1">
              <a:spcBef>
                <a:spcPts val="600"/>
              </a:spcBef>
            </a:pPr>
            <a:r>
              <a:rPr lang="en-GB" dirty="0"/>
              <a:t>84/2 = 42, so 0 goes in column 1; 42/2 = 21, so 0 goes in column 2; 21/2 = 10 with the remainder of 1 going in column 3; 10/2 = 5, so 0 goes in column 4; 5/2 = 2 with the remainder of 1 going in column 5; 2/2 = 1, so 0 goes column 6. Finally, 1/2 = 0 with the remainder of 1 going in column 7. Again, 84</a:t>
            </a:r>
            <a:r>
              <a:rPr lang="en-GB" baseline="-25000" dirty="0"/>
              <a:t>10</a:t>
            </a:r>
            <a:r>
              <a:rPr lang="en-GB" dirty="0"/>
              <a:t> = 1010100</a:t>
            </a:r>
            <a:r>
              <a:rPr lang="en-GB" baseline="-25000" dirty="0"/>
              <a:t>2</a:t>
            </a:r>
            <a:endParaRPr lang="en-GB" dirty="0"/>
          </a:p>
        </p:txBody>
      </p:sp>
    </p:spTree>
    <p:extLst>
      <p:ext uri="{BB962C8B-B14F-4D97-AF65-F5344CB8AC3E}">
        <p14:creationId xmlns:p14="http://schemas.microsoft.com/office/powerpoint/2010/main" val="238993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Hexadecimal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Writing long binary numbers becomes </a:t>
            </a:r>
            <a:r>
              <a:rPr lang="en-GB" b="1" dirty="0"/>
              <a:t>tedious</a:t>
            </a:r>
            <a:r>
              <a:rPr lang="en-GB" dirty="0"/>
              <a:t> </a:t>
            </a:r>
            <a:br>
              <a:rPr lang="en-GB" dirty="0"/>
            </a:br>
            <a:r>
              <a:rPr lang="en-GB" dirty="0"/>
              <a:t>and </a:t>
            </a:r>
            <a:r>
              <a:rPr lang="en-GB" b="1" dirty="0"/>
              <a:t>prone to error</a:t>
            </a:r>
          </a:p>
          <a:p>
            <a:r>
              <a:rPr lang="en-GB" dirty="0"/>
              <a:t>A </a:t>
            </a:r>
            <a:r>
              <a:rPr lang="en-GB" b="1" dirty="0"/>
              <a:t>group of four bits</a:t>
            </a:r>
            <a:r>
              <a:rPr lang="en-GB" dirty="0"/>
              <a:t> represents one of 2</a:t>
            </a:r>
            <a:r>
              <a:rPr lang="en-GB" baseline="30000" dirty="0"/>
              <a:t>4</a:t>
            </a:r>
            <a:r>
              <a:rPr lang="en-GB" dirty="0"/>
              <a:t> = 16 </a:t>
            </a:r>
            <a:br>
              <a:rPr lang="en-GB" dirty="0"/>
            </a:br>
            <a:r>
              <a:rPr lang="en-GB" dirty="0"/>
              <a:t>possibilities</a:t>
            </a:r>
          </a:p>
          <a:p>
            <a:pPr lvl="1">
              <a:spcBef>
                <a:spcPts val="600"/>
              </a:spcBef>
            </a:pPr>
            <a:r>
              <a:rPr lang="en-GB" dirty="0"/>
              <a:t>it is convenient to work in </a:t>
            </a:r>
            <a:r>
              <a:rPr lang="en-GB" b="1" dirty="0"/>
              <a:t>base 16</a:t>
            </a:r>
            <a:r>
              <a:rPr lang="en-GB" dirty="0"/>
              <a:t>, called </a:t>
            </a:r>
            <a:br>
              <a:rPr lang="en-GB" dirty="0"/>
            </a:br>
            <a:r>
              <a:rPr lang="en-GB" b="1" dirty="0"/>
              <a:t>hexadecimal</a:t>
            </a:r>
          </a:p>
          <a:p>
            <a:pPr lvl="1">
              <a:spcBef>
                <a:spcPts val="600"/>
              </a:spcBef>
            </a:pPr>
            <a:r>
              <a:rPr lang="en-GB" dirty="0"/>
              <a:t>use the </a:t>
            </a:r>
            <a:r>
              <a:rPr lang="en-GB" b="1" dirty="0"/>
              <a:t>digits 0 to 9</a:t>
            </a:r>
            <a:r>
              <a:rPr lang="en-GB" dirty="0"/>
              <a:t> along with the </a:t>
            </a:r>
            <a:r>
              <a:rPr lang="en-GB" b="1" dirty="0"/>
              <a:t>letters </a:t>
            </a:r>
            <a:br>
              <a:rPr lang="en-GB" b="1" dirty="0"/>
            </a:br>
            <a:r>
              <a:rPr lang="en-GB" b="1" dirty="0"/>
              <a:t>A to F</a:t>
            </a:r>
          </a:p>
          <a:p>
            <a:pPr>
              <a:spcBef>
                <a:spcPts val="600"/>
              </a:spcBef>
            </a:pPr>
            <a:endParaRPr lang="en-GB" dirty="0"/>
          </a:p>
          <a:p>
            <a:pPr>
              <a:spcBef>
                <a:spcPts val="600"/>
              </a:spcBef>
            </a:pPr>
            <a:r>
              <a:rPr lang="en-GB" dirty="0"/>
              <a:t>Conversion between hexadecimal and binary </a:t>
            </a:r>
            <a:r>
              <a:rPr lang="en-GB" b="1" dirty="0"/>
              <a:t>is easy </a:t>
            </a:r>
            <a:r>
              <a:rPr lang="en-GB" dirty="0"/>
              <a:t>because each hexadecimal digit directly corresponds to four binary digits</a:t>
            </a:r>
          </a:p>
          <a:p>
            <a:pPr lvl="1">
              <a:spcBef>
                <a:spcPts val="600"/>
              </a:spcBef>
            </a:pPr>
            <a:r>
              <a:rPr lang="en-GB" dirty="0"/>
              <a:t>convert 2ED</a:t>
            </a:r>
            <a:r>
              <a:rPr lang="en-GB" baseline="-25000" dirty="0"/>
              <a:t>16</a:t>
            </a:r>
            <a:r>
              <a:rPr lang="en-GB" dirty="0"/>
              <a:t> to binary</a:t>
            </a:r>
          </a:p>
          <a:p>
            <a:pPr lvl="2">
              <a:spcBef>
                <a:spcPts val="600"/>
              </a:spcBef>
            </a:pPr>
            <a:r>
              <a:rPr lang="en-GB" dirty="0"/>
              <a:t>2</a:t>
            </a:r>
            <a:r>
              <a:rPr lang="en-GB" baseline="-25000" dirty="0"/>
              <a:t>16 </a:t>
            </a:r>
            <a:r>
              <a:rPr lang="en-GB" dirty="0"/>
              <a:t>= 0010</a:t>
            </a:r>
            <a:r>
              <a:rPr lang="en-GB" baseline="-25000" dirty="0"/>
              <a:t>2</a:t>
            </a:r>
            <a:r>
              <a:rPr lang="en-GB" dirty="0"/>
              <a:t>, E</a:t>
            </a:r>
            <a:r>
              <a:rPr lang="en-GB" baseline="-25000" dirty="0"/>
              <a:t>16 </a:t>
            </a:r>
            <a:r>
              <a:rPr lang="en-GB" dirty="0"/>
              <a:t>= 1110</a:t>
            </a:r>
            <a:r>
              <a:rPr lang="en-GB" baseline="-25000" dirty="0"/>
              <a:t>2</a:t>
            </a:r>
            <a:r>
              <a:rPr lang="en-GB" dirty="0"/>
              <a:t>, D</a:t>
            </a:r>
            <a:r>
              <a:rPr lang="en-GB" baseline="-25000" dirty="0"/>
              <a:t>16 </a:t>
            </a:r>
            <a:r>
              <a:rPr lang="en-GB" dirty="0"/>
              <a:t>= 1101</a:t>
            </a:r>
            <a:r>
              <a:rPr lang="en-GB" baseline="-25000" dirty="0"/>
              <a:t>2</a:t>
            </a:r>
            <a:r>
              <a:rPr lang="en-GB" dirty="0"/>
              <a:t>, so 2ED</a:t>
            </a:r>
            <a:r>
              <a:rPr lang="en-GB" baseline="-25000" dirty="0"/>
              <a:t>16 </a:t>
            </a:r>
            <a:r>
              <a:rPr lang="en-GB" dirty="0"/>
              <a:t>= 0010 1110 1101</a:t>
            </a:r>
            <a:r>
              <a:rPr lang="en-GB" baseline="-25000" dirty="0"/>
              <a:t>2</a:t>
            </a:r>
          </a:p>
          <a:p>
            <a:pPr lvl="1">
              <a:spcBef>
                <a:spcPts val="600"/>
              </a:spcBef>
            </a:pPr>
            <a:r>
              <a:rPr lang="en-GB" dirty="0"/>
              <a:t>convert 1111010</a:t>
            </a:r>
            <a:r>
              <a:rPr lang="en-GB" baseline="-25000" dirty="0"/>
              <a:t>2</a:t>
            </a:r>
            <a:r>
              <a:rPr lang="en-GB" dirty="0"/>
              <a:t> to hexadecimal</a:t>
            </a:r>
          </a:p>
          <a:p>
            <a:pPr lvl="2">
              <a:spcBef>
                <a:spcPts val="600"/>
              </a:spcBef>
            </a:pPr>
            <a:r>
              <a:rPr lang="en-GB" dirty="0"/>
              <a:t>1010</a:t>
            </a:r>
            <a:r>
              <a:rPr lang="en-GB" baseline="-25000" dirty="0"/>
              <a:t>2</a:t>
            </a:r>
            <a:r>
              <a:rPr lang="en-GB" dirty="0"/>
              <a:t> = A</a:t>
            </a:r>
            <a:r>
              <a:rPr lang="en-GB" baseline="-25000" dirty="0"/>
              <a:t>16</a:t>
            </a:r>
            <a:r>
              <a:rPr lang="en-GB" dirty="0"/>
              <a:t>, 111</a:t>
            </a:r>
            <a:r>
              <a:rPr lang="en-GB" baseline="-25000" dirty="0"/>
              <a:t>2</a:t>
            </a:r>
            <a:r>
              <a:rPr lang="en-GB" dirty="0"/>
              <a:t> = 7</a:t>
            </a:r>
            <a:r>
              <a:rPr lang="en-GB" baseline="-25000" dirty="0"/>
              <a:t>16</a:t>
            </a:r>
            <a:r>
              <a:rPr lang="en-GB" dirty="0"/>
              <a:t>, so 1111010</a:t>
            </a:r>
            <a:r>
              <a:rPr lang="en-GB" baseline="-25000" dirty="0"/>
              <a:t>2</a:t>
            </a:r>
            <a:r>
              <a:rPr lang="en-GB" dirty="0"/>
              <a:t> = 7A</a:t>
            </a:r>
            <a:r>
              <a:rPr lang="en-GB" baseline="-25000" dirty="0"/>
              <a:t>16</a:t>
            </a:r>
          </a:p>
          <a:p>
            <a:pPr lvl="1">
              <a:spcBef>
                <a:spcPts val="600"/>
              </a:spcBef>
            </a:pPr>
            <a:endParaRPr lang="en-GB" baseline="-25000" dirty="0"/>
          </a:p>
        </p:txBody>
      </p:sp>
      <p:pic>
        <p:nvPicPr>
          <p:cNvPr id="4" name="Immagine 3">
            <a:extLst>
              <a:ext uri="{FF2B5EF4-FFF2-40B4-BE49-F238E27FC236}">
                <a16:creationId xmlns:a16="http://schemas.microsoft.com/office/drawing/2014/main" id="{AB9A4B8B-5326-C7E4-06B6-378D995D5B26}"/>
              </a:ext>
            </a:extLst>
          </p:cNvPr>
          <p:cNvPicPr>
            <a:picLocks noChangeAspect="1"/>
          </p:cNvPicPr>
          <p:nvPr/>
        </p:nvPicPr>
        <p:blipFill>
          <a:blip r:embed="rId3"/>
          <a:stretch>
            <a:fillRect/>
          </a:stretch>
        </p:blipFill>
        <p:spPr>
          <a:xfrm>
            <a:off x="5540717" y="516804"/>
            <a:ext cx="3440533" cy="3397526"/>
          </a:xfrm>
          <a:prstGeom prst="rect">
            <a:avLst/>
          </a:prstGeom>
        </p:spPr>
      </p:pic>
    </p:spTree>
    <p:extLst>
      <p:ext uri="{BB962C8B-B14F-4D97-AF65-F5344CB8AC3E}">
        <p14:creationId xmlns:p14="http://schemas.microsoft.com/office/powerpoint/2010/main" val="127038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Bytes</a:t>
            </a:r>
            <a:endParaRPr dirty="0"/>
          </a:p>
        </p:txBody>
      </p:sp>
      <p:sp>
        <p:nvSpPr>
          <p:cNvPr id="84" name="Google Shape;84;p14"/>
          <p:cNvSpPr txBox="1">
            <a:spLocks noGrp="1"/>
          </p:cNvSpPr>
          <p:nvPr>
            <p:ph type="body" idx="1"/>
          </p:nvPr>
        </p:nvSpPr>
        <p:spPr>
          <a:xfrm>
            <a:off x="162750" y="1049721"/>
            <a:ext cx="8818500" cy="5387046"/>
          </a:xfrm>
          <a:prstGeom prst="rect">
            <a:avLst/>
          </a:prstGeom>
        </p:spPr>
        <p:txBody>
          <a:bodyPr spcFirstLastPara="1" wrap="square" lIns="91425" tIns="91425" rIns="91425" bIns="91425" anchor="t" anchorCtr="0">
            <a:noAutofit/>
          </a:bodyPr>
          <a:lstStyle/>
          <a:p>
            <a:r>
              <a:rPr lang="en-GB" dirty="0"/>
              <a:t>A group of </a:t>
            </a:r>
            <a:r>
              <a:rPr lang="en-GB" b="1" dirty="0"/>
              <a:t>eight bits</a:t>
            </a:r>
            <a:r>
              <a:rPr lang="en-GB" dirty="0"/>
              <a:t> is called </a:t>
            </a:r>
            <a:r>
              <a:rPr lang="en-GB" b="1" dirty="0"/>
              <a:t>byte</a:t>
            </a:r>
          </a:p>
          <a:p>
            <a:pPr lvl="1">
              <a:spcBef>
                <a:spcPts val="600"/>
              </a:spcBef>
            </a:pPr>
            <a:r>
              <a:rPr lang="en-GB" dirty="0"/>
              <a:t>it represents one of </a:t>
            </a:r>
            <a:r>
              <a:rPr lang="en-GB" b="1" dirty="0"/>
              <a:t>2</a:t>
            </a:r>
            <a:r>
              <a:rPr lang="en-GB" b="1" baseline="30000" dirty="0"/>
              <a:t>8</a:t>
            </a:r>
            <a:r>
              <a:rPr lang="en-GB" b="1" dirty="0"/>
              <a:t> = 256 possibilities</a:t>
            </a:r>
          </a:p>
          <a:p>
            <a:pPr lvl="1">
              <a:spcBef>
                <a:spcPts val="600"/>
              </a:spcBef>
            </a:pPr>
            <a:r>
              <a:rPr lang="en-GB" b="1" dirty="0"/>
              <a:t>size of objects stored in memories is measured in bytes </a:t>
            </a:r>
            <a:r>
              <a:rPr lang="en-GB" dirty="0"/>
              <a:t>rather than bits</a:t>
            </a:r>
          </a:p>
          <a:p>
            <a:r>
              <a:rPr lang="en-GB" dirty="0"/>
              <a:t>A group of </a:t>
            </a:r>
            <a:r>
              <a:rPr lang="en-GB" b="1" dirty="0"/>
              <a:t>four bits </a:t>
            </a:r>
            <a:r>
              <a:rPr lang="en-GB" dirty="0"/>
              <a:t>is called </a:t>
            </a:r>
            <a:r>
              <a:rPr lang="en-GB" b="1" dirty="0"/>
              <a:t>nibble</a:t>
            </a:r>
          </a:p>
          <a:p>
            <a:pPr lvl="1">
              <a:spcBef>
                <a:spcPts val="600"/>
              </a:spcBef>
            </a:pPr>
            <a:r>
              <a:rPr lang="en-GB" dirty="0"/>
              <a:t>it represents one of 2</a:t>
            </a:r>
            <a:r>
              <a:rPr lang="en-GB" baseline="30000" dirty="0"/>
              <a:t>4 </a:t>
            </a:r>
            <a:r>
              <a:rPr lang="en-GB" dirty="0"/>
              <a:t>= 16 possibilities </a:t>
            </a:r>
          </a:p>
          <a:p>
            <a:pPr lvl="1">
              <a:spcBef>
                <a:spcPts val="600"/>
              </a:spcBef>
            </a:pPr>
            <a:r>
              <a:rPr lang="en-GB" dirty="0"/>
              <a:t>a hexadecimal digit stores one nibble </a:t>
            </a:r>
          </a:p>
          <a:p>
            <a:pPr lvl="1">
              <a:spcBef>
                <a:spcPts val="600"/>
              </a:spcBef>
            </a:pPr>
            <a:r>
              <a:rPr lang="en-GB" dirty="0"/>
              <a:t>no longer a commonly used unit</a:t>
            </a:r>
          </a:p>
          <a:p>
            <a:r>
              <a:rPr lang="en-GB" dirty="0"/>
              <a:t>Microprocessors handle data in chunks called </a:t>
            </a:r>
            <a:r>
              <a:rPr lang="en-GB" b="1" dirty="0"/>
              <a:t>words</a:t>
            </a:r>
          </a:p>
          <a:p>
            <a:pPr lvl="1">
              <a:spcBef>
                <a:spcPts val="600"/>
              </a:spcBef>
            </a:pPr>
            <a:r>
              <a:rPr lang="en-GB" b="1" dirty="0"/>
              <a:t>the size of a word </a:t>
            </a:r>
            <a:r>
              <a:rPr lang="en-GB" dirty="0"/>
              <a:t>depends on the </a:t>
            </a:r>
            <a:r>
              <a:rPr lang="en-GB" b="1" dirty="0"/>
              <a:t>architecture</a:t>
            </a:r>
            <a:r>
              <a:rPr lang="en-GB" dirty="0"/>
              <a:t> of the microprocessor</a:t>
            </a:r>
          </a:p>
          <a:p>
            <a:pPr lvl="1">
              <a:spcBef>
                <a:spcPts val="600"/>
              </a:spcBef>
            </a:pPr>
            <a:r>
              <a:rPr lang="en-GB" dirty="0"/>
              <a:t>most computers had </a:t>
            </a:r>
            <a:r>
              <a:rPr lang="en-GB" b="1" dirty="0"/>
              <a:t>64-bit processors</a:t>
            </a:r>
            <a:r>
              <a:rPr lang="en-GB" dirty="0"/>
              <a:t>, indicating that they operate on 64-bit words, older computers handling 32-bit words were also widely available</a:t>
            </a:r>
          </a:p>
          <a:p>
            <a:r>
              <a:rPr lang="en-GB" dirty="0"/>
              <a:t>Within a group of bits…</a:t>
            </a:r>
          </a:p>
          <a:p>
            <a:pPr lvl="1">
              <a:spcBef>
                <a:spcPts val="600"/>
              </a:spcBef>
            </a:pPr>
            <a:r>
              <a:rPr lang="en-GB" dirty="0"/>
              <a:t>…the bit in the first column (on the right) is called the </a:t>
            </a:r>
            <a:r>
              <a:rPr lang="en-GB" b="1" dirty="0"/>
              <a:t>least significant bit</a:t>
            </a:r>
            <a:r>
              <a:rPr lang="en-GB" dirty="0"/>
              <a:t> (</a:t>
            </a:r>
            <a:r>
              <a:rPr lang="en-GB" dirty="0" err="1"/>
              <a:t>lsb</a:t>
            </a:r>
            <a:r>
              <a:rPr lang="en-GB" dirty="0"/>
              <a:t>)</a:t>
            </a:r>
          </a:p>
          <a:p>
            <a:pPr lvl="1">
              <a:spcBef>
                <a:spcPts val="600"/>
              </a:spcBef>
            </a:pPr>
            <a:r>
              <a:rPr lang="en-GB" dirty="0"/>
              <a:t>…the bit at the other end (on the left) is called the </a:t>
            </a:r>
            <a:r>
              <a:rPr lang="en-GB" b="1" dirty="0"/>
              <a:t>most significant bit</a:t>
            </a:r>
            <a:r>
              <a:rPr lang="en-GB" dirty="0"/>
              <a:t> (</a:t>
            </a:r>
            <a:r>
              <a:rPr lang="en-GB" dirty="0" err="1"/>
              <a:t>msb</a:t>
            </a:r>
            <a:r>
              <a:rPr lang="en-GB" dirty="0"/>
              <a:t>), </a:t>
            </a:r>
          </a:p>
          <a:p>
            <a:pPr>
              <a:spcBef>
                <a:spcPts val="600"/>
              </a:spcBef>
            </a:pPr>
            <a:r>
              <a:rPr lang="en-GB" dirty="0"/>
              <a:t>Similarly, within a word: the bytes are identified as </a:t>
            </a:r>
            <a:r>
              <a:rPr lang="en-GB" b="1" dirty="0">
                <a:solidFill>
                  <a:schemeClr val="accent1"/>
                </a:solidFill>
              </a:rPr>
              <a:t>least</a:t>
            </a:r>
            <a:r>
              <a:rPr lang="en-GB" b="1" dirty="0"/>
              <a:t> significant byte</a:t>
            </a:r>
            <a:r>
              <a:rPr lang="en-GB" dirty="0"/>
              <a:t> (LSB) through </a:t>
            </a:r>
            <a:r>
              <a:rPr lang="en-GB" b="1" dirty="0"/>
              <a:t>most significant byte</a:t>
            </a:r>
            <a:r>
              <a:rPr lang="en-GB" dirty="0"/>
              <a:t> (MSB)</a:t>
            </a:r>
          </a:p>
        </p:txBody>
      </p:sp>
    </p:spTree>
    <p:extLst>
      <p:ext uri="{BB962C8B-B14F-4D97-AF65-F5344CB8AC3E}">
        <p14:creationId xmlns:p14="http://schemas.microsoft.com/office/powerpoint/2010/main" val="264487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Kilo, Mega and Giga</a:t>
            </a:r>
            <a:endParaRPr dirty="0"/>
          </a:p>
        </p:txBody>
      </p:sp>
      <p:sp>
        <p:nvSpPr>
          <p:cNvPr id="84" name="Google Shape;84;p14"/>
          <p:cNvSpPr txBox="1">
            <a:spLocks noGrp="1"/>
          </p:cNvSpPr>
          <p:nvPr>
            <p:ph type="body" idx="1"/>
          </p:nvPr>
        </p:nvSpPr>
        <p:spPr>
          <a:xfrm>
            <a:off x="162750" y="1354024"/>
            <a:ext cx="8818500" cy="4446141"/>
          </a:xfrm>
          <a:prstGeom prst="rect">
            <a:avLst/>
          </a:prstGeom>
        </p:spPr>
        <p:txBody>
          <a:bodyPr spcFirstLastPara="1" wrap="square" lIns="91425" tIns="91425" rIns="91425" bIns="91425" anchor="t" anchorCtr="0">
            <a:noAutofit/>
          </a:bodyPr>
          <a:lstStyle/>
          <a:p>
            <a:r>
              <a:rPr lang="en-GB" dirty="0"/>
              <a:t>By coincidence, </a:t>
            </a:r>
            <a:r>
              <a:rPr lang="en-GB" b="1" dirty="0"/>
              <a:t>2</a:t>
            </a:r>
            <a:r>
              <a:rPr lang="en-GB" b="1" baseline="30000" dirty="0"/>
              <a:t>10</a:t>
            </a:r>
            <a:r>
              <a:rPr lang="en-GB" b="1" dirty="0"/>
              <a:t> = 1024 ≈ 10</a:t>
            </a:r>
            <a:r>
              <a:rPr lang="en-GB" b="1" baseline="30000" dirty="0"/>
              <a:t>3</a:t>
            </a:r>
            <a:r>
              <a:rPr lang="en-GB" dirty="0"/>
              <a:t> so the term </a:t>
            </a:r>
            <a:r>
              <a:rPr lang="en-GB" b="1" dirty="0"/>
              <a:t>kilo </a:t>
            </a:r>
            <a:r>
              <a:rPr lang="en-GB" dirty="0"/>
              <a:t>indicates </a:t>
            </a:r>
            <a:r>
              <a:rPr lang="en-GB" b="1" dirty="0"/>
              <a:t>2</a:t>
            </a:r>
            <a:r>
              <a:rPr lang="en-GB" b="1" baseline="30000" dirty="0"/>
              <a:t>10</a:t>
            </a:r>
            <a:endParaRPr lang="en-GB" b="1" dirty="0"/>
          </a:p>
          <a:p>
            <a:pPr lvl="1">
              <a:spcBef>
                <a:spcPts val="600"/>
              </a:spcBef>
            </a:pPr>
            <a:r>
              <a:rPr lang="en-GB" dirty="0"/>
              <a:t>2</a:t>
            </a:r>
            <a:r>
              <a:rPr lang="en-GB" baseline="30000" dirty="0"/>
              <a:t>10</a:t>
            </a:r>
            <a:r>
              <a:rPr lang="en-GB" dirty="0"/>
              <a:t> bytes is one 1 KB</a:t>
            </a:r>
          </a:p>
          <a:p>
            <a:pPr lvl="1">
              <a:spcBef>
                <a:spcPts val="600"/>
              </a:spcBef>
            </a:pPr>
            <a:endParaRPr lang="en-GB" dirty="0"/>
          </a:p>
          <a:p>
            <a:r>
              <a:rPr lang="en-GB" dirty="0"/>
              <a:t>Similarly, </a:t>
            </a:r>
            <a:r>
              <a:rPr lang="en-GB" b="1" dirty="0"/>
              <a:t>mega</a:t>
            </a:r>
            <a:r>
              <a:rPr lang="en-GB" dirty="0"/>
              <a:t> (million) indicates </a:t>
            </a:r>
            <a:r>
              <a:rPr lang="en-GB" b="1" dirty="0"/>
              <a:t>2</a:t>
            </a:r>
            <a:r>
              <a:rPr lang="en-GB" b="1" baseline="30000" dirty="0"/>
              <a:t>20</a:t>
            </a:r>
            <a:r>
              <a:rPr lang="en-GB" b="1" dirty="0"/>
              <a:t> ≈ 10</a:t>
            </a:r>
            <a:r>
              <a:rPr lang="en-GB" b="1" baseline="30000" dirty="0"/>
              <a:t>6</a:t>
            </a:r>
          </a:p>
          <a:p>
            <a:endParaRPr lang="en-GB" baseline="30000" dirty="0"/>
          </a:p>
          <a:p>
            <a:r>
              <a:rPr lang="en-GB" dirty="0"/>
              <a:t>And </a:t>
            </a:r>
            <a:r>
              <a:rPr lang="en-GB" b="1" dirty="0"/>
              <a:t>giga </a:t>
            </a:r>
            <a:r>
              <a:rPr lang="en-GB" dirty="0"/>
              <a:t>(billion) indicates </a:t>
            </a:r>
            <a:r>
              <a:rPr lang="en-GB" b="1" dirty="0"/>
              <a:t>2</a:t>
            </a:r>
            <a:r>
              <a:rPr lang="en-GB" b="1" baseline="30000" dirty="0"/>
              <a:t>30</a:t>
            </a:r>
            <a:r>
              <a:rPr lang="en-GB" b="1" dirty="0"/>
              <a:t> ≈ 10</a:t>
            </a:r>
            <a:r>
              <a:rPr lang="en-GB" b="1" baseline="30000" dirty="0"/>
              <a:t>9</a:t>
            </a:r>
          </a:p>
          <a:p>
            <a:pPr marL="120650" indent="0">
              <a:buNone/>
            </a:pPr>
            <a:r>
              <a:rPr lang="en-GB" dirty="0"/>
              <a:t> </a:t>
            </a:r>
          </a:p>
          <a:p>
            <a:r>
              <a:rPr lang="en-GB" dirty="0"/>
              <a:t>Using these approximation and remembering the powers of two up to 2</a:t>
            </a:r>
            <a:r>
              <a:rPr lang="en-GB" baseline="30000" dirty="0"/>
              <a:t>9</a:t>
            </a:r>
            <a:r>
              <a:rPr lang="en-GB" dirty="0"/>
              <a:t>, it is easy to </a:t>
            </a:r>
            <a:r>
              <a:rPr lang="en-GB" b="1" dirty="0"/>
              <a:t>estimate any power of two</a:t>
            </a:r>
          </a:p>
          <a:p>
            <a:pPr lvl="1"/>
            <a:r>
              <a:rPr lang="en-GB" dirty="0"/>
              <a:t>1, 2, 4, 8, 16, 32, 64, 128, 256, 512</a:t>
            </a:r>
          </a:p>
          <a:p>
            <a:pPr lvl="1">
              <a:spcBef>
                <a:spcPts val="600"/>
              </a:spcBef>
            </a:pPr>
            <a:r>
              <a:rPr lang="en-GB" dirty="0"/>
              <a:t>find the approximate value of 2</a:t>
            </a:r>
            <a:r>
              <a:rPr lang="en-GB" baseline="30000" dirty="0"/>
              <a:t>24</a:t>
            </a:r>
            <a:r>
              <a:rPr lang="en-GB" dirty="0"/>
              <a:t> without using a calculator</a:t>
            </a:r>
          </a:p>
          <a:p>
            <a:pPr lvl="2">
              <a:spcBef>
                <a:spcPts val="600"/>
              </a:spcBef>
            </a:pPr>
            <a:r>
              <a:rPr lang="en-GB" b="1" dirty="0"/>
              <a:t>split the exponent into a multiple of ten and the remainder</a:t>
            </a:r>
          </a:p>
          <a:p>
            <a:pPr lvl="2">
              <a:spcBef>
                <a:spcPts val="600"/>
              </a:spcBef>
            </a:pPr>
            <a:r>
              <a:rPr lang="en-GB" dirty="0"/>
              <a:t>2</a:t>
            </a:r>
            <a:r>
              <a:rPr lang="en-GB" baseline="30000" dirty="0"/>
              <a:t>24</a:t>
            </a:r>
            <a:r>
              <a:rPr lang="en-GB" dirty="0"/>
              <a:t> = 2</a:t>
            </a:r>
            <a:r>
              <a:rPr lang="en-GB" baseline="30000" dirty="0"/>
              <a:t>20</a:t>
            </a:r>
            <a:r>
              <a:rPr lang="en-GB" dirty="0"/>
              <a:t> × 2</a:t>
            </a:r>
            <a:r>
              <a:rPr lang="en-GB" baseline="30000" dirty="0"/>
              <a:t>4</a:t>
            </a:r>
            <a:r>
              <a:rPr lang="en-GB" dirty="0"/>
              <a:t>; 2</a:t>
            </a:r>
            <a:r>
              <a:rPr lang="en-GB" baseline="30000" dirty="0"/>
              <a:t>20</a:t>
            </a:r>
            <a:r>
              <a:rPr lang="en-GB" dirty="0"/>
              <a:t> ≈ 1 million; 2</a:t>
            </a:r>
            <a:r>
              <a:rPr lang="en-GB" baseline="30000" dirty="0"/>
              <a:t>4</a:t>
            </a:r>
            <a:r>
              <a:rPr lang="en-GB" dirty="0"/>
              <a:t> = 16; so 2</a:t>
            </a:r>
            <a:r>
              <a:rPr lang="en-GB" baseline="30000" dirty="0"/>
              <a:t>24</a:t>
            </a:r>
            <a:r>
              <a:rPr lang="en-GB" dirty="0"/>
              <a:t> ≈ 16 million (16,777,216, close enough)</a:t>
            </a:r>
          </a:p>
          <a:p>
            <a:pPr lvl="2"/>
            <a:endParaRPr lang="en-GB" dirty="0"/>
          </a:p>
        </p:txBody>
      </p:sp>
    </p:spTree>
    <p:extLst>
      <p:ext uri="{BB962C8B-B14F-4D97-AF65-F5344CB8AC3E}">
        <p14:creationId xmlns:p14="http://schemas.microsoft.com/office/powerpoint/2010/main" val="16813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Binary Addition</a:t>
            </a:r>
            <a:endParaRPr dirty="0"/>
          </a:p>
        </p:txBody>
      </p:sp>
      <p:sp>
        <p:nvSpPr>
          <p:cNvPr id="84" name="Google Shape;84;p14"/>
          <p:cNvSpPr txBox="1">
            <a:spLocks noGrp="1"/>
          </p:cNvSpPr>
          <p:nvPr>
            <p:ph type="body" idx="1"/>
          </p:nvPr>
        </p:nvSpPr>
        <p:spPr>
          <a:xfrm>
            <a:off x="162750" y="1089472"/>
            <a:ext cx="8818500" cy="5387046"/>
          </a:xfrm>
          <a:prstGeom prst="rect">
            <a:avLst/>
          </a:prstGeom>
        </p:spPr>
        <p:txBody>
          <a:bodyPr spcFirstLastPara="1" wrap="square" lIns="91425" tIns="91425" rIns="91425" bIns="91425" anchor="t" anchorCtr="0">
            <a:noAutofit/>
          </a:bodyPr>
          <a:lstStyle/>
          <a:p>
            <a:r>
              <a:rPr lang="en-GB" dirty="0"/>
              <a:t>Like decimal addition, but easier	</a:t>
            </a:r>
          </a:p>
          <a:p>
            <a:pPr lvl="1">
              <a:spcBef>
                <a:spcPts val="600"/>
              </a:spcBef>
            </a:pPr>
            <a:r>
              <a:rPr lang="en-GB" dirty="0"/>
              <a:t>if the sum of two numbers is greater than what fits in a single </a:t>
            </a:r>
            <a:br>
              <a:rPr lang="en-GB" dirty="0"/>
            </a:br>
            <a:r>
              <a:rPr lang="en-GB" dirty="0"/>
              <a:t>digit (1), we carry a 1 into the next column (</a:t>
            </a:r>
            <a:r>
              <a:rPr lang="en-GB" b="1" dirty="0"/>
              <a:t>carry bit</a:t>
            </a:r>
            <a:r>
              <a:rPr lang="en-GB" dirty="0"/>
              <a:t>)</a:t>
            </a:r>
          </a:p>
          <a:p>
            <a:pPr lvl="1"/>
            <a:endParaRPr lang="en-GB" dirty="0"/>
          </a:p>
          <a:p>
            <a:pPr lvl="1"/>
            <a:endParaRPr lang="en-GB" dirty="0"/>
          </a:p>
          <a:p>
            <a:pPr lvl="1"/>
            <a:endParaRPr lang="en-GB" dirty="0"/>
          </a:p>
          <a:p>
            <a:r>
              <a:rPr lang="en-GB" dirty="0"/>
              <a:t>We operate on a </a:t>
            </a:r>
            <a:r>
              <a:rPr lang="en-GB" b="1" dirty="0"/>
              <a:t>fixed number of digits, </a:t>
            </a:r>
            <a:r>
              <a:rPr lang="en-GB" dirty="0"/>
              <a:t>so additions can </a:t>
            </a:r>
            <a:br>
              <a:rPr lang="en-GB" dirty="0"/>
            </a:br>
            <a:r>
              <a:rPr lang="en-GB" b="1" dirty="0"/>
              <a:t>overflow</a:t>
            </a:r>
            <a:r>
              <a:rPr lang="en-GB" dirty="0"/>
              <a:t> </a:t>
            </a:r>
          </a:p>
          <a:p>
            <a:pPr lvl="1">
              <a:spcBef>
                <a:spcPts val="600"/>
              </a:spcBef>
            </a:pPr>
            <a:r>
              <a:rPr lang="en-GB" dirty="0"/>
              <a:t>if the result is </a:t>
            </a:r>
            <a:r>
              <a:rPr lang="en-GB" b="1" dirty="0"/>
              <a:t>too big to fit </a:t>
            </a:r>
            <a:r>
              <a:rPr lang="en-GB" dirty="0"/>
              <a:t>in the available digits</a:t>
            </a:r>
          </a:p>
          <a:p>
            <a:pPr lvl="2">
              <a:spcBef>
                <a:spcPts val="600"/>
              </a:spcBef>
            </a:pPr>
            <a:r>
              <a:rPr lang="en-GB" dirty="0"/>
              <a:t>a 4-bit number has the range [0, 15], an addition </a:t>
            </a:r>
            <a:br>
              <a:rPr lang="en-GB" dirty="0"/>
            </a:br>
            <a:r>
              <a:rPr lang="en-GB" dirty="0"/>
              <a:t>overflows if the result exceeds</a:t>
            </a:r>
          </a:p>
          <a:p>
            <a:pPr lvl="2">
              <a:spcBef>
                <a:spcPts val="600"/>
              </a:spcBef>
            </a:pPr>
            <a:r>
              <a:rPr lang="en-GB" dirty="0"/>
              <a:t>the fifth bit is discarded, producing an incorrect </a:t>
            </a:r>
            <a:br>
              <a:rPr lang="en-GB" dirty="0"/>
            </a:br>
            <a:r>
              <a:rPr lang="en-GB" dirty="0"/>
              <a:t>result in the remaining four bits</a:t>
            </a:r>
          </a:p>
          <a:p>
            <a:pPr lvl="1">
              <a:spcBef>
                <a:spcPts val="600"/>
              </a:spcBef>
            </a:pPr>
            <a:r>
              <a:rPr lang="en-GB" dirty="0"/>
              <a:t>this can be detected by </a:t>
            </a:r>
            <a:r>
              <a:rPr lang="en-GB" b="1" dirty="0"/>
              <a:t>checking for a carry out of the most </a:t>
            </a:r>
            <a:br>
              <a:rPr lang="en-GB" b="1" dirty="0"/>
            </a:br>
            <a:r>
              <a:rPr lang="en-GB" b="1" dirty="0"/>
              <a:t>significant column</a:t>
            </a:r>
          </a:p>
        </p:txBody>
      </p:sp>
      <p:pic>
        <p:nvPicPr>
          <p:cNvPr id="3" name="Immagine 2">
            <a:extLst>
              <a:ext uri="{FF2B5EF4-FFF2-40B4-BE49-F238E27FC236}">
                <a16:creationId xmlns:a16="http://schemas.microsoft.com/office/drawing/2014/main" id="{E5BCAA50-F768-A24F-D65F-DC7B97A8A06C}"/>
              </a:ext>
            </a:extLst>
          </p:cNvPr>
          <p:cNvPicPr>
            <a:picLocks noChangeAspect="1"/>
          </p:cNvPicPr>
          <p:nvPr/>
        </p:nvPicPr>
        <p:blipFill>
          <a:blip r:embed="rId3"/>
          <a:stretch>
            <a:fillRect/>
          </a:stretch>
        </p:blipFill>
        <p:spPr>
          <a:xfrm>
            <a:off x="1356892" y="2308725"/>
            <a:ext cx="3760923" cy="1120275"/>
          </a:xfrm>
          <a:prstGeom prst="rect">
            <a:avLst/>
          </a:prstGeom>
        </p:spPr>
      </p:pic>
      <p:pic>
        <p:nvPicPr>
          <p:cNvPr id="5" name="Immagine 4" descr="Immagine che contiene testo, antenna&#10;&#10;Descrizione generata automaticamente">
            <a:extLst>
              <a:ext uri="{FF2B5EF4-FFF2-40B4-BE49-F238E27FC236}">
                <a16:creationId xmlns:a16="http://schemas.microsoft.com/office/drawing/2014/main" id="{743A1BA3-6E04-AB8A-9650-4CD776CB6A72}"/>
              </a:ext>
            </a:extLst>
          </p:cNvPr>
          <p:cNvPicPr>
            <a:picLocks noChangeAspect="1"/>
          </p:cNvPicPr>
          <p:nvPr/>
        </p:nvPicPr>
        <p:blipFill>
          <a:blip r:embed="rId4"/>
          <a:stretch>
            <a:fillRect/>
          </a:stretch>
        </p:blipFill>
        <p:spPr>
          <a:xfrm>
            <a:off x="5731229" y="4499427"/>
            <a:ext cx="1661171" cy="1081693"/>
          </a:xfrm>
          <a:prstGeom prst="rect">
            <a:avLst/>
          </a:prstGeom>
        </p:spPr>
      </p:pic>
      <p:pic>
        <p:nvPicPr>
          <p:cNvPr id="6" name="Immagine 5" descr="Immagine che contiene testo, trasporto, razzo&#10;&#10;Descrizione generata automaticamente">
            <a:extLst>
              <a:ext uri="{FF2B5EF4-FFF2-40B4-BE49-F238E27FC236}">
                <a16:creationId xmlns:a16="http://schemas.microsoft.com/office/drawing/2014/main" id="{9C1ABB64-8085-F0EF-1388-6AF4DB3909BB}"/>
              </a:ext>
            </a:extLst>
          </p:cNvPr>
          <p:cNvPicPr>
            <a:picLocks noChangeAspect="1"/>
          </p:cNvPicPr>
          <p:nvPr/>
        </p:nvPicPr>
        <p:blipFill>
          <a:blip r:embed="rId5"/>
          <a:stretch>
            <a:fillRect/>
          </a:stretch>
        </p:blipFill>
        <p:spPr>
          <a:xfrm>
            <a:off x="7149355" y="596347"/>
            <a:ext cx="1831895" cy="5665305"/>
          </a:xfrm>
          <a:prstGeom prst="rect">
            <a:avLst/>
          </a:prstGeom>
        </p:spPr>
      </p:pic>
    </p:spTree>
    <p:extLst>
      <p:ext uri="{BB962C8B-B14F-4D97-AF65-F5344CB8AC3E}">
        <p14:creationId xmlns:p14="http://schemas.microsoft.com/office/powerpoint/2010/main" val="2862573505"/>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8629</TotalTime>
  <Words>2948</Words>
  <Application>Microsoft Macintosh PowerPoint</Application>
  <PresentationFormat>Presentazione su schermo (4:3)</PresentationFormat>
  <Paragraphs>283</Paragraphs>
  <Slides>26</Slides>
  <Notes>25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Economica</vt:lpstr>
      <vt:lpstr>Arial</vt:lpstr>
      <vt:lpstr>Helvetica</vt:lpstr>
      <vt:lpstr>Open Sans</vt:lpstr>
      <vt:lpstr>Luxe</vt:lpstr>
      <vt:lpstr>Number  Systems</vt:lpstr>
      <vt:lpstr>Index</vt:lpstr>
      <vt:lpstr>Decimal Numbers</vt:lpstr>
      <vt:lpstr>Binary Numbers</vt:lpstr>
      <vt:lpstr>Decimal to binary conversion</vt:lpstr>
      <vt:lpstr>Hexadecimal Numbers</vt:lpstr>
      <vt:lpstr>Bytes</vt:lpstr>
      <vt:lpstr>Kilo, Mega and Giga</vt:lpstr>
      <vt:lpstr>Binary Addition</vt:lpstr>
      <vt:lpstr>Signed Binary Numbers</vt:lpstr>
      <vt:lpstr>Two’s complement representation</vt:lpstr>
      <vt:lpstr>Two’s complement negative number</vt:lpstr>
      <vt:lpstr>Addition and Subtraction</vt:lpstr>
      <vt:lpstr>Zero</vt:lpstr>
      <vt:lpstr>Overflow</vt:lpstr>
      <vt:lpstr>Sign extension</vt:lpstr>
      <vt:lpstr>Multiplication</vt:lpstr>
      <vt:lpstr>Comparison</vt:lpstr>
      <vt:lpstr>Fractional Numbers</vt:lpstr>
      <vt:lpstr>Fixed-Point Number Systems (1)</vt:lpstr>
      <vt:lpstr>Fixed-Point Number Systems (2)</vt:lpstr>
      <vt:lpstr>Floating-Point Number Systems (1)</vt:lpstr>
      <vt:lpstr>Floating-Point Number Systems (2)</vt:lpstr>
      <vt:lpstr>Floating-Point Number Systems (3)</vt:lpstr>
      <vt:lpstr>Exercises (1)</vt:lpstr>
      <vt:lpstr>Exercises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17</cp:revision>
  <dcterms:modified xsi:type="dcterms:W3CDTF">2023-10-06T07:49:22Z</dcterms:modified>
  <cp:category/>
</cp:coreProperties>
</file>