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4"/>
  </p:notesMasterIdLst>
  <p:sldIdLst>
    <p:sldId id="256" r:id="rId5"/>
    <p:sldId id="259" r:id="rId6"/>
    <p:sldId id="257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5"/>
      <p:bold r:id="rId36"/>
      <p:italic r:id="rId37"/>
      <p:boldItalic r:id="rId38"/>
    </p:embeddedFont>
    <p:embeddedFont>
      <p:font typeface="Open Sans" panose="020B0606030504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D2015-03EA-F845-AAD9-78188979CDED}" v="1" dt="2025-07-03T05:30:4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3"/>
    <p:restoredTop sz="92099"/>
  </p:normalViewPr>
  <p:slideViewPr>
    <p:cSldViewPr snapToGrid="0" snapToObjects="1">
      <p:cViewPr varScale="1">
        <p:scale>
          <a:sx n="94" d="100"/>
          <a:sy n="94" d="100"/>
        </p:scale>
        <p:origin x="19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B98D2015-03EA-F845-AAD9-78188979CDED}"/>
    <pc:docChg chg="custSel modSld">
      <pc:chgData name="Riccardo Berta" userId="c8694f89-bba4-4576-b0a8-456619ca5a8c" providerId="ADAL" clId="{B98D2015-03EA-F845-AAD9-78188979CDED}" dt="2025-07-09T15:59:56.470" v="3" actId="478"/>
      <pc:docMkLst>
        <pc:docMk/>
      </pc:docMkLst>
      <pc:sldChg chg="delSp mod">
        <pc:chgData name="Riccardo Berta" userId="c8694f89-bba4-4576-b0a8-456619ca5a8c" providerId="ADAL" clId="{B98D2015-03EA-F845-AAD9-78188979CDED}" dt="2025-07-09T15:59:56.470" v="3" actId="478"/>
        <pc:sldMkLst>
          <pc:docMk/>
          <pc:sldMk cId="0" sldId="257"/>
        </pc:sldMkLst>
        <pc:picChg chg="del">
          <ac:chgData name="Riccardo Berta" userId="c8694f89-bba4-4576-b0a8-456619ca5a8c" providerId="ADAL" clId="{B98D2015-03EA-F845-AAD9-78188979CDED}" dt="2025-07-09T15:59:56.470" v="3" actId="478"/>
          <ac:picMkLst>
            <pc:docMk/>
            <pc:sldMk cId="0" sldId="257"/>
            <ac:picMk id="7" creationId="{0DC90CC6-5F3D-146D-5A08-A11E48057A0B}"/>
          </ac:picMkLst>
        </pc:picChg>
      </pc:sldChg>
      <pc:sldChg chg="addSp delSp modSp mod">
        <pc:chgData name="Riccardo Berta" userId="c8694f89-bba4-4576-b0a8-456619ca5a8c" providerId="ADAL" clId="{B98D2015-03EA-F845-AAD9-78188979CDED}" dt="2025-07-03T05:30:49.798" v="2"/>
        <pc:sldMkLst>
          <pc:docMk/>
          <pc:sldMk cId="3018556184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47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793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33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977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01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14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10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014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436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009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648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66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0862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5605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1915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748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35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739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81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79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4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Finite State Machine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FSM Schematic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Finally, we can sketch the FSM (Moore  form)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20E283A-DA43-53F3-658D-B00AB0CBBCB0}"/>
              </a:ext>
            </a:extLst>
          </p:cNvPr>
          <p:cNvGrpSpPr/>
          <p:nvPr/>
        </p:nvGrpSpPr>
        <p:grpSpPr>
          <a:xfrm>
            <a:off x="462672" y="1924049"/>
            <a:ext cx="8034214" cy="4054719"/>
            <a:chOff x="2235200" y="2032000"/>
            <a:chExt cx="6501618" cy="300990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4F31A8A8-FA81-C91A-5286-D80D8FB58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5200" y="2032000"/>
              <a:ext cx="4673600" cy="2794000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F229B77-15A2-BD11-9D05-5235A355A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15" r="13446"/>
            <a:stretch/>
          </p:blipFill>
          <p:spPr>
            <a:xfrm>
              <a:off x="5261317" y="2088272"/>
              <a:ext cx="984738" cy="190500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6E22D917-1AE5-04A8-9767-82F882E92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44086" y="4555218"/>
              <a:ext cx="1219200" cy="254000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A65271FA-E1E1-72C4-69E9-5A1AC8DB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9218" y="2032000"/>
              <a:ext cx="2387600" cy="3009900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482C8AF-9DD5-C75A-F7EC-FC1AD72DB1C2}"/>
                </a:ext>
              </a:extLst>
            </p:cNvPr>
            <p:cNvSpPr/>
            <p:nvPr/>
          </p:nvSpPr>
          <p:spPr>
            <a:xfrm>
              <a:off x="6317470" y="4555218"/>
              <a:ext cx="290733" cy="486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3266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FSM timing diagram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467EF6-2568-8665-41C4-642C9AA0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020"/>
            <a:ext cx="8485114" cy="41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One-hot encoding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the example, we used a </a:t>
            </a:r>
            <a:r>
              <a:rPr lang="en-GB" b="1" dirty="0"/>
              <a:t>binary encodings</a:t>
            </a:r>
          </a:p>
          <a:p>
            <a:pPr lvl="1"/>
            <a:r>
              <a:rPr lang="en-GB" dirty="0"/>
              <a:t>a system with K states needs log</a:t>
            </a:r>
            <a:r>
              <a:rPr lang="en-GB" baseline="-25000" dirty="0"/>
              <a:t>2</a:t>
            </a:r>
            <a:r>
              <a:rPr lang="en-GB" dirty="0"/>
              <a:t>K bits of state</a:t>
            </a:r>
          </a:p>
          <a:p>
            <a:pPr lvl="1"/>
            <a:endParaRPr lang="en-GB" dirty="0"/>
          </a:p>
          <a:p>
            <a:r>
              <a:rPr lang="en-GB" dirty="0"/>
              <a:t>Another possibility is to use </a:t>
            </a:r>
            <a:r>
              <a:rPr lang="en-GB" b="1" dirty="0"/>
              <a:t>one-hot encoding</a:t>
            </a:r>
          </a:p>
          <a:p>
            <a:pPr lvl="1"/>
            <a:r>
              <a:rPr lang="en-GB" dirty="0"/>
              <a:t>a separate bit of state used for each state</a:t>
            </a:r>
          </a:p>
          <a:p>
            <a:pPr lvl="1"/>
            <a:r>
              <a:rPr lang="en-GB" dirty="0"/>
              <a:t>it is called “one-hot” because only one bit is “hot” (TRUE) at any time</a:t>
            </a:r>
          </a:p>
          <a:p>
            <a:pPr lvl="1"/>
            <a:r>
              <a:rPr lang="en-GB" dirty="0"/>
              <a:t>each bit of state is stored in a flip-flop, so it </a:t>
            </a:r>
            <a:r>
              <a:rPr lang="en-GB" b="1" dirty="0"/>
              <a:t>requires more flip-flops </a:t>
            </a:r>
            <a:r>
              <a:rPr lang="en-GB" dirty="0"/>
              <a:t>than binary encoding</a:t>
            </a:r>
          </a:p>
          <a:p>
            <a:pPr lvl="1"/>
            <a:r>
              <a:rPr lang="en-GB" dirty="0"/>
              <a:t>however, the </a:t>
            </a:r>
            <a:r>
              <a:rPr lang="en-GB" b="1" dirty="0"/>
              <a:t>next state and output logic are often simpler</a:t>
            </a:r>
            <a:r>
              <a:rPr lang="en-GB" dirty="0"/>
              <a:t>, so fewer gates are required</a:t>
            </a:r>
          </a:p>
          <a:p>
            <a:r>
              <a:rPr lang="en-GB" dirty="0"/>
              <a:t>A related way is the </a:t>
            </a:r>
            <a:r>
              <a:rPr lang="en-GB" b="1" dirty="0"/>
              <a:t>one-cold encoding</a:t>
            </a:r>
          </a:p>
          <a:p>
            <a:pPr lvl="1"/>
            <a:r>
              <a:rPr lang="en-GB" dirty="0"/>
              <a:t>K states are represented with K bits, exactly one of which is FALSE</a:t>
            </a:r>
          </a:p>
          <a:p>
            <a:r>
              <a:rPr lang="en-GB" dirty="0"/>
              <a:t>The best encoding choice depends on the specific FSM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179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Moore and Mealy Machines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Moore</a:t>
            </a:r>
            <a:r>
              <a:rPr lang="en-GB" dirty="0"/>
              <a:t> machines</a:t>
            </a:r>
          </a:p>
          <a:p>
            <a:pPr lvl="1"/>
            <a:r>
              <a:rPr lang="en-GB" dirty="0"/>
              <a:t>the output depends only on the state </a:t>
            </a:r>
          </a:p>
          <a:p>
            <a:pPr lvl="1"/>
            <a:r>
              <a:rPr lang="en-GB" dirty="0"/>
              <a:t>outputs are labelled in the circles</a:t>
            </a:r>
          </a:p>
          <a:p>
            <a:r>
              <a:rPr lang="en-GB" b="1" dirty="0"/>
              <a:t>Mealy</a:t>
            </a:r>
            <a:r>
              <a:rPr lang="en-GB" dirty="0"/>
              <a:t> machines </a:t>
            </a:r>
          </a:p>
          <a:p>
            <a:pPr lvl="1"/>
            <a:r>
              <a:rPr lang="en-GB" dirty="0"/>
              <a:t>the outputs can depend also on inputs</a:t>
            </a:r>
          </a:p>
          <a:p>
            <a:pPr lvl="1"/>
            <a:r>
              <a:rPr lang="en-GB" dirty="0"/>
              <a:t>the outputs are labelled on the arcs </a:t>
            </a:r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We can </a:t>
            </a:r>
            <a:r>
              <a:rPr lang="en-GB" b="1" dirty="0"/>
              <a:t>compare</a:t>
            </a:r>
            <a:r>
              <a:rPr lang="en-GB" dirty="0"/>
              <a:t> Moore and Mealy state machine designs with an example</a:t>
            </a:r>
          </a:p>
          <a:p>
            <a:r>
              <a:rPr lang="en-GB" dirty="0"/>
              <a:t>A digital system get in input a sequence of 1 and 0. On each clock cycle, the system gets the next bit. The system should recognize when the last two bits are 0 1</a:t>
            </a:r>
          </a:p>
          <a:p>
            <a:pPr lvl="1"/>
            <a:r>
              <a:rPr lang="en-GB" dirty="0"/>
              <a:t>the input A is the current bit</a:t>
            </a:r>
          </a:p>
          <a:p>
            <a:pPr lvl="1"/>
            <a:r>
              <a:rPr lang="en-GB" dirty="0"/>
              <a:t>the output Y is TRUE when the last two bits are 0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9A0D25-2A12-87BD-BCC6-80251662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672" y="1450183"/>
            <a:ext cx="4276578" cy="78750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AF017F-A021-60C8-3A14-CB1D85EE6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214" y="2390924"/>
            <a:ext cx="4280554" cy="10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9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Moore vs Mealy Machines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5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Moore machine requires three states: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Mealy machine requires only two states</a:t>
            </a:r>
          </a:p>
          <a:p>
            <a:pPr lvl="1"/>
            <a:r>
              <a:rPr lang="en-GB" dirty="0"/>
              <a:t>each arc is labelled as A/Y: A is the value of the input that causes that transition, and Y is the corresponding output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testo, orologio, clipart&#10;&#10;Descrizione generata automaticamente">
            <a:extLst>
              <a:ext uri="{FF2B5EF4-FFF2-40B4-BE49-F238E27FC236}">
                <a16:creationId xmlns:a16="http://schemas.microsoft.com/office/drawing/2014/main" id="{941D055F-1BF0-F216-239C-22711C02F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7" y="1744382"/>
            <a:ext cx="2613490" cy="114281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568F516-270C-A858-DB4E-182DB3AE6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4752515"/>
            <a:ext cx="1791152" cy="1082154"/>
          </a:xfrm>
          <a:prstGeom prst="rect">
            <a:avLst/>
          </a:prstGeom>
        </p:spPr>
      </p:pic>
      <p:pic>
        <p:nvPicPr>
          <p:cNvPr id="11" name="Immagine 10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5A9A24-1D4B-4F42-77FD-F7BBCE2F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693" y="1697164"/>
            <a:ext cx="1957492" cy="1443403"/>
          </a:xfrm>
          <a:prstGeom prst="rect">
            <a:avLst/>
          </a:prstGeom>
        </p:spPr>
      </p:pic>
      <p:pic>
        <p:nvPicPr>
          <p:cNvPr id="13" name="Immagine 1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F3CD552-F32B-D340-445E-C01155D13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9435" y="1708233"/>
            <a:ext cx="1251472" cy="919160"/>
          </a:xfrm>
          <a:prstGeom prst="rect">
            <a:avLst/>
          </a:prstGeom>
        </p:spPr>
      </p:pic>
      <p:pic>
        <p:nvPicPr>
          <p:cNvPr id="15" name="Immagine 14" descr="Immagine che contiene testo, armadietto, piazza&#10;&#10;Descrizione generata automaticamente">
            <a:extLst>
              <a:ext uri="{FF2B5EF4-FFF2-40B4-BE49-F238E27FC236}">
                <a16:creationId xmlns:a16="http://schemas.microsoft.com/office/drawing/2014/main" id="{5EA40771-7C23-FD48-34CB-D9E1B53BD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069" y="4844731"/>
            <a:ext cx="2542740" cy="1092748"/>
          </a:xfrm>
          <a:prstGeom prst="rect">
            <a:avLst/>
          </a:prstGeom>
        </p:spPr>
      </p:pic>
      <p:pic>
        <p:nvPicPr>
          <p:cNvPr id="17" name="Immagine 1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6E7FB774-5C00-130E-D76D-C87F75115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3157" y="1429878"/>
            <a:ext cx="774700" cy="5334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9AC219A-52CC-DBB5-3C7F-333554E2D3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3157" y="2038936"/>
            <a:ext cx="635000" cy="292100"/>
          </a:xfrm>
          <a:prstGeom prst="rect">
            <a:avLst/>
          </a:prstGeom>
        </p:spPr>
      </p:pic>
      <p:pic>
        <p:nvPicPr>
          <p:cNvPr id="21" name="Immagine 2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11D7C78-60BB-4E73-38A2-ACE30A3296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801" y="4895943"/>
            <a:ext cx="698500" cy="317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143D2CC-197A-C29D-0314-D73753588D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2801" y="5391105"/>
            <a:ext cx="812800" cy="3048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6EBD1C88-D408-9C64-544B-AE1E45D1D6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5506" y="1464526"/>
            <a:ext cx="1857543" cy="1532076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2F4D98CF-D858-CE24-9E40-4BBBF879E3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8157" y="4788574"/>
            <a:ext cx="1957492" cy="134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0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Moore vs Mealy Machines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timing diagrams: </a:t>
            </a:r>
          </a:p>
          <a:p>
            <a:pPr lvl="0"/>
            <a:endParaRPr lang="en-GB" dirty="0"/>
          </a:p>
          <a:p>
            <a:pPr lvl="0"/>
            <a:br>
              <a:rPr lang="en-GB" dirty="0"/>
            </a:b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r>
              <a:rPr lang="en-GB" dirty="0"/>
              <a:t>The Mealy machine rises a cycle sooner because it responds to the input rather than waiting for the state change</a:t>
            </a:r>
          </a:p>
          <a:p>
            <a:pPr lvl="0"/>
            <a:r>
              <a:rPr lang="en-GB" dirty="0"/>
              <a:t>When choosing your FSM design style, consider when you want your outputs to respond.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257B14A-B306-D3FF-CE66-F79AA7859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5" y="1635760"/>
            <a:ext cx="8062667" cy="323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9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Factoring State Machines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Designing complex FSMs is often easier if they can be </a:t>
            </a:r>
            <a:r>
              <a:rPr lang="en-GB" b="1" dirty="0"/>
              <a:t>broken down into multiple interacting simpler state machines</a:t>
            </a:r>
          </a:p>
          <a:p>
            <a:pPr lvl="1"/>
            <a:r>
              <a:rPr lang="en-GB" dirty="0"/>
              <a:t>the output of some machines is the input of others</a:t>
            </a:r>
          </a:p>
          <a:p>
            <a:pPr lvl="1"/>
            <a:r>
              <a:rPr lang="en-GB" dirty="0"/>
              <a:t>application of </a:t>
            </a:r>
            <a:r>
              <a:rPr lang="en-GB" b="1" dirty="0"/>
              <a:t>hierarchy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 </a:t>
            </a:r>
          </a:p>
          <a:p>
            <a:r>
              <a:rPr lang="en-GB" dirty="0"/>
              <a:t>As an example, we can modify the traffic light controller to have a special mode, which keeps L</a:t>
            </a:r>
            <a:r>
              <a:rPr lang="en-GB" baseline="-25000" dirty="0"/>
              <a:t>B</a:t>
            </a:r>
            <a:r>
              <a:rPr lang="en-GB" dirty="0"/>
              <a:t> green for a specific period</a:t>
            </a:r>
          </a:p>
          <a:p>
            <a:pPr lvl="1"/>
            <a:r>
              <a:rPr lang="en-GB" dirty="0"/>
              <a:t>the controller receives two more inputs: P and R</a:t>
            </a:r>
          </a:p>
          <a:p>
            <a:pPr lvl="1"/>
            <a:r>
              <a:rPr lang="en-GB" dirty="0"/>
              <a:t>asserting P for at least one cycle enters the special mode </a:t>
            </a:r>
          </a:p>
          <a:p>
            <a:pPr lvl="1"/>
            <a:r>
              <a:rPr lang="en-GB" dirty="0"/>
              <a:t>asserting R for at least one cycle leaves the special mode</a:t>
            </a:r>
          </a:p>
          <a:p>
            <a:pPr lvl="1"/>
            <a:r>
              <a:rPr lang="en-GB" dirty="0"/>
              <a:t>when in special mode, the controller proceeds through its usual sequence until L</a:t>
            </a:r>
            <a:r>
              <a:rPr lang="en-GB" baseline="-25000" dirty="0"/>
              <a:t>B</a:t>
            </a:r>
            <a:r>
              <a:rPr lang="en-GB" dirty="0"/>
              <a:t> turns green, then remains in that state until special mode ends	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429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Unfactored example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FSM is messy and tedious to design.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3F93698F-7E27-CC3D-1CE2-C94EC511DE0F}"/>
              </a:ext>
            </a:extLst>
          </p:cNvPr>
          <p:cNvGrpSpPr/>
          <p:nvPr/>
        </p:nvGrpSpPr>
        <p:grpSpPr>
          <a:xfrm>
            <a:off x="613995" y="1492640"/>
            <a:ext cx="7573401" cy="4961883"/>
            <a:chOff x="613995" y="1492640"/>
            <a:chExt cx="7573401" cy="496188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519D592-8E42-F54D-31F8-73FE42DD1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3995" y="1492640"/>
              <a:ext cx="7573401" cy="4961883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D46CE7E9-57DA-E84D-58F3-BED5EB337810}"/>
                </a:ext>
              </a:extLst>
            </p:cNvPr>
            <p:cNvSpPr/>
            <p:nvPr/>
          </p:nvSpPr>
          <p:spPr>
            <a:xfrm>
              <a:off x="829994" y="5978769"/>
              <a:ext cx="576775" cy="35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078757A-56F0-5717-2675-573E02066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60" y="476640"/>
            <a:ext cx="195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53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Factored example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factored design use two FSM </a:t>
            </a:r>
          </a:p>
          <a:p>
            <a:pPr lvl="1"/>
            <a:r>
              <a:rPr lang="en-GB" dirty="0"/>
              <a:t>Mode FSM has two states to track whether the lights are in normal</a:t>
            </a:r>
            <a:br>
              <a:rPr lang="en-GB" dirty="0"/>
            </a:br>
            <a:r>
              <a:rPr lang="en-GB" dirty="0"/>
              <a:t> or special mode</a:t>
            </a:r>
          </a:p>
          <a:p>
            <a:pPr lvl="1"/>
            <a:r>
              <a:rPr lang="en-GB" dirty="0"/>
              <a:t>Lights FSM is modified to remain in S2 while M is TRUE</a:t>
            </a:r>
          </a:p>
          <a:p>
            <a:pPr lvl="1"/>
            <a:endParaRPr lang="en-GB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B75EB0E8-2630-D37E-E5F0-73A95B416E7F}"/>
              </a:ext>
            </a:extLst>
          </p:cNvPr>
          <p:cNvGrpSpPr/>
          <p:nvPr/>
        </p:nvGrpSpPr>
        <p:grpSpPr>
          <a:xfrm>
            <a:off x="525584" y="2579284"/>
            <a:ext cx="7955875" cy="4099005"/>
            <a:chOff x="497448" y="2311995"/>
            <a:chExt cx="7955875" cy="4099005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00F31EE4-7865-04E5-6D04-F9B421CF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448" y="2311995"/>
              <a:ext cx="7955875" cy="4099005"/>
            </a:xfrm>
            <a:prstGeom prst="rect">
              <a:avLst/>
            </a:prstGeom>
          </p:spPr>
        </p:pic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A9CE1B8-FE5A-B6CC-8F3B-98C9A9A0EFE0}"/>
                </a:ext>
              </a:extLst>
            </p:cNvPr>
            <p:cNvSpPr/>
            <p:nvPr/>
          </p:nvSpPr>
          <p:spPr>
            <a:xfrm>
              <a:off x="914400" y="5838091"/>
              <a:ext cx="492369" cy="558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64706113-F91E-6F8B-04FD-A66BD4F1A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311011"/>
            <a:ext cx="2057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Deriving an FSM from a Schematic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Deriving the state transition diagram from a schematic follows nearly the reverse process of FSM design</a:t>
            </a:r>
          </a:p>
          <a:p>
            <a:pPr lvl="1"/>
            <a:r>
              <a:rPr lang="en-GB" dirty="0"/>
              <a:t>when taking on an incompletely documented project</a:t>
            </a:r>
          </a:p>
          <a:p>
            <a:pPr lvl="1"/>
            <a:r>
              <a:rPr lang="en-GB" dirty="0"/>
              <a:t>reverse engineering somebody else’s system</a:t>
            </a:r>
          </a:p>
          <a:p>
            <a:pPr lvl="1"/>
            <a:endParaRPr lang="en-GB" dirty="0"/>
          </a:p>
          <a:p>
            <a:r>
              <a:rPr lang="en-GB" dirty="0"/>
              <a:t>Algorithm:</a:t>
            </a:r>
          </a:p>
          <a:p>
            <a:pPr lvl="1"/>
            <a:r>
              <a:rPr lang="en-GB" dirty="0"/>
              <a:t>examine circuit, stating inputs, outputs, and state bits</a:t>
            </a:r>
          </a:p>
          <a:p>
            <a:pPr lvl="1"/>
            <a:r>
              <a:rPr lang="en-GB" dirty="0"/>
              <a:t>write next state and output equations</a:t>
            </a:r>
          </a:p>
          <a:p>
            <a:pPr lvl="1"/>
            <a:r>
              <a:rPr lang="en-GB" dirty="0"/>
              <a:t>create next state and output tables</a:t>
            </a:r>
          </a:p>
          <a:p>
            <a:pPr lvl="1"/>
            <a:r>
              <a:rPr lang="en-GB" dirty="0"/>
              <a:t>reduce the next state table to eliminate unreachable states</a:t>
            </a:r>
          </a:p>
          <a:p>
            <a:pPr lvl="1"/>
            <a:r>
              <a:rPr lang="en-GB" dirty="0"/>
              <a:t>assign each valid state bit combination a name</a:t>
            </a:r>
          </a:p>
          <a:p>
            <a:pPr lvl="1"/>
            <a:r>
              <a:rPr lang="en-GB" dirty="0"/>
              <a:t>rewrite next state and output tables with state names</a:t>
            </a:r>
          </a:p>
          <a:p>
            <a:pPr lvl="1"/>
            <a:r>
              <a:rPr lang="en-GB" dirty="0"/>
              <a:t>draw state transition diagram</a:t>
            </a:r>
          </a:p>
          <a:p>
            <a:pPr lvl="1"/>
            <a:r>
              <a:rPr lang="en-GB" dirty="0"/>
              <a:t>state in words what the FSM does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12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87460"/>
            <a:ext cx="8818500" cy="5539947"/>
          </a:xfrm>
        </p:spPr>
        <p:txBody>
          <a:bodyPr/>
          <a:lstStyle/>
          <a:p>
            <a:r>
              <a:rPr lang="en-GB" dirty="0"/>
              <a:t>Definition</a:t>
            </a:r>
          </a:p>
          <a:p>
            <a:r>
              <a:rPr lang="en-GB" dirty="0"/>
              <a:t>A traffic light controller</a:t>
            </a:r>
          </a:p>
          <a:p>
            <a:r>
              <a:rPr lang="en-GB" dirty="0"/>
              <a:t>State Transition Diagram</a:t>
            </a:r>
          </a:p>
          <a:p>
            <a:r>
              <a:rPr lang="en-GB" dirty="0"/>
              <a:t>State Transition Table</a:t>
            </a:r>
          </a:p>
          <a:p>
            <a:r>
              <a:rPr lang="en-GB" dirty="0"/>
              <a:t>State and Output Encodings</a:t>
            </a:r>
          </a:p>
          <a:p>
            <a:r>
              <a:rPr lang="en-GB" dirty="0"/>
              <a:t>Next State Equations</a:t>
            </a:r>
          </a:p>
          <a:p>
            <a:r>
              <a:rPr lang="en-GB" dirty="0"/>
              <a:t>Output Table</a:t>
            </a:r>
          </a:p>
          <a:p>
            <a:r>
              <a:rPr lang="en-GB" dirty="0"/>
              <a:t>FSM Schematic</a:t>
            </a:r>
          </a:p>
          <a:p>
            <a:r>
              <a:rPr lang="en-GB" dirty="0"/>
              <a:t>FSM timing diagram</a:t>
            </a:r>
          </a:p>
          <a:p>
            <a:r>
              <a:rPr lang="en-GB" dirty="0"/>
              <a:t>One-hot encoding</a:t>
            </a:r>
          </a:p>
          <a:p>
            <a:r>
              <a:rPr lang="en-GB" dirty="0"/>
              <a:t>Moore and Mealy Machines</a:t>
            </a:r>
          </a:p>
          <a:p>
            <a:r>
              <a:rPr lang="en-GB" dirty="0"/>
              <a:t>Moore vs Mealy</a:t>
            </a:r>
          </a:p>
          <a:p>
            <a:r>
              <a:rPr lang="en-GB" dirty="0"/>
              <a:t>Factoring State Machines</a:t>
            </a:r>
          </a:p>
          <a:p>
            <a:r>
              <a:rPr lang="en-GB" dirty="0"/>
              <a:t>Unfactored example</a:t>
            </a:r>
          </a:p>
          <a:p>
            <a:r>
              <a:rPr lang="en-GB" dirty="0"/>
              <a:t>Factored example</a:t>
            </a:r>
          </a:p>
          <a:p>
            <a:r>
              <a:rPr lang="en-GB" dirty="0"/>
              <a:t>Deriving an FSM from a Schematic</a:t>
            </a:r>
          </a:p>
          <a:p>
            <a:r>
              <a:rPr lang="en-GB" dirty="0"/>
              <a:t>Example of derivation </a:t>
            </a:r>
          </a:p>
          <a:p>
            <a:r>
              <a:rPr lang="en-GB" dirty="0"/>
              <a:t>FSM Design procedure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derivation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7791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Derive the state transition diagram of the following circuit of a keypad lock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The input is A1:0 and the output is Unlock</a:t>
            </a:r>
          </a:p>
          <a:p>
            <a:r>
              <a:rPr lang="en-GB" dirty="0"/>
              <a:t>This is a Moore machine because the output depends only on the state bits</a:t>
            </a:r>
          </a:p>
          <a:p>
            <a:r>
              <a:rPr lang="en-GB" dirty="0"/>
              <a:t>From the circuit, we can writes down the next state and output equations directly: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19F849-6B9E-E8FD-2872-555AC899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1" y="1422498"/>
            <a:ext cx="3441700" cy="25781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AF582AC-3800-85AA-9552-270D033B0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444" y="5360409"/>
            <a:ext cx="1676295" cy="10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derivation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7791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writes down the next state and output tables from the equations: </a:t>
            </a:r>
          </a:p>
          <a:p>
            <a:pPr lvl="1"/>
            <a:r>
              <a:rPr lang="en-GB" dirty="0"/>
              <a:t>placing 1 in the tables as indicated by the equation </a:t>
            </a:r>
          </a:p>
          <a:p>
            <a:pPr lvl="1"/>
            <a:r>
              <a:rPr lang="en-GB" dirty="0"/>
              <a:t>placing 0 everywhere else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1054100" lvl="2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304CDE-B223-4F84-D0DF-9C0AD8484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19" y="2275664"/>
            <a:ext cx="3643533" cy="43017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1C13D9C-A1A8-61D4-5693-A8E0BE100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581" y="2275664"/>
            <a:ext cx="2155678" cy="14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5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derivation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7791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reduces the table by removing unused states and combining rows using don’t cares and assigns names to each state bit combination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1054100" lvl="2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4FD6ED-E6C3-A204-218A-82147DE25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69" y="1750849"/>
            <a:ext cx="2739390" cy="22470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F61A2F9-23CD-9C52-794D-724F7504B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714" y="1744491"/>
            <a:ext cx="2124221" cy="112990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1D49DFA-0CF4-ABD6-28E4-EA774208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969" y="4040277"/>
            <a:ext cx="3234695" cy="263708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8D22628-3B53-EE10-5E28-0ACE2F52C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789" y="4040277"/>
            <a:ext cx="1606146" cy="11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1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derivation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7791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Finally, we write down the state transition diagram using tables </a:t>
            </a:r>
          </a:p>
          <a:p>
            <a:pPr lvl="1"/>
            <a:r>
              <a:rPr lang="en-GB" dirty="0"/>
              <a:t>by inspection, we can see that the FSM unlocks the door only after detecting an input value of three followed by an input value of one</a:t>
            </a:r>
          </a:p>
          <a:p>
            <a:pPr lvl="1"/>
            <a:r>
              <a:rPr lang="en-GB" dirty="0"/>
              <a:t>the door is then locked again.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1054100" lvl="2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2EF0530-3B21-0446-38E8-0BF9AF5AC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135" y="2147959"/>
            <a:ext cx="2283461" cy="42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0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FSM Design Procedure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7791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Identify the inputs and outputs</a:t>
            </a:r>
          </a:p>
          <a:p>
            <a:endParaRPr lang="en-GB" dirty="0"/>
          </a:p>
          <a:p>
            <a:r>
              <a:rPr lang="en-GB" dirty="0"/>
              <a:t>Sketch a state transition diagram</a:t>
            </a:r>
          </a:p>
          <a:p>
            <a:endParaRPr lang="en-GB" dirty="0"/>
          </a:p>
          <a:p>
            <a:r>
              <a:rPr lang="en-GB" dirty="0"/>
              <a:t>For a Moore machine:</a:t>
            </a:r>
          </a:p>
          <a:p>
            <a:pPr lvl="1"/>
            <a:r>
              <a:rPr lang="en-GB" dirty="0"/>
              <a:t>write a state transition table</a:t>
            </a:r>
          </a:p>
          <a:p>
            <a:pPr lvl="1"/>
            <a:r>
              <a:rPr lang="en-GB" dirty="0"/>
              <a:t>write an output table</a:t>
            </a:r>
          </a:p>
          <a:p>
            <a:endParaRPr lang="en-GB" dirty="0"/>
          </a:p>
          <a:p>
            <a:r>
              <a:rPr lang="en-GB" dirty="0"/>
              <a:t>For a Mealy machine:</a:t>
            </a:r>
          </a:p>
          <a:p>
            <a:pPr lvl="1"/>
            <a:r>
              <a:rPr lang="en-GB" dirty="0"/>
              <a:t>write a combined state transition and output table</a:t>
            </a:r>
          </a:p>
          <a:p>
            <a:endParaRPr lang="en-GB" dirty="0"/>
          </a:p>
          <a:p>
            <a:r>
              <a:rPr lang="en-GB" dirty="0"/>
              <a:t>Select state encodings—your selection affects the hardware design</a:t>
            </a:r>
          </a:p>
          <a:p>
            <a:endParaRPr lang="en-GB" dirty="0"/>
          </a:p>
          <a:p>
            <a:r>
              <a:rPr lang="en-GB" dirty="0"/>
              <a:t>Write Boolean equations for the next state and output logic.</a:t>
            </a:r>
          </a:p>
          <a:p>
            <a:endParaRPr lang="en-GB" dirty="0"/>
          </a:p>
          <a:p>
            <a:r>
              <a:rPr lang="en-GB" dirty="0"/>
              <a:t>Sketch the circuit schematic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1054100" lvl="2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52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ExXX.1: </a:t>
            </a:r>
            <a:r>
              <a:rPr lang="en-GB" b="1" dirty="0"/>
              <a:t>Describe in words what the FSN in figure does. Using binary state encodings, complete a state transition table and output table. Write Boolean equations for the next state and output and sketch a schematic of the FSM.</a:t>
            </a:r>
          </a:p>
          <a:p>
            <a:endParaRPr lang="en-GB" b="1" dirty="0"/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endParaRPr lang="en-GB" b="1" dirty="0"/>
          </a:p>
          <a:p>
            <a:pPr lvl="1"/>
            <a:r>
              <a:rPr lang="en-GB" dirty="0"/>
              <a:t>Solution: this finite state machine asserts the output Q for one clock cycle if A is TRUE followed by B being TRUE.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4094EBB-05C6-14FE-97E3-37CB9165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812" y="2251237"/>
            <a:ext cx="4267200" cy="1511300"/>
          </a:xfrm>
          <a:prstGeom prst="rect">
            <a:avLst/>
          </a:prstGeom>
        </p:spPr>
      </p:pic>
      <p:pic>
        <p:nvPicPr>
          <p:cNvPr id="6" name="Immagine 5" descr="Immagine che contiene testo, montato&#10;&#10;Descrizione generata automaticamente">
            <a:extLst>
              <a:ext uri="{FF2B5EF4-FFF2-40B4-BE49-F238E27FC236}">
                <a16:creationId xmlns:a16="http://schemas.microsoft.com/office/drawing/2014/main" id="{8666DC7E-2659-DA97-F489-D74C4949C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85" y="4357127"/>
            <a:ext cx="1432693" cy="91634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41C64E3-E2A5-9CFF-48C3-D88FA0C3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390" y="4357127"/>
            <a:ext cx="2920455" cy="1117604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B7951BC-F73C-BDD6-D85B-AE5561C7D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0520" y="5528042"/>
            <a:ext cx="1910395" cy="108255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F32942B9-A402-65D7-ED27-DE2052450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955" y="5545430"/>
            <a:ext cx="2790190" cy="87736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BFD935E1-D0FE-BF9D-11E9-C32EAD2DA4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0844" y="4364437"/>
            <a:ext cx="647700" cy="3429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D554DDCF-6120-34CA-3981-FD3674C18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0795" y="4797831"/>
            <a:ext cx="2920455" cy="175441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E68BAAF-54C8-618C-A90C-46FF6FBAC3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86509" y="4364437"/>
            <a:ext cx="1041400" cy="6731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09D96B2-7BE6-FF00-B986-7C57A4AAF634}"/>
              </a:ext>
            </a:extLst>
          </p:cNvPr>
          <p:cNvSpPr txBox="1"/>
          <p:nvPr/>
        </p:nvSpPr>
        <p:spPr>
          <a:xfrm>
            <a:off x="2286000" y="306318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effectLst/>
                <a:latin typeface="Times" pitchFamily="2" charset="0"/>
              </a:rPr>
              <a:t>This</a:t>
            </a:r>
            <a:r>
              <a:rPr lang="it-IT" dirty="0">
                <a:effectLst/>
                <a:latin typeface="Times" pitchFamily="2" charset="0"/>
              </a:rPr>
              <a:t> finite state machine </a:t>
            </a:r>
            <a:r>
              <a:rPr lang="it-IT" dirty="0" err="1">
                <a:effectLst/>
                <a:latin typeface="Times" pitchFamily="2" charset="0"/>
              </a:rPr>
              <a:t>asserts</a:t>
            </a:r>
            <a:r>
              <a:rPr lang="it-IT" dirty="0">
                <a:effectLst/>
                <a:latin typeface="Times" pitchFamily="2" charset="0"/>
              </a:rPr>
              <a:t> the output </a:t>
            </a:r>
            <a:r>
              <a:rPr lang="it-IT" dirty="0" err="1">
                <a:effectLst/>
                <a:latin typeface="Helvetica" pitchFamily="2" charset="0"/>
              </a:rPr>
              <a:t>Q</a:t>
            </a:r>
            <a:r>
              <a:rPr lang="it-IT" dirty="0">
                <a:effectLst/>
                <a:latin typeface="Helvetica" pitchFamily="2" charset="0"/>
              </a:rPr>
              <a:t> </a:t>
            </a:r>
            <a:r>
              <a:rPr lang="it-IT" dirty="0">
                <a:effectLst/>
                <a:latin typeface="Times" pitchFamily="2" charset="0"/>
              </a:rPr>
              <a:t>for one clock </a:t>
            </a:r>
            <a:r>
              <a:rPr lang="it-IT" dirty="0" err="1">
                <a:effectLst/>
                <a:latin typeface="Times" pitchFamily="2" charset="0"/>
              </a:rPr>
              <a:t>cycle</a:t>
            </a:r>
            <a:r>
              <a:rPr lang="it-IT" dirty="0">
                <a:effectLst/>
                <a:latin typeface="Times" pitchFamily="2" charset="0"/>
              </a:rPr>
              <a:t> </a:t>
            </a:r>
            <a:r>
              <a:rPr lang="it-IT" dirty="0" err="1">
                <a:effectLst/>
                <a:latin typeface="Times" pitchFamily="2" charset="0"/>
              </a:rPr>
              <a:t>if</a:t>
            </a:r>
            <a:r>
              <a:rPr lang="it-IT" dirty="0">
                <a:effectLst/>
                <a:latin typeface="Times" pitchFamily="2" charset="0"/>
              </a:rPr>
              <a:t> </a:t>
            </a:r>
            <a:r>
              <a:rPr lang="it-IT" dirty="0">
                <a:effectLst/>
                <a:latin typeface="Helvetica" pitchFamily="2" charset="0"/>
              </a:rPr>
              <a:t>A </a:t>
            </a:r>
            <a:r>
              <a:rPr lang="it-IT" dirty="0" err="1">
                <a:effectLst/>
                <a:latin typeface="Times" pitchFamily="2" charset="0"/>
              </a:rPr>
              <a:t>is</a:t>
            </a:r>
            <a:endParaRPr lang="it-IT" dirty="0">
              <a:effectLst/>
              <a:latin typeface="Times" pitchFamily="2" charset="0"/>
            </a:endParaRPr>
          </a:p>
          <a:p>
            <a:r>
              <a:rPr lang="it-IT" dirty="0">
                <a:effectLst/>
                <a:latin typeface="Times" pitchFamily="2" charset="0"/>
              </a:rPr>
              <a:t>TRUE </a:t>
            </a:r>
            <a:r>
              <a:rPr lang="it-IT" dirty="0" err="1">
                <a:effectLst/>
                <a:latin typeface="Times" pitchFamily="2" charset="0"/>
              </a:rPr>
              <a:t>followed</a:t>
            </a:r>
            <a:r>
              <a:rPr lang="it-IT" dirty="0">
                <a:effectLst/>
                <a:latin typeface="Times" pitchFamily="2" charset="0"/>
              </a:rPr>
              <a:t> by </a:t>
            </a:r>
            <a:r>
              <a:rPr lang="it-IT" dirty="0">
                <a:effectLst/>
                <a:latin typeface="Helvetica" pitchFamily="2" charset="0"/>
              </a:rPr>
              <a:t>B </a:t>
            </a:r>
            <a:r>
              <a:rPr lang="it-IT" dirty="0" err="1">
                <a:effectLst/>
                <a:latin typeface="Times" pitchFamily="2" charset="0"/>
              </a:rPr>
              <a:t>being</a:t>
            </a:r>
            <a:r>
              <a:rPr lang="it-IT" dirty="0">
                <a:effectLst/>
                <a:latin typeface="Times" pitchFamily="2" charset="0"/>
              </a:rPr>
              <a:t> TRUE.</a:t>
            </a:r>
          </a:p>
        </p:txBody>
      </p:sp>
    </p:spTree>
    <p:extLst>
      <p:ext uri="{BB962C8B-B14F-4D97-AF65-F5344CB8AC3E}">
        <p14:creationId xmlns:p14="http://schemas.microsoft.com/office/powerpoint/2010/main" val="350335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ExXX.2: </a:t>
            </a:r>
            <a:r>
              <a:rPr lang="en-GB" b="1" dirty="0"/>
              <a:t>Describe in words what the FSM in figure does. Using binary state encodings, complete a state transition table and output table for the FSM. Write Boolean equations for the next state and output and sketch a schematic of the FSM.</a:t>
            </a:r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1"/>
            <a:r>
              <a:rPr lang="en-GB" dirty="0"/>
              <a:t>Solution: this finite state machine asserts the output Q when A AND B is TRUE.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F5DFBA7-D820-8BE8-D142-48CCF422E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20" y="2275840"/>
            <a:ext cx="3683782" cy="137587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0374F39-C5B5-11B4-7A30-675990F1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1" y="4154561"/>
            <a:ext cx="1577927" cy="1049154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7005993-A0BC-2D80-247B-168B27367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982" y="4154561"/>
            <a:ext cx="3303172" cy="197735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2BFC267-FDFC-6A7D-AC61-27FB982FE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5502" y="4058497"/>
            <a:ext cx="1727200" cy="8001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78ACCE4-7653-E3F2-6170-275A0BC92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946" y="4124732"/>
            <a:ext cx="914400" cy="4826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4420266-1848-77A3-BE32-B02497D64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1356" y="4810269"/>
            <a:ext cx="3001990" cy="180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ExXX.3: </a:t>
            </a:r>
            <a:r>
              <a:rPr lang="en-GB" b="1" dirty="0"/>
              <a:t>Design an FSM controller for a soda machine dispenser. Sodas cost 25 cents. The machine accepts nickels, dimes, and quarters. When enough coins have been inserted, it dispenses the soda and returns any necessary change. </a:t>
            </a:r>
          </a:p>
          <a:p>
            <a:pPr lvl="1"/>
            <a:r>
              <a:rPr lang="en-GB" dirty="0"/>
              <a:t>Solution: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450945-F51C-5417-8994-744359DE4C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8" b="7286"/>
          <a:stretch/>
        </p:blipFill>
        <p:spPr>
          <a:xfrm>
            <a:off x="2402236" y="2278251"/>
            <a:ext cx="4401520" cy="44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6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(4)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7359AE-7271-57DE-D9A2-0AA4F8F57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7" y="1043733"/>
            <a:ext cx="1401672" cy="2277717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0047470D-E0CA-83A4-6601-6851CC57BE1D}"/>
              </a:ext>
            </a:extLst>
          </p:cNvPr>
          <p:cNvGrpSpPr/>
          <p:nvPr/>
        </p:nvGrpSpPr>
        <p:grpSpPr>
          <a:xfrm>
            <a:off x="1896726" y="1043733"/>
            <a:ext cx="2592147" cy="4537670"/>
            <a:chOff x="3505619" y="-213704"/>
            <a:chExt cx="3658614" cy="6160838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E309956D-367A-FE62-A942-F8138CE984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33"/>
            <a:stretch/>
          </p:blipFill>
          <p:spPr>
            <a:xfrm>
              <a:off x="3512013" y="1833473"/>
              <a:ext cx="3652220" cy="4113661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C5439CB-3819-4AFA-92A0-2F51DA75E8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86"/>
            <a:stretch/>
          </p:blipFill>
          <p:spPr>
            <a:xfrm>
              <a:off x="3505619" y="-213704"/>
              <a:ext cx="3652220" cy="2566026"/>
            </a:xfrm>
            <a:prstGeom prst="rect">
              <a:avLst/>
            </a:prstGeom>
          </p:spPr>
        </p:pic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D70D0B6-1739-1953-B93C-A737CEA3D353}"/>
              </a:ext>
            </a:extLst>
          </p:cNvPr>
          <p:cNvGrpSpPr/>
          <p:nvPr/>
        </p:nvGrpSpPr>
        <p:grpSpPr>
          <a:xfrm>
            <a:off x="4565888" y="1041392"/>
            <a:ext cx="3295577" cy="5214497"/>
            <a:chOff x="4565888" y="1041392"/>
            <a:chExt cx="3295577" cy="5214497"/>
          </a:xfrm>
        </p:grpSpPr>
        <p:pic>
          <p:nvPicPr>
            <p:cNvPr id="13" name="Immagine 12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35148DA3-FB66-EF09-A73D-D4C9EEE65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65888" y="1041392"/>
              <a:ext cx="3295577" cy="118027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4126419-AE6B-69DE-ED46-B3FDBC1AD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68762" y="2221668"/>
              <a:ext cx="3285445" cy="4034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018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(5)</a:t>
            </a:r>
            <a:endParaRPr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FB66D5D-87E9-98DE-0336-A93F61AA87E4}"/>
              </a:ext>
            </a:extLst>
          </p:cNvPr>
          <p:cNvGrpSpPr/>
          <p:nvPr/>
        </p:nvGrpSpPr>
        <p:grpSpPr>
          <a:xfrm>
            <a:off x="237066" y="1263650"/>
            <a:ext cx="3048000" cy="4694769"/>
            <a:chOff x="237066" y="1263650"/>
            <a:chExt cx="3048000" cy="4694769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D4B833E-ED57-972E-D570-6E35A926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700" y="1263650"/>
              <a:ext cx="990600" cy="77470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0450F98-1BDC-F8FE-DBCE-AC6F8867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066" y="1919819"/>
              <a:ext cx="3048000" cy="4038600"/>
            </a:xfrm>
            <a:prstGeom prst="rect">
              <a:avLst/>
            </a:prstGeom>
          </p:spPr>
        </p:pic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1FE9A7FB-30DF-4050-3357-B68A10FC8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134" y="39425"/>
            <a:ext cx="5229126" cy="659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7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9656"/>
            <a:ext cx="8818500" cy="5554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Finite State Machine </a:t>
            </a:r>
            <a:r>
              <a:rPr lang="en-GB" dirty="0"/>
              <a:t>(FSM) is as synchronous sequential circuits can be drawn in the following forms: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b="1" dirty="0"/>
              <a:t>Moore</a:t>
            </a:r>
            <a:r>
              <a:rPr lang="en-GB" dirty="0"/>
              <a:t> machines</a:t>
            </a:r>
          </a:p>
          <a:p>
            <a:pPr lvl="1"/>
            <a:r>
              <a:rPr lang="en-GB" dirty="0"/>
              <a:t>the outputs depend only on the current state of the machine</a:t>
            </a:r>
          </a:p>
          <a:p>
            <a:r>
              <a:rPr lang="en-GB" b="1" dirty="0"/>
              <a:t>Mealy</a:t>
            </a:r>
            <a:r>
              <a:rPr lang="en-GB" dirty="0"/>
              <a:t> machines</a:t>
            </a:r>
          </a:p>
          <a:p>
            <a:pPr lvl="1"/>
            <a:r>
              <a:rPr lang="en-GB" dirty="0"/>
              <a:t>the outputs depend on both the current state and the </a:t>
            </a:r>
            <a:br>
              <a:rPr lang="en-GB" dirty="0"/>
            </a:br>
            <a:r>
              <a:rPr lang="en-GB" dirty="0"/>
              <a:t>current inputs</a:t>
            </a:r>
          </a:p>
          <a:p>
            <a:r>
              <a:rPr lang="en-GB" dirty="0"/>
              <a:t>FSM provide </a:t>
            </a:r>
            <a:r>
              <a:rPr lang="en-GB" b="1" dirty="0"/>
              <a:t>a systematic way to design synchronous </a:t>
            </a:r>
            <a:br>
              <a:rPr lang="en-GB" b="1" dirty="0"/>
            </a:br>
            <a:r>
              <a:rPr lang="en-GB" b="1" dirty="0"/>
              <a:t>sequential circuits</a:t>
            </a:r>
            <a:r>
              <a:rPr lang="en-GB" dirty="0"/>
              <a:t> given a functional specification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6E2EDCE-0CC0-BBC6-25A8-1C61851F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8" y="1867803"/>
            <a:ext cx="4965700" cy="914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BABFBC-D430-5E4E-0290-E2D7B1F9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18" y="2906356"/>
            <a:ext cx="49022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traffic light controller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71868"/>
            <a:ext cx="8818500" cy="5624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problem of a </a:t>
            </a:r>
            <a:r>
              <a:rPr lang="en-GB" b="1" dirty="0"/>
              <a:t>controller for a traffic light </a:t>
            </a:r>
            <a:r>
              <a:rPr lang="en-GB" dirty="0"/>
              <a:t>at a busy intersection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We have </a:t>
            </a:r>
            <a:r>
              <a:rPr lang="en-GB" b="1" dirty="0"/>
              <a:t>two traffic sensors </a:t>
            </a:r>
            <a:r>
              <a:rPr lang="en-GB" dirty="0"/>
              <a:t>(T</a:t>
            </a:r>
            <a:r>
              <a:rPr lang="en-GB" baseline="-25000" dirty="0"/>
              <a:t>A</a:t>
            </a:r>
            <a:r>
              <a:rPr lang="en-GB" dirty="0"/>
              <a:t> and T</a:t>
            </a:r>
            <a:r>
              <a:rPr lang="en-GB" baseline="-25000" dirty="0"/>
              <a:t>B</a:t>
            </a:r>
            <a:r>
              <a:rPr lang="en-GB" dirty="0"/>
              <a:t>) on the two roads</a:t>
            </a:r>
          </a:p>
          <a:p>
            <a:pPr lvl="1"/>
            <a:r>
              <a:rPr lang="en-GB" dirty="0"/>
              <a:t>a sensor indicates TRUE if cars are present and FALSE if the street is empty </a:t>
            </a:r>
          </a:p>
          <a:p>
            <a:r>
              <a:rPr lang="en-GB" dirty="0"/>
              <a:t>We also have </a:t>
            </a:r>
            <a:r>
              <a:rPr lang="en-GB" b="1" dirty="0"/>
              <a:t>two traffic lights </a:t>
            </a:r>
            <a:r>
              <a:rPr lang="en-GB" dirty="0"/>
              <a:t>(L</a:t>
            </a:r>
            <a:r>
              <a:rPr lang="en-GB" baseline="-25000" dirty="0"/>
              <a:t>A</a:t>
            </a:r>
            <a:r>
              <a:rPr lang="en-GB" dirty="0"/>
              <a:t> and L</a:t>
            </a:r>
            <a:r>
              <a:rPr lang="en-GB" baseline="-25000" dirty="0"/>
              <a:t>B</a:t>
            </a:r>
            <a:r>
              <a:rPr lang="en-GB" dirty="0"/>
              <a:t>) to control traffic</a:t>
            </a:r>
          </a:p>
          <a:p>
            <a:pPr lvl="1"/>
            <a:r>
              <a:rPr lang="en-GB" dirty="0"/>
              <a:t>each light receives digital inputs specifying whether it should be green, yellow, or red</a:t>
            </a:r>
          </a:p>
          <a:p>
            <a:r>
              <a:rPr lang="en-GB" dirty="0"/>
              <a:t>Hence, our FSM has </a:t>
            </a:r>
            <a:r>
              <a:rPr lang="en-GB" b="1" dirty="0"/>
              <a:t>two inputs </a:t>
            </a:r>
            <a:r>
              <a:rPr lang="en-GB" dirty="0"/>
              <a:t>(T</a:t>
            </a:r>
            <a:r>
              <a:rPr lang="en-GB" baseline="-25000" dirty="0"/>
              <a:t>A</a:t>
            </a:r>
            <a:r>
              <a:rPr lang="en-GB" dirty="0"/>
              <a:t> and T</a:t>
            </a:r>
            <a:r>
              <a:rPr lang="en-GB" baseline="-25000" dirty="0"/>
              <a:t>B</a:t>
            </a:r>
            <a:r>
              <a:rPr lang="en-GB" dirty="0"/>
              <a:t>) and </a:t>
            </a:r>
            <a:r>
              <a:rPr lang="en-GB" b="1" dirty="0"/>
              <a:t>two outputs </a:t>
            </a:r>
            <a:r>
              <a:rPr lang="en-GB" dirty="0"/>
              <a:t>(L</a:t>
            </a:r>
            <a:r>
              <a:rPr lang="en-GB" baseline="-25000" dirty="0"/>
              <a:t>A</a:t>
            </a:r>
            <a:r>
              <a:rPr lang="en-GB" dirty="0"/>
              <a:t> and L</a:t>
            </a:r>
            <a:r>
              <a:rPr lang="en-GB" baseline="-25000" dirty="0"/>
              <a:t>B</a:t>
            </a:r>
            <a:r>
              <a:rPr lang="en-GB" dirty="0"/>
              <a:t>)</a:t>
            </a:r>
          </a:p>
          <a:p>
            <a:r>
              <a:rPr lang="en-GB" dirty="0"/>
              <a:t>We have a </a:t>
            </a:r>
            <a:r>
              <a:rPr lang="en-GB" b="1" dirty="0"/>
              <a:t>clock</a:t>
            </a:r>
            <a:r>
              <a:rPr lang="en-GB" dirty="0"/>
              <a:t> with a 5-second period, on each rising edge, the lights may change based on the traffic sensors</a:t>
            </a:r>
          </a:p>
          <a:p>
            <a:r>
              <a:rPr lang="en-GB" dirty="0"/>
              <a:t>Finally, we have a </a:t>
            </a:r>
            <a:r>
              <a:rPr lang="en-GB" b="1" dirty="0"/>
              <a:t>reset button </a:t>
            </a:r>
            <a:r>
              <a:rPr lang="en-GB" dirty="0"/>
              <a:t>to put the controller in a known initial state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6DC0AD-B330-8DAC-0EFA-AE461F1E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1" y="1468414"/>
            <a:ext cx="2676573" cy="233944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4F80786-E6D6-BB03-0A78-F5E0D193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12" y="1584037"/>
            <a:ext cx="2794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F42E186-9362-4239-03A4-65B592612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584" y="2036298"/>
            <a:ext cx="3153666" cy="3007767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State Transition Diagram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Indicate </a:t>
            </a:r>
            <a:r>
              <a:rPr lang="en-GB" b="1" dirty="0"/>
              <a:t>all possible states </a:t>
            </a:r>
            <a:r>
              <a:rPr lang="en-GB" dirty="0"/>
              <a:t>of the system and the </a:t>
            </a:r>
            <a:r>
              <a:rPr lang="en-GB" b="1" dirty="0"/>
              <a:t>transitions between them</a:t>
            </a:r>
          </a:p>
          <a:p>
            <a:pPr lvl="1"/>
            <a:endParaRPr lang="en-GB" dirty="0"/>
          </a:p>
          <a:p>
            <a:r>
              <a:rPr lang="en-GB" b="1" dirty="0"/>
              <a:t>Circles</a:t>
            </a:r>
            <a:r>
              <a:rPr lang="en-GB" dirty="0"/>
              <a:t> represent states </a:t>
            </a:r>
          </a:p>
          <a:p>
            <a:r>
              <a:rPr lang="en-GB" b="1" dirty="0"/>
              <a:t>Arcs</a:t>
            </a:r>
            <a:r>
              <a:rPr lang="en-GB" dirty="0"/>
              <a:t> represent transitions </a:t>
            </a:r>
          </a:p>
          <a:p>
            <a:r>
              <a:rPr lang="en-GB" b="1" dirty="0"/>
              <a:t>Transitions</a:t>
            </a:r>
            <a:r>
              <a:rPr lang="en-GB" dirty="0"/>
              <a:t> take place on the rising edge of clock</a:t>
            </a:r>
          </a:p>
          <a:p>
            <a:pPr lvl="1"/>
            <a:r>
              <a:rPr lang="en-GB" dirty="0"/>
              <a:t>we do not show the clock, it is always present </a:t>
            </a:r>
          </a:p>
          <a:p>
            <a:pPr lvl="1"/>
            <a:r>
              <a:rPr lang="en-GB" dirty="0"/>
              <a:t>It simply controls </a:t>
            </a:r>
            <a:r>
              <a:rPr lang="en-GB" b="1" dirty="0"/>
              <a:t>when</a:t>
            </a:r>
            <a:r>
              <a:rPr lang="en-GB" dirty="0"/>
              <a:t> the transitions occur, whereas </a:t>
            </a:r>
            <a:br>
              <a:rPr lang="en-GB" dirty="0"/>
            </a:br>
            <a:r>
              <a:rPr lang="en-GB" dirty="0"/>
              <a:t>the diagram indicates </a:t>
            </a:r>
            <a:r>
              <a:rPr lang="en-GB" b="1" dirty="0"/>
              <a:t>which</a:t>
            </a:r>
            <a:r>
              <a:rPr lang="en-GB" dirty="0"/>
              <a:t> transitions occur </a:t>
            </a:r>
          </a:p>
          <a:p>
            <a:r>
              <a:rPr lang="en-GB" dirty="0"/>
              <a:t>Arc pointing from </a:t>
            </a:r>
            <a:r>
              <a:rPr lang="en-GB" b="1" dirty="0"/>
              <a:t>outer space </a:t>
            </a:r>
            <a:r>
              <a:rPr lang="en-GB" dirty="0"/>
              <a:t>indicates that starting  </a:t>
            </a:r>
            <a:br>
              <a:rPr lang="en-GB" dirty="0"/>
            </a:br>
            <a:r>
              <a:rPr lang="en-GB" dirty="0"/>
              <a:t>state upon reset </a:t>
            </a:r>
          </a:p>
          <a:p>
            <a:r>
              <a:rPr lang="en-GB" dirty="0"/>
              <a:t>States with </a:t>
            </a:r>
            <a:r>
              <a:rPr lang="en-GB" b="1" dirty="0"/>
              <a:t>multiple arcs</a:t>
            </a:r>
            <a:r>
              <a:rPr lang="en-GB" dirty="0"/>
              <a:t> leaving it have arcs labelled </a:t>
            </a:r>
            <a:br>
              <a:rPr lang="en-GB" dirty="0"/>
            </a:br>
            <a:r>
              <a:rPr lang="en-GB" dirty="0"/>
              <a:t>to show  what input triggers the transition</a:t>
            </a:r>
          </a:p>
          <a:p>
            <a:r>
              <a:rPr lang="en-GB" dirty="0"/>
              <a:t>State with a </a:t>
            </a:r>
            <a:r>
              <a:rPr lang="en-GB" b="1" dirty="0"/>
              <a:t>single arc</a:t>
            </a:r>
            <a:r>
              <a:rPr lang="en-GB" dirty="0"/>
              <a:t> leaving it means that transition always occurs </a:t>
            </a:r>
            <a:br>
              <a:rPr lang="en-GB" dirty="0"/>
            </a:br>
            <a:r>
              <a:rPr lang="en-GB" dirty="0"/>
              <a:t>regardless of the inputs </a:t>
            </a:r>
          </a:p>
          <a:p>
            <a:r>
              <a:rPr lang="en-GB" dirty="0"/>
              <a:t>The </a:t>
            </a:r>
            <a:r>
              <a:rPr lang="en-GB" b="1" dirty="0"/>
              <a:t>value of outputs </a:t>
            </a:r>
            <a:r>
              <a:rPr lang="en-GB" dirty="0"/>
              <a:t>in a particular state are indicated in the state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State Transition Table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Indicates, </a:t>
            </a:r>
            <a:r>
              <a:rPr lang="en-GB" b="1" dirty="0"/>
              <a:t>for each state and input</a:t>
            </a:r>
            <a:r>
              <a:rPr lang="en-GB" dirty="0"/>
              <a:t>, what the </a:t>
            </a:r>
            <a:r>
              <a:rPr lang="en-GB" b="1" dirty="0"/>
              <a:t>next state </a:t>
            </a:r>
            <a:r>
              <a:rPr lang="en-GB" dirty="0"/>
              <a:t>should be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r>
              <a:rPr lang="en-GB" dirty="0"/>
              <a:t>Note that </a:t>
            </a:r>
          </a:p>
          <a:p>
            <a:pPr lvl="1"/>
            <a:r>
              <a:rPr lang="en-GB" dirty="0"/>
              <a:t>we can uses </a:t>
            </a:r>
            <a:r>
              <a:rPr lang="en-GB" b="1" dirty="0"/>
              <a:t>don’t care symbols</a:t>
            </a:r>
            <a:r>
              <a:rPr lang="en-GB" dirty="0"/>
              <a:t> (X) whenever the next state does not depend on a particular input</a:t>
            </a:r>
          </a:p>
          <a:p>
            <a:pPr lvl="1"/>
            <a:r>
              <a:rPr lang="en-GB" b="1" dirty="0"/>
              <a:t>reset is omitted </a:t>
            </a:r>
            <a:r>
              <a:rPr lang="en-GB" dirty="0"/>
              <a:t>from the table: we always go to a particular state on reset, independent of the inputs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05EB2B-6C40-9483-7E30-F737D7FC4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43" y="1790700"/>
            <a:ext cx="3810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State and Output Encodings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States {S0, S1, S2, S3} and outputs {red, yellow, green} must be assigned </a:t>
            </a:r>
            <a:r>
              <a:rPr lang="en-GB" b="1" dirty="0"/>
              <a:t>binary encodings</a:t>
            </a:r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marL="120650" lvl="0" indent="0">
              <a:buNone/>
            </a:pPr>
            <a:endParaRPr lang="en-GB" sz="2400" b="1" dirty="0"/>
          </a:p>
          <a:p>
            <a:pPr lvl="0"/>
            <a:r>
              <a:rPr lang="en-GB" dirty="0"/>
              <a:t>Encodings are selected arbitrarily </a:t>
            </a:r>
          </a:p>
          <a:p>
            <a:pPr lvl="1"/>
            <a:r>
              <a:rPr lang="en-GB" dirty="0"/>
              <a:t>a different choice can result in a different circuit</a:t>
            </a:r>
          </a:p>
          <a:p>
            <a:pPr lvl="1"/>
            <a:r>
              <a:rPr lang="en-GB" dirty="0"/>
              <a:t>how to determine the encoding that produces the circuit with the fewest logic gates or the shortest propagation delay? </a:t>
            </a:r>
          </a:p>
          <a:p>
            <a:pPr lvl="0"/>
            <a:r>
              <a:rPr lang="en-GB" dirty="0"/>
              <a:t>There is no simple way to find the </a:t>
            </a:r>
            <a:r>
              <a:rPr lang="en-GB" b="1" dirty="0"/>
              <a:t>best encoding </a:t>
            </a:r>
            <a:r>
              <a:rPr lang="en-GB" dirty="0"/>
              <a:t>except to </a:t>
            </a:r>
            <a:r>
              <a:rPr lang="en-GB" b="1" dirty="0"/>
              <a:t>try all possibilities</a:t>
            </a:r>
            <a:endParaRPr lang="en-GB" dirty="0"/>
          </a:p>
          <a:p>
            <a:pPr lvl="1"/>
            <a:r>
              <a:rPr lang="en-GB" dirty="0"/>
              <a:t>Computer-aided design (CAD) tools are also good at searching the set of possible encodings and selecting a reasonable one</a:t>
            </a:r>
          </a:p>
          <a:p>
            <a:pPr lvl="0"/>
            <a:endParaRPr lang="en-GB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4C26A59-0FC6-A0A8-7146-8190556D4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4" y="1746268"/>
            <a:ext cx="3174680" cy="2103704"/>
          </a:xfrm>
          <a:prstGeom prst="rect">
            <a:avLst/>
          </a:prstGeom>
        </p:spPr>
      </p:pic>
      <p:pic>
        <p:nvPicPr>
          <p:cNvPr id="5" name="Immagine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56650A7-797B-F0E0-3EEA-6535B6668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96"/>
          <a:stretch/>
        </p:blipFill>
        <p:spPr>
          <a:xfrm>
            <a:off x="4310498" y="1797148"/>
            <a:ext cx="2864626" cy="16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0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Next State Equations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updates the state transition table to use binary encodings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Now it is a truth table specifying the next state logic</a:t>
            </a:r>
          </a:p>
          <a:p>
            <a:pPr lvl="1"/>
            <a:r>
              <a:rPr lang="en-GB" dirty="0"/>
              <a:t>it defines the next state as a function of the current state and the inputs</a:t>
            </a:r>
          </a:p>
          <a:p>
            <a:pPr lvl="1"/>
            <a:r>
              <a:rPr lang="en-GB" dirty="0"/>
              <a:t>it is straightforward to read off the Boolean equations for the next state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the equation  can be simplified, using Karnaugh maps or by inspection</a:t>
            </a:r>
          </a:p>
          <a:p>
            <a:pPr lvl="1"/>
            <a:endParaRPr lang="en-GB" dirty="0"/>
          </a:p>
        </p:txBody>
      </p:sp>
      <p:pic>
        <p:nvPicPr>
          <p:cNvPr id="2" name="Immagine 1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5F9EFB3-13B5-0AC6-ECE4-7256FCF40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02" y="1515175"/>
            <a:ext cx="3933998" cy="2171363"/>
          </a:xfrm>
          <a:prstGeom prst="rect">
            <a:avLst/>
          </a:prstGeom>
        </p:spPr>
      </p:pic>
      <p:pic>
        <p:nvPicPr>
          <p:cNvPr id="4" name="Immagine 3" descr="Immagine che contiene testo, arancia&#10;&#10;Descrizione generata automaticamente">
            <a:extLst>
              <a:ext uri="{FF2B5EF4-FFF2-40B4-BE49-F238E27FC236}">
                <a16:creationId xmlns:a16="http://schemas.microsoft.com/office/drawing/2014/main" id="{42FB8581-FED4-48E3-086E-9EE16059A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730" y="4695712"/>
            <a:ext cx="3274254" cy="753598"/>
          </a:xfrm>
          <a:prstGeom prst="rect">
            <a:avLst/>
          </a:prstGeom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413F1E-6953-D947-D2E9-18466762E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069" y="5929375"/>
            <a:ext cx="2289516" cy="66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5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Output Table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Indicates, for each state, what the output should be in that state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Again, we can read off and simplify the Boolean equations for the outputs</a:t>
            </a:r>
          </a:p>
        </p:txBody>
      </p:sp>
      <p:pic>
        <p:nvPicPr>
          <p:cNvPr id="3" name="Immagine 2" descr="Immagine che contiene testo, diverso&#10;&#10;Descrizione generata automaticamente">
            <a:extLst>
              <a:ext uri="{FF2B5EF4-FFF2-40B4-BE49-F238E27FC236}">
                <a16:creationId xmlns:a16="http://schemas.microsoft.com/office/drawing/2014/main" id="{F4F580A6-40B7-754C-D051-0E65B4C6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9" y="1721086"/>
            <a:ext cx="3963475" cy="1707914"/>
          </a:xfrm>
          <a:prstGeom prst="rect">
            <a:avLst/>
          </a:prstGeom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46D96DA3-6BD4-9B6C-4C68-2A911B6A8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99" y="4337363"/>
            <a:ext cx="12700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1881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A86BF3-83BC-45DE-B62F-5A84B9471775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e9b5433c-2372-4cb7-8bab-09518096b29b"/>
    <ds:schemaRef ds:uri="3bd0d43f-5e5b-43cd-b6fc-691bd77672c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76F40C-2F4C-4408-9A9A-63CE4E9862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2AD29-2875-4029-9A7A-0D9CE94FF2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15076</TotalTime>
  <Words>1689</Words>
  <Application>Microsoft Macintosh PowerPoint</Application>
  <PresentationFormat>Presentazione su schermo (4:3)</PresentationFormat>
  <Paragraphs>342</Paragraphs>
  <Slides>29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5" baseType="lpstr">
      <vt:lpstr>Times</vt:lpstr>
      <vt:lpstr>Arial</vt:lpstr>
      <vt:lpstr>Economica</vt:lpstr>
      <vt:lpstr>Helvetica</vt:lpstr>
      <vt:lpstr>Open Sans</vt:lpstr>
      <vt:lpstr>Luxe</vt:lpstr>
      <vt:lpstr>Finite State Machine</vt:lpstr>
      <vt:lpstr>Index</vt:lpstr>
      <vt:lpstr>Definition</vt:lpstr>
      <vt:lpstr>A traffic light controller</vt:lpstr>
      <vt:lpstr>State Transition Diagram</vt:lpstr>
      <vt:lpstr>State Transition Table</vt:lpstr>
      <vt:lpstr>State and Output Encodings</vt:lpstr>
      <vt:lpstr>Next State Equations</vt:lpstr>
      <vt:lpstr>Output Table</vt:lpstr>
      <vt:lpstr>FSM Schematic</vt:lpstr>
      <vt:lpstr>FSM timing diagram</vt:lpstr>
      <vt:lpstr>One-hot encoding</vt:lpstr>
      <vt:lpstr>Moore and Mealy Machines</vt:lpstr>
      <vt:lpstr>Moore vs Mealy Machines (1)</vt:lpstr>
      <vt:lpstr>Moore vs Mealy Machines (2)</vt:lpstr>
      <vt:lpstr>Factoring State Machines</vt:lpstr>
      <vt:lpstr>Unfactored example</vt:lpstr>
      <vt:lpstr>Factored example</vt:lpstr>
      <vt:lpstr>Deriving an FSM from a Schematic</vt:lpstr>
      <vt:lpstr>Example of derivation (1)</vt:lpstr>
      <vt:lpstr>Example of derivation (2)</vt:lpstr>
      <vt:lpstr>Example of derivation (3)</vt:lpstr>
      <vt:lpstr>Example of derivation (4)</vt:lpstr>
      <vt:lpstr>FSM Design Procedure</vt:lpstr>
      <vt:lpstr>Exercises (1)</vt:lpstr>
      <vt:lpstr>Exercises (2)</vt:lpstr>
      <vt:lpstr>Exercises (3)</vt:lpstr>
      <vt:lpstr>Exercises (4)</vt:lpstr>
      <vt:lpstr>Exercises (5)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17</cp:revision>
  <dcterms:modified xsi:type="dcterms:W3CDTF">2025-07-09T16:00:06Z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