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5" r:id="rId3"/>
    <p:sldId id="264" r:id="rId4"/>
    <p:sldId id="257" r:id="rId5"/>
    <p:sldId id="259" r:id="rId6"/>
    <p:sldId id="260" r:id="rId7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24B7E-67A2-E24B-9516-C248AFA19009}" v="48" dt="2022-08-30T09:35:52.949"/>
    <p1510:client id="{89457721-8AF9-BB44-BAF2-46F7B0D7D7E8}" v="7" dt="2022-08-30T09:55:12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1"/>
    <p:restoredTop sz="91995"/>
  </p:normalViewPr>
  <p:slideViewPr>
    <p:cSldViewPr snapToGrid="0" snapToObjects="1">
      <p:cViewPr varScale="1">
        <p:scale>
          <a:sx n="135" d="100"/>
          <a:sy n="135" d="100"/>
        </p:scale>
        <p:origin x="2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30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9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iccardo.berta@unige.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hristian.gianoglio@edu.unige.it" TargetMode="External"/><Relationship Id="rId4" Type="http://schemas.openxmlformats.org/officeDocument/2006/relationships/hyperlink" Target="mailto:edoardo.ragusa@edu.unige.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2022.aulaweb.unige.it/mod/page/view.php?id=2114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igitalelectronicsdeeds.com/" TargetMode="External"/><Relationship Id="rId4" Type="http://schemas.openxmlformats.org/officeDocument/2006/relationships/hyperlink" Target="https://bit.ly/unige-esd-202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 err="1"/>
              <a:t>Introduction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Who are we?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632950"/>
            <a:ext cx="8520600" cy="4396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Prof. </a:t>
            </a:r>
            <a:r>
              <a:rPr lang="en-GB" b="1" dirty="0"/>
              <a:t>Riccardo Berta</a:t>
            </a:r>
            <a:br>
              <a:rPr lang="en-GB" dirty="0"/>
            </a:br>
            <a:r>
              <a:rPr lang="en-GB" dirty="0"/>
              <a:t>Elios Lab, DITEN building, third floor</a:t>
            </a:r>
            <a:br>
              <a:rPr lang="en-GB" dirty="0"/>
            </a:br>
            <a:r>
              <a:rPr lang="en-GB" dirty="0" err="1">
                <a:hlinkClick r:id="rId3"/>
              </a:rPr>
              <a:t>riccardo.berta@unige.it</a:t>
            </a:r>
            <a:r>
              <a:rPr lang="en-GB" dirty="0"/>
              <a:t> </a:t>
            </a:r>
          </a:p>
          <a:p>
            <a:pPr marL="120650" lvl="0" indent="0">
              <a:buNone/>
            </a:pPr>
            <a:r>
              <a:rPr lang="en-GB" dirty="0"/>
              <a:t> </a:t>
            </a:r>
          </a:p>
          <a:p>
            <a:pPr lvl="0"/>
            <a:r>
              <a:rPr lang="en-GB" dirty="0"/>
              <a:t>Prof. </a:t>
            </a:r>
            <a:r>
              <a:rPr lang="en-GB" b="1" dirty="0" err="1"/>
              <a:t>Edoardo</a:t>
            </a:r>
            <a:r>
              <a:rPr lang="en-GB" b="1" dirty="0"/>
              <a:t> Ragusa</a:t>
            </a:r>
            <a:br>
              <a:rPr lang="en-GB" dirty="0"/>
            </a:br>
            <a:r>
              <a:rPr lang="en-GB" dirty="0"/>
              <a:t>SEA Lab, DITEN building, ground floor</a:t>
            </a:r>
            <a:br>
              <a:rPr lang="en-GB" dirty="0"/>
            </a:br>
            <a:r>
              <a:rPr lang="en-GB" dirty="0">
                <a:hlinkClick r:id="rId4"/>
              </a:rPr>
              <a:t>edoardo.ragusa@edu.unige.it</a:t>
            </a:r>
            <a:r>
              <a:rPr lang="en-GB" dirty="0"/>
              <a:t>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Prof. </a:t>
            </a:r>
            <a:r>
              <a:rPr lang="en-GB" b="1" dirty="0"/>
              <a:t>Christian </a:t>
            </a:r>
            <a:r>
              <a:rPr lang="en-GB" b="1" dirty="0" err="1"/>
              <a:t>Gianoglio</a:t>
            </a:r>
            <a:br>
              <a:rPr lang="en-GB" dirty="0"/>
            </a:br>
            <a:r>
              <a:rPr lang="en-GB" dirty="0"/>
              <a:t>SEA Lab, DITEN building, ground floor</a:t>
            </a:r>
            <a:br>
              <a:rPr lang="en-GB" dirty="0"/>
            </a:br>
            <a:r>
              <a:rPr lang="en-GB" dirty="0">
                <a:hlinkClick r:id="rId5"/>
              </a:rPr>
              <a:t>christian.gianoglio@edu.unige.it</a:t>
            </a:r>
            <a:r>
              <a:rPr lang="en-GB" dirty="0"/>
              <a:t>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Please, contact us on Microsoft Teams!</a:t>
            </a:r>
          </a:p>
        </p:txBody>
      </p:sp>
    </p:spTree>
    <p:extLst>
      <p:ext uri="{BB962C8B-B14F-4D97-AF65-F5344CB8AC3E}">
        <p14:creationId xmlns:p14="http://schemas.microsoft.com/office/powerpoint/2010/main" val="162156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632950"/>
            <a:ext cx="8520600" cy="4105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Aim of the course is to provide the basics for the analysis and the design of </a:t>
            </a:r>
            <a:r>
              <a:rPr lang="en-GB" b="1" dirty="0"/>
              <a:t>digital systems</a:t>
            </a:r>
            <a:r>
              <a:rPr lang="en-GB" dirty="0"/>
              <a:t>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After introducing </a:t>
            </a:r>
            <a:r>
              <a:rPr lang="en-GB" b="1" dirty="0"/>
              <a:t>boolean algebra </a:t>
            </a:r>
            <a:r>
              <a:rPr lang="en-GB" dirty="0"/>
              <a:t>and </a:t>
            </a:r>
            <a:r>
              <a:rPr lang="en-GB" b="1" dirty="0"/>
              <a:t>binary arithmetic</a:t>
            </a:r>
            <a:r>
              <a:rPr lang="en-GB" dirty="0"/>
              <a:t>, the course covers the methods of analysis and design of </a:t>
            </a:r>
            <a:r>
              <a:rPr lang="en-GB" b="1" dirty="0"/>
              <a:t>combinational</a:t>
            </a:r>
            <a:r>
              <a:rPr lang="en-GB" dirty="0"/>
              <a:t> and </a:t>
            </a:r>
            <a:r>
              <a:rPr lang="en-GB" b="1" dirty="0"/>
              <a:t>sequential digital networks</a:t>
            </a:r>
            <a:r>
              <a:rPr lang="en-GB" dirty="0"/>
              <a:t>, using the technique of </a:t>
            </a:r>
            <a:r>
              <a:rPr lang="en-GB" b="1" dirty="0"/>
              <a:t>Finite State Machines </a:t>
            </a:r>
            <a:r>
              <a:rPr lang="en-GB" dirty="0"/>
              <a:t>model, with the help of the ASM diagrams.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teaching is in the direction of forming a professional figure capable of </a:t>
            </a:r>
            <a:r>
              <a:rPr lang="en-GB" b="1" dirty="0"/>
              <a:t>analysing, understanding and solving problems in the design of digital hardware solutions</a:t>
            </a:r>
            <a:r>
              <a:rPr lang="en-GB" dirty="0"/>
              <a:t>.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Information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499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 err="1"/>
              <a:t>AulaWeb</a:t>
            </a:r>
            <a:endParaRPr lang="en-GB" b="1" dirty="0"/>
          </a:p>
          <a:p>
            <a:pPr lvl="1"/>
            <a:r>
              <a:rPr lang="en-GB" dirty="0">
                <a:hlinkClick r:id="rId3"/>
              </a:rPr>
              <a:t>https://2022.aulaweb.unige.it/mod/page/view.php?id=21141</a:t>
            </a:r>
            <a:endParaRPr lang="en-GB" dirty="0"/>
          </a:p>
          <a:p>
            <a:r>
              <a:rPr lang="en-GB" b="1" dirty="0"/>
              <a:t>Microsoft Teams Channel</a:t>
            </a:r>
          </a:p>
          <a:p>
            <a:pPr lvl="1"/>
            <a:r>
              <a:rPr lang="en-GB" dirty="0">
                <a:hlinkClick r:id="rId4"/>
              </a:rPr>
              <a:t>https://bit.ly/unige-esd-2022</a:t>
            </a:r>
            <a:r>
              <a:rPr lang="en-GB" dirty="0"/>
              <a:t> (code: tpvx011)</a:t>
            </a:r>
          </a:p>
          <a:p>
            <a:pPr lvl="1"/>
            <a:r>
              <a:rPr lang="en-GB" dirty="0"/>
              <a:t>Slides (provided on Teams)</a:t>
            </a:r>
          </a:p>
          <a:p>
            <a:pPr lvl="1"/>
            <a:r>
              <a:rPr lang="en-GB" dirty="0"/>
              <a:t>Exercises (provided on Teams)</a:t>
            </a:r>
          </a:p>
          <a:p>
            <a:pPr lvl="1"/>
            <a:r>
              <a:rPr lang="en-GB" dirty="0"/>
              <a:t>Lecture recordings (provided on Teams): no </a:t>
            </a:r>
            <a:r>
              <a:rPr lang="en-GB" dirty="0" err="1"/>
              <a:t>streming</a:t>
            </a:r>
            <a:endParaRPr lang="en-GB" dirty="0"/>
          </a:p>
          <a:p>
            <a:pPr lvl="1"/>
            <a:r>
              <a:rPr lang="en-GB" dirty="0"/>
              <a:t>Deeds (</a:t>
            </a:r>
            <a:r>
              <a:rPr lang="en-GB" dirty="0">
                <a:hlinkClick r:id="rId5"/>
              </a:rPr>
              <a:t>https://www.digitalelectronicsdeeds.com</a:t>
            </a:r>
            <a:r>
              <a:rPr lang="en-GB" dirty="0"/>
              <a:t>)</a:t>
            </a:r>
          </a:p>
          <a:p>
            <a:r>
              <a:rPr lang="en-GB" b="1" dirty="0"/>
              <a:t>Schedule</a:t>
            </a:r>
          </a:p>
          <a:p>
            <a:pPr lvl="1"/>
            <a:r>
              <a:rPr lang="en-GB" dirty="0"/>
              <a:t>Wednesday 9:00-11:00 G2A (lecture)</a:t>
            </a:r>
          </a:p>
          <a:p>
            <a:pPr lvl="1"/>
            <a:r>
              <a:rPr lang="en-GB" dirty="0"/>
              <a:t>Wednesday 14:00 – 16:00 INFAL/1(exercises)</a:t>
            </a:r>
          </a:p>
          <a:p>
            <a:pPr lvl="1"/>
            <a:r>
              <a:rPr lang="en-GB" dirty="0"/>
              <a:t>Friday 11:00-13:00 G2A (lecture/exercises)</a:t>
            </a:r>
          </a:p>
          <a:p>
            <a:r>
              <a:rPr lang="en-GB" b="1" dirty="0"/>
              <a:t>Book</a:t>
            </a:r>
            <a:r>
              <a:rPr lang="en-GB" dirty="0"/>
              <a:t> (not strictly required)</a:t>
            </a:r>
          </a:p>
          <a:p>
            <a:pPr lvl="1"/>
            <a:r>
              <a:rPr lang="en-GB" dirty="0"/>
              <a:t>G. </a:t>
            </a:r>
            <a:r>
              <a:rPr lang="en-GB" dirty="0" err="1"/>
              <a:t>Donzellini</a:t>
            </a:r>
            <a:r>
              <a:rPr lang="en-GB" dirty="0"/>
              <a:t> et al. </a:t>
            </a:r>
            <a:r>
              <a:rPr lang="en-GB" b="1" dirty="0"/>
              <a:t>Introduction to digital system design</a:t>
            </a:r>
            <a:r>
              <a:rPr lang="en-GB" dirty="0"/>
              <a:t>, Springer</a:t>
            </a:r>
            <a:endParaRPr lang="en-GB" b="1" dirty="0"/>
          </a:p>
          <a:p>
            <a:pPr lvl="1"/>
            <a:r>
              <a:rPr lang="en-GB" dirty="0"/>
              <a:t>D. Harris, </a:t>
            </a:r>
            <a:r>
              <a:rPr lang="en-GB" b="1" dirty="0"/>
              <a:t>Digital Design and Computer Architecture, RISC-V Edition</a:t>
            </a:r>
            <a:r>
              <a:rPr lang="en-GB" dirty="0"/>
              <a:t>, Kaufmann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Grading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13163"/>
            <a:ext cx="8361245" cy="5023604"/>
          </a:xfrm>
        </p:spPr>
        <p:txBody>
          <a:bodyPr/>
          <a:lstStyle/>
          <a:p>
            <a:r>
              <a:rPr lang="en-GB" dirty="0"/>
              <a:t>The examination of the course consists of </a:t>
            </a:r>
            <a:r>
              <a:rPr lang="en-GB" b="1" dirty="0"/>
              <a:t>a written exam </a:t>
            </a:r>
            <a:r>
              <a:rPr lang="en-GB" dirty="0"/>
              <a:t>and </a:t>
            </a:r>
            <a:r>
              <a:rPr lang="en-GB" b="1" dirty="0"/>
              <a:t>an oral examination</a:t>
            </a:r>
            <a:r>
              <a:rPr lang="en-GB" dirty="0"/>
              <a:t>. </a:t>
            </a:r>
          </a:p>
          <a:p>
            <a:r>
              <a:rPr lang="en-GB" dirty="0"/>
              <a:t>It is possible two divide the written exam </a:t>
            </a:r>
            <a:r>
              <a:rPr lang="en-GB" b="1" dirty="0"/>
              <a:t>in two parts </a:t>
            </a:r>
            <a:r>
              <a:rPr lang="en-GB" dirty="0"/>
              <a:t>(first and second semester)</a:t>
            </a:r>
          </a:p>
          <a:p>
            <a:endParaRPr lang="en-GB" sz="1100" dirty="0"/>
          </a:p>
          <a:p>
            <a:r>
              <a:rPr lang="en-GB" dirty="0"/>
              <a:t>The written exam is a design of </a:t>
            </a:r>
            <a:r>
              <a:rPr lang="en-GB" b="1" dirty="0"/>
              <a:t>a digital system based on combinational or sequential elements</a:t>
            </a:r>
            <a:r>
              <a:rPr lang="en-GB" dirty="0"/>
              <a:t> (first part) and a </a:t>
            </a:r>
            <a:r>
              <a:rPr lang="en-GB" b="1" dirty="0"/>
              <a:t>finite state machine </a:t>
            </a:r>
            <a:r>
              <a:rPr lang="en-GB" dirty="0"/>
              <a:t>(second part)</a:t>
            </a:r>
          </a:p>
          <a:p>
            <a:r>
              <a:rPr lang="en-GB" dirty="0"/>
              <a:t>The final oral exam is a </a:t>
            </a:r>
            <a:r>
              <a:rPr lang="en-GB" b="1" dirty="0"/>
              <a:t>discussion</a:t>
            </a:r>
            <a:r>
              <a:rPr lang="en-GB" dirty="0"/>
              <a:t> of the design produced during the written part and on all the theoretical topics covered during lecture </a:t>
            </a:r>
          </a:p>
          <a:p>
            <a:endParaRPr lang="en-GB" sz="1100" dirty="0"/>
          </a:p>
          <a:p>
            <a:r>
              <a:rPr lang="en-GB" dirty="0"/>
              <a:t>The evaluation parameters include:</a:t>
            </a:r>
          </a:p>
          <a:p>
            <a:pPr lvl="1"/>
            <a:r>
              <a:rPr lang="en-GB" dirty="0"/>
              <a:t>understanding the concepts relating to the analysis and design of digital networks</a:t>
            </a:r>
          </a:p>
          <a:p>
            <a:pPr lvl="1"/>
            <a:r>
              <a:rPr lang="en-GB" dirty="0"/>
              <a:t>the ability to analyse the specific architectural elements of a digital system</a:t>
            </a:r>
          </a:p>
          <a:p>
            <a:pPr lvl="1"/>
            <a:r>
              <a:rPr lang="en-GB" dirty="0"/>
              <a:t>the ability to reasoning of exposure through the correct use of the specialist lexicon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Topics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Binary arithmetic, binary codes and operations, complements, conversions, major arithmetic-logical architectures, error detection codes, alphanumeric codes.</a:t>
            </a:r>
          </a:p>
          <a:p>
            <a:endParaRPr lang="en-GB" dirty="0"/>
          </a:p>
          <a:p>
            <a:pPr lvl="0"/>
            <a:r>
              <a:rPr lang="en-GB" dirty="0"/>
              <a:t>Information representation, boolean functions and logic networks, Shannon expansion theorem, standard combinational circuits.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Minimization of Boolean functions, Karnaugh maps, hints of algorithmic methods.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Introduction to sequential circuits, timing concepts, Flip-Flops (SR FF, FF D Latch, FF JK, D and E PET), registers, counters, sequential networks analysis.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Introduction to Finite State Machine (FSM) and ASM charts (status block, conditional block, conditioned outputs). Project examples and exercises, state assignment criteria, hint of asynchronous FSM.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712184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5960</TotalTime>
  <Words>547</Words>
  <Application>Microsoft Macintosh PowerPoint</Application>
  <PresentationFormat>Presentazione su schermo (4:3)</PresentationFormat>
  <Paragraphs>63</Paragraphs>
  <Slides>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Economica</vt:lpstr>
      <vt:lpstr>Arial</vt:lpstr>
      <vt:lpstr>Open Sans</vt:lpstr>
      <vt:lpstr>Luxe</vt:lpstr>
      <vt:lpstr>Introduction</vt:lpstr>
      <vt:lpstr>Who are we?</vt:lpstr>
      <vt:lpstr>Objectives</vt:lpstr>
      <vt:lpstr>Information</vt:lpstr>
      <vt:lpstr>Grading</vt:lpstr>
      <vt:lpstr>Topics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13</cp:revision>
  <dcterms:modified xsi:type="dcterms:W3CDTF">2022-09-21T07:55:03Z</dcterms:modified>
  <cp:category/>
</cp:coreProperties>
</file>