
<file path=[Content_Types].xml><?xml version="1.0" encoding="utf-8"?>
<Types xmlns="http://schemas.openxmlformats.org/package/2006/content-types">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5"/>
  </p:notesMasterIdLst>
  <p:sldIdLst>
    <p:sldId id="256" r:id="rId2"/>
    <p:sldId id="259" r:id="rId3"/>
    <p:sldId id="257" r:id="rId4"/>
    <p:sldId id="258" r:id="rId5"/>
    <p:sldId id="260" r:id="rId6"/>
    <p:sldId id="261" r:id="rId7"/>
    <p:sldId id="262" r:id="rId8"/>
    <p:sldId id="263" r:id="rId9"/>
    <p:sldId id="264" r:id="rId10"/>
    <p:sldId id="276" r:id="rId11"/>
    <p:sldId id="266" r:id="rId12"/>
    <p:sldId id="265" r:id="rId13"/>
    <p:sldId id="275" r:id="rId14"/>
  </p:sldIdLst>
  <p:sldSz cx="9144000" cy="6858000" type="screen4x3"/>
  <p:notesSz cx="6858000" cy="9144000"/>
  <p:embeddedFontLst>
    <p:embeddedFont>
      <p:font typeface="Economica" panose="02000506040000020004" pitchFamily="2" charset="77"/>
      <p:regular r:id="rId16"/>
      <p:bold r:id="rId17"/>
      <p:italic r:id="rId18"/>
      <p:boldItalic r:id="rId19"/>
    </p:embeddedFon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89"/>
    <p:restoredTop sz="92055"/>
  </p:normalViewPr>
  <p:slideViewPr>
    <p:cSldViewPr snapToGrid="0" snapToObjects="1">
      <p:cViewPr>
        <p:scale>
          <a:sx n="151" d="100"/>
          <a:sy n="151" d="100"/>
        </p:scale>
        <p:origin x="190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modSp new mod">
        <pc:chgData name="Riccardo Berta" userId="c8694f89-bba4-4576-b0a8-456619ca5a8c" providerId="ADAL" clId="{A8290FA7-622A-D149-8650-9DF3F18680D5}" dt="2022-07-27T10:13:59.822" v="1768" actId="20577"/>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del">
        <pc:chgData name="Riccardo Berta" userId="c8694f89-bba4-4576-b0a8-456619ca5a8c" providerId="ADAL" clId="{A8290FA7-622A-D149-8650-9DF3F18680D5}" dt="2022-07-18T11:39:58.282" v="26" actId="2696"/>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1763721470" sldId="266"/>
        </pc:sldMkLst>
      </pc:sldChg>
      <pc:sldChg chg="del">
        <pc:chgData name="Riccardo Berta" userId="c8694f89-bba4-4576-b0a8-456619ca5a8c" providerId="ADAL" clId="{A8290FA7-622A-D149-8650-9DF3F18680D5}" dt="2022-07-18T11:39:59.035" v="31" actId="2696"/>
        <pc:sldMkLst>
          <pc:docMk/>
          <pc:sldMk cId="0" sldId="267"/>
        </pc:sldMkLst>
      </pc:sldChg>
      <pc:sldChg chg="del">
        <pc:chgData name="Riccardo Berta" userId="c8694f89-bba4-4576-b0a8-456619ca5a8c" providerId="ADAL" clId="{A8290FA7-622A-D149-8650-9DF3F18680D5}" dt="2022-07-18T11:39:59.202" v="32" actId="2696"/>
        <pc:sldMkLst>
          <pc:docMk/>
          <pc:sldMk cId="0" sldId="269"/>
        </pc:sldMkLst>
      </pc:sldChg>
      <pc:sldChg chg="del">
        <pc:chgData name="Riccardo Berta" userId="c8694f89-bba4-4576-b0a8-456619ca5a8c" providerId="ADAL" clId="{A8290FA7-622A-D149-8650-9DF3F18680D5}" dt="2022-07-18T11:39:59.363" v="33" actId="2696"/>
        <pc:sldMkLst>
          <pc:docMk/>
          <pc:sldMk cId="0" sldId="270"/>
        </pc:sldMkLst>
      </pc:sldChg>
      <pc:sldChg chg="del">
        <pc:chgData name="Riccardo Berta" userId="c8694f89-bba4-4576-b0a8-456619ca5a8c" providerId="ADAL" clId="{A8290FA7-622A-D149-8650-9DF3F18680D5}" dt="2022-07-18T11:39:59.502" v="34" actId="2696"/>
        <pc:sldMkLst>
          <pc:docMk/>
          <pc:sldMk cId="0" sldId="271"/>
        </pc:sldMkLst>
      </pc:sldChg>
      <pc:sldChg chg="del">
        <pc:chgData name="Riccardo Berta" userId="c8694f89-bba4-4576-b0a8-456619ca5a8c" providerId="ADAL" clId="{A8290FA7-622A-D149-8650-9DF3F18680D5}" dt="2022-07-18T11:40:00.091" v="38" actId="2696"/>
        <pc:sldMkLst>
          <pc:docMk/>
          <pc:sldMk cId="0"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0"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EBF5B485-160E-8C4B-92EA-A67553ED9ACB}"/>
    <pc:docChg chg="addSld modSld">
      <pc:chgData name="Riccardo Berta" userId="c8694f89-bba4-4576-b0a8-456619ca5a8c" providerId="ADAL" clId="{EBF5B485-160E-8C4B-92EA-A67553ED9ACB}" dt="2022-08-26T10:56:32.477" v="31" actId="20577"/>
      <pc:docMkLst>
        <pc:docMk/>
      </pc:docMkLst>
      <pc:sldChg chg="modSp mod">
        <pc:chgData name="Riccardo Berta" userId="c8694f89-bba4-4576-b0a8-456619ca5a8c" providerId="ADAL" clId="{EBF5B485-160E-8C4B-92EA-A67553ED9ACB}" dt="2022-08-26T10:56:32.477" v="31" actId="20577"/>
        <pc:sldMkLst>
          <pc:docMk/>
          <pc:sldMk cId="3018556184" sldId="259"/>
        </pc:sldMkLst>
        <pc:spChg chg="mod">
          <ac:chgData name="Riccardo Berta" userId="c8694f89-bba4-4576-b0a8-456619ca5a8c" providerId="ADAL" clId="{EBF5B485-160E-8C4B-92EA-A67553ED9ACB}" dt="2022-08-26T10:56:32.477" v="31" actId="20577"/>
          <ac:spMkLst>
            <pc:docMk/>
            <pc:sldMk cId="3018556184" sldId="259"/>
            <ac:spMk id="3" creationId="{38BFAA1C-1163-169B-2D77-6FEF73CC8512}"/>
          </ac:spMkLst>
        </pc:spChg>
      </pc:sldChg>
      <pc:sldChg chg="add">
        <pc:chgData name="Riccardo Berta" userId="c8694f89-bba4-4576-b0a8-456619ca5a8c" providerId="ADAL" clId="{EBF5B485-160E-8C4B-92EA-A67553ED9ACB}" dt="2022-08-26T10:56:02.052" v="0"/>
        <pc:sldMkLst>
          <pc:docMk/>
          <pc:sldMk cId="1370485989" sldId="276"/>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1763721470" sldId="266"/>
        </pc:sldMkLst>
        <pc:picChg chg="mod">
          <ac:chgData name="Riccardo Berta" userId="c8694f89-bba4-4576-b0a8-456619ca5a8c" providerId="ADAL" clId="{35C5D11B-424E-5B41-A9C4-509DD0A59BFD}" dt="2022-03-22T07:44:22.734" v="25"/>
          <ac:picMkLst>
            <pc:docMk/>
            <pc:sldMk cId="1763721470"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0" sldId="267"/>
        </pc:sldMkLst>
        <pc:spChg chg="mod">
          <ac:chgData name="Riccardo Berta" userId="c8694f89-bba4-4576-b0a8-456619ca5a8c" providerId="ADAL" clId="{35C5D11B-424E-5B41-A9C4-509DD0A59BFD}" dt="2022-04-01T12:12:56.906" v="135" actId="20577"/>
          <ac:spMkLst>
            <pc:docMk/>
            <pc:sldMk cId="0" sldId="267"/>
            <ac:spMk id="162" creationId="{00000000-0000-0000-0000-000000000000}"/>
          </ac:spMkLst>
        </pc:spChg>
        <pc:picChg chg="mod">
          <ac:chgData name="Riccardo Berta" userId="c8694f89-bba4-4576-b0a8-456619ca5a8c" providerId="ADAL" clId="{35C5D11B-424E-5B41-A9C4-509DD0A59BFD}" dt="2022-03-22T07:44:34.392" v="26"/>
          <ac:picMkLst>
            <pc:docMk/>
            <pc:sldMk cId="0"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0" sldId="268"/>
        </pc:sldMkLst>
      </pc:sldChg>
      <pc:sldChg chg="modSp">
        <pc:chgData name="Riccardo Berta" userId="c8694f89-bba4-4576-b0a8-456619ca5a8c" providerId="ADAL" clId="{35C5D11B-424E-5B41-A9C4-509DD0A59BFD}" dt="2022-03-22T07:44:59.403" v="28"/>
        <pc:sldMkLst>
          <pc:docMk/>
          <pc:sldMk cId="0" sldId="269"/>
        </pc:sldMkLst>
        <pc:picChg chg="mod">
          <ac:chgData name="Riccardo Berta" userId="c8694f89-bba4-4576-b0a8-456619ca5a8c" providerId="ADAL" clId="{35C5D11B-424E-5B41-A9C4-509DD0A59BFD}" dt="2022-03-22T07:44:47.754" v="27"/>
          <ac:picMkLst>
            <pc:docMk/>
            <pc:sldMk cId="0" sldId="269"/>
            <ac:picMk id="176" creationId="{00000000-0000-0000-0000-000000000000}"/>
          </ac:picMkLst>
        </pc:picChg>
        <pc:picChg chg="mod">
          <ac:chgData name="Riccardo Berta" userId="c8694f89-bba4-4576-b0a8-456619ca5a8c" providerId="ADAL" clId="{35C5D11B-424E-5B41-A9C4-509DD0A59BFD}" dt="2022-03-22T07:44:59.403" v="28"/>
          <ac:picMkLst>
            <pc:docMk/>
            <pc:sldMk cId="0"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0" sldId="270"/>
        </pc:sldMkLst>
        <pc:picChg chg="mod">
          <ac:chgData name="Riccardo Berta" userId="c8694f89-bba4-4576-b0a8-456619ca5a8c" providerId="ADAL" clId="{35C5D11B-424E-5B41-A9C4-509DD0A59BFD}" dt="2022-03-22T07:46:52.226" v="32"/>
          <ac:picMkLst>
            <pc:docMk/>
            <pc:sldMk cId="0" sldId="270"/>
            <ac:picMk id="184" creationId="{00000000-0000-0000-0000-000000000000}"/>
          </ac:picMkLst>
        </pc:picChg>
        <pc:picChg chg="mod">
          <ac:chgData name="Riccardo Berta" userId="c8694f89-bba4-4576-b0a8-456619ca5a8c" providerId="ADAL" clId="{35C5D11B-424E-5B41-A9C4-509DD0A59BFD}" dt="2022-03-22T07:47:03.443" v="33"/>
          <ac:picMkLst>
            <pc:docMk/>
            <pc:sldMk cId="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0" sldId="271"/>
        </pc:sldMkLst>
        <pc:picChg chg="mod">
          <ac:chgData name="Riccardo Berta" userId="c8694f89-bba4-4576-b0a8-456619ca5a8c" providerId="ADAL" clId="{35C5D11B-424E-5B41-A9C4-509DD0A59BFD}" dt="2022-03-22T07:47:14.728" v="34"/>
          <ac:picMkLst>
            <pc:docMk/>
            <pc:sldMk cId="0" sldId="271"/>
            <ac:picMk id="193" creationId="{00000000-0000-0000-0000-000000000000}"/>
          </ac:picMkLst>
        </pc:picChg>
        <pc:picChg chg="mod">
          <ac:chgData name="Riccardo Berta" userId="c8694f89-bba4-4576-b0a8-456619ca5a8c" providerId="ADAL" clId="{35C5D11B-424E-5B41-A9C4-509DD0A59BFD}" dt="2022-03-22T07:47:31.485" v="36"/>
          <ac:picMkLst>
            <pc:docMk/>
            <pc:sldMk cId="0" sldId="271"/>
            <ac:picMk id="194" creationId="{00000000-0000-0000-0000-000000000000}"/>
          </ac:picMkLst>
        </pc:picChg>
        <pc:picChg chg="mod">
          <ac:chgData name="Riccardo Berta" userId="c8694f89-bba4-4576-b0a8-456619ca5a8c" providerId="ADAL" clId="{35C5D11B-424E-5B41-A9C4-509DD0A59BFD}" dt="2022-03-22T07:47:51.976" v="38"/>
          <ac:picMkLst>
            <pc:docMk/>
            <pc:sldMk cId="0"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0" sldId="272"/>
        </pc:sldMkLst>
        <pc:spChg chg="mod">
          <ac:chgData name="Riccardo Berta" userId="c8694f89-bba4-4576-b0a8-456619ca5a8c" providerId="ADAL" clId="{35C5D11B-424E-5B41-A9C4-509DD0A59BFD}" dt="2022-03-22T07:29:04.952" v="2"/>
          <ac:spMkLst>
            <pc:docMk/>
            <pc:sldMk cId="0"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1143000" y="685800"/>
            <a:ext cx="4572000" cy="3429000"/>
          </a:xfrm>
        </p:spPr>
      </p:sp>
      <p:sp>
        <p:nvSpPr>
          <p:cNvPr id="3" name="Segnaposto not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9999638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3940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03631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9740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GB" dirty="0"/>
              <a:t>The Digital Abstraction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Sensors</a:t>
            </a:r>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A device that produces an output signal for the purpose of sensing a physical phenomenon (like heat, pressure, humidity, movement etc)</a:t>
            </a:r>
          </a:p>
          <a:p>
            <a:pPr lvl="1"/>
            <a:r>
              <a:rPr lang="en-GB" dirty="0"/>
              <a:t>Example:</a:t>
            </a:r>
          </a:p>
          <a:p>
            <a:pPr lvl="1"/>
            <a:endParaRPr lang="en-GB" dirty="0"/>
          </a:p>
          <a:p>
            <a:pPr lvl="1"/>
            <a:endParaRPr lang="en-GB" dirty="0"/>
          </a:p>
          <a:p>
            <a:endParaRPr lang="en-GB" dirty="0"/>
          </a:p>
        </p:txBody>
      </p:sp>
      <p:pic>
        <p:nvPicPr>
          <p:cNvPr id="5" name="Immagine 4">
            <a:extLst>
              <a:ext uri="{FF2B5EF4-FFF2-40B4-BE49-F238E27FC236}">
                <a16:creationId xmlns:a16="http://schemas.microsoft.com/office/drawing/2014/main" id="{BFCBB991-CC8F-563C-137D-8D471F408771}"/>
              </a:ext>
            </a:extLst>
          </p:cNvPr>
          <p:cNvPicPr>
            <a:picLocks noChangeAspect="1"/>
          </p:cNvPicPr>
          <p:nvPr/>
        </p:nvPicPr>
        <p:blipFill>
          <a:blip r:embed="rId2"/>
          <a:stretch>
            <a:fillRect/>
          </a:stretch>
        </p:blipFill>
        <p:spPr>
          <a:xfrm>
            <a:off x="2162013" y="1987308"/>
            <a:ext cx="4819974" cy="1074909"/>
          </a:xfrm>
          <a:prstGeom prst="rect">
            <a:avLst/>
          </a:prstGeom>
        </p:spPr>
      </p:pic>
      <p:pic>
        <p:nvPicPr>
          <p:cNvPr id="1026" name="Picture 2" descr="ADC and DAC for biomedical application - ScienceDirect">
            <a:extLst>
              <a:ext uri="{FF2B5EF4-FFF2-40B4-BE49-F238E27FC236}">
                <a16:creationId xmlns:a16="http://schemas.microsoft.com/office/drawing/2014/main" id="{E9F11F4D-1D19-CF9D-D022-BA943CEAD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3704212"/>
            <a:ext cx="4819975" cy="20494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ourns - Automotive Sensors">
            <a:extLst>
              <a:ext uri="{FF2B5EF4-FFF2-40B4-BE49-F238E27FC236}">
                <a16:creationId xmlns:a16="http://schemas.microsoft.com/office/drawing/2014/main" id="{822B8D54-0CDD-B76B-E084-111347F6FA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52378" y="3518048"/>
            <a:ext cx="3675723" cy="2421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0485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en-GB" dirty="0"/>
              <a:t>The amount of information</a:t>
            </a:r>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The amount of information D of </a:t>
            </a:r>
            <a:r>
              <a:rPr lang="en-GB" b="1" dirty="0"/>
              <a:t>discrete variable </a:t>
            </a:r>
            <a:r>
              <a:rPr lang="en-GB" dirty="0"/>
              <a:t>with N distinct states is measured in units of </a:t>
            </a:r>
            <a:r>
              <a:rPr lang="en-GB" b="1" dirty="0"/>
              <a:t>bits</a:t>
            </a:r>
            <a:r>
              <a:rPr lang="en-GB" dirty="0"/>
              <a:t> (binary digits, a bit is 0 or 1) as:</a:t>
            </a:r>
          </a:p>
          <a:p>
            <a:pPr lvl="1">
              <a:lnSpc>
                <a:spcPct val="100000"/>
              </a:lnSpc>
              <a:spcBef>
                <a:spcPts val="600"/>
              </a:spcBef>
              <a:spcAft>
                <a:spcPts val="600"/>
              </a:spcAft>
            </a:pPr>
            <a:r>
              <a:rPr lang="en-GB" dirty="0"/>
              <a:t>D = log</a:t>
            </a:r>
            <a:r>
              <a:rPr lang="en-GB" baseline="-25000" dirty="0"/>
              <a:t>2</a:t>
            </a:r>
            <a:r>
              <a:rPr lang="en-GB" dirty="0"/>
              <a:t>N [bits]</a:t>
            </a:r>
          </a:p>
          <a:p>
            <a:pPr lvl="1">
              <a:lnSpc>
                <a:spcPct val="100000"/>
              </a:lnSpc>
              <a:spcBef>
                <a:spcPts val="600"/>
              </a:spcBef>
              <a:spcAft>
                <a:spcPts val="600"/>
              </a:spcAft>
            </a:pPr>
            <a:endParaRPr lang="en-GB" dirty="0"/>
          </a:p>
          <a:p>
            <a:pPr>
              <a:lnSpc>
                <a:spcPct val="100000"/>
              </a:lnSpc>
              <a:spcBef>
                <a:spcPts val="600"/>
              </a:spcBef>
              <a:spcAft>
                <a:spcPts val="600"/>
              </a:spcAft>
            </a:pPr>
            <a:r>
              <a:rPr lang="en-GB" dirty="0"/>
              <a:t>Examples:</a:t>
            </a:r>
          </a:p>
          <a:p>
            <a:pPr lvl="1">
              <a:lnSpc>
                <a:spcPct val="100000"/>
              </a:lnSpc>
              <a:spcBef>
                <a:spcPts val="600"/>
              </a:spcBef>
              <a:spcAft>
                <a:spcPts val="600"/>
              </a:spcAft>
            </a:pPr>
            <a:r>
              <a:rPr lang="en-GB" dirty="0"/>
              <a:t>a binary variable conveys log</a:t>
            </a:r>
            <a:r>
              <a:rPr lang="en-GB" baseline="-25000" dirty="0"/>
              <a:t>2</a:t>
            </a:r>
            <a:r>
              <a:rPr lang="en-GB" dirty="0"/>
              <a:t>2 = 1 bit of information</a:t>
            </a:r>
          </a:p>
          <a:p>
            <a:pPr lvl="1">
              <a:lnSpc>
                <a:spcPct val="100000"/>
              </a:lnSpc>
              <a:spcBef>
                <a:spcPts val="600"/>
              </a:spcBef>
              <a:spcAft>
                <a:spcPts val="600"/>
              </a:spcAft>
            </a:pPr>
            <a:r>
              <a:rPr lang="en-GB" dirty="0"/>
              <a:t>each of Babbage’s gears carried log</a:t>
            </a:r>
            <a:r>
              <a:rPr lang="en-GB" baseline="-25000" dirty="0"/>
              <a:t>2</a:t>
            </a:r>
            <a:r>
              <a:rPr lang="en-GB" dirty="0"/>
              <a:t>10 = 3.322 bits of information, because it could be in one of 2</a:t>
            </a:r>
            <a:r>
              <a:rPr lang="en-GB" baseline="30000" dirty="0"/>
              <a:t>3.322</a:t>
            </a:r>
            <a:r>
              <a:rPr lang="en-GB" dirty="0"/>
              <a:t> = 10 unique positions</a:t>
            </a:r>
          </a:p>
          <a:p>
            <a:pPr lvl="1">
              <a:lnSpc>
                <a:spcPct val="100000"/>
              </a:lnSpc>
              <a:spcBef>
                <a:spcPts val="600"/>
              </a:spcBef>
              <a:spcAft>
                <a:spcPts val="600"/>
              </a:spcAft>
            </a:pPr>
            <a:r>
              <a:rPr lang="en-GB" dirty="0"/>
              <a:t>a continuous signal theoretically contains an infinite amount of information because it can take on an infinite number of values</a:t>
            </a:r>
          </a:p>
          <a:p>
            <a:pPr lvl="1">
              <a:lnSpc>
                <a:spcPct val="100000"/>
              </a:lnSpc>
              <a:spcBef>
                <a:spcPts val="600"/>
              </a:spcBef>
              <a:spcAft>
                <a:spcPts val="600"/>
              </a:spcAft>
            </a:pPr>
            <a:r>
              <a:rPr lang="en-GB" dirty="0"/>
              <a:t>in practice, noise and measurement error limit the information to only 10 to 16 bits for most continuous signals</a:t>
            </a:r>
          </a:p>
        </p:txBody>
      </p:sp>
    </p:spTree>
    <p:extLst>
      <p:ext uri="{BB962C8B-B14F-4D97-AF65-F5344CB8AC3E}">
        <p14:creationId xmlns:p14="http://schemas.microsoft.com/office/powerpoint/2010/main" val="1763721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Boole Algebra</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dirty="0"/>
              <a:t>Digital signals may be treated with </a:t>
            </a:r>
            <a:r>
              <a:rPr lang="en-GB" b="1" dirty="0"/>
              <a:t>discrete math</a:t>
            </a:r>
            <a:r>
              <a:rPr lang="en-GB" dirty="0"/>
              <a:t> </a:t>
            </a:r>
          </a:p>
          <a:p>
            <a:r>
              <a:rPr lang="en-GB" dirty="0"/>
              <a:t>If we limit to the case of only two values (the binary case), </a:t>
            </a:r>
            <a:br>
              <a:rPr lang="en-GB" dirty="0"/>
            </a:br>
            <a:r>
              <a:rPr lang="en-GB" dirty="0"/>
              <a:t>we can refer to the </a:t>
            </a:r>
            <a:r>
              <a:rPr lang="en-GB" b="1" dirty="0"/>
              <a:t>boolean algebra</a:t>
            </a:r>
          </a:p>
          <a:p>
            <a:endParaRPr lang="en-GB" b="1" dirty="0"/>
          </a:p>
          <a:p>
            <a:r>
              <a:rPr lang="en-GB" dirty="0"/>
              <a:t>The beauty of the </a:t>
            </a:r>
            <a:r>
              <a:rPr lang="en-GB" b="1" dirty="0"/>
              <a:t>digital abstraction </a:t>
            </a:r>
            <a:r>
              <a:rPr lang="en-GB" dirty="0"/>
              <a:t>is that digital </a:t>
            </a:r>
            <a:br>
              <a:rPr lang="en-GB" dirty="0"/>
            </a:br>
            <a:r>
              <a:rPr lang="en-GB" dirty="0"/>
              <a:t>designers can focus on 1 and 0, </a:t>
            </a:r>
            <a:r>
              <a:rPr lang="en-GB" b="1" dirty="0"/>
              <a:t>ignoring</a:t>
            </a:r>
            <a:r>
              <a:rPr lang="en-GB" dirty="0"/>
              <a:t> whether the </a:t>
            </a:r>
            <a:br>
              <a:rPr lang="en-GB" dirty="0"/>
            </a:br>
            <a:r>
              <a:rPr lang="en-GB" dirty="0"/>
              <a:t>boolean variables are physically represented with voltages, </a:t>
            </a:r>
            <a:br>
              <a:rPr lang="en-GB" dirty="0"/>
            </a:br>
            <a:r>
              <a:rPr lang="en-GB" dirty="0"/>
              <a:t>rotating gears, or even hydraulic fluid levels </a:t>
            </a:r>
          </a:p>
          <a:p>
            <a:pPr lvl="1"/>
            <a:r>
              <a:rPr lang="en-GB" u="sng" dirty="0"/>
              <a:t>a computer programmer can work without needing to </a:t>
            </a:r>
            <a:br>
              <a:rPr lang="en-GB" u="sng" dirty="0"/>
            </a:br>
            <a:r>
              <a:rPr lang="en-GB" u="sng" dirty="0"/>
              <a:t>know the intimate details of the computer hardware </a:t>
            </a:r>
          </a:p>
          <a:p>
            <a:pPr lvl="1"/>
            <a:r>
              <a:rPr lang="en-GB" dirty="0"/>
              <a:t>on the other hand, understanding the details of the </a:t>
            </a:r>
            <a:br>
              <a:rPr lang="en-GB" dirty="0"/>
            </a:br>
            <a:r>
              <a:rPr lang="en-GB" dirty="0"/>
              <a:t>hardware allows the programmer to optimize the software </a:t>
            </a:r>
            <a:br>
              <a:rPr lang="en-GB" dirty="0"/>
            </a:br>
            <a:r>
              <a:rPr lang="en-GB" dirty="0"/>
              <a:t>better for that specific computer</a:t>
            </a:r>
          </a:p>
        </p:txBody>
      </p:sp>
      <p:pic>
        <p:nvPicPr>
          <p:cNvPr id="5" name="Immagine 4" descr="Immagine che contiene testo&#10;&#10;Descrizione generata automaticamente">
            <a:extLst>
              <a:ext uri="{FF2B5EF4-FFF2-40B4-BE49-F238E27FC236}">
                <a16:creationId xmlns:a16="http://schemas.microsoft.com/office/drawing/2014/main" id="{6F2A372C-E4F3-6EB3-7011-0A41077F7959}"/>
              </a:ext>
            </a:extLst>
          </p:cNvPr>
          <p:cNvPicPr>
            <a:picLocks noChangeAspect="1"/>
          </p:cNvPicPr>
          <p:nvPr/>
        </p:nvPicPr>
        <p:blipFill>
          <a:blip r:embed="rId2"/>
          <a:stretch>
            <a:fillRect/>
          </a:stretch>
        </p:blipFill>
        <p:spPr>
          <a:xfrm>
            <a:off x="6824100" y="870850"/>
            <a:ext cx="2197100" cy="5346700"/>
          </a:xfrm>
          <a:prstGeom prst="rect">
            <a:avLst/>
          </a:prstGeom>
        </p:spPr>
      </p:pic>
    </p:spTree>
    <p:extLst>
      <p:ext uri="{BB962C8B-B14F-4D97-AF65-F5344CB8AC3E}">
        <p14:creationId xmlns:p14="http://schemas.microsoft.com/office/powerpoint/2010/main" val="2045385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Ex1.1: </a:t>
            </a:r>
            <a:r>
              <a:rPr lang="en-GB" b="1" dirty="0"/>
              <a:t>An analog voltage is in the range of 0–5V. If it can be measured with an accuracy of ±50 mV, at most how many bits of information does it convey?</a:t>
            </a:r>
          </a:p>
          <a:p>
            <a:pPr lvl="1">
              <a:lnSpc>
                <a:spcPct val="100000"/>
              </a:lnSpc>
              <a:spcBef>
                <a:spcPts val="600"/>
              </a:spcBef>
              <a:spcAft>
                <a:spcPts val="600"/>
              </a:spcAft>
            </a:pPr>
            <a:r>
              <a:rPr lang="en-GB" dirty="0"/>
              <a:t>Solution: an accuracy of +/- 50mV indicates that the signal can be resolved to 100mV intervals. There are 50 such intervals in the range of 0-5V, so the signal represents log</a:t>
            </a:r>
            <a:r>
              <a:rPr lang="en-GB" baseline="-25000" dirty="0"/>
              <a:t>2</a:t>
            </a:r>
            <a:r>
              <a:rPr lang="en-GB" dirty="0"/>
              <a:t>50 = 5.64 bits of information</a:t>
            </a:r>
          </a:p>
          <a:p>
            <a:pPr lvl="1">
              <a:lnSpc>
                <a:spcPct val="100000"/>
              </a:lnSpc>
              <a:spcBef>
                <a:spcPts val="600"/>
              </a:spcBef>
              <a:spcAft>
                <a:spcPts val="600"/>
              </a:spcAft>
            </a:pPr>
            <a:endParaRPr lang="en-GB" dirty="0"/>
          </a:p>
          <a:p>
            <a:r>
              <a:rPr lang="en-GB" dirty="0"/>
              <a:t>Ex1.2: </a:t>
            </a:r>
            <a:r>
              <a:rPr lang="en-GB" b="1" dirty="0"/>
              <a:t>A classroom has an old clock on the wall whose minute hand broke off. (a) If you can read the hour hand to the nearest 15 minutes, how many bits of information does the clock convey about the time? (b) If you know whether it is before or after noon, how many additional bits of information do you know about the time?</a:t>
            </a:r>
          </a:p>
          <a:p>
            <a:pPr lvl="1"/>
            <a:r>
              <a:rPr lang="en-GB" dirty="0"/>
              <a:t>Solution: (a) the hour hand can be resolved to 12 * 4 = 48 positions, which represents log</a:t>
            </a:r>
            <a:r>
              <a:rPr lang="en-GB" baseline="-25000" dirty="0"/>
              <a:t>2</a:t>
            </a:r>
            <a:r>
              <a:rPr lang="en-GB" dirty="0"/>
              <a:t>48 = 5.58 bits of information. (b) Knowing whether it is before or after noon adds one more bit</a:t>
            </a:r>
          </a:p>
        </p:txBody>
      </p:sp>
    </p:spTree>
    <p:extLst>
      <p:ext uri="{BB962C8B-B14F-4D97-AF65-F5344CB8AC3E}">
        <p14:creationId xmlns:p14="http://schemas.microsoft.com/office/powerpoint/2010/main" val="9769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043733"/>
            <a:ext cx="8818500" cy="5113200"/>
          </a:xfrm>
        </p:spPr>
        <p:txBody>
          <a:bodyPr/>
          <a:lstStyle/>
          <a:p>
            <a:r>
              <a:rPr lang="en-GB" dirty="0"/>
              <a:t>Managing Complexity</a:t>
            </a:r>
          </a:p>
          <a:p>
            <a:pPr lvl="1">
              <a:spcBef>
                <a:spcPts val="600"/>
              </a:spcBef>
            </a:pPr>
            <a:r>
              <a:rPr lang="en-GB" dirty="0"/>
              <a:t>Abstraction</a:t>
            </a:r>
          </a:p>
          <a:p>
            <a:pPr lvl="1">
              <a:spcBef>
                <a:spcPts val="600"/>
              </a:spcBef>
            </a:pPr>
            <a:r>
              <a:rPr lang="en-GB" dirty="0"/>
              <a:t>Discipline</a:t>
            </a:r>
          </a:p>
          <a:p>
            <a:pPr lvl="1">
              <a:spcBef>
                <a:spcPts val="600"/>
              </a:spcBef>
            </a:pPr>
            <a:r>
              <a:rPr lang="en-GB" dirty="0"/>
              <a:t>The Three -Y’s</a:t>
            </a:r>
          </a:p>
          <a:p>
            <a:pPr>
              <a:spcBef>
                <a:spcPts val="600"/>
              </a:spcBef>
            </a:pPr>
            <a:r>
              <a:rPr lang="en-GB" dirty="0"/>
              <a:t>Digitalization</a:t>
            </a:r>
          </a:p>
          <a:p>
            <a:pPr>
              <a:spcBef>
                <a:spcPts val="600"/>
              </a:spcBef>
            </a:pPr>
            <a:r>
              <a:rPr lang="en-GB" dirty="0"/>
              <a:t>Sensors</a:t>
            </a:r>
          </a:p>
          <a:p>
            <a:pPr>
              <a:spcBef>
                <a:spcPts val="600"/>
              </a:spcBef>
            </a:pPr>
            <a:r>
              <a:rPr lang="en-GB" dirty="0"/>
              <a:t>Amount of information</a:t>
            </a:r>
          </a:p>
          <a:p>
            <a:pPr>
              <a:spcBef>
                <a:spcPts val="600"/>
              </a:spcBef>
            </a:pPr>
            <a:r>
              <a:rPr lang="it-IT" dirty="0"/>
              <a:t>Boole Algebra</a:t>
            </a:r>
          </a:p>
        </p:txBody>
      </p:sp>
    </p:spTree>
    <p:extLst>
      <p:ext uri="{BB962C8B-B14F-4D97-AF65-F5344CB8AC3E}">
        <p14:creationId xmlns:p14="http://schemas.microsoft.com/office/powerpoint/2010/main" val="3018556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Complexity</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Microprocessors</a:t>
            </a:r>
            <a:r>
              <a:rPr lang="en-GB" dirty="0"/>
              <a:t> revolutionized our world during the past three decades </a:t>
            </a:r>
          </a:p>
          <a:p>
            <a:pPr lvl="1">
              <a:spcBef>
                <a:spcPts val="600"/>
              </a:spcBef>
            </a:pPr>
            <a:r>
              <a:rPr lang="en-GB" dirty="0"/>
              <a:t>laptop computers today have far more capability than a room-sized mainframe of yesteryear	</a:t>
            </a:r>
          </a:p>
          <a:p>
            <a:pPr lvl="1">
              <a:spcBef>
                <a:spcPts val="600"/>
              </a:spcBef>
            </a:pPr>
            <a:r>
              <a:rPr lang="en-GB" dirty="0"/>
              <a:t>automobiles contain about 100 microprocessors</a:t>
            </a:r>
          </a:p>
          <a:p>
            <a:pPr lvl="1">
              <a:spcBef>
                <a:spcPts val="600"/>
              </a:spcBef>
            </a:pPr>
            <a:r>
              <a:rPr lang="en-GB" dirty="0"/>
              <a:t>worldwide </a:t>
            </a:r>
            <a:r>
              <a:rPr lang="en-GB" b="1" dirty="0"/>
              <a:t>semiconductor industry </a:t>
            </a:r>
            <a:r>
              <a:rPr lang="en-GB" dirty="0"/>
              <a:t>sales have grown from US $21 billion in 1985 to $400 billion in 2020</a:t>
            </a:r>
          </a:p>
          <a:p>
            <a:endParaRPr lang="en-GB" b="1" dirty="0"/>
          </a:p>
          <a:p>
            <a:r>
              <a:rPr lang="en-GB" b="1" dirty="0"/>
              <a:t>Digital systems </a:t>
            </a:r>
            <a:r>
              <a:rPr lang="en-GB" dirty="0"/>
              <a:t>are built from </a:t>
            </a:r>
            <a:r>
              <a:rPr lang="en-GB" b="1" dirty="0"/>
              <a:t>millions or billions of transistors</a:t>
            </a:r>
            <a:endParaRPr lang="en-GB" dirty="0"/>
          </a:p>
          <a:p>
            <a:pPr lvl="1">
              <a:spcBef>
                <a:spcPts val="600"/>
              </a:spcBef>
            </a:pPr>
            <a:r>
              <a:rPr lang="en-GB" dirty="0"/>
              <a:t>no human being could understand these systems by writing equations describing the movement of electrons in each transistor and solving all of the equations simultaneously</a:t>
            </a:r>
          </a:p>
          <a:p>
            <a:pPr lvl="1">
              <a:spcBef>
                <a:spcPts val="600"/>
              </a:spcBef>
            </a:pPr>
            <a:r>
              <a:rPr lang="en-GB" dirty="0"/>
              <a:t>we need to learn to </a:t>
            </a:r>
            <a:r>
              <a:rPr lang="en-GB" b="1" dirty="0"/>
              <a:t>manage complexity </a:t>
            </a:r>
            <a:r>
              <a:rPr lang="en-GB" dirty="0"/>
              <a:t>to understand how to build a digital system (like a microprocessor) without getting lost in a morass of detail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367158-2E24-E90C-7ECC-502AB323ED05}"/>
              </a:ext>
            </a:extLst>
          </p:cNvPr>
          <p:cNvSpPr>
            <a:spLocks noGrp="1"/>
          </p:cNvSpPr>
          <p:nvPr>
            <p:ph type="title" idx="4294967295"/>
          </p:nvPr>
        </p:nvSpPr>
        <p:spPr>
          <a:xfrm>
            <a:off x="311700" y="421233"/>
            <a:ext cx="8520600" cy="622500"/>
          </a:xfrm>
        </p:spPr>
        <p:txBody>
          <a:bodyPr/>
          <a:lstStyle/>
          <a:p>
            <a:r>
              <a:rPr lang="en-GB" dirty="0"/>
              <a:t>Abstraction</a:t>
            </a:r>
          </a:p>
        </p:txBody>
      </p:sp>
      <p:sp>
        <p:nvSpPr>
          <p:cNvPr id="3" name="Segnaposto testo 2">
            <a:extLst>
              <a:ext uri="{FF2B5EF4-FFF2-40B4-BE49-F238E27FC236}">
                <a16:creationId xmlns:a16="http://schemas.microsoft.com/office/drawing/2014/main" id="{3F2C94B7-5C82-7750-8B45-751562B2B6D0}"/>
              </a:ext>
            </a:extLst>
          </p:cNvPr>
          <p:cNvSpPr>
            <a:spLocks noGrp="1"/>
          </p:cNvSpPr>
          <p:nvPr>
            <p:ph type="body" idx="1"/>
          </p:nvPr>
        </p:nvSpPr>
        <p:spPr>
          <a:xfrm>
            <a:off x="47951" y="1048078"/>
            <a:ext cx="6085563" cy="5549670"/>
          </a:xfrm>
        </p:spPr>
        <p:txBody>
          <a:bodyPr/>
          <a:lstStyle/>
          <a:p>
            <a:r>
              <a:rPr lang="en-GB" b="1" dirty="0"/>
              <a:t>hiding details </a:t>
            </a:r>
            <a:r>
              <a:rPr lang="en-GB" dirty="0"/>
              <a:t>when they are not important</a:t>
            </a:r>
          </a:p>
          <a:p>
            <a:r>
              <a:rPr lang="en-GB" dirty="0"/>
              <a:t>Different levels of abstraction:</a:t>
            </a:r>
          </a:p>
          <a:p>
            <a:pPr lvl="1">
              <a:spcBef>
                <a:spcPts val="600"/>
              </a:spcBef>
            </a:pPr>
            <a:r>
              <a:rPr lang="en-GB" dirty="0"/>
              <a:t>lowest level is </a:t>
            </a:r>
            <a:r>
              <a:rPr lang="en-GB" b="1" dirty="0"/>
              <a:t>physics:</a:t>
            </a:r>
            <a:r>
              <a:rPr lang="en-GB" dirty="0"/>
              <a:t> motion of electrons (quantum mechanics and Maxwell’s equations)</a:t>
            </a:r>
          </a:p>
          <a:p>
            <a:pPr lvl="1">
              <a:spcBef>
                <a:spcPts val="600"/>
              </a:spcBef>
            </a:pPr>
            <a:r>
              <a:rPr lang="en-GB" dirty="0"/>
              <a:t>then </a:t>
            </a:r>
            <a:r>
              <a:rPr lang="en-GB" b="1" dirty="0"/>
              <a:t>electron devices</a:t>
            </a:r>
            <a:r>
              <a:rPr lang="en-GB" dirty="0"/>
              <a:t> (transistors) have well-defined connection points (terminals) and we can ignore the individual electrons</a:t>
            </a:r>
          </a:p>
          <a:p>
            <a:pPr lvl="1">
              <a:spcBef>
                <a:spcPts val="600"/>
              </a:spcBef>
            </a:pPr>
            <a:r>
              <a:rPr lang="en-GB" dirty="0"/>
              <a:t>devices are assembled to create </a:t>
            </a:r>
            <a:r>
              <a:rPr lang="en-GB" b="1" dirty="0"/>
              <a:t>analog circuits </a:t>
            </a:r>
            <a:r>
              <a:rPr lang="en-GB" dirty="0"/>
              <a:t>(amplifiers) that input and output continuous voltages </a:t>
            </a:r>
          </a:p>
          <a:p>
            <a:pPr lvl="1">
              <a:spcBef>
                <a:spcPts val="600"/>
              </a:spcBef>
            </a:pPr>
            <a:r>
              <a:rPr lang="en-GB" b="1" dirty="0"/>
              <a:t>digital circuits </a:t>
            </a:r>
            <a:r>
              <a:rPr lang="en-GB" dirty="0"/>
              <a:t>(logic gates) restrict the voltages to discrete ranges (indicate 0 and 1)</a:t>
            </a:r>
          </a:p>
          <a:p>
            <a:pPr lvl="1">
              <a:spcBef>
                <a:spcPts val="600"/>
              </a:spcBef>
            </a:pPr>
            <a:r>
              <a:rPr lang="en-GB" dirty="0"/>
              <a:t>from digital circuits we build more complex </a:t>
            </a:r>
            <a:r>
              <a:rPr lang="en-GB" b="1" dirty="0"/>
              <a:t>components</a:t>
            </a:r>
            <a:r>
              <a:rPr lang="en-GB" dirty="0"/>
              <a:t> (adders or memories)</a:t>
            </a:r>
          </a:p>
          <a:p>
            <a:pPr lvl="1">
              <a:spcBef>
                <a:spcPts val="600"/>
              </a:spcBef>
            </a:pPr>
            <a:r>
              <a:rPr lang="en-GB" dirty="0"/>
              <a:t>the </a:t>
            </a:r>
            <a:r>
              <a:rPr lang="en-GB" b="1" dirty="0"/>
              <a:t>architecture</a:t>
            </a:r>
            <a:r>
              <a:rPr lang="en-GB" dirty="0"/>
              <a:t> level describes the system from the programmer’s perspective</a:t>
            </a:r>
          </a:p>
          <a:p>
            <a:pPr lvl="1">
              <a:spcBef>
                <a:spcPts val="600"/>
              </a:spcBef>
            </a:pPr>
            <a:r>
              <a:rPr lang="en-GB" dirty="0"/>
              <a:t>…ad so on with high-level concept: the </a:t>
            </a:r>
            <a:r>
              <a:rPr lang="en-GB" b="1" dirty="0"/>
              <a:t>operating system </a:t>
            </a:r>
            <a:r>
              <a:rPr lang="en-GB" dirty="0"/>
              <a:t>(handles hard drive or managing memory) and finally, </a:t>
            </a:r>
            <a:r>
              <a:rPr lang="en-GB" b="1" dirty="0"/>
              <a:t>application software</a:t>
            </a:r>
            <a:r>
              <a:rPr lang="en-GB" dirty="0"/>
              <a:t>…</a:t>
            </a:r>
          </a:p>
        </p:txBody>
      </p:sp>
      <p:pic>
        <p:nvPicPr>
          <p:cNvPr id="4" name="Picture 11">
            <a:extLst>
              <a:ext uri="{FF2B5EF4-FFF2-40B4-BE49-F238E27FC236}">
                <a16:creationId xmlns:a16="http://schemas.microsoft.com/office/drawing/2014/main" id="{1FB36129-1438-3CA3-2875-A711720E74DA}"/>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471" r="8209"/>
          <a:stretch/>
        </p:blipFill>
        <p:spPr bwMode="auto">
          <a:xfrm>
            <a:off x="6085563" y="1388326"/>
            <a:ext cx="3010486" cy="4869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9110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ord Model T - Ford Motor Company - Prodotti - designindex">
            <a:extLst>
              <a:ext uri="{FF2B5EF4-FFF2-40B4-BE49-F238E27FC236}">
                <a16:creationId xmlns:a16="http://schemas.microsoft.com/office/drawing/2014/main" id="{B4CA9CEF-2B94-4431-1046-06B5B4A611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990" y="2846896"/>
            <a:ext cx="3663492" cy="2442328"/>
          </a:xfrm>
          <a:prstGeom prst="rect">
            <a:avLst/>
          </a:prstGeom>
          <a:noFill/>
          <a:extLst>
            <a:ext uri="{909E8E84-426E-40DD-AFC4-6F175D3DCCD1}">
              <a14:hiddenFill xmlns:a14="http://schemas.microsoft.com/office/drawing/2010/main">
                <a:solidFill>
                  <a:srgbClr val="FFFFFF"/>
                </a:solidFill>
              </a14:hiddenFill>
            </a:ext>
          </a:extLst>
        </p:spPr>
      </p:pic>
      <p:sp>
        <p:nvSpPr>
          <p:cNvPr id="2" name="Titolo 1">
            <a:extLst>
              <a:ext uri="{FF2B5EF4-FFF2-40B4-BE49-F238E27FC236}">
                <a16:creationId xmlns:a16="http://schemas.microsoft.com/office/drawing/2014/main" id="{BCB44347-B705-702C-8C13-25742F95F00E}"/>
              </a:ext>
            </a:extLst>
          </p:cNvPr>
          <p:cNvSpPr>
            <a:spLocks noGrp="1"/>
          </p:cNvSpPr>
          <p:nvPr>
            <p:ph type="title" idx="4294967295"/>
          </p:nvPr>
        </p:nvSpPr>
        <p:spPr>
          <a:xfrm>
            <a:off x="311700" y="421233"/>
            <a:ext cx="8520600" cy="622500"/>
          </a:xfrm>
        </p:spPr>
        <p:txBody>
          <a:bodyPr/>
          <a:lstStyle/>
          <a:p>
            <a:r>
              <a:rPr lang="en-GB" dirty="0"/>
              <a:t>Discipline</a:t>
            </a:r>
          </a:p>
        </p:txBody>
      </p:sp>
      <p:sp>
        <p:nvSpPr>
          <p:cNvPr id="3" name="Segnaposto testo 2">
            <a:extLst>
              <a:ext uri="{FF2B5EF4-FFF2-40B4-BE49-F238E27FC236}">
                <a16:creationId xmlns:a16="http://schemas.microsoft.com/office/drawing/2014/main" id="{1C462C8B-759C-C2C7-EA44-1505F85DD073}"/>
              </a:ext>
            </a:extLst>
          </p:cNvPr>
          <p:cNvSpPr>
            <a:spLocks noGrp="1"/>
          </p:cNvSpPr>
          <p:nvPr>
            <p:ph type="body" idx="1"/>
          </p:nvPr>
        </p:nvSpPr>
        <p:spPr/>
        <p:txBody>
          <a:bodyPr/>
          <a:lstStyle/>
          <a:p>
            <a:r>
              <a:rPr lang="en-GB" dirty="0"/>
              <a:t>intentionally </a:t>
            </a:r>
            <a:r>
              <a:rPr lang="en-GB" b="1" dirty="0"/>
              <a:t>restricting the design choices </a:t>
            </a:r>
            <a:r>
              <a:rPr lang="en-GB" dirty="0"/>
              <a:t>so that one can work more productively at a higher level of abstraction</a:t>
            </a:r>
          </a:p>
          <a:p>
            <a:endParaRPr lang="en-GB" dirty="0"/>
          </a:p>
          <a:p>
            <a:r>
              <a:rPr lang="en-GB" dirty="0"/>
              <a:t>Famous example (1908): </a:t>
            </a:r>
            <a:r>
              <a:rPr lang="en-GB" b="1" dirty="0"/>
              <a:t>Ford Model T</a:t>
            </a:r>
          </a:p>
          <a:p>
            <a:pPr lvl="1">
              <a:spcBef>
                <a:spcPts val="600"/>
              </a:spcBef>
            </a:pPr>
            <a:r>
              <a:rPr lang="en-GB" dirty="0"/>
              <a:t>previous cars were hand-crafted by skilled men: a time-consuming and expensive process</a:t>
            </a:r>
          </a:p>
          <a:p>
            <a:pPr lvl="1">
              <a:spcBef>
                <a:spcPts val="600"/>
              </a:spcBef>
            </a:pPr>
            <a:r>
              <a:rPr lang="en-GB" dirty="0"/>
              <a:t>Henry Ford focused on mass production with </a:t>
            </a:r>
            <a:br>
              <a:rPr lang="en-GB" dirty="0"/>
            </a:br>
            <a:r>
              <a:rPr lang="en-GB" b="1" dirty="0"/>
              <a:t>interchangeable parts </a:t>
            </a:r>
            <a:r>
              <a:rPr lang="en-GB" dirty="0"/>
              <a:t>and </a:t>
            </a:r>
            <a:r>
              <a:rPr lang="en-GB" b="1" dirty="0"/>
              <a:t>moving assembly lines</a:t>
            </a:r>
          </a:p>
          <a:p>
            <a:pPr lvl="2">
              <a:spcBef>
                <a:spcPts val="600"/>
              </a:spcBef>
            </a:pPr>
            <a:r>
              <a:rPr lang="en-GB" dirty="0"/>
              <a:t>by limiting components to a standardized set </a:t>
            </a:r>
            <a:br>
              <a:rPr lang="en-GB" dirty="0"/>
            </a:br>
            <a:r>
              <a:rPr lang="en-GB" dirty="0"/>
              <a:t>with well-defined tolerances, cars could be </a:t>
            </a:r>
            <a:br>
              <a:rPr lang="en-GB" dirty="0"/>
            </a:br>
            <a:r>
              <a:rPr lang="en-GB" dirty="0"/>
              <a:t>assembled much faster and with less skill</a:t>
            </a:r>
          </a:p>
          <a:p>
            <a:pPr lvl="2">
              <a:spcBef>
                <a:spcPts val="600"/>
              </a:spcBef>
            </a:pPr>
            <a:r>
              <a:rPr lang="en-GB" dirty="0"/>
              <a:t>car builders no longer concerned with lower </a:t>
            </a:r>
            <a:br>
              <a:rPr lang="en-GB" dirty="0"/>
            </a:br>
            <a:r>
              <a:rPr lang="en-GB" dirty="0"/>
              <a:t>levels of abstraction (such as, fitting a door to </a:t>
            </a:r>
            <a:br>
              <a:rPr lang="en-GB" dirty="0"/>
            </a:br>
            <a:r>
              <a:rPr lang="en-GB" dirty="0"/>
              <a:t>a non-standardized opening)</a:t>
            </a:r>
          </a:p>
          <a:p>
            <a:pPr lvl="1">
              <a:spcBef>
                <a:spcPts val="600"/>
              </a:spcBef>
            </a:pPr>
            <a:r>
              <a:rPr lang="en-GB" dirty="0"/>
              <a:t>Ford’s famous saying: </a:t>
            </a:r>
            <a:r>
              <a:rPr lang="en-GB" i="1" dirty="0"/>
              <a:t>“Any customer can have a car painted any </a:t>
            </a:r>
            <a:r>
              <a:rPr lang="en-GB" i="1" dirty="0" err="1"/>
              <a:t>color</a:t>
            </a:r>
            <a:r>
              <a:rPr lang="en-GB" i="1" dirty="0"/>
              <a:t> that he wants so long as it is black”</a:t>
            </a:r>
          </a:p>
          <a:p>
            <a:endParaRPr lang="en-GB" dirty="0"/>
          </a:p>
        </p:txBody>
      </p:sp>
    </p:spTree>
    <p:extLst>
      <p:ext uri="{BB962C8B-B14F-4D97-AF65-F5344CB8AC3E}">
        <p14:creationId xmlns:p14="http://schemas.microsoft.com/office/powerpoint/2010/main" val="1104208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ACF5050-2FE7-D51A-3B42-49745B74F8BD}"/>
              </a:ext>
            </a:extLst>
          </p:cNvPr>
          <p:cNvSpPr>
            <a:spLocks noGrp="1"/>
          </p:cNvSpPr>
          <p:nvPr>
            <p:ph type="title" idx="4294967295"/>
          </p:nvPr>
        </p:nvSpPr>
        <p:spPr>
          <a:xfrm>
            <a:off x="311700" y="421233"/>
            <a:ext cx="8520600" cy="622500"/>
          </a:xfrm>
        </p:spPr>
        <p:txBody>
          <a:bodyPr/>
          <a:lstStyle/>
          <a:p>
            <a:r>
              <a:rPr lang="it-IT" dirty="0"/>
              <a:t>The </a:t>
            </a:r>
            <a:r>
              <a:rPr lang="it-IT" dirty="0" err="1"/>
              <a:t>three</a:t>
            </a:r>
            <a:r>
              <a:rPr lang="it-IT" dirty="0"/>
              <a:t> «-y»</a:t>
            </a:r>
            <a:endParaRPr lang="en-GB" dirty="0"/>
          </a:p>
        </p:txBody>
      </p:sp>
      <p:sp>
        <p:nvSpPr>
          <p:cNvPr id="3" name="Segnaposto testo 2">
            <a:extLst>
              <a:ext uri="{FF2B5EF4-FFF2-40B4-BE49-F238E27FC236}">
                <a16:creationId xmlns:a16="http://schemas.microsoft.com/office/drawing/2014/main" id="{443CA410-E246-EACE-351E-80C846A06F66}"/>
              </a:ext>
            </a:extLst>
          </p:cNvPr>
          <p:cNvSpPr>
            <a:spLocks noGrp="1"/>
          </p:cNvSpPr>
          <p:nvPr>
            <p:ph type="body" idx="1"/>
          </p:nvPr>
        </p:nvSpPr>
        <p:spPr/>
        <p:txBody>
          <a:bodyPr/>
          <a:lstStyle/>
          <a:p>
            <a:r>
              <a:rPr lang="en-GB" b="1" dirty="0"/>
              <a:t>Hierarchy</a:t>
            </a:r>
            <a:r>
              <a:rPr lang="en-GB" dirty="0"/>
              <a:t>: dividing a system into modules, then further subdividing each of these modules until the pieces are easy to understand</a:t>
            </a:r>
          </a:p>
          <a:p>
            <a:r>
              <a:rPr lang="en-GB" b="1" dirty="0"/>
              <a:t>Modularity</a:t>
            </a:r>
            <a:r>
              <a:rPr lang="en-GB" dirty="0"/>
              <a:t> : modules should have well-defined functions and interfaces, so that they connect easily without unanticipated side effects</a:t>
            </a:r>
            <a:endParaRPr lang="en-GB" b="1" dirty="0"/>
          </a:p>
          <a:p>
            <a:r>
              <a:rPr lang="en-GB" b="1" dirty="0"/>
              <a:t>Regularity</a:t>
            </a:r>
            <a:r>
              <a:rPr lang="en-GB" dirty="0"/>
              <a:t>: seek uniformity among modules,  common modules are reused many times, reducing the number of distinct modules that must be designed</a:t>
            </a:r>
          </a:p>
          <a:p>
            <a:r>
              <a:rPr lang="en-GB" dirty="0"/>
              <a:t>Ford Model T example:</a:t>
            </a:r>
          </a:p>
          <a:p>
            <a:pPr lvl="1">
              <a:spcBef>
                <a:spcPts val="600"/>
              </a:spcBef>
            </a:pPr>
            <a:r>
              <a:rPr lang="en-GB" dirty="0"/>
              <a:t>we can break the car into components: chassis, engine, and seats; the engine contains cylinders, carburetor, and cooling system; the carburetor contains fuel and air intakes, a throttle and so forth…the complex system is recursively broken down into simple interchangeable components (hierarchy)</a:t>
            </a:r>
          </a:p>
          <a:p>
            <a:pPr lvl="1">
              <a:spcBef>
                <a:spcPts val="600"/>
              </a:spcBef>
            </a:pPr>
            <a:r>
              <a:rPr lang="en-GB" dirty="0"/>
              <a:t>the coupling nut has a function of holding the fuel feed line to the intake elbow and it is of a standardized diameter and thread pitch, tightened to a standardized torque by a standardized wrench (modularity)</a:t>
            </a:r>
          </a:p>
          <a:p>
            <a:pPr lvl="1">
              <a:spcBef>
                <a:spcPts val="600"/>
              </a:spcBef>
            </a:pPr>
            <a:r>
              <a:rPr lang="en-GB" dirty="0"/>
              <a:t>a car maker can buy the nut from many different suppliers, as long as the correct size is specified (regularity)</a:t>
            </a:r>
          </a:p>
        </p:txBody>
      </p:sp>
    </p:spTree>
    <p:extLst>
      <p:ext uri="{BB962C8B-B14F-4D97-AF65-F5344CB8AC3E}">
        <p14:creationId xmlns:p14="http://schemas.microsoft.com/office/powerpoint/2010/main" val="1290395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The Digital Abstraction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r>
              <a:rPr lang="en-GB" dirty="0"/>
              <a:t>Digital circuits use discrete voltages, analog circuits use continuous voltages</a:t>
            </a:r>
          </a:p>
          <a:p>
            <a:pPr lvl="1">
              <a:spcBef>
                <a:spcPts val="600"/>
              </a:spcBef>
            </a:pPr>
            <a:r>
              <a:rPr lang="en-GB" dirty="0"/>
              <a:t>a subset of analog circuits </a:t>
            </a:r>
          </a:p>
          <a:p>
            <a:pPr lvl="1">
              <a:spcBef>
                <a:spcPts val="600"/>
              </a:spcBef>
            </a:pPr>
            <a:r>
              <a:rPr lang="en-GB" dirty="0"/>
              <a:t>much simpler to design</a:t>
            </a:r>
          </a:p>
          <a:p>
            <a:r>
              <a:rPr lang="en-GB" dirty="0"/>
              <a:t>By limiting ourselves to digital circuits, we can easily combine components into sophisticated systems that ultimately outperform those built from analog components in many applications</a:t>
            </a:r>
          </a:p>
          <a:p>
            <a:pPr lvl="1">
              <a:spcBef>
                <a:spcPts val="600"/>
              </a:spcBef>
            </a:pPr>
            <a:r>
              <a:rPr lang="en-GB" dirty="0"/>
              <a:t>Digital -televisions, -cameras and -phones are replacing their analog predecessors</a:t>
            </a:r>
          </a:p>
          <a:p>
            <a:pPr lvl="1">
              <a:spcBef>
                <a:spcPts val="600"/>
              </a:spcBef>
            </a:pPr>
            <a:endParaRPr lang="en-GB" sz="400" dirty="0"/>
          </a:p>
          <a:p>
            <a:r>
              <a:rPr lang="en-GB" dirty="0"/>
              <a:t>Digital systems represent information with </a:t>
            </a:r>
            <a:r>
              <a:rPr lang="en-GB" b="1" dirty="0"/>
              <a:t>discrete-valued variables</a:t>
            </a:r>
          </a:p>
          <a:p>
            <a:endParaRPr lang="en-GB" dirty="0"/>
          </a:p>
          <a:p>
            <a:pPr lvl="0"/>
            <a:r>
              <a:rPr lang="en-GB" dirty="0"/>
              <a:t>An early digital system:  </a:t>
            </a:r>
          </a:p>
          <a:p>
            <a:pPr lvl="1">
              <a:spcBef>
                <a:spcPts val="600"/>
              </a:spcBef>
            </a:pPr>
            <a:r>
              <a:rPr lang="en-GB" b="1" dirty="0"/>
              <a:t>Charles Babbage’s Analytical Engine </a:t>
            </a:r>
            <a:r>
              <a:rPr lang="en-GB" dirty="0"/>
              <a:t>(1834-1871) </a:t>
            </a:r>
          </a:p>
          <a:p>
            <a:pPr lvl="1">
              <a:spcBef>
                <a:spcPts val="600"/>
              </a:spcBef>
            </a:pPr>
            <a:r>
              <a:rPr lang="en-GB" dirty="0"/>
              <a:t>use 25 gears with ten positions labelled 0 through 9</a:t>
            </a:r>
          </a:p>
          <a:p>
            <a:endParaRPr lang="en-GB" dirty="0"/>
          </a:p>
          <a:p>
            <a:r>
              <a:rPr lang="en-GB" dirty="0"/>
              <a:t>Electronic digital system use a </a:t>
            </a:r>
            <a:r>
              <a:rPr lang="en-GB" b="1" dirty="0"/>
              <a:t>binary representation </a:t>
            </a:r>
            <a:r>
              <a:rPr lang="en-GB" dirty="0"/>
              <a:t>(two-valued) in which a high voltage indicates a “1” and a low voltage indicates a “0”</a:t>
            </a:r>
          </a:p>
          <a:p>
            <a:pPr lvl="1">
              <a:spcBef>
                <a:spcPts val="600"/>
              </a:spcBef>
            </a:pPr>
            <a:r>
              <a:rPr lang="en-GB" dirty="0"/>
              <a:t>it is easier to distinguish between two voltages than ten</a:t>
            </a:r>
          </a:p>
          <a:p>
            <a:pPr lvl="0"/>
            <a:endParaRPr lang="en-GB" dirty="0"/>
          </a:p>
        </p:txBody>
      </p:sp>
      <p:pic>
        <p:nvPicPr>
          <p:cNvPr id="2" name="Picture 4">
            <a:extLst>
              <a:ext uri="{FF2B5EF4-FFF2-40B4-BE49-F238E27FC236}">
                <a16:creationId xmlns:a16="http://schemas.microsoft.com/office/drawing/2014/main" id="{DE7BB65F-08A4-B6D2-CED9-F0FFBD5CDBF9}"/>
              </a:ext>
            </a:extLst>
          </p:cNvPr>
          <p:cNvPicPr>
            <a:picLocks noChangeAspect="1" noChangeArrowheads="1"/>
          </p:cNvPicPr>
          <p:nvPr>
            <p:custDataLst>
              <p:tags r:id="rId1"/>
            </p:custDataLst>
          </p:nvPr>
        </p:nvPicPr>
        <p:blipFill>
          <a:blip r:embed="rId5" cstate="print">
            <a:extLst>
              <a:ext uri="{28A0092B-C50C-407E-A947-70E740481C1C}">
                <a14:useLocalDpi xmlns:a14="http://schemas.microsoft.com/office/drawing/2010/main" val="0"/>
              </a:ext>
            </a:extLst>
          </a:blip>
          <a:srcRect/>
          <a:stretch>
            <a:fillRect/>
          </a:stretch>
        </p:blipFill>
        <p:spPr bwMode="auto">
          <a:xfrm>
            <a:off x="7240752" y="3912748"/>
            <a:ext cx="1365365" cy="1381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5">
            <a:extLst>
              <a:ext uri="{FF2B5EF4-FFF2-40B4-BE49-F238E27FC236}">
                <a16:creationId xmlns:a16="http://schemas.microsoft.com/office/drawing/2014/main" id="{8F10188F-1192-CC5C-9229-6680F9B1F8A4}"/>
              </a:ext>
            </a:extLst>
          </p:cNvPr>
          <p:cNvPicPr>
            <a:picLocks noChangeAspect="1" noChangeArrowheads="1"/>
          </p:cNvPicPr>
          <p:nvPr>
            <p:custDataLst>
              <p:tags r:id="rId2"/>
            </p:custDataLst>
          </p:nvPr>
        </p:nvPicPr>
        <p:blipFill>
          <a:blip r:embed="rId6">
            <a:extLst>
              <a:ext uri="{28A0092B-C50C-407E-A947-70E740481C1C}">
                <a14:useLocalDpi xmlns:a14="http://schemas.microsoft.com/office/drawing/2010/main" val="0"/>
              </a:ext>
            </a:extLst>
          </a:blip>
          <a:srcRect/>
          <a:stretch>
            <a:fillRect/>
          </a:stretch>
        </p:blipFill>
        <p:spPr bwMode="auto">
          <a:xfrm>
            <a:off x="6176097" y="4002242"/>
            <a:ext cx="997921" cy="1174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549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81850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r>
              <a:rPr lang="en-GB" dirty="0"/>
              <a:t>However, the numeric representation x of </a:t>
            </a:r>
            <a:r>
              <a:rPr lang="en-GB" b="1" dirty="0"/>
              <a:t>physical phenomenon </a:t>
            </a:r>
            <a:r>
              <a:rPr lang="en-GB" dirty="0"/>
              <a:t>over time t is continuous x(t)</a:t>
            </a:r>
          </a:p>
          <a:p>
            <a:pPr lvl="1">
              <a:spcBef>
                <a:spcPts val="600"/>
              </a:spcBef>
            </a:pPr>
            <a:r>
              <a:rPr lang="en-GB" dirty="0"/>
              <a:t>at least at non-quantum scale</a:t>
            </a:r>
          </a:p>
          <a:p>
            <a:pPr lvl="1">
              <a:spcBef>
                <a:spcPts val="600"/>
              </a:spcBef>
            </a:pPr>
            <a:r>
              <a:rPr lang="en-GB" dirty="0"/>
              <a:t> e.g. temperature of a room, intensity of a light, or force applied to an object) </a:t>
            </a:r>
          </a:p>
          <a:p>
            <a:pPr lvl="1">
              <a:spcBef>
                <a:spcPts val="600"/>
              </a:spcBef>
            </a:pPr>
            <a:endParaRPr lang="en-GB" dirty="0"/>
          </a:p>
          <a:p>
            <a:pPr lvl="1">
              <a:spcBef>
                <a:spcPts val="600"/>
              </a:spcBef>
            </a:pPr>
            <a:endParaRPr lang="en-GB" dirty="0"/>
          </a:p>
          <a:p>
            <a:pPr lvl="1">
              <a:spcBef>
                <a:spcPts val="600"/>
              </a:spcBef>
            </a:pPr>
            <a:endParaRPr lang="en-GB" dirty="0"/>
          </a:p>
          <a:p>
            <a:endParaRPr lang="en-GB" dirty="0"/>
          </a:p>
          <a:p>
            <a:endParaRPr lang="en-GB" dirty="0"/>
          </a:p>
          <a:p>
            <a:pPr marL="120650" indent="0">
              <a:buNone/>
            </a:pPr>
            <a:endParaRPr lang="en-GB" dirty="0"/>
          </a:p>
          <a:p>
            <a:r>
              <a:rPr lang="en-GB" dirty="0"/>
              <a:t>So, the </a:t>
            </a:r>
            <a:r>
              <a:rPr lang="en-GB" b="1" dirty="0"/>
              <a:t>analog representation </a:t>
            </a:r>
            <a:r>
              <a:rPr lang="en-GB" dirty="0"/>
              <a:t>seems the most suitable and effective. But our abstraction need a device able to convert continuous quantities variables into digital ones</a:t>
            </a:r>
          </a:p>
          <a:p>
            <a:pPr lvl="1">
              <a:spcBef>
                <a:spcPts val="600"/>
              </a:spcBef>
            </a:pPr>
            <a:r>
              <a:rPr lang="en-GB" b="1" dirty="0"/>
              <a:t>Analog to Digital Converters (ADC)</a:t>
            </a:r>
          </a:p>
          <a:p>
            <a:pPr>
              <a:spcBef>
                <a:spcPts val="600"/>
              </a:spcBef>
            </a:pPr>
            <a:r>
              <a:rPr lang="en-GB" dirty="0"/>
              <a:t>We need to </a:t>
            </a:r>
            <a:r>
              <a:rPr lang="en-GB" b="1" dirty="0"/>
              <a:t>digitize</a:t>
            </a:r>
            <a:r>
              <a:rPr lang="en-GB" dirty="0"/>
              <a:t> the signal both in time and in amplitude</a:t>
            </a:r>
          </a:p>
          <a:p>
            <a:pPr lvl="1">
              <a:spcBef>
                <a:spcPts val="600"/>
              </a:spcBef>
            </a:pPr>
            <a:r>
              <a:rPr lang="en-GB" b="1" dirty="0"/>
              <a:t>sampling</a:t>
            </a:r>
            <a:r>
              <a:rPr lang="en-GB" dirty="0"/>
              <a:t> and </a:t>
            </a:r>
            <a:r>
              <a:rPr lang="en-GB" b="1" dirty="0"/>
              <a:t>quantization</a:t>
            </a:r>
          </a:p>
          <a:p>
            <a:pPr>
              <a:spcBef>
                <a:spcPts val="600"/>
              </a:spcBef>
            </a:pPr>
            <a:endParaRPr lang="en-GB" dirty="0"/>
          </a:p>
          <a:p>
            <a:pPr>
              <a:spcBef>
                <a:spcPts val="600"/>
              </a:spcBef>
            </a:pPr>
            <a:endParaRPr lang="en-GB" dirty="0"/>
          </a:p>
          <a:p>
            <a:endParaRPr lang="en-GB" dirty="0"/>
          </a:p>
          <a:p>
            <a:endParaRPr lang="en-GB" dirty="0"/>
          </a:p>
          <a:p>
            <a:endParaRPr lang="en-GB" dirty="0"/>
          </a:p>
        </p:txBody>
      </p:sp>
      <p:pic>
        <p:nvPicPr>
          <p:cNvPr id="10" name="Immagine 9">
            <a:extLst>
              <a:ext uri="{FF2B5EF4-FFF2-40B4-BE49-F238E27FC236}">
                <a16:creationId xmlns:a16="http://schemas.microsoft.com/office/drawing/2014/main" id="{0E81828B-E89F-25E9-3F87-0F05B85C6E21}"/>
              </a:ext>
            </a:extLst>
          </p:cNvPr>
          <p:cNvPicPr>
            <a:picLocks noChangeAspect="1"/>
          </p:cNvPicPr>
          <p:nvPr/>
        </p:nvPicPr>
        <p:blipFill>
          <a:blip r:embed="rId3"/>
          <a:stretch>
            <a:fillRect/>
          </a:stretch>
        </p:blipFill>
        <p:spPr>
          <a:xfrm>
            <a:off x="2796972" y="2404754"/>
            <a:ext cx="3211943" cy="1808332"/>
          </a:xfrm>
          <a:prstGeom prst="rect">
            <a:avLst/>
          </a:prstGeom>
        </p:spPr>
      </p:pic>
    </p:spTree>
    <p:extLst>
      <p:ext uri="{BB962C8B-B14F-4D97-AF65-F5344CB8AC3E}">
        <p14:creationId xmlns:p14="http://schemas.microsoft.com/office/powerpoint/2010/main" val="3102138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Digitalization</a:t>
            </a:r>
            <a:endParaRPr dirty="0"/>
          </a:p>
        </p:txBody>
      </p:sp>
      <p:sp>
        <p:nvSpPr>
          <p:cNvPr id="84" name="Google Shape;84;p14"/>
          <p:cNvSpPr txBox="1">
            <a:spLocks noGrp="1"/>
          </p:cNvSpPr>
          <p:nvPr>
            <p:ph type="body" idx="1"/>
          </p:nvPr>
        </p:nvSpPr>
        <p:spPr>
          <a:xfrm>
            <a:off x="162750" y="1119550"/>
            <a:ext cx="8818500" cy="5317217"/>
          </a:xfrm>
          <a:prstGeom prst="rect">
            <a:avLst/>
          </a:prstGeom>
        </p:spPr>
        <p:txBody>
          <a:bodyPr spcFirstLastPara="1" wrap="square" lIns="91425" tIns="91425" rIns="91425" bIns="91425" anchor="t" anchorCtr="0">
            <a:noAutofit/>
          </a:bodyPr>
          <a:lstStyle/>
          <a:p>
            <a:endParaRPr lang="en-GB" dirty="0"/>
          </a:p>
          <a:p>
            <a:pPr lvl="0"/>
            <a:endParaRPr lang="en-GB" dirty="0"/>
          </a:p>
        </p:txBody>
      </p:sp>
      <p:sp>
        <p:nvSpPr>
          <p:cNvPr id="4" name="Google Shape;84;p14">
            <a:extLst>
              <a:ext uri="{FF2B5EF4-FFF2-40B4-BE49-F238E27FC236}">
                <a16:creationId xmlns:a16="http://schemas.microsoft.com/office/drawing/2014/main" id="{F4D09BBD-B357-6547-1869-C5A2382FCC8B}"/>
              </a:ext>
            </a:extLst>
          </p:cNvPr>
          <p:cNvSpPr txBox="1">
            <a:spLocks/>
          </p:cNvSpPr>
          <p:nvPr/>
        </p:nvSpPr>
        <p:spPr>
          <a:xfrm>
            <a:off x="311700" y="1043733"/>
            <a:ext cx="8818500" cy="531721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36550" algn="l" rtl="0">
              <a:lnSpc>
                <a:spcPct val="115000"/>
              </a:lnSpc>
              <a:spcBef>
                <a:spcPts val="0"/>
              </a:spcBef>
              <a:spcAft>
                <a:spcPts val="0"/>
              </a:spcAft>
              <a:buClr>
                <a:schemeClr val="dk1"/>
              </a:buClr>
              <a:buSzPts val="1700"/>
              <a:buFont typeface="Open Sans"/>
              <a:buChar char="●"/>
              <a:defRPr sz="1700" b="0" i="0" u="none" strike="noStrike" cap="none">
                <a:solidFill>
                  <a:schemeClr val="dk1"/>
                </a:solidFill>
                <a:latin typeface="Open Sans"/>
                <a:ea typeface="Open Sans"/>
                <a:cs typeface="Open Sans"/>
                <a:sym typeface="Open Sans"/>
              </a:defRPr>
            </a:lvl1pPr>
            <a:lvl2pPr marL="914400" marR="0" lvl="1" indent="-323850" algn="l" rtl="0">
              <a:lnSpc>
                <a:spcPct val="115000"/>
              </a:lnSpc>
              <a:spcBef>
                <a:spcPts val="1600"/>
              </a:spcBef>
              <a:spcAft>
                <a:spcPts val="0"/>
              </a:spcAft>
              <a:buClr>
                <a:schemeClr val="dk1"/>
              </a:buClr>
              <a:buSzPts val="1500"/>
              <a:buFont typeface="Open Sans"/>
              <a:buChar char="○"/>
              <a:defRPr sz="15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04800" algn="l" rtl="0">
              <a:lnSpc>
                <a:spcPct val="115000"/>
              </a:lnSpc>
              <a:spcBef>
                <a:spcPts val="1600"/>
              </a:spcBef>
              <a:spcAft>
                <a:spcPts val="0"/>
              </a:spcAft>
              <a:buClr>
                <a:schemeClr val="dk1"/>
              </a:buClr>
              <a:buSzPts val="1200"/>
              <a:buFont typeface="Open Sans"/>
              <a:buChar char="●"/>
              <a:defRPr sz="1200" b="0" i="0" u="none" strike="noStrike" cap="none">
                <a:solidFill>
                  <a:schemeClr val="dk1"/>
                </a:solidFill>
                <a:latin typeface="Open Sans"/>
                <a:ea typeface="Open Sans"/>
                <a:cs typeface="Open Sans"/>
                <a:sym typeface="Open Sans"/>
              </a:defRPr>
            </a:lvl4pPr>
            <a:lvl5pPr marL="2286000" marR="0" lvl="4"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5pPr>
            <a:lvl6pPr marL="2743200" marR="0" lvl="5"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6pPr>
            <a:lvl7pPr marL="3200400" marR="0" lvl="6"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7pPr>
            <a:lvl8pPr marL="3657600" marR="0" lvl="7" indent="-292100" algn="l" rtl="0">
              <a:lnSpc>
                <a:spcPct val="115000"/>
              </a:lnSpc>
              <a:spcBef>
                <a:spcPts val="1600"/>
              </a:spcBef>
              <a:spcAft>
                <a:spcPts val="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8pPr>
            <a:lvl9pPr marL="4114800" marR="0" lvl="8" indent="-292100" algn="l" rtl="0">
              <a:lnSpc>
                <a:spcPct val="115000"/>
              </a:lnSpc>
              <a:spcBef>
                <a:spcPts val="1600"/>
              </a:spcBef>
              <a:spcAft>
                <a:spcPts val="1600"/>
              </a:spcAft>
              <a:buClr>
                <a:schemeClr val="dk1"/>
              </a:buClr>
              <a:buSzPts val="1000"/>
              <a:buFont typeface="Open Sans"/>
              <a:buChar char="■"/>
              <a:defRPr sz="1000" b="0" i="0" u="none" strike="noStrike" cap="none">
                <a:solidFill>
                  <a:schemeClr val="dk1"/>
                </a:solidFill>
                <a:latin typeface="Open Sans"/>
                <a:ea typeface="Open Sans"/>
                <a:cs typeface="Open Sans"/>
                <a:sym typeface="Open Sans"/>
              </a:defRPr>
            </a:lvl9pPr>
          </a:lstStyle>
          <a:p>
            <a:pPr marL="120650" indent="0">
              <a:spcBef>
                <a:spcPts val="600"/>
              </a:spcBef>
              <a:buNone/>
            </a:pPr>
            <a:endParaRPr lang="en-GB" dirty="0"/>
          </a:p>
          <a:p>
            <a:endParaRPr lang="en-GB" dirty="0"/>
          </a:p>
          <a:p>
            <a:endParaRPr lang="en-GB" dirty="0"/>
          </a:p>
          <a:p>
            <a:endParaRPr lang="en-GB" dirty="0"/>
          </a:p>
        </p:txBody>
      </p:sp>
      <p:pic>
        <p:nvPicPr>
          <p:cNvPr id="3074" name="Picture 2" descr="Interrelations between analog, discrete and digital signals">
            <a:extLst>
              <a:ext uri="{FF2B5EF4-FFF2-40B4-BE49-F238E27FC236}">
                <a16:creationId xmlns:a16="http://schemas.microsoft.com/office/drawing/2014/main" id="{9CA02893-40B1-CBA3-7B52-7B9773D440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520" y="1077978"/>
            <a:ext cx="6892834" cy="510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35571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1258</Words>
  <Application>Microsoft Macintosh PowerPoint</Application>
  <PresentationFormat>Presentazione su schermo (4:3)</PresentationFormat>
  <Paragraphs>107</Paragraphs>
  <Slides>13</Slides>
  <Notes>7</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13</vt:i4>
      </vt:variant>
    </vt:vector>
  </HeadingPairs>
  <TitlesOfParts>
    <vt:vector size="17" baseType="lpstr">
      <vt:lpstr>Open Sans</vt:lpstr>
      <vt:lpstr>Arial</vt:lpstr>
      <vt:lpstr>Economica</vt:lpstr>
      <vt:lpstr>Luxe</vt:lpstr>
      <vt:lpstr>The Digital Abstraction</vt:lpstr>
      <vt:lpstr>Index</vt:lpstr>
      <vt:lpstr>Complexity</vt:lpstr>
      <vt:lpstr>Abstraction</vt:lpstr>
      <vt:lpstr>Discipline</vt:lpstr>
      <vt:lpstr>The three «-y»</vt:lpstr>
      <vt:lpstr>The Digital Abstraction</vt:lpstr>
      <vt:lpstr>Digitalization</vt:lpstr>
      <vt:lpstr>Digitalization</vt:lpstr>
      <vt:lpstr>Sensors</vt:lpstr>
      <vt:lpstr>The amount of information</vt:lpstr>
      <vt:lpstr>Boole Algebra</vt:lpstr>
      <vt:lpstr>Exercises (1)</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5</cp:revision>
  <dcterms:modified xsi:type="dcterms:W3CDTF">2022-09-23T05:46:24Z</dcterms:modified>
  <cp:category/>
</cp:coreProperties>
</file>