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9" r:id="rId3"/>
    <p:sldId id="278" r:id="rId4"/>
    <p:sldId id="257" r:id="rId5"/>
    <p:sldId id="27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81" r:id="rId21"/>
    <p:sldId id="282" r:id="rId22"/>
    <p:sldId id="284" r:id="rId23"/>
    <p:sldId id="285" r:id="rId24"/>
    <p:sldId id="286" r:id="rId25"/>
    <p:sldId id="287" r:id="rId26"/>
    <p:sldId id="288" r:id="rId27"/>
    <p:sldId id="289" r:id="rId28"/>
    <p:sldId id="291" r:id="rId29"/>
    <p:sldId id="292" r:id="rId30"/>
    <p:sldId id="293" r:id="rId31"/>
    <p:sldId id="294" r:id="rId32"/>
    <p:sldId id="295" r:id="rId33"/>
    <p:sldId id="296" r:id="rId34"/>
    <p:sldId id="297" r:id="rId35"/>
    <p:sldId id="298" r:id="rId36"/>
    <p:sldId id="299" r:id="rId37"/>
    <p:sldId id="300" r:id="rId38"/>
    <p:sldId id="301" r:id="rId39"/>
    <p:sldId id="263" r:id="rId40"/>
    <p:sldId id="280" r:id="rId41"/>
    <p:sldId id="290" r:id="rId42"/>
    <p:sldId id="302" r:id="rId43"/>
    <p:sldId id="274" r:id="rId44"/>
    <p:sldId id="303" r:id="rId45"/>
  </p:sldIdLst>
  <p:sldSz cx="9144000" cy="6858000" type="screen4x3"/>
  <p:notesSz cx="6858000" cy="9144000"/>
  <p:embeddedFontLst>
    <p:embeddedFont>
      <p:font typeface="Economica" panose="02000506040000020004" pitchFamily="2" charset="77"/>
      <p:regular r:id="rId47"/>
      <p:bold r:id="rId48"/>
      <p:italic r:id="rId49"/>
      <p:boldItalic r:id="rId50"/>
    </p:embeddedFont>
    <p:embeddedFont>
      <p:font typeface="Open Sans" panose="020B0606030504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577DF-8224-C94B-83B1-76B6D0365435}" v="215" dt="2022-09-05T16:08:4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86260"/>
  </p:normalViewPr>
  <p:slideViewPr>
    <p:cSldViewPr snapToGrid="0" snapToObjects="1">
      <p:cViewPr varScale="1">
        <p:scale>
          <a:sx n="132" d="100"/>
          <a:sy n="132" d="100"/>
        </p:scale>
        <p:origin x="2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CC2577DF-8224-C94B-83B1-76B6D0365435}"/>
    <pc:docChg chg="undo redo custSel addSld delSld modSld">
      <pc:chgData name="Riccardo Berta" userId="c8694f89-bba4-4576-b0a8-456619ca5a8c" providerId="ADAL" clId="{CC2577DF-8224-C94B-83B1-76B6D0365435}" dt="2022-10-07T08:10:19.171" v="4257" actId="2696"/>
      <pc:docMkLst>
        <pc:docMk/>
      </pc:docMkLst>
      <pc:sldChg chg="modSp mod">
        <pc:chgData name="Riccardo Berta" userId="c8694f89-bba4-4576-b0a8-456619ca5a8c" providerId="ADAL" clId="{CC2577DF-8224-C94B-83B1-76B6D0365435}" dt="2022-08-30T13:15:36.250" v="14" actId="20577"/>
        <pc:sldMkLst>
          <pc:docMk/>
          <pc:sldMk cId="0" sldId="256"/>
        </pc:sldMkLst>
        <pc:spChg chg="mod">
          <ac:chgData name="Riccardo Berta" userId="c8694f89-bba4-4576-b0a8-456619ca5a8c" providerId="ADAL" clId="{CC2577DF-8224-C94B-83B1-76B6D0365435}" dt="2022-08-30T13:15:36.250" v="14" actId="20577"/>
          <ac:spMkLst>
            <pc:docMk/>
            <pc:sldMk cId="0" sldId="256"/>
            <ac:spMk id="62" creationId="{00000000-0000-0000-0000-000000000000}"/>
          </ac:spMkLst>
        </pc:spChg>
      </pc:sldChg>
      <pc:sldChg chg="addSp delSp modSp mod">
        <pc:chgData name="Riccardo Berta" userId="c8694f89-bba4-4576-b0a8-456619ca5a8c" providerId="ADAL" clId="{CC2577DF-8224-C94B-83B1-76B6D0365435}" dt="2022-09-01T12:19:20.541" v="3336" actId="1076"/>
        <pc:sldMkLst>
          <pc:docMk/>
          <pc:sldMk cId="0" sldId="257"/>
        </pc:sldMkLst>
        <pc:spChg chg="add del">
          <ac:chgData name="Riccardo Berta" userId="c8694f89-bba4-4576-b0a8-456619ca5a8c" providerId="ADAL" clId="{CC2577DF-8224-C94B-83B1-76B6D0365435}" dt="2022-09-01T12:02:01.209" v="3099" actId="478"/>
          <ac:spMkLst>
            <pc:docMk/>
            <pc:sldMk cId="0" sldId="257"/>
            <ac:spMk id="3" creationId="{33605F65-0D4C-97D0-D34D-135FBF39CD60}"/>
          </ac:spMkLst>
        </pc:spChg>
        <pc:spChg chg="mod">
          <ac:chgData name="Riccardo Berta" userId="c8694f89-bba4-4576-b0a8-456619ca5a8c" providerId="ADAL" clId="{CC2577DF-8224-C94B-83B1-76B6D0365435}" dt="2022-09-01T10:01:48.078" v="3093" actId="20577"/>
          <ac:spMkLst>
            <pc:docMk/>
            <pc:sldMk cId="0" sldId="257"/>
            <ac:spMk id="83" creationId="{00000000-0000-0000-0000-000000000000}"/>
          </ac:spMkLst>
        </pc:spChg>
        <pc:spChg chg="mod">
          <ac:chgData name="Riccardo Berta" userId="c8694f89-bba4-4576-b0a8-456619ca5a8c" providerId="ADAL" clId="{CC2577DF-8224-C94B-83B1-76B6D0365435}" dt="2022-09-01T12:19:20.541" v="3336" actId="1076"/>
          <ac:spMkLst>
            <pc:docMk/>
            <pc:sldMk cId="0" sldId="257"/>
            <ac:spMk id="84" creationId="{00000000-0000-0000-0000-000000000000}"/>
          </ac:spMkLst>
        </pc:spChg>
      </pc:sldChg>
      <pc:sldChg chg="modSp mod">
        <pc:chgData name="Riccardo Berta" userId="c8694f89-bba4-4576-b0a8-456619ca5a8c" providerId="ADAL" clId="{CC2577DF-8224-C94B-83B1-76B6D0365435}" dt="2022-09-01T12:04:18.782" v="3107" actId="20577"/>
        <pc:sldMkLst>
          <pc:docMk/>
          <pc:sldMk cId="3018556184" sldId="259"/>
        </pc:sldMkLst>
        <pc:spChg chg="mod">
          <ac:chgData name="Riccardo Berta" userId="c8694f89-bba4-4576-b0a8-456619ca5a8c" providerId="ADAL" clId="{CC2577DF-8224-C94B-83B1-76B6D0365435}" dt="2022-09-01T12:04:18.782" v="3107" actId="20577"/>
          <ac:spMkLst>
            <pc:docMk/>
            <pc:sldMk cId="3018556184" sldId="259"/>
            <ac:spMk id="3" creationId="{38BFAA1C-1163-169B-2D77-6FEF73CC8512}"/>
          </ac:spMkLst>
        </pc:spChg>
      </pc:sldChg>
      <pc:sldChg chg="addSp delSp modSp mod">
        <pc:chgData name="Riccardo Berta" userId="c8694f89-bba4-4576-b0a8-456619ca5a8c" providerId="ADAL" clId="{CC2577DF-8224-C94B-83B1-76B6D0365435}" dt="2022-08-30T15:24:47.705" v="1535" actId="20577"/>
        <pc:sldMkLst>
          <pc:docMk/>
          <pc:sldMk cId="3239712184" sldId="260"/>
        </pc:sldMkLst>
        <pc:spChg chg="mod">
          <ac:chgData name="Riccardo Berta" userId="c8694f89-bba4-4576-b0a8-456619ca5a8c" providerId="ADAL" clId="{CC2577DF-8224-C94B-83B1-76B6D0365435}" dt="2022-08-30T15:24:47.705" v="1535" actId="20577"/>
          <ac:spMkLst>
            <pc:docMk/>
            <pc:sldMk cId="3239712184" sldId="260"/>
            <ac:spMk id="83" creationId="{00000000-0000-0000-0000-000000000000}"/>
          </ac:spMkLst>
        </pc:spChg>
        <pc:spChg chg="mod">
          <ac:chgData name="Riccardo Berta" userId="c8694f89-bba4-4576-b0a8-456619ca5a8c" providerId="ADAL" clId="{CC2577DF-8224-C94B-83B1-76B6D0365435}" dt="2022-08-30T14:18:48.132" v="952" actId="20577"/>
          <ac:spMkLst>
            <pc:docMk/>
            <pc:sldMk cId="3239712184" sldId="260"/>
            <ac:spMk id="84" creationId="{00000000-0000-0000-0000-000000000000}"/>
          </ac:spMkLst>
        </pc:spChg>
        <pc:picChg chg="add del mod">
          <ac:chgData name="Riccardo Berta" userId="c8694f89-bba4-4576-b0a8-456619ca5a8c" providerId="ADAL" clId="{CC2577DF-8224-C94B-83B1-76B6D0365435}" dt="2022-08-30T13:37:04.653" v="446" actId="478"/>
          <ac:picMkLst>
            <pc:docMk/>
            <pc:sldMk cId="3239712184" sldId="260"/>
            <ac:picMk id="3" creationId="{5F837039-F83E-5226-7264-B68EE5B06701}"/>
          </ac:picMkLst>
        </pc:picChg>
        <pc:picChg chg="add mod">
          <ac:chgData name="Riccardo Berta" userId="c8694f89-bba4-4576-b0a8-456619ca5a8c" providerId="ADAL" clId="{CC2577DF-8224-C94B-83B1-76B6D0365435}" dt="2022-08-30T13:40:49.732" v="531" actId="1076"/>
          <ac:picMkLst>
            <pc:docMk/>
            <pc:sldMk cId="3239712184" sldId="260"/>
            <ac:picMk id="5" creationId="{D1D395D0-DE5C-7ED7-AFC6-0A01E1DBE079}"/>
          </ac:picMkLst>
        </pc:picChg>
      </pc:sldChg>
      <pc:sldChg chg="addSp delSp modSp mod">
        <pc:chgData name="Riccardo Berta" userId="c8694f89-bba4-4576-b0a8-456619ca5a8c" providerId="ADAL" clId="{CC2577DF-8224-C94B-83B1-76B6D0365435}" dt="2022-08-30T15:24:54.825" v="1544" actId="20577"/>
        <pc:sldMkLst>
          <pc:docMk/>
          <pc:sldMk cId="723946338" sldId="261"/>
        </pc:sldMkLst>
        <pc:spChg chg="add del mod">
          <ac:chgData name="Riccardo Berta" userId="c8694f89-bba4-4576-b0a8-456619ca5a8c" providerId="ADAL" clId="{CC2577DF-8224-C94B-83B1-76B6D0365435}" dt="2022-08-30T13:45:52.650" v="600" actId="478"/>
          <ac:spMkLst>
            <pc:docMk/>
            <pc:sldMk cId="723946338" sldId="261"/>
            <ac:spMk id="4" creationId="{83142D97-C0AA-BD58-2F37-B5B94D81595F}"/>
          </ac:spMkLst>
        </pc:spChg>
        <pc:spChg chg="add mod">
          <ac:chgData name="Riccardo Berta" userId="c8694f89-bba4-4576-b0a8-456619ca5a8c" providerId="ADAL" clId="{CC2577DF-8224-C94B-83B1-76B6D0365435}" dt="2022-08-30T13:56:30.493" v="658" actId="164"/>
          <ac:spMkLst>
            <pc:docMk/>
            <pc:sldMk cId="723946338" sldId="261"/>
            <ac:spMk id="6" creationId="{D1ABC3C6-0BC3-7AA1-3795-CCC90EABFB98}"/>
          </ac:spMkLst>
        </pc:spChg>
        <pc:spChg chg="add del mod">
          <ac:chgData name="Riccardo Berta" userId="c8694f89-bba4-4576-b0a8-456619ca5a8c" providerId="ADAL" clId="{CC2577DF-8224-C94B-83B1-76B6D0365435}" dt="2022-08-30T13:54:46.752" v="620" actId="478"/>
          <ac:spMkLst>
            <pc:docMk/>
            <pc:sldMk cId="723946338" sldId="261"/>
            <ac:spMk id="7" creationId="{F2E2D81E-0B17-D2A7-8302-81DD913D7D2F}"/>
          </ac:spMkLst>
        </pc:spChg>
        <pc:spChg chg="add mod">
          <ac:chgData name="Riccardo Berta" userId="c8694f89-bba4-4576-b0a8-456619ca5a8c" providerId="ADAL" clId="{CC2577DF-8224-C94B-83B1-76B6D0365435}" dt="2022-08-30T13:56:30.493" v="658" actId="164"/>
          <ac:spMkLst>
            <pc:docMk/>
            <pc:sldMk cId="723946338" sldId="261"/>
            <ac:spMk id="8" creationId="{FE7BD79F-9772-1BD8-9893-39B9D9B3D411}"/>
          </ac:spMkLst>
        </pc:spChg>
        <pc:spChg chg="add mod">
          <ac:chgData name="Riccardo Berta" userId="c8694f89-bba4-4576-b0a8-456619ca5a8c" providerId="ADAL" clId="{CC2577DF-8224-C94B-83B1-76B6D0365435}" dt="2022-08-30T13:56:30.493" v="658" actId="164"/>
          <ac:spMkLst>
            <pc:docMk/>
            <pc:sldMk cId="723946338" sldId="261"/>
            <ac:spMk id="9" creationId="{08C68C1D-46C3-1441-1355-19D1B1DEE297}"/>
          </ac:spMkLst>
        </pc:spChg>
        <pc:spChg chg="add mod">
          <ac:chgData name="Riccardo Berta" userId="c8694f89-bba4-4576-b0a8-456619ca5a8c" providerId="ADAL" clId="{CC2577DF-8224-C94B-83B1-76B6D0365435}" dt="2022-08-30T14:11:58.727" v="920" actId="115"/>
          <ac:spMkLst>
            <pc:docMk/>
            <pc:sldMk cId="723946338" sldId="261"/>
            <ac:spMk id="11" creationId="{7252479B-B09A-6953-1159-2E87A937EF1B}"/>
          </ac:spMkLst>
        </pc:spChg>
        <pc:spChg chg="mod">
          <ac:chgData name="Riccardo Berta" userId="c8694f89-bba4-4576-b0a8-456619ca5a8c" providerId="ADAL" clId="{CC2577DF-8224-C94B-83B1-76B6D0365435}" dt="2022-08-30T15:24:54.825" v="1544" actId="20577"/>
          <ac:spMkLst>
            <pc:docMk/>
            <pc:sldMk cId="723946338" sldId="261"/>
            <ac:spMk id="83" creationId="{00000000-0000-0000-0000-000000000000}"/>
          </ac:spMkLst>
        </pc:spChg>
        <pc:spChg chg="mod">
          <ac:chgData name="Riccardo Berta" userId="c8694f89-bba4-4576-b0a8-456619ca5a8c" providerId="ADAL" clId="{CC2577DF-8224-C94B-83B1-76B6D0365435}" dt="2022-08-30T14:18:24.128" v="949" actId="20577"/>
          <ac:spMkLst>
            <pc:docMk/>
            <pc:sldMk cId="723946338" sldId="261"/>
            <ac:spMk id="84" creationId="{00000000-0000-0000-0000-000000000000}"/>
          </ac:spMkLst>
        </pc:spChg>
        <pc:grpChg chg="add mod">
          <ac:chgData name="Riccardo Berta" userId="c8694f89-bba4-4576-b0a8-456619ca5a8c" providerId="ADAL" clId="{CC2577DF-8224-C94B-83B1-76B6D0365435}" dt="2022-08-30T14:04:21.646" v="868" actId="164"/>
          <ac:grpSpMkLst>
            <pc:docMk/>
            <pc:sldMk cId="723946338" sldId="261"/>
            <ac:grpSpMk id="10" creationId="{F1C19B63-3F44-4E29-2EE9-E09D359BEDCD}"/>
          </ac:grpSpMkLst>
        </pc:grpChg>
        <pc:grpChg chg="add mod">
          <ac:chgData name="Riccardo Berta" userId="c8694f89-bba4-4576-b0a8-456619ca5a8c" providerId="ADAL" clId="{CC2577DF-8224-C94B-83B1-76B6D0365435}" dt="2022-08-30T14:18:22.792" v="948" actId="1076"/>
          <ac:grpSpMkLst>
            <pc:docMk/>
            <pc:sldMk cId="723946338" sldId="261"/>
            <ac:grpSpMk id="12" creationId="{32A09446-4AD0-B370-CC91-E32A0DA4DB93}"/>
          </ac:grpSpMkLst>
        </pc:grpChg>
        <pc:picChg chg="add mod">
          <ac:chgData name="Riccardo Berta" userId="c8694f89-bba4-4576-b0a8-456619ca5a8c" providerId="ADAL" clId="{CC2577DF-8224-C94B-83B1-76B6D0365435}" dt="2022-08-30T14:18:20.452" v="947" actId="1076"/>
          <ac:picMkLst>
            <pc:docMk/>
            <pc:sldMk cId="723946338" sldId="261"/>
            <ac:picMk id="3" creationId="{10E7BF42-E86F-7D15-FA1A-FA3C80B283E8}"/>
          </ac:picMkLst>
        </pc:picChg>
        <pc:picChg chg="add mod">
          <ac:chgData name="Riccardo Berta" userId="c8694f89-bba4-4576-b0a8-456619ca5a8c" providerId="ADAL" clId="{CC2577DF-8224-C94B-83B1-76B6D0365435}" dt="2022-08-30T13:56:30.493" v="658" actId="164"/>
          <ac:picMkLst>
            <pc:docMk/>
            <pc:sldMk cId="723946338" sldId="261"/>
            <ac:picMk id="5" creationId="{3D9E415A-35DE-80BB-D9E1-54D52D3BAA18}"/>
          </ac:picMkLst>
        </pc:picChg>
      </pc:sldChg>
      <pc:sldChg chg="addSp delSp modSp mod">
        <pc:chgData name="Riccardo Berta" userId="c8694f89-bba4-4576-b0a8-456619ca5a8c" providerId="ADAL" clId="{CC2577DF-8224-C94B-83B1-76B6D0365435}" dt="2022-08-31T09:25:44.716" v="2941" actId="20577"/>
        <pc:sldMkLst>
          <pc:docMk/>
          <pc:sldMk cId="1167696200" sldId="262"/>
        </pc:sldMkLst>
        <pc:spChg chg="add del">
          <ac:chgData name="Riccardo Berta" userId="c8694f89-bba4-4576-b0a8-456619ca5a8c" providerId="ADAL" clId="{CC2577DF-8224-C94B-83B1-76B6D0365435}" dt="2022-08-30T15:09:35.168" v="1318" actId="22"/>
          <ac:spMkLst>
            <pc:docMk/>
            <pc:sldMk cId="1167696200" sldId="262"/>
            <ac:spMk id="5" creationId="{B6C999FA-5015-7F91-14F0-AD50CD783E9E}"/>
          </ac:spMkLst>
        </pc:spChg>
        <pc:spChg chg="mod">
          <ac:chgData name="Riccardo Berta" userId="c8694f89-bba4-4576-b0a8-456619ca5a8c" providerId="ADAL" clId="{CC2577DF-8224-C94B-83B1-76B6D0365435}" dt="2022-08-31T09:25:44.716" v="2941" actId="20577"/>
          <ac:spMkLst>
            <pc:docMk/>
            <pc:sldMk cId="1167696200" sldId="262"/>
            <ac:spMk id="83" creationId="{00000000-0000-0000-0000-000000000000}"/>
          </ac:spMkLst>
        </pc:spChg>
        <pc:spChg chg="mod">
          <ac:chgData name="Riccardo Berta" userId="c8694f89-bba4-4576-b0a8-456619ca5a8c" providerId="ADAL" clId="{CC2577DF-8224-C94B-83B1-76B6D0365435}" dt="2022-08-30T15:09:22.649" v="1316" actId="20577"/>
          <ac:spMkLst>
            <pc:docMk/>
            <pc:sldMk cId="1167696200" sldId="262"/>
            <ac:spMk id="84" creationId="{00000000-0000-0000-0000-000000000000}"/>
          </ac:spMkLst>
        </pc:spChg>
        <pc:picChg chg="add mod">
          <ac:chgData name="Riccardo Berta" userId="c8694f89-bba4-4576-b0a8-456619ca5a8c" providerId="ADAL" clId="{CC2577DF-8224-C94B-83B1-76B6D0365435}" dt="2022-08-30T14:57:19.122" v="1019" actId="1076"/>
          <ac:picMkLst>
            <pc:docMk/>
            <pc:sldMk cId="1167696200" sldId="262"/>
            <ac:picMk id="3" creationId="{FCE4CA07-1F56-5BBD-B169-4C84FFFBDBED}"/>
          </ac:picMkLst>
        </pc:picChg>
      </pc:sldChg>
      <pc:sldChg chg="addSp delSp modSp mod">
        <pc:chgData name="Riccardo Berta" userId="c8694f89-bba4-4576-b0a8-456619ca5a8c" providerId="ADAL" clId="{CC2577DF-8224-C94B-83B1-76B6D0365435}" dt="2022-09-05T16:03:43.858" v="4169" actId="20577"/>
        <pc:sldMkLst>
          <pc:docMk/>
          <pc:sldMk cId="1817587258" sldId="263"/>
        </pc:sldMkLst>
        <pc:spChg chg="mod">
          <ac:chgData name="Riccardo Berta" userId="c8694f89-bba4-4576-b0a8-456619ca5a8c" providerId="ADAL" clId="{CC2577DF-8224-C94B-83B1-76B6D0365435}" dt="2022-09-05T16:03:43.858" v="4169" actId="20577"/>
          <ac:spMkLst>
            <pc:docMk/>
            <pc:sldMk cId="1817587258" sldId="263"/>
            <ac:spMk id="84" creationId="{00000000-0000-0000-0000-000000000000}"/>
          </ac:spMkLst>
        </pc:spChg>
        <pc:grpChg chg="add mod">
          <ac:chgData name="Riccardo Berta" userId="c8694f89-bba4-4576-b0a8-456619ca5a8c" providerId="ADAL" clId="{CC2577DF-8224-C94B-83B1-76B6D0365435}" dt="2022-09-05T16:03:39.356" v="4164" actId="1076"/>
          <ac:grpSpMkLst>
            <pc:docMk/>
            <pc:sldMk cId="1817587258" sldId="263"/>
            <ac:grpSpMk id="12" creationId="{5336B4C5-BB0D-D3F7-F910-9E37C9565621}"/>
          </ac:grpSpMkLst>
        </pc:grpChg>
        <pc:picChg chg="add mod">
          <ac:chgData name="Riccardo Berta" userId="c8694f89-bba4-4576-b0a8-456619ca5a8c" providerId="ADAL" clId="{CC2577DF-8224-C94B-83B1-76B6D0365435}" dt="2022-09-01T13:33:35.056" v="4012" actId="14100"/>
          <ac:picMkLst>
            <pc:docMk/>
            <pc:sldMk cId="1817587258" sldId="263"/>
            <ac:picMk id="3" creationId="{D1EEB70D-1CB0-0272-A052-07177A2B9357}"/>
          </ac:picMkLst>
        </pc:picChg>
        <pc:picChg chg="add del mod modCrop">
          <ac:chgData name="Riccardo Berta" userId="c8694f89-bba4-4576-b0a8-456619ca5a8c" providerId="ADAL" clId="{CC2577DF-8224-C94B-83B1-76B6D0365435}" dt="2022-09-01T20:06:04.252" v="4142" actId="164"/>
          <ac:picMkLst>
            <pc:docMk/>
            <pc:sldMk cId="1817587258" sldId="263"/>
            <ac:picMk id="5" creationId="{3C26D104-0BD7-092B-CD0E-3DCAB4A19C0F}"/>
          </ac:picMkLst>
        </pc:picChg>
        <pc:picChg chg="add mod">
          <ac:chgData name="Riccardo Berta" userId="c8694f89-bba4-4576-b0a8-456619ca5a8c" providerId="ADAL" clId="{CC2577DF-8224-C94B-83B1-76B6D0365435}" dt="2022-09-01T20:06:04.252" v="4142" actId="164"/>
          <ac:picMkLst>
            <pc:docMk/>
            <pc:sldMk cId="1817587258" sldId="263"/>
            <ac:picMk id="7" creationId="{28F69A7A-1E1D-F6D9-C4B7-D09C2283C04E}"/>
          </ac:picMkLst>
        </pc:picChg>
        <pc:picChg chg="add mod">
          <ac:chgData name="Riccardo Berta" userId="c8694f89-bba4-4576-b0a8-456619ca5a8c" providerId="ADAL" clId="{CC2577DF-8224-C94B-83B1-76B6D0365435}" dt="2022-09-01T20:06:04.252" v="4142" actId="164"/>
          <ac:picMkLst>
            <pc:docMk/>
            <pc:sldMk cId="1817587258" sldId="263"/>
            <ac:picMk id="9" creationId="{6E0DB570-7C09-6C92-85DE-4CA7BAD8C68F}"/>
          </ac:picMkLst>
        </pc:picChg>
        <pc:picChg chg="add mod">
          <ac:chgData name="Riccardo Berta" userId="c8694f89-bba4-4576-b0a8-456619ca5a8c" providerId="ADAL" clId="{CC2577DF-8224-C94B-83B1-76B6D0365435}" dt="2022-09-01T20:06:04.252" v="4142" actId="164"/>
          <ac:picMkLst>
            <pc:docMk/>
            <pc:sldMk cId="1817587258" sldId="263"/>
            <ac:picMk id="11" creationId="{F7057908-4B25-0492-4CCF-8B9BB9627272}"/>
          </ac:picMkLst>
        </pc:picChg>
      </pc:sldChg>
      <pc:sldChg chg="addSp delSp modSp add mod">
        <pc:chgData name="Riccardo Berta" userId="c8694f89-bba4-4576-b0a8-456619ca5a8c" providerId="ADAL" clId="{CC2577DF-8224-C94B-83B1-76B6D0365435}" dt="2022-08-30T15:20:46.032" v="1511" actId="1076"/>
        <pc:sldMkLst>
          <pc:docMk/>
          <pc:sldMk cId="577690146" sldId="264"/>
        </pc:sldMkLst>
        <pc:spChg chg="mod">
          <ac:chgData name="Riccardo Berta" userId="c8694f89-bba4-4576-b0a8-456619ca5a8c" providerId="ADAL" clId="{CC2577DF-8224-C94B-83B1-76B6D0365435}" dt="2022-08-30T15:17:54.286" v="1450" actId="790"/>
          <ac:spMkLst>
            <pc:docMk/>
            <pc:sldMk cId="577690146" sldId="264"/>
            <ac:spMk id="83" creationId="{00000000-0000-0000-0000-000000000000}"/>
          </ac:spMkLst>
        </pc:spChg>
        <pc:spChg chg="mod">
          <ac:chgData name="Riccardo Berta" userId="c8694f89-bba4-4576-b0a8-456619ca5a8c" providerId="ADAL" clId="{CC2577DF-8224-C94B-83B1-76B6D0365435}" dt="2022-08-30T15:20:36.923" v="1510" actId="20577"/>
          <ac:spMkLst>
            <pc:docMk/>
            <pc:sldMk cId="577690146" sldId="264"/>
            <ac:spMk id="84" creationId="{00000000-0000-0000-0000-000000000000}"/>
          </ac:spMkLst>
        </pc:spChg>
        <pc:picChg chg="del">
          <ac:chgData name="Riccardo Berta" userId="c8694f89-bba4-4576-b0a8-456619ca5a8c" providerId="ADAL" clId="{CC2577DF-8224-C94B-83B1-76B6D0365435}" dt="2022-08-30T15:09:45.395" v="1326" actId="478"/>
          <ac:picMkLst>
            <pc:docMk/>
            <pc:sldMk cId="577690146" sldId="264"/>
            <ac:picMk id="3" creationId="{FCE4CA07-1F56-5BBD-B169-4C84FFFBDBED}"/>
          </ac:picMkLst>
        </pc:picChg>
        <pc:picChg chg="add mod">
          <ac:chgData name="Riccardo Berta" userId="c8694f89-bba4-4576-b0a8-456619ca5a8c" providerId="ADAL" clId="{CC2577DF-8224-C94B-83B1-76B6D0365435}" dt="2022-08-30T15:20:46.032" v="1511" actId="1076"/>
          <ac:picMkLst>
            <pc:docMk/>
            <pc:sldMk cId="577690146" sldId="264"/>
            <ac:picMk id="4" creationId="{62D593D4-B69E-FE2F-2D7B-65DD42ECEE76}"/>
          </ac:picMkLst>
        </pc:picChg>
      </pc:sldChg>
      <pc:sldChg chg="addSp modSp add mod">
        <pc:chgData name="Riccardo Berta" userId="c8694f89-bba4-4576-b0a8-456619ca5a8c" providerId="ADAL" clId="{CC2577DF-8224-C94B-83B1-76B6D0365435}" dt="2022-08-31T06:44:00.558" v="1923" actId="1076"/>
        <pc:sldMkLst>
          <pc:docMk/>
          <pc:sldMk cId="2692772026" sldId="265"/>
        </pc:sldMkLst>
        <pc:spChg chg="mod">
          <ac:chgData name="Riccardo Berta" userId="c8694f89-bba4-4576-b0a8-456619ca5a8c" providerId="ADAL" clId="{CC2577DF-8224-C94B-83B1-76B6D0365435}" dt="2022-08-30T15:29:22.225" v="1676" actId="20577"/>
          <ac:spMkLst>
            <pc:docMk/>
            <pc:sldMk cId="2692772026" sldId="265"/>
            <ac:spMk id="83" creationId="{00000000-0000-0000-0000-000000000000}"/>
          </ac:spMkLst>
        </pc:spChg>
        <pc:spChg chg="mod">
          <ac:chgData name="Riccardo Berta" userId="c8694f89-bba4-4576-b0a8-456619ca5a8c" providerId="ADAL" clId="{CC2577DF-8224-C94B-83B1-76B6D0365435}" dt="2022-08-31T06:43:50.656" v="1921" actId="20577"/>
          <ac:spMkLst>
            <pc:docMk/>
            <pc:sldMk cId="2692772026" sldId="265"/>
            <ac:spMk id="84" creationId="{00000000-0000-0000-0000-000000000000}"/>
          </ac:spMkLst>
        </pc:spChg>
        <pc:picChg chg="add mod">
          <ac:chgData name="Riccardo Berta" userId="c8694f89-bba4-4576-b0a8-456619ca5a8c" providerId="ADAL" clId="{CC2577DF-8224-C94B-83B1-76B6D0365435}" dt="2022-08-30T15:29:04.625" v="1672" actId="1076"/>
          <ac:picMkLst>
            <pc:docMk/>
            <pc:sldMk cId="2692772026" sldId="265"/>
            <ac:picMk id="3" creationId="{72C270F5-EA8F-89D6-721D-20F5F665FFF3}"/>
          </ac:picMkLst>
        </pc:picChg>
        <pc:picChg chg="add mod">
          <ac:chgData name="Riccardo Berta" userId="c8694f89-bba4-4576-b0a8-456619ca5a8c" providerId="ADAL" clId="{CC2577DF-8224-C94B-83B1-76B6D0365435}" dt="2022-08-31T06:43:55.681" v="1922" actId="1076"/>
          <ac:picMkLst>
            <pc:docMk/>
            <pc:sldMk cId="2692772026" sldId="265"/>
            <ac:picMk id="5" creationId="{FEC98566-CA2E-D213-4787-37D67E08FA85}"/>
          </ac:picMkLst>
        </pc:picChg>
        <pc:picChg chg="add mod">
          <ac:chgData name="Riccardo Berta" userId="c8694f89-bba4-4576-b0a8-456619ca5a8c" providerId="ADAL" clId="{CC2577DF-8224-C94B-83B1-76B6D0365435}" dt="2022-08-31T06:44:00.558" v="1923" actId="1076"/>
          <ac:picMkLst>
            <pc:docMk/>
            <pc:sldMk cId="2692772026" sldId="265"/>
            <ac:picMk id="7" creationId="{A625E5D1-5E35-F6B7-71C1-15627D982EBE}"/>
          </ac:picMkLst>
        </pc:picChg>
      </pc:sldChg>
      <pc:sldChg chg="addSp modSp add mod">
        <pc:chgData name="Riccardo Berta" userId="c8694f89-bba4-4576-b0a8-456619ca5a8c" providerId="ADAL" clId="{CC2577DF-8224-C94B-83B1-76B6D0365435}" dt="2022-08-31T06:45:27.387" v="1975" actId="1076"/>
        <pc:sldMkLst>
          <pc:docMk/>
          <pc:sldMk cId="2331383298" sldId="266"/>
        </pc:sldMkLst>
        <pc:spChg chg="mod">
          <ac:chgData name="Riccardo Berta" userId="c8694f89-bba4-4576-b0a8-456619ca5a8c" providerId="ADAL" clId="{CC2577DF-8224-C94B-83B1-76B6D0365435}" dt="2022-08-30T15:29:33.756" v="1680" actId="20577"/>
          <ac:spMkLst>
            <pc:docMk/>
            <pc:sldMk cId="2331383298" sldId="266"/>
            <ac:spMk id="83" creationId="{00000000-0000-0000-0000-000000000000}"/>
          </ac:spMkLst>
        </pc:spChg>
        <pc:spChg chg="mod">
          <ac:chgData name="Riccardo Berta" userId="c8694f89-bba4-4576-b0a8-456619ca5a8c" providerId="ADAL" clId="{CC2577DF-8224-C94B-83B1-76B6D0365435}" dt="2022-08-31T06:45:23.422" v="1974" actId="20577"/>
          <ac:spMkLst>
            <pc:docMk/>
            <pc:sldMk cId="2331383298" sldId="266"/>
            <ac:spMk id="84" creationId="{00000000-0000-0000-0000-000000000000}"/>
          </ac:spMkLst>
        </pc:spChg>
        <pc:picChg chg="add mod">
          <ac:chgData name="Riccardo Berta" userId="c8694f89-bba4-4576-b0a8-456619ca5a8c" providerId="ADAL" clId="{CC2577DF-8224-C94B-83B1-76B6D0365435}" dt="2022-08-30T15:33:35.154" v="1763" actId="1076"/>
          <ac:picMkLst>
            <pc:docMk/>
            <pc:sldMk cId="2331383298" sldId="266"/>
            <ac:picMk id="3" creationId="{B095BE4B-8ACD-C2D2-2AB3-4CD61A1073F3}"/>
          </ac:picMkLst>
        </pc:picChg>
        <pc:picChg chg="add mod">
          <ac:chgData name="Riccardo Berta" userId="c8694f89-bba4-4576-b0a8-456619ca5a8c" providerId="ADAL" clId="{CC2577DF-8224-C94B-83B1-76B6D0365435}" dt="2022-08-31T06:41:27.593" v="1845" actId="1036"/>
          <ac:picMkLst>
            <pc:docMk/>
            <pc:sldMk cId="2331383298" sldId="266"/>
            <ac:picMk id="4" creationId="{04CE0EEF-7BA7-CDF0-F8FA-6E4EF351C55A}"/>
          </ac:picMkLst>
        </pc:picChg>
        <pc:picChg chg="add mod">
          <ac:chgData name="Riccardo Berta" userId="c8694f89-bba4-4576-b0a8-456619ca5a8c" providerId="ADAL" clId="{CC2577DF-8224-C94B-83B1-76B6D0365435}" dt="2022-08-30T15:33:56.721" v="1766" actId="1076"/>
          <ac:picMkLst>
            <pc:docMk/>
            <pc:sldMk cId="2331383298" sldId="266"/>
            <ac:picMk id="5" creationId="{65B5782A-53A2-B0A5-8627-06C13ADC3A42}"/>
          </ac:picMkLst>
        </pc:picChg>
        <pc:picChg chg="add mod">
          <ac:chgData name="Riccardo Berta" userId="c8694f89-bba4-4576-b0a8-456619ca5a8c" providerId="ADAL" clId="{CC2577DF-8224-C94B-83B1-76B6D0365435}" dt="2022-08-31T06:41:27.593" v="1845" actId="1036"/>
          <ac:picMkLst>
            <pc:docMk/>
            <pc:sldMk cId="2331383298" sldId="266"/>
            <ac:picMk id="7" creationId="{9537D92B-D43F-54FA-E7B6-59419ECD7C8C}"/>
          </ac:picMkLst>
        </pc:picChg>
        <pc:picChg chg="add mod">
          <ac:chgData name="Riccardo Berta" userId="c8694f89-bba4-4576-b0a8-456619ca5a8c" providerId="ADAL" clId="{CC2577DF-8224-C94B-83B1-76B6D0365435}" dt="2022-08-31T06:45:27.387" v="1975" actId="1076"/>
          <ac:picMkLst>
            <pc:docMk/>
            <pc:sldMk cId="2331383298" sldId="266"/>
            <ac:picMk id="9" creationId="{CE552A15-D5AB-11E9-B8AE-A18AC1720FEA}"/>
          </ac:picMkLst>
        </pc:picChg>
      </pc:sldChg>
      <pc:sldChg chg="addSp modSp add mod">
        <pc:chgData name="Riccardo Berta" userId="c8694f89-bba4-4576-b0a8-456619ca5a8c" providerId="ADAL" clId="{CC2577DF-8224-C94B-83B1-76B6D0365435}" dt="2022-09-01T12:04:53.585" v="3108" actId="113"/>
        <pc:sldMkLst>
          <pc:docMk/>
          <pc:sldMk cId="2963521549" sldId="267"/>
        </pc:sldMkLst>
        <pc:spChg chg="mod">
          <ac:chgData name="Riccardo Berta" userId="c8694f89-bba4-4576-b0a8-456619ca5a8c" providerId="ADAL" clId="{CC2577DF-8224-C94B-83B1-76B6D0365435}" dt="2022-08-31T06:43:04.621" v="1879" actId="20577"/>
          <ac:spMkLst>
            <pc:docMk/>
            <pc:sldMk cId="2963521549" sldId="267"/>
            <ac:spMk id="83" creationId="{00000000-0000-0000-0000-000000000000}"/>
          </ac:spMkLst>
        </pc:spChg>
        <pc:spChg chg="mod">
          <ac:chgData name="Riccardo Berta" userId="c8694f89-bba4-4576-b0a8-456619ca5a8c" providerId="ADAL" clId="{CC2577DF-8224-C94B-83B1-76B6D0365435}" dt="2022-09-01T12:04:53.585" v="3108" actId="113"/>
          <ac:spMkLst>
            <pc:docMk/>
            <pc:sldMk cId="2963521549" sldId="267"/>
            <ac:spMk id="84" creationId="{00000000-0000-0000-0000-000000000000}"/>
          </ac:spMkLst>
        </pc:spChg>
        <pc:picChg chg="add mod">
          <ac:chgData name="Riccardo Berta" userId="c8694f89-bba4-4576-b0a8-456619ca5a8c" providerId="ADAL" clId="{CC2577DF-8224-C94B-83B1-76B6D0365435}" dt="2022-08-31T06:47:08.285" v="2005" actId="1076"/>
          <ac:picMkLst>
            <pc:docMk/>
            <pc:sldMk cId="2963521549" sldId="267"/>
            <ac:picMk id="3" creationId="{C444B3CB-CCCB-44EA-7294-86C356604E5E}"/>
          </ac:picMkLst>
        </pc:picChg>
        <pc:picChg chg="add mod">
          <ac:chgData name="Riccardo Berta" userId="c8694f89-bba4-4576-b0a8-456619ca5a8c" providerId="ADAL" clId="{CC2577DF-8224-C94B-83B1-76B6D0365435}" dt="2022-08-31T06:47:13.018" v="2006" actId="1076"/>
          <ac:picMkLst>
            <pc:docMk/>
            <pc:sldMk cId="2963521549" sldId="267"/>
            <ac:picMk id="5" creationId="{F0D7C7A1-70BA-03E6-E263-6438B349B026}"/>
          </ac:picMkLst>
        </pc:picChg>
      </pc:sldChg>
      <pc:sldChg chg="addSp modSp add mod">
        <pc:chgData name="Riccardo Berta" userId="c8694f89-bba4-4576-b0a8-456619ca5a8c" providerId="ADAL" clId="{CC2577DF-8224-C94B-83B1-76B6D0365435}" dt="2022-08-31T06:50:27.239" v="2121" actId="20577"/>
        <pc:sldMkLst>
          <pc:docMk/>
          <pc:sldMk cId="2177167453" sldId="268"/>
        </pc:sldMkLst>
        <pc:spChg chg="mod">
          <ac:chgData name="Riccardo Berta" userId="c8694f89-bba4-4576-b0a8-456619ca5a8c" providerId="ADAL" clId="{CC2577DF-8224-C94B-83B1-76B6D0365435}" dt="2022-08-31T06:47:32.366" v="2011" actId="20577"/>
          <ac:spMkLst>
            <pc:docMk/>
            <pc:sldMk cId="2177167453" sldId="268"/>
            <ac:spMk id="83" creationId="{00000000-0000-0000-0000-000000000000}"/>
          </ac:spMkLst>
        </pc:spChg>
        <pc:spChg chg="mod">
          <ac:chgData name="Riccardo Berta" userId="c8694f89-bba4-4576-b0a8-456619ca5a8c" providerId="ADAL" clId="{CC2577DF-8224-C94B-83B1-76B6D0365435}" dt="2022-08-31T06:50:27.239" v="2121" actId="20577"/>
          <ac:spMkLst>
            <pc:docMk/>
            <pc:sldMk cId="2177167453" sldId="268"/>
            <ac:spMk id="84" creationId="{00000000-0000-0000-0000-000000000000}"/>
          </ac:spMkLst>
        </pc:spChg>
        <pc:picChg chg="add mod">
          <ac:chgData name="Riccardo Berta" userId="c8694f89-bba4-4576-b0a8-456619ca5a8c" providerId="ADAL" clId="{CC2577DF-8224-C94B-83B1-76B6D0365435}" dt="2022-08-31T06:48:17.250" v="2026" actId="1076"/>
          <ac:picMkLst>
            <pc:docMk/>
            <pc:sldMk cId="2177167453" sldId="268"/>
            <ac:picMk id="3" creationId="{0FB9B444-C80A-170C-7CC2-B12D3B289916}"/>
          </ac:picMkLst>
        </pc:picChg>
      </pc:sldChg>
      <pc:sldChg chg="addSp delSp modSp add mod">
        <pc:chgData name="Riccardo Berta" userId="c8694f89-bba4-4576-b0a8-456619ca5a8c" providerId="ADAL" clId="{CC2577DF-8224-C94B-83B1-76B6D0365435}" dt="2022-08-31T09:10:01.944" v="2472" actId="478"/>
        <pc:sldMkLst>
          <pc:docMk/>
          <pc:sldMk cId="511811827" sldId="269"/>
        </pc:sldMkLst>
        <pc:spChg chg="mod">
          <ac:chgData name="Riccardo Berta" userId="c8694f89-bba4-4576-b0a8-456619ca5a8c" providerId="ADAL" clId="{CC2577DF-8224-C94B-83B1-76B6D0365435}" dt="2022-08-31T06:50:39.740" v="2124" actId="20577"/>
          <ac:spMkLst>
            <pc:docMk/>
            <pc:sldMk cId="511811827" sldId="269"/>
            <ac:spMk id="83" creationId="{00000000-0000-0000-0000-000000000000}"/>
          </ac:spMkLst>
        </pc:spChg>
        <pc:spChg chg="mod">
          <ac:chgData name="Riccardo Berta" userId="c8694f89-bba4-4576-b0a8-456619ca5a8c" providerId="ADAL" clId="{CC2577DF-8224-C94B-83B1-76B6D0365435}" dt="2022-08-31T09:07:28.594" v="2417" actId="115"/>
          <ac:spMkLst>
            <pc:docMk/>
            <pc:sldMk cId="511811827" sldId="269"/>
            <ac:spMk id="84" creationId="{00000000-0000-0000-0000-000000000000}"/>
          </ac:spMkLst>
        </pc:spChg>
        <pc:picChg chg="add del mod">
          <ac:chgData name="Riccardo Berta" userId="c8694f89-bba4-4576-b0a8-456619ca5a8c" providerId="ADAL" clId="{CC2577DF-8224-C94B-83B1-76B6D0365435}" dt="2022-08-31T06:51:07.532" v="2126" actId="21"/>
          <ac:picMkLst>
            <pc:docMk/>
            <pc:sldMk cId="511811827" sldId="269"/>
            <ac:picMk id="3" creationId="{29DDB7BE-2284-BCEA-8481-9B4AA575541B}"/>
          </ac:picMkLst>
        </pc:picChg>
        <pc:picChg chg="add del mod">
          <ac:chgData name="Riccardo Berta" userId="c8694f89-bba4-4576-b0a8-456619ca5a8c" providerId="ADAL" clId="{CC2577DF-8224-C94B-83B1-76B6D0365435}" dt="2022-08-31T09:10:01.944" v="2472" actId="478"/>
          <ac:picMkLst>
            <pc:docMk/>
            <pc:sldMk cId="511811827" sldId="269"/>
            <ac:picMk id="5" creationId="{0F923A36-FEBD-1EF5-2D36-E9D65A40DD65}"/>
          </ac:picMkLst>
        </pc:picChg>
      </pc:sldChg>
      <pc:sldChg chg="addSp modSp add mod">
        <pc:chgData name="Riccardo Berta" userId="c8694f89-bba4-4576-b0a8-456619ca5a8c" providerId="ADAL" clId="{CC2577DF-8224-C94B-83B1-76B6D0365435}" dt="2022-08-31T09:16:02.844" v="2661" actId="20577"/>
        <pc:sldMkLst>
          <pc:docMk/>
          <pc:sldMk cId="2576489988" sldId="270"/>
        </pc:sldMkLst>
        <pc:spChg chg="mod">
          <ac:chgData name="Riccardo Berta" userId="c8694f89-bba4-4576-b0a8-456619ca5a8c" providerId="ADAL" clId="{CC2577DF-8224-C94B-83B1-76B6D0365435}" dt="2022-08-31T09:11:23.309" v="2535" actId="20577"/>
          <ac:spMkLst>
            <pc:docMk/>
            <pc:sldMk cId="2576489988" sldId="270"/>
            <ac:spMk id="83" creationId="{00000000-0000-0000-0000-000000000000}"/>
          </ac:spMkLst>
        </pc:spChg>
        <pc:spChg chg="mod">
          <ac:chgData name="Riccardo Berta" userId="c8694f89-bba4-4576-b0a8-456619ca5a8c" providerId="ADAL" clId="{CC2577DF-8224-C94B-83B1-76B6D0365435}" dt="2022-08-31T09:16:02.844" v="2661" actId="20577"/>
          <ac:spMkLst>
            <pc:docMk/>
            <pc:sldMk cId="2576489988" sldId="270"/>
            <ac:spMk id="84" creationId="{00000000-0000-0000-0000-000000000000}"/>
          </ac:spMkLst>
        </pc:spChg>
        <pc:picChg chg="add mod">
          <ac:chgData name="Riccardo Berta" userId="c8694f89-bba4-4576-b0a8-456619ca5a8c" providerId="ADAL" clId="{CC2577DF-8224-C94B-83B1-76B6D0365435}" dt="2022-08-31T07:00:43.094" v="2338" actId="1076"/>
          <ac:picMkLst>
            <pc:docMk/>
            <pc:sldMk cId="2576489988" sldId="270"/>
            <ac:picMk id="3" creationId="{9DC1F34C-CE8C-FAEE-D496-E3B343649B12}"/>
          </ac:picMkLst>
        </pc:picChg>
        <pc:picChg chg="add mod">
          <ac:chgData name="Riccardo Berta" userId="c8694f89-bba4-4576-b0a8-456619ca5a8c" providerId="ADAL" clId="{CC2577DF-8224-C94B-83B1-76B6D0365435}" dt="2022-08-31T09:15:31.031" v="2643" actId="1076"/>
          <ac:picMkLst>
            <pc:docMk/>
            <pc:sldMk cId="2576489988" sldId="270"/>
            <ac:picMk id="5" creationId="{03D24F82-4EA9-F283-B21F-B59E47493EC4}"/>
          </ac:picMkLst>
        </pc:picChg>
        <pc:picChg chg="add mod">
          <ac:chgData name="Riccardo Berta" userId="c8694f89-bba4-4576-b0a8-456619ca5a8c" providerId="ADAL" clId="{CC2577DF-8224-C94B-83B1-76B6D0365435}" dt="2022-08-31T09:15:41.060" v="2647" actId="1076"/>
          <ac:picMkLst>
            <pc:docMk/>
            <pc:sldMk cId="2576489988" sldId="270"/>
            <ac:picMk id="7" creationId="{C10ECEE5-7CFC-6266-EFE0-9FD9F700B2F6}"/>
          </ac:picMkLst>
        </pc:picChg>
      </pc:sldChg>
      <pc:sldChg chg="addSp modSp add mod">
        <pc:chgData name="Riccardo Berta" userId="c8694f89-bba4-4576-b0a8-456619ca5a8c" providerId="ADAL" clId="{CC2577DF-8224-C94B-83B1-76B6D0365435}" dt="2022-08-31T09:25:04.982" v="2934" actId="1076"/>
        <pc:sldMkLst>
          <pc:docMk/>
          <pc:sldMk cId="877961355" sldId="271"/>
        </pc:sldMkLst>
        <pc:spChg chg="mod">
          <ac:chgData name="Riccardo Berta" userId="c8694f89-bba4-4576-b0a8-456619ca5a8c" providerId="ADAL" clId="{CC2577DF-8224-C94B-83B1-76B6D0365435}" dt="2022-08-31T09:19:26.002" v="2725" actId="20577"/>
          <ac:spMkLst>
            <pc:docMk/>
            <pc:sldMk cId="877961355" sldId="271"/>
            <ac:spMk id="83" creationId="{00000000-0000-0000-0000-000000000000}"/>
          </ac:spMkLst>
        </pc:spChg>
        <pc:spChg chg="mod">
          <ac:chgData name="Riccardo Berta" userId="c8694f89-bba4-4576-b0a8-456619ca5a8c" providerId="ADAL" clId="{CC2577DF-8224-C94B-83B1-76B6D0365435}" dt="2022-08-31T09:25:01.648" v="2933" actId="20577"/>
          <ac:spMkLst>
            <pc:docMk/>
            <pc:sldMk cId="877961355" sldId="271"/>
            <ac:spMk id="84" creationId="{00000000-0000-0000-0000-000000000000}"/>
          </ac:spMkLst>
        </pc:spChg>
        <pc:picChg chg="add mod">
          <ac:chgData name="Riccardo Berta" userId="c8694f89-bba4-4576-b0a8-456619ca5a8c" providerId="ADAL" clId="{CC2577DF-8224-C94B-83B1-76B6D0365435}" dt="2022-08-31T09:25:04.982" v="2934" actId="1076"/>
          <ac:picMkLst>
            <pc:docMk/>
            <pc:sldMk cId="877961355" sldId="271"/>
            <ac:picMk id="3" creationId="{A9BA1127-940B-4398-114A-74D2AD1503A2}"/>
          </ac:picMkLst>
        </pc:picChg>
      </pc:sldChg>
      <pc:sldChg chg="addSp modSp add mod">
        <pc:chgData name="Riccardo Berta" userId="c8694f89-bba4-4576-b0a8-456619ca5a8c" providerId="ADAL" clId="{CC2577DF-8224-C94B-83B1-76B6D0365435}" dt="2022-09-01T12:21:46.808" v="3385" actId="1076"/>
        <pc:sldMkLst>
          <pc:docMk/>
          <pc:sldMk cId="3510928690" sldId="272"/>
        </pc:sldMkLst>
        <pc:spChg chg="mod">
          <ac:chgData name="Riccardo Berta" userId="c8694f89-bba4-4576-b0a8-456619ca5a8c" providerId="ADAL" clId="{CC2577DF-8224-C94B-83B1-76B6D0365435}" dt="2022-09-01T12:14:20.450" v="3287" actId="20577"/>
          <ac:spMkLst>
            <pc:docMk/>
            <pc:sldMk cId="3510928690" sldId="272"/>
            <ac:spMk id="83" creationId="{00000000-0000-0000-0000-000000000000}"/>
          </ac:spMkLst>
        </pc:spChg>
        <pc:spChg chg="mod">
          <ac:chgData name="Riccardo Berta" userId="c8694f89-bba4-4576-b0a8-456619ca5a8c" providerId="ADAL" clId="{CC2577DF-8224-C94B-83B1-76B6D0365435}" dt="2022-09-01T12:21:46.808" v="3385" actId="1076"/>
          <ac:spMkLst>
            <pc:docMk/>
            <pc:sldMk cId="3510928690" sldId="272"/>
            <ac:spMk id="84" creationId="{00000000-0000-0000-0000-000000000000}"/>
          </ac:spMkLst>
        </pc:spChg>
        <pc:picChg chg="add mod modCrop">
          <ac:chgData name="Riccardo Berta" userId="c8694f89-bba4-4576-b0a8-456619ca5a8c" providerId="ADAL" clId="{CC2577DF-8224-C94B-83B1-76B6D0365435}" dt="2022-09-01T12:20:38.275" v="3355" actId="1076"/>
          <ac:picMkLst>
            <pc:docMk/>
            <pc:sldMk cId="3510928690" sldId="272"/>
            <ac:picMk id="2" creationId="{4D8DF35D-AFC1-8893-E837-077C4E58076D}"/>
          </ac:picMkLst>
        </pc:picChg>
      </pc:sldChg>
      <pc:sldChg chg="addSp delSp modSp add mod">
        <pc:chgData name="Riccardo Berta" userId="c8694f89-bba4-4576-b0a8-456619ca5a8c" providerId="ADAL" clId="{CC2577DF-8224-C94B-83B1-76B6D0365435}" dt="2022-09-01T12:44:35.453" v="3879" actId="20577"/>
        <pc:sldMkLst>
          <pc:docMk/>
          <pc:sldMk cId="3435248664" sldId="273"/>
        </pc:sldMkLst>
        <pc:spChg chg="mod">
          <ac:chgData name="Riccardo Berta" userId="c8694f89-bba4-4576-b0a8-456619ca5a8c" providerId="ADAL" clId="{CC2577DF-8224-C94B-83B1-76B6D0365435}" dt="2022-09-01T12:44:35.453" v="3879" actId="20577"/>
          <ac:spMkLst>
            <pc:docMk/>
            <pc:sldMk cId="3435248664" sldId="273"/>
            <ac:spMk id="83" creationId="{00000000-0000-0000-0000-000000000000}"/>
          </ac:spMkLst>
        </pc:spChg>
        <pc:spChg chg="mod">
          <ac:chgData name="Riccardo Berta" userId="c8694f89-bba4-4576-b0a8-456619ca5a8c" providerId="ADAL" clId="{CC2577DF-8224-C94B-83B1-76B6D0365435}" dt="2022-09-01T12:43:56.892" v="3876" actId="20577"/>
          <ac:spMkLst>
            <pc:docMk/>
            <pc:sldMk cId="3435248664" sldId="273"/>
            <ac:spMk id="84" creationId="{00000000-0000-0000-0000-000000000000}"/>
          </ac:spMkLst>
        </pc:spChg>
        <pc:picChg chg="add del mod">
          <ac:chgData name="Riccardo Berta" userId="c8694f89-bba4-4576-b0a8-456619ca5a8c" providerId="ADAL" clId="{CC2577DF-8224-C94B-83B1-76B6D0365435}" dt="2022-09-01T12:41:58.627" v="3842" actId="478"/>
          <ac:picMkLst>
            <pc:docMk/>
            <pc:sldMk cId="3435248664" sldId="273"/>
            <ac:picMk id="3" creationId="{1C647518-C87A-E8B3-70F4-39ABC8BC1BAD}"/>
          </ac:picMkLst>
        </pc:picChg>
      </pc:sldChg>
      <pc:sldChg chg="modSp add del mod">
        <pc:chgData name="Riccardo Berta" userId="c8694f89-bba4-4576-b0a8-456619ca5a8c" providerId="ADAL" clId="{CC2577DF-8224-C94B-83B1-76B6D0365435}" dt="2022-09-01T12:46:57.647" v="3984" actId="2696"/>
        <pc:sldMkLst>
          <pc:docMk/>
          <pc:sldMk cId="2211494529" sldId="274"/>
        </pc:sldMkLst>
        <pc:spChg chg="mod">
          <ac:chgData name="Riccardo Berta" userId="c8694f89-bba4-4576-b0a8-456619ca5a8c" providerId="ADAL" clId="{CC2577DF-8224-C94B-83B1-76B6D0365435}" dt="2022-08-31T06:51:31.642" v="2144" actId="20577"/>
          <ac:spMkLst>
            <pc:docMk/>
            <pc:sldMk cId="2211494529" sldId="274"/>
            <ac:spMk id="83" creationId="{00000000-0000-0000-0000-000000000000}"/>
          </ac:spMkLst>
        </pc:spChg>
      </pc:sldChg>
      <pc:sldChg chg="modSp add mod">
        <pc:chgData name="Riccardo Berta" userId="c8694f89-bba4-4576-b0a8-456619ca5a8c" providerId="ADAL" clId="{CC2577DF-8224-C94B-83B1-76B6D0365435}" dt="2022-09-01T12:46:49.645" v="3981" actId="20577"/>
        <pc:sldMkLst>
          <pc:docMk/>
          <pc:sldMk cId="1846471115" sldId="275"/>
        </pc:sldMkLst>
        <pc:spChg chg="mod">
          <ac:chgData name="Riccardo Berta" userId="c8694f89-bba4-4576-b0a8-456619ca5a8c" providerId="ADAL" clId="{CC2577DF-8224-C94B-83B1-76B6D0365435}" dt="2022-09-01T12:44:40.184" v="3880"/>
          <ac:spMkLst>
            <pc:docMk/>
            <pc:sldMk cId="1846471115" sldId="275"/>
            <ac:spMk id="83" creationId="{00000000-0000-0000-0000-000000000000}"/>
          </ac:spMkLst>
        </pc:spChg>
        <pc:spChg chg="mod">
          <ac:chgData name="Riccardo Berta" userId="c8694f89-bba4-4576-b0a8-456619ca5a8c" providerId="ADAL" clId="{CC2577DF-8224-C94B-83B1-76B6D0365435}" dt="2022-09-01T12:46:49.645" v="3981" actId="20577"/>
          <ac:spMkLst>
            <pc:docMk/>
            <pc:sldMk cId="1846471115" sldId="275"/>
            <ac:spMk id="84" creationId="{00000000-0000-0000-0000-000000000000}"/>
          </ac:spMkLst>
        </pc:spChg>
      </pc:sldChg>
      <pc:sldChg chg="add del">
        <pc:chgData name="Riccardo Berta" userId="c8694f89-bba4-4576-b0a8-456619ca5a8c" providerId="ADAL" clId="{CC2577DF-8224-C94B-83B1-76B6D0365435}" dt="2022-09-01T12:46:55.975" v="3982" actId="2696"/>
        <pc:sldMkLst>
          <pc:docMk/>
          <pc:sldMk cId="2038101573" sldId="276"/>
        </pc:sldMkLst>
      </pc:sldChg>
      <pc:sldChg chg="add del">
        <pc:chgData name="Riccardo Berta" userId="c8694f89-bba4-4576-b0a8-456619ca5a8c" providerId="ADAL" clId="{CC2577DF-8224-C94B-83B1-76B6D0365435}" dt="2022-09-01T12:46:56.604" v="3983" actId="2696"/>
        <pc:sldMkLst>
          <pc:docMk/>
          <pc:sldMk cId="3328298954" sldId="277"/>
        </pc:sldMkLst>
      </pc:sldChg>
      <pc:sldChg chg="new del">
        <pc:chgData name="Riccardo Berta" userId="c8694f89-bba4-4576-b0a8-456619ca5a8c" providerId="ADAL" clId="{CC2577DF-8224-C94B-83B1-76B6D0365435}" dt="2022-09-01T09:58:08.026" v="2946" actId="2696"/>
        <pc:sldMkLst>
          <pc:docMk/>
          <pc:sldMk cId="258397917" sldId="278"/>
        </pc:sldMkLst>
      </pc:sldChg>
      <pc:sldChg chg="modSp add mod">
        <pc:chgData name="Riccardo Berta" userId="c8694f89-bba4-4576-b0a8-456619ca5a8c" providerId="ADAL" clId="{CC2577DF-8224-C94B-83B1-76B6D0365435}" dt="2022-09-01T10:01:52.807" v="3097" actId="20577"/>
        <pc:sldMkLst>
          <pc:docMk/>
          <pc:sldMk cId="1086633516" sldId="278"/>
        </pc:sldMkLst>
        <pc:spChg chg="mod">
          <ac:chgData name="Riccardo Berta" userId="c8694f89-bba4-4576-b0a8-456619ca5a8c" providerId="ADAL" clId="{CC2577DF-8224-C94B-83B1-76B6D0365435}" dt="2022-09-01T10:01:52.807" v="3097" actId="20577"/>
          <ac:spMkLst>
            <pc:docMk/>
            <pc:sldMk cId="1086633516" sldId="278"/>
            <ac:spMk id="83" creationId="{00000000-0000-0000-0000-000000000000}"/>
          </ac:spMkLst>
        </pc:spChg>
        <pc:spChg chg="mod">
          <ac:chgData name="Riccardo Berta" userId="c8694f89-bba4-4576-b0a8-456619ca5a8c" providerId="ADAL" clId="{CC2577DF-8224-C94B-83B1-76B6D0365435}" dt="2022-09-01T10:01:32.442" v="3087" actId="20577"/>
          <ac:spMkLst>
            <pc:docMk/>
            <pc:sldMk cId="1086633516" sldId="278"/>
            <ac:spMk id="84" creationId="{00000000-0000-0000-0000-000000000000}"/>
          </ac:spMkLst>
        </pc:spChg>
      </pc:sldChg>
      <pc:sldChg chg="modSp add del">
        <pc:chgData name="Riccardo Berta" userId="c8694f89-bba4-4576-b0a8-456619ca5a8c" providerId="ADAL" clId="{CC2577DF-8224-C94B-83B1-76B6D0365435}" dt="2022-09-01T12:03:54.353" v="3106" actId="2696"/>
        <pc:sldMkLst>
          <pc:docMk/>
          <pc:sldMk cId="536068914" sldId="279"/>
        </pc:sldMkLst>
        <pc:spChg chg="mod">
          <ac:chgData name="Riccardo Berta" userId="c8694f89-bba4-4576-b0a8-456619ca5a8c" providerId="ADAL" clId="{CC2577DF-8224-C94B-83B1-76B6D0365435}" dt="2022-09-01T12:02:48.738" v="3101"/>
          <ac:spMkLst>
            <pc:docMk/>
            <pc:sldMk cId="536068914" sldId="279"/>
            <ac:spMk id="83" creationId="{00000000-0000-0000-0000-000000000000}"/>
          </ac:spMkLst>
        </pc:spChg>
      </pc:sldChg>
      <pc:sldChg chg="modSp add mod">
        <pc:chgData name="Riccardo Berta" userId="c8694f89-bba4-4576-b0a8-456619ca5a8c" providerId="ADAL" clId="{CC2577DF-8224-C94B-83B1-76B6D0365435}" dt="2022-09-01T12:18:56.973" v="3334"/>
        <pc:sldMkLst>
          <pc:docMk/>
          <pc:sldMk cId="2602639236" sldId="279"/>
        </pc:sldMkLst>
        <pc:spChg chg="mod">
          <ac:chgData name="Riccardo Berta" userId="c8694f89-bba4-4576-b0a8-456619ca5a8c" providerId="ADAL" clId="{CC2577DF-8224-C94B-83B1-76B6D0365435}" dt="2022-09-01T12:18:48.968" v="3330" actId="20577"/>
          <ac:spMkLst>
            <pc:docMk/>
            <pc:sldMk cId="2602639236" sldId="279"/>
            <ac:spMk id="83" creationId="{00000000-0000-0000-0000-000000000000}"/>
          </ac:spMkLst>
        </pc:spChg>
        <pc:spChg chg="mod">
          <ac:chgData name="Riccardo Berta" userId="c8694f89-bba4-4576-b0a8-456619ca5a8c" providerId="ADAL" clId="{CC2577DF-8224-C94B-83B1-76B6D0365435}" dt="2022-09-01T12:18:56.973" v="3334"/>
          <ac:spMkLst>
            <pc:docMk/>
            <pc:sldMk cId="2602639236" sldId="279"/>
            <ac:spMk id="84" creationId="{00000000-0000-0000-0000-000000000000}"/>
          </ac:spMkLst>
        </pc:spChg>
      </pc:sldChg>
      <pc:sldChg chg="addSp delSp modSp add del mod">
        <pc:chgData name="Riccardo Berta" userId="c8694f89-bba4-4576-b0a8-456619ca5a8c" providerId="ADAL" clId="{CC2577DF-8224-C94B-83B1-76B6D0365435}" dt="2022-09-05T16:06:32.253" v="4199" actId="14100"/>
        <pc:sldMkLst>
          <pc:docMk/>
          <pc:sldMk cId="847810682" sldId="280"/>
        </pc:sldMkLst>
        <pc:spChg chg="mod">
          <ac:chgData name="Riccardo Berta" userId="c8694f89-bba4-4576-b0a8-456619ca5a8c" providerId="ADAL" clId="{CC2577DF-8224-C94B-83B1-76B6D0365435}" dt="2022-09-01T20:06:08.538" v="4146" actId="20577"/>
          <ac:spMkLst>
            <pc:docMk/>
            <pc:sldMk cId="847810682" sldId="280"/>
            <ac:spMk id="83" creationId="{00000000-0000-0000-0000-000000000000}"/>
          </ac:spMkLst>
        </pc:spChg>
        <pc:spChg chg="mod">
          <ac:chgData name="Riccardo Berta" userId="c8694f89-bba4-4576-b0a8-456619ca5a8c" providerId="ADAL" clId="{CC2577DF-8224-C94B-83B1-76B6D0365435}" dt="2022-09-05T16:06:32.253" v="4199" actId="14100"/>
          <ac:spMkLst>
            <pc:docMk/>
            <pc:sldMk cId="847810682" sldId="280"/>
            <ac:spMk id="84" creationId="{00000000-0000-0000-0000-000000000000}"/>
          </ac:spMkLst>
        </pc:spChg>
        <pc:grpChg chg="add mod">
          <ac:chgData name="Riccardo Berta" userId="c8694f89-bba4-4576-b0a8-456619ca5a8c" providerId="ADAL" clId="{CC2577DF-8224-C94B-83B1-76B6D0365435}" dt="2022-09-05T16:05:57.511" v="4195" actId="164"/>
          <ac:grpSpMkLst>
            <pc:docMk/>
            <pc:sldMk cId="847810682" sldId="280"/>
            <ac:grpSpMk id="8" creationId="{B088EF45-46A1-72C0-2BAB-C4ECCEBB90AC}"/>
          </ac:grpSpMkLst>
        </pc:grpChg>
        <pc:grpChg chg="add del">
          <ac:chgData name="Riccardo Berta" userId="c8694f89-bba4-4576-b0a8-456619ca5a8c" providerId="ADAL" clId="{CC2577DF-8224-C94B-83B1-76B6D0365435}" dt="2022-09-01T20:06:36.271" v="4152" actId="478"/>
          <ac:grpSpMkLst>
            <pc:docMk/>
            <pc:sldMk cId="847810682" sldId="280"/>
            <ac:grpSpMk id="12" creationId="{5336B4C5-BB0D-D3F7-F910-9E37C9565621}"/>
          </ac:grpSpMkLst>
        </pc:grpChg>
        <pc:picChg chg="add mod modCrop">
          <ac:chgData name="Riccardo Berta" userId="c8694f89-bba4-4576-b0a8-456619ca5a8c" providerId="ADAL" clId="{CC2577DF-8224-C94B-83B1-76B6D0365435}" dt="2022-09-05T16:06:28.554" v="4198" actId="1076"/>
          <ac:picMkLst>
            <pc:docMk/>
            <pc:sldMk cId="847810682" sldId="280"/>
            <ac:picMk id="3" creationId="{C8800584-FFAB-CB64-2C43-56C176E0F5BA}"/>
          </ac:picMkLst>
        </pc:picChg>
        <pc:picChg chg="del">
          <ac:chgData name="Riccardo Berta" userId="c8694f89-bba4-4576-b0a8-456619ca5a8c" providerId="ADAL" clId="{CC2577DF-8224-C94B-83B1-76B6D0365435}" dt="2022-09-01T20:06:41.209" v="4153" actId="478"/>
          <ac:picMkLst>
            <pc:docMk/>
            <pc:sldMk cId="847810682" sldId="280"/>
            <ac:picMk id="3" creationId="{D1EEB70D-1CB0-0272-A052-07177A2B9357}"/>
          </ac:picMkLst>
        </pc:picChg>
        <pc:picChg chg="add mod">
          <ac:chgData name="Riccardo Berta" userId="c8694f89-bba4-4576-b0a8-456619ca5a8c" providerId="ADAL" clId="{CC2577DF-8224-C94B-83B1-76B6D0365435}" dt="2022-09-05T16:05:57.511" v="4195" actId="164"/>
          <ac:picMkLst>
            <pc:docMk/>
            <pc:sldMk cId="847810682" sldId="280"/>
            <ac:picMk id="5" creationId="{60D53130-2690-42B1-E5D0-DF135D1AEC3A}"/>
          </ac:picMkLst>
        </pc:picChg>
        <pc:picChg chg="add mod">
          <ac:chgData name="Riccardo Berta" userId="c8694f89-bba4-4576-b0a8-456619ca5a8c" providerId="ADAL" clId="{CC2577DF-8224-C94B-83B1-76B6D0365435}" dt="2022-09-05T16:05:57.511" v="4195" actId="164"/>
          <ac:picMkLst>
            <pc:docMk/>
            <pc:sldMk cId="847810682" sldId="280"/>
            <ac:picMk id="7" creationId="{F29BB5E2-6591-398F-4D30-4C5BDA172BE8}"/>
          </ac:picMkLst>
        </pc:picChg>
      </pc:sldChg>
      <pc:sldChg chg="addSp delSp modSp add del mod">
        <pc:chgData name="Riccardo Berta" userId="c8694f89-bba4-4576-b0a8-456619ca5a8c" providerId="ADAL" clId="{CC2577DF-8224-C94B-83B1-76B6D0365435}" dt="2022-10-07T08:10:19.171" v="4257" actId="2696"/>
        <pc:sldMkLst>
          <pc:docMk/>
          <pc:sldMk cId="2020508806" sldId="281"/>
        </pc:sldMkLst>
        <pc:spChg chg="mod">
          <ac:chgData name="Riccardo Berta" userId="c8694f89-bba4-4576-b0a8-456619ca5a8c" providerId="ADAL" clId="{CC2577DF-8224-C94B-83B1-76B6D0365435}" dt="2022-09-05T16:06:38.310" v="4202" actId="20577"/>
          <ac:spMkLst>
            <pc:docMk/>
            <pc:sldMk cId="2020508806" sldId="281"/>
            <ac:spMk id="83" creationId="{00000000-0000-0000-0000-000000000000}"/>
          </ac:spMkLst>
        </pc:spChg>
        <pc:spChg chg="mod">
          <ac:chgData name="Riccardo Berta" userId="c8694f89-bba4-4576-b0a8-456619ca5a8c" providerId="ADAL" clId="{CC2577DF-8224-C94B-83B1-76B6D0365435}" dt="2022-09-05T16:07:18.036" v="4223" actId="20577"/>
          <ac:spMkLst>
            <pc:docMk/>
            <pc:sldMk cId="2020508806" sldId="281"/>
            <ac:spMk id="84" creationId="{00000000-0000-0000-0000-000000000000}"/>
          </ac:spMkLst>
        </pc:spChg>
        <pc:grpChg chg="del">
          <ac:chgData name="Riccardo Berta" userId="c8694f89-bba4-4576-b0a8-456619ca5a8c" providerId="ADAL" clId="{CC2577DF-8224-C94B-83B1-76B6D0365435}" dt="2022-09-05T16:07:07.868" v="4212" actId="478"/>
          <ac:grpSpMkLst>
            <pc:docMk/>
            <pc:sldMk cId="2020508806" sldId="281"/>
            <ac:grpSpMk id="8" creationId="{B088EF45-46A1-72C0-2BAB-C4ECCEBB90AC}"/>
          </ac:grpSpMkLst>
        </pc:grpChg>
        <pc:grpChg chg="add mod">
          <ac:chgData name="Riccardo Berta" userId="c8694f89-bba4-4576-b0a8-456619ca5a8c" providerId="ADAL" clId="{CC2577DF-8224-C94B-83B1-76B6D0365435}" dt="2022-09-05T16:08:47.299" v="4256" actId="164"/>
          <ac:grpSpMkLst>
            <pc:docMk/>
            <pc:sldMk cId="2020508806" sldId="281"/>
            <ac:grpSpMk id="10" creationId="{68B0135D-006A-359B-6428-19C5C0FE7A44}"/>
          </ac:grpSpMkLst>
        </pc:grpChg>
        <pc:picChg chg="del">
          <ac:chgData name="Riccardo Berta" userId="c8694f89-bba4-4576-b0a8-456619ca5a8c" providerId="ADAL" clId="{CC2577DF-8224-C94B-83B1-76B6D0365435}" dt="2022-09-05T16:07:12.157" v="4214" actId="478"/>
          <ac:picMkLst>
            <pc:docMk/>
            <pc:sldMk cId="2020508806" sldId="281"/>
            <ac:picMk id="3" creationId="{C8800584-FFAB-CB64-2C43-56C176E0F5BA}"/>
          </ac:picMkLst>
        </pc:picChg>
        <pc:picChg chg="add mod">
          <ac:chgData name="Riccardo Berta" userId="c8694f89-bba4-4576-b0a8-456619ca5a8c" providerId="ADAL" clId="{CC2577DF-8224-C94B-83B1-76B6D0365435}" dt="2022-09-05T16:08:47.299" v="4256" actId="164"/>
          <ac:picMkLst>
            <pc:docMk/>
            <pc:sldMk cId="2020508806" sldId="281"/>
            <ac:picMk id="4" creationId="{9B053237-20BE-BD4E-682E-FF2B1CBFEE42}"/>
          </ac:picMkLst>
        </pc:picChg>
        <pc:picChg chg="add mod">
          <ac:chgData name="Riccardo Berta" userId="c8694f89-bba4-4576-b0a8-456619ca5a8c" providerId="ADAL" clId="{CC2577DF-8224-C94B-83B1-76B6D0365435}" dt="2022-09-05T16:08:47.299" v="4256" actId="164"/>
          <ac:picMkLst>
            <pc:docMk/>
            <pc:sldMk cId="2020508806" sldId="281"/>
            <ac:picMk id="9" creationId="{BC512BE5-19A4-D315-65CD-946C43A198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7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3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1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81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08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650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71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36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60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90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91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6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732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140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254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371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506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48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059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467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6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0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654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077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78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5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a:t>Boolean Algebra</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(1)</a:t>
            </a:r>
          </a:p>
        </p:txBody>
      </p:sp>
      <p:sp>
        <p:nvSpPr>
          <p:cNvPr id="84" name="Google Shape;84;p14"/>
          <p:cNvSpPr txBox="1">
            <a:spLocks noGrp="1"/>
          </p:cNvSpPr>
          <p:nvPr>
            <p:ph type="body" idx="1"/>
          </p:nvPr>
        </p:nvSpPr>
        <p:spPr>
          <a:xfrm>
            <a:off x="162750" y="1212536"/>
            <a:ext cx="8818500" cy="5437645"/>
          </a:xfrm>
          <a:prstGeom prst="rect">
            <a:avLst/>
          </a:prstGeom>
        </p:spPr>
        <p:txBody>
          <a:bodyPr spcFirstLastPara="1" wrap="square" lIns="91425" tIns="91425" rIns="91425" bIns="91425" anchor="t" anchorCtr="0">
            <a:noAutofit/>
          </a:bodyPr>
          <a:lstStyle/>
          <a:p>
            <a:pPr lvl="0"/>
            <a:r>
              <a:rPr lang="en-GB" dirty="0"/>
              <a:t>Describe how to simplify equations involving one variable: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sz="800" dirty="0"/>
          </a:p>
          <a:p>
            <a:pPr lvl="0"/>
            <a:r>
              <a:rPr lang="en-GB" b="1" dirty="0"/>
              <a:t>T1 Identity theorem </a:t>
            </a:r>
          </a:p>
          <a:p>
            <a:pPr lvl="1"/>
            <a:r>
              <a:rPr lang="en-GB" dirty="0"/>
              <a:t>if one input of a two-input AND gate is always 1,  we can remove </a:t>
            </a:r>
            <a:br>
              <a:rPr lang="en-GB" dirty="0"/>
            </a:br>
            <a:r>
              <a:rPr lang="en-GB" dirty="0"/>
              <a:t>the AND gate and replace it with a wire connected to </a:t>
            </a:r>
            <a:br>
              <a:rPr lang="en-GB" dirty="0"/>
            </a:br>
            <a:r>
              <a:rPr lang="en-GB" dirty="0"/>
              <a:t>the variable input</a:t>
            </a:r>
          </a:p>
          <a:p>
            <a:pPr lvl="1"/>
            <a:r>
              <a:rPr lang="en-GB" dirty="0"/>
              <a:t>if one input of a two-input OR gate is always 0, we can replace </a:t>
            </a:r>
            <a:br>
              <a:rPr lang="en-GB" dirty="0"/>
            </a:br>
            <a:r>
              <a:rPr lang="en-GB" dirty="0"/>
              <a:t>the OR gate with a wire connected to B</a:t>
            </a:r>
          </a:p>
          <a:p>
            <a:pPr lvl="0"/>
            <a:r>
              <a:rPr lang="en-GB" dirty="0"/>
              <a:t>In general, gates cost money, power, and delay, so replacing it with a wire is beneficial!</a:t>
            </a:r>
          </a:p>
          <a:p>
            <a:pPr lvl="0"/>
            <a:endParaRPr lang="en-GB" dirty="0"/>
          </a:p>
          <a:p>
            <a:pPr lvl="0"/>
            <a:endParaRPr lang="en-GB" dirty="0"/>
          </a:p>
          <a:p>
            <a:pPr lvl="0"/>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72C270F5-EA8F-89D6-721D-20F5F665FFF3}"/>
              </a:ext>
            </a:extLst>
          </p:cNvPr>
          <p:cNvPicPr>
            <a:picLocks noChangeAspect="1"/>
          </p:cNvPicPr>
          <p:nvPr/>
        </p:nvPicPr>
        <p:blipFill>
          <a:blip r:embed="rId3"/>
          <a:stretch>
            <a:fillRect/>
          </a:stretch>
        </p:blipFill>
        <p:spPr>
          <a:xfrm>
            <a:off x="629227" y="1619958"/>
            <a:ext cx="6223000" cy="2311400"/>
          </a:xfrm>
          <a:prstGeom prst="rect">
            <a:avLst/>
          </a:prstGeom>
        </p:spPr>
      </p:pic>
      <p:pic>
        <p:nvPicPr>
          <p:cNvPr id="5" name="Immagine 4">
            <a:extLst>
              <a:ext uri="{FF2B5EF4-FFF2-40B4-BE49-F238E27FC236}">
                <a16:creationId xmlns:a16="http://schemas.microsoft.com/office/drawing/2014/main" id="{FEC98566-CA2E-D213-4787-37D67E08FA85}"/>
              </a:ext>
            </a:extLst>
          </p:cNvPr>
          <p:cNvPicPr>
            <a:picLocks noChangeAspect="1"/>
          </p:cNvPicPr>
          <p:nvPr/>
        </p:nvPicPr>
        <p:blipFill>
          <a:blip r:embed="rId4"/>
          <a:stretch>
            <a:fillRect/>
          </a:stretch>
        </p:blipFill>
        <p:spPr>
          <a:xfrm>
            <a:off x="6977750" y="4498768"/>
            <a:ext cx="1866900" cy="478393"/>
          </a:xfrm>
          <a:prstGeom prst="rect">
            <a:avLst/>
          </a:prstGeom>
        </p:spPr>
      </p:pic>
      <p:pic>
        <p:nvPicPr>
          <p:cNvPr id="7" name="Immagine 6">
            <a:extLst>
              <a:ext uri="{FF2B5EF4-FFF2-40B4-BE49-F238E27FC236}">
                <a16:creationId xmlns:a16="http://schemas.microsoft.com/office/drawing/2014/main" id="{A625E5D1-5E35-F6B7-71C1-15627D982EBE}"/>
              </a:ext>
            </a:extLst>
          </p:cNvPr>
          <p:cNvPicPr>
            <a:picLocks noChangeAspect="1"/>
          </p:cNvPicPr>
          <p:nvPr/>
        </p:nvPicPr>
        <p:blipFill>
          <a:blip r:embed="rId5"/>
          <a:stretch>
            <a:fillRect/>
          </a:stretch>
        </p:blipFill>
        <p:spPr>
          <a:xfrm>
            <a:off x="7002451" y="5371065"/>
            <a:ext cx="1842199" cy="442606"/>
          </a:xfrm>
          <a:prstGeom prst="rect">
            <a:avLst/>
          </a:prstGeom>
        </p:spPr>
      </p:pic>
    </p:spTree>
    <p:extLst>
      <p:ext uri="{BB962C8B-B14F-4D97-AF65-F5344CB8AC3E}">
        <p14:creationId xmlns:p14="http://schemas.microsoft.com/office/powerpoint/2010/main" val="26927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(2)</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b="1" dirty="0"/>
              <a:t>T2 Null element theorem</a:t>
            </a:r>
          </a:p>
          <a:p>
            <a:pPr lvl="1"/>
            <a:r>
              <a:rPr lang="en-GB" dirty="0"/>
              <a:t>B AND 0 is always equal to 0 (</a:t>
            </a:r>
            <a:r>
              <a:rPr lang="en-GB" b="1" dirty="0"/>
              <a:t>null element </a:t>
            </a:r>
            <a:r>
              <a:rPr lang="en-GB" dirty="0"/>
              <a:t>for the AND operation because it nullifies the effect of any other input)</a:t>
            </a:r>
          </a:p>
          <a:p>
            <a:pPr lvl="2"/>
            <a:r>
              <a:rPr lang="en-GB" dirty="0"/>
              <a:t>if one input of an AND is 0, we can replace the AND with a wire </a:t>
            </a:r>
            <a:br>
              <a:rPr lang="en-GB" dirty="0"/>
            </a:br>
            <a:r>
              <a:rPr lang="en-GB" dirty="0"/>
              <a:t>that is tied LOW</a:t>
            </a:r>
          </a:p>
          <a:p>
            <a:pPr lvl="1"/>
            <a:r>
              <a:rPr lang="en-GB" dirty="0"/>
              <a:t>B OR 1 is always equal to 1 (null element for the OR operation)</a:t>
            </a:r>
          </a:p>
          <a:p>
            <a:pPr lvl="2"/>
            <a:r>
              <a:rPr lang="en-GB" dirty="0"/>
              <a:t>if one input of an OR is 1, we can replace the OR with a wire </a:t>
            </a:r>
            <a:br>
              <a:rPr lang="en-GB" dirty="0"/>
            </a:br>
            <a:r>
              <a:rPr lang="en-GB" dirty="0"/>
              <a:t>that is tied HIGH</a:t>
            </a:r>
          </a:p>
          <a:p>
            <a:r>
              <a:rPr lang="en-GB" b="1" dirty="0"/>
              <a:t>T3 Idempotency theorem</a:t>
            </a:r>
          </a:p>
          <a:p>
            <a:pPr lvl="1"/>
            <a:r>
              <a:rPr lang="en-GB" dirty="0"/>
              <a:t>a variable AND/OR itself is equal to just itself </a:t>
            </a:r>
          </a:p>
          <a:p>
            <a:pPr lvl="1"/>
            <a:r>
              <a:rPr lang="en-GB" dirty="0"/>
              <a:t>idem (same) and potent (power)</a:t>
            </a:r>
          </a:p>
          <a:p>
            <a:pPr lvl="1"/>
            <a:r>
              <a:rPr lang="en-GB" dirty="0"/>
              <a:t>permits replacing a gate with a wire</a:t>
            </a:r>
          </a:p>
          <a:p>
            <a:r>
              <a:rPr lang="en-GB" b="1" dirty="0"/>
              <a:t>T4 Involution theorem</a:t>
            </a:r>
          </a:p>
          <a:p>
            <a:pPr lvl="1"/>
            <a:r>
              <a:rPr lang="en-GB" dirty="0"/>
              <a:t>complementing a variable twice results in the original variable </a:t>
            </a:r>
          </a:p>
          <a:p>
            <a:pPr lvl="1"/>
            <a:r>
              <a:rPr lang="en-GB" dirty="0"/>
              <a:t>two inverters in series logically cancel each other out and </a:t>
            </a:r>
            <a:br>
              <a:rPr lang="en-GB" dirty="0"/>
            </a:br>
            <a:r>
              <a:rPr lang="en-GB" dirty="0"/>
              <a:t>are logically equivalent to a wire</a:t>
            </a:r>
          </a:p>
        </p:txBody>
      </p:sp>
      <p:pic>
        <p:nvPicPr>
          <p:cNvPr id="3" name="Immagine 2">
            <a:extLst>
              <a:ext uri="{FF2B5EF4-FFF2-40B4-BE49-F238E27FC236}">
                <a16:creationId xmlns:a16="http://schemas.microsoft.com/office/drawing/2014/main" id="{B095BE4B-8ACD-C2D2-2AB3-4CD61A1073F3}"/>
              </a:ext>
            </a:extLst>
          </p:cNvPr>
          <p:cNvPicPr>
            <a:picLocks noChangeAspect="1"/>
          </p:cNvPicPr>
          <p:nvPr/>
        </p:nvPicPr>
        <p:blipFill>
          <a:blip r:embed="rId3"/>
          <a:stretch>
            <a:fillRect/>
          </a:stretch>
        </p:blipFill>
        <p:spPr>
          <a:xfrm>
            <a:off x="6876500" y="2214748"/>
            <a:ext cx="1955800" cy="457200"/>
          </a:xfrm>
          <a:prstGeom prst="rect">
            <a:avLst/>
          </a:prstGeom>
        </p:spPr>
      </p:pic>
      <p:pic>
        <p:nvPicPr>
          <p:cNvPr id="5" name="Immagine 4">
            <a:extLst>
              <a:ext uri="{FF2B5EF4-FFF2-40B4-BE49-F238E27FC236}">
                <a16:creationId xmlns:a16="http://schemas.microsoft.com/office/drawing/2014/main" id="{65B5782A-53A2-B0A5-8627-06C13ADC3A42}"/>
              </a:ext>
            </a:extLst>
          </p:cNvPr>
          <p:cNvPicPr>
            <a:picLocks noChangeAspect="1"/>
          </p:cNvPicPr>
          <p:nvPr/>
        </p:nvPicPr>
        <p:blipFill>
          <a:blip r:embed="rId4"/>
          <a:stretch>
            <a:fillRect/>
          </a:stretch>
        </p:blipFill>
        <p:spPr>
          <a:xfrm>
            <a:off x="6914600" y="3206750"/>
            <a:ext cx="1917700" cy="444500"/>
          </a:xfrm>
          <a:prstGeom prst="rect">
            <a:avLst/>
          </a:prstGeom>
        </p:spPr>
      </p:pic>
      <p:pic>
        <p:nvPicPr>
          <p:cNvPr id="4" name="Immagine 3">
            <a:extLst>
              <a:ext uri="{FF2B5EF4-FFF2-40B4-BE49-F238E27FC236}">
                <a16:creationId xmlns:a16="http://schemas.microsoft.com/office/drawing/2014/main" id="{04CE0EEF-7BA7-CDF0-F8FA-6E4EF351C55A}"/>
              </a:ext>
            </a:extLst>
          </p:cNvPr>
          <p:cNvPicPr>
            <a:picLocks noChangeAspect="1"/>
          </p:cNvPicPr>
          <p:nvPr/>
        </p:nvPicPr>
        <p:blipFill>
          <a:blip r:embed="rId5"/>
          <a:stretch>
            <a:fillRect/>
          </a:stretch>
        </p:blipFill>
        <p:spPr>
          <a:xfrm>
            <a:off x="6900745" y="4113811"/>
            <a:ext cx="2057400" cy="533400"/>
          </a:xfrm>
          <a:prstGeom prst="rect">
            <a:avLst/>
          </a:prstGeom>
        </p:spPr>
      </p:pic>
      <p:pic>
        <p:nvPicPr>
          <p:cNvPr id="7" name="Immagine 6">
            <a:extLst>
              <a:ext uri="{FF2B5EF4-FFF2-40B4-BE49-F238E27FC236}">
                <a16:creationId xmlns:a16="http://schemas.microsoft.com/office/drawing/2014/main" id="{9537D92B-D43F-54FA-E7B6-59419ECD7C8C}"/>
              </a:ext>
            </a:extLst>
          </p:cNvPr>
          <p:cNvPicPr>
            <a:picLocks noChangeAspect="1"/>
          </p:cNvPicPr>
          <p:nvPr/>
        </p:nvPicPr>
        <p:blipFill>
          <a:blip r:embed="rId6"/>
          <a:stretch>
            <a:fillRect/>
          </a:stretch>
        </p:blipFill>
        <p:spPr>
          <a:xfrm>
            <a:off x="6983295" y="4647211"/>
            <a:ext cx="1892300" cy="457200"/>
          </a:xfrm>
          <a:prstGeom prst="rect">
            <a:avLst/>
          </a:prstGeom>
        </p:spPr>
      </p:pic>
      <p:pic>
        <p:nvPicPr>
          <p:cNvPr id="9" name="Immagine 8">
            <a:extLst>
              <a:ext uri="{FF2B5EF4-FFF2-40B4-BE49-F238E27FC236}">
                <a16:creationId xmlns:a16="http://schemas.microsoft.com/office/drawing/2014/main" id="{CE552A15-D5AB-11E9-B8AE-A18AC1720FEA}"/>
              </a:ext>
            </a:extLst>
          </p:cNvPr>
          <p:cNvPicPr>
            <a:picLocks noChangeAspect="1"/>
          </p:cNvPicPr>
          <p:nvPr/>
        </p:nvPicPr>
        <p:blipFill>
          <a:blip r:embed="rId7"/>
          <a:stretch>
            <a:fillRect/>
          </a:stretch>
        </p:blipFill>
        <p:spPr>
          <a:xfrm>
            <a:off x="6475295" y="5903367"/>
            <a:ext cx="2400300" cy="533400"/>
          </a:xfrm>
          <a:prstGeom prst="rect">
            <a:avLst/>
          </a:prstGeom>
        </p:spPr>
      </p:pic>
    </p:spTree>
    <p:extLst>
      <p:ext uri="{BB962C8B-B14F-4D97-AF65-F5344CB8AC3E}">
        <p14:creationId xmlns:p14="http://schemas.microsoft.com/office/powerpoint/2010/main" val="233138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r>
              <a:rPr lang="en-GB" b="1" dirty="0"/>
              <a:t>T5 Complement theorem</a:t>
            </a:r>
          </a:p>
          <a:p>
            <a:pPr lvl="1"/>
            <a:r>
              <a:rPr lang="en-GB" dirty="0"/>
              <a:t>a variable AND its complement is 0 </a:t>
            </a:r>
          </a:p>
          <a:p>
            <a:pPr lvl="2"/>
            <a:r>
              <a:rPr lang="en-GB" dirty="0"/>
              <a:t>because one of them has to be 0 </a:t>
            </a:r>
          </a:p>
          <a:p>
            <a:pPr lvl="1"/>
            <a:r>
              <a:rPr lang="en-GB" dirty="0"/>
              <a:t>a variable OR its complement is 1 </a:t>
            </a:r>
          </a:p>
          <a:p>
            <a:pPr lvl="2"/>
            <a:r>
              <a:rPr lang="en-GB" dirty="0"/>
              <a:t>because one of them has to be 1</a:t>
            </a:r>
          </a:p>
          <a:p>
            <a:pPr lvl="0"/>
            <a:endParaRPr lang="en-GB" dirty="0"/>
          </a:p>
          <a:p>
            <a:pPr lvl="1"/>
            <a:endParaRPr lang="en-GB" dirty="0"/>
          </a:p>
        </p:txBody>
      </p:sp>
      <p:pic>
        <p:nvPicPr>
          <p:cNvPr id="3" name="Immagine 2">
            <a:extLst>
              <a:ext uri="{FF2B5EF4-FFF2-40B4-BE49-F238E27FC236}">
                <a16:creationId xmlns:a16="http://schemas.microsoft.com/office/drawing/2014/main" id="{C444B3CB-CCCB-44EA-7294-86C356604E5E}"/>
              </a:ext>
            </a:extLst>
          </p:cNvPr>
          <p:cNvPicPr>
            <a:picLocks noChangeAspect="1"/>
          </p:cNvPicPr>
          <p:nvPr/>
        </p:nvPicPr>
        <p:blipFill>
          <a:blip r:embed="rId3"/>
          <a:stretch>
            <a:fillRect/>
          </a:stretch>
        </p:blipFill>
        <p:spPr>
          <a:xfrm>
            <a:off x="5530850" y="2514383"/>
            <a:ext cx="1917700" cy="508000"/>
          </a:xfrm>
          <a:prstGeom prst="rect">
            <a:avLst/>
          </a:prstGeom>
        </p:spPr>
      </p:pic>
      <p:pic>
        <p:nvPicPr>
          <p:cNvPr id="5" name="Immagine 4">
            <a:extLst>
              <a:ext uri="{FF2B5EF4-FFF2-40B4-BE49-F238E27FC236}">
                <a16:creationId xmlns:a16="http://schemas.microsoft.com/office/drawing/2014/main" id="{F0D7C7A1-70BA-03E6-E263-6438B349B026}"/>
              </a:ext>
            </a:extLst>
          </p:cNvPr>
          <p:cNvPicPr>
            <a:picLocks noChangeAspect="1"/>
          </p:cNvPicPr>
          <p:nvPr/>
        </p:nvPicPr>
        <p:blipFill>
          <a:blip r:embed="rId4"/>
          <a:stretch>
            <a:fillRect/>
          </a:stretch>
        </p:blipFill>
        <p:spPr>
          <a:xfrm>
            <a:off x="5530850" y="1687031"/>
            <a:ext cx="1943100" cy="495300"/>
          </a:xfrm>
          <a:prstGeom prst="rect">
            <a:avLst/>
          </a:prstGeom>
        </p:spPr>
      </p:pic>
    </p:spTree>
    <p:extLst>
      <p:ext uri="{BB962C8B-B14F-4D97-AF65-F5344CB8AC3E}">
        <p14:creationId xmlns:p14="http://schemas.microsoft.com/office/powerpoint/2010/main" val="296352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(1)</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r>
              <a:rPr lang="en-GB" dirty="0"/>
              <a:t>Describe how to simplify equations involving more than one variable:</a:t>
            </a: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b="1" dirty="0"/>
              <a:t>T6 Commutativity </a:t>
            </a:r>
            <a:r>
              <a:rPr lang="en-GB" dirty="0"/>
              <a:t>and </a:t>
            </a:r>
            <a:r>
              <a:rPr lang="en-GB" b="1" dirty="0"/>
              <a:t>T7 Associativity </a:t>
            </a:r>
            <a:r>
              <a:rPr lang="en-GB" dirty="0"/>
              <a:t>theorems </a:t>
            </a:r>
          </a:p>
          <a:p>
            <a:pPr lvl="1"/>
            <a:r>
              <a:rPr lang="en-GB" dirty="0"/>
              <a:t>work the same as in traditional algebra</a:t>
            </a:r>
          </a:p>
          <a:p>
            <a:pPr lvl="1"/>
            <a:r>
              <a:rPr lang="en-GB" dirty="0"/>
              <a:t>the order of inputs does not affect the value of the output</a:t>
            </a:r>
          </a:p>
          <a:p>
            <a:pPr lvl="1"/>
            <a:r>
              <a:rPr lang="en-GB" dirty="0"/>
              <a:t>specific groupings of inputs do not affect the value of the output</a:t>
            </a:r>
          </a:p>
          <a:p>
            <a:pPr lvl="0"/>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0FB9B444-C80A-170C-7CC2-B12D3B289916}"/>
              </a:ext>
            </a:extLst>
          </p:cNvPr>
          <p:cNvPicPr>
            <a:picLocks noChangeAspect="1"/>
          </p:cNvPicPr>
          <p:nvPr/>
        </p:nvPicPr>
        <p:blipFill>
          <a:blip r:embed="rId3"/>
          <a:stretch>
            <a:fillRect/>
          </a:stretch>
        </p:blipFill>
        <p:spPr>
          <a:xfrm>
            <a:off x="685800" y="1704109"/>
            <a:ext cx="7772400" cy="3108960"/>
          </a:xfrm>
          <a:prstGeom prst="rect">
            <a:avLst/>
          </a:prstGeom>
        </p:spPr>
      </p:pic>
    </p:spTree>
    <p:extLst>
      <p:ext uri="{BB962C8B-B14F-4D97-AF65-F5344CB8AC3E}">
        <p14:creationId xmlns:p14="http://schemas.microsoft.com/office/powerpoint/2010/main" val="217716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(2)</a:t>
            </a:r>
            <a:endParaRPr dirty="0"/>
          </a:p>
        </p:txBody>
      </p:sp>
      <p:sp>
        <p:nvSpPr>
          <p:cNvPr id="84" name="Google Shape;84;p14"/>
          <p:cNvSpPr txBox="1">
            <a:spLocks noGrp="1"/>
          </p:cNvSpPr>
          <p:nvPr>
            <p:ph type="body" idx="1"/>
          </p:nvPr>
        </p:nvSpPr>
        <p:spPr>
          <a:xfrm>
            <a:off x="162750" y="1082248"/>
            <a:ext cx="8818500" cy="5512515"/>
          </a:xfrm>
          <a:prstGeom prst="rect">
            <a:avLst/>
          </a:prstGeom>
        </p:spPr>
        <p:txBody>
          <a:bodyPr spcFirstLastPara="1" wrap="square" lIns="91425" tIns="91425" rIns="91425" bIns="91425" anchor="t" anchorCtr="0">
            <a:noAutofit/>
          </a:bodyPr>
          <a:lstStyle/>
          <a:p>
            <a:pPr lvl="0"/>
            <a:r>
              <a:rPr lang="en-GB" b="1" dirty="0"/>
              <a:t>T8 Distributivity theorem</a:t>
            </a:r>
          </a:p>
          <a:p>
            <a:pPr lvl="1"/>
            <a:r>
              <a:rPr lang="en-GB" dirty="0"/>
              <a:t>AND distributes over OR and OR distributes over AND</a:t>
            </a:r>
          </a:p>
          <a:p>
            <a:pPr lvl="1"/>
            <a:r>
              <a:rPr lang="en-GB" dirty="0"/>
              <a:t>different from traditional algebra</a:t>
            </a:r>
          </a:p>
          <a:p>
            <a:pPr lvl="2"/>
            <a:r>
              <a:rPr lang="en-GB" dirty="0"/>
              <a:t>multiplication distributes over addition </a:t>
            </a:r>
          </a:p>
          <a:p>
            <a:pPr lvl="2"/>
            <a:r>
              <a:rPr lang="en-GB" dirty="0"/>
              <a:t>but addition does not distribute over multiplication ( (B + C) × (B + D) ≠ B + (C × D)</a:t>
            </a:r>
          </a:p>
          <a:p>
            <a:r>
              <a:rPr lang="en-GB" b="1" dirty="0"/>
              <a:t>T9 Covering</a:t>
            </a:r>
            <a:r>
              <a:rPr lang="en-GB" dirty="0"/>
              <a:t>, </a:t>
            </a:r>
            <a:r>
              <a:rPr lang="en-GB" b="1" dirty="0"/>
              <a:t>T10 Combining</a:t>
            </a:r>
            <a:r>
              <a:rPr lang="en-GB" dirty="0"/>
              <a:t>, and </a:t>
            </a:r>
            <a:r>
              <a:rPr lang="en-GB" b="1" dirty="0"/>
              <a:t>T11 Consensus theorems</a:t>
            </a:r>
          </a:p>
          <a:p>
            <a:pPr lvl="1"/>
            <a:r>
              <a:rPr lang="en-GB" dirty="0"/>
              <a:t>permit us to eliminate redundant variables</a:t>
            </a:r>
          </a:p>
          <a:p>
            <a:pPr lvl="1"/>
            <a:r>
              <a:rPr lang="en-GB" dirty="0"/>
              <a:t>prove true using other axioms and theorems:</a:t>
            </a:r>
          </a:p>
          <a:p>
            <a:pPr lvl="2"/>
            <a:r>
              <a:rPr lang="en-GB" dirty="0"/>
              <a:t>B•(B+C) = B•B + B•C =  (T8 Distributivity)</a:t>
            </a:r>
            <a:br>
              <a:rPr lang="en-GB" dirty="0"/>
            </a:br>
            <a:r>
              <a:rPr lang="en-GB" dirty="0"/>
              <a:t>= B + B•C = (T3 Idempotency)</a:t>
            </a:r>
            <a:br>
              <a:rPr lang="en-GB" dirty="0"/>
            </a:br>
            <a:r>
              <a:rPr lang="en-GB" dirty="0"/>
              <a:t>= B•(1 + C) = (T8 Distributivity)</a:t>
            </a:r>
            <a:br>
              <a:rPr lang="en-GB" dirty="0"/>
            </a:br>
            <a:r>
              <a:rPr lang="en-GB" dirty="0"/>
              <a:t>= B•(1) = (T2 Null element)</a:t>
            </a:r>
            <a:br>
              <a:rPr lang="en-GB" dirty="0"/>
            </a:br>
            <a:r>
              <a:rPr lang="en-GB" dirty="0"/>
              <a:t>= B (T1 Identity)</a:t>
            </a:r>
          </a:p>
          <a:p>
            <a:pPr lvl="2"/>
            <a:r>
              <a:rPr lang="en-GB" dirty="0"/>
              <a:t>B•C + B•</a:t>
            </a:r>
            <a:r>
              <a:rPr lang="en-GB" u="sng" dirty="0"/>
              <a:t>C</a:t>
            </a:r>
            <a:r>
              <a:rPr lang="en-GB" dirty="0"/>
              <a:t> = B•(C+</a:t>
            </a:r>
            <a:r>
              <a:rPr lang="en-GB" u="sng" dirty="0"/>
              <a:t>C</a:t>
            </a:r>
            <a:r>
              <a:rPr lang="en-GB" dirty="0"/>
              <a:t>) = (T8 Distributivity)</a:t>
            </a:r>
            <a:br>
              <a:rPr lang="en-GB" dirty="0"/>
            </a:br>
            <a:r>
              <a:rPr lang="en-GB" dirty="0"/>
              <a:t>= B•(1) = (T5’ Complements)</a:t>
            </a:r>
            <a:br>
              <a:rPr lang="en-GB" dirty="0"/>
            </a:br>
            <a:r>
              <a:rPr lang="en-GB" dirty="0"/>
              <a:t>= B (T1 Identity)</a:t>
            </a:r>
          </a:p>
          <a:p>
            <a:pPr marL="590550" lvl="1" indent="0">
              <a:buNone/>
            </a:pPr>
            <a:endParaRPr lang="en-GB" dirty="0"/>
          </a:p>
        </p:txBody>
      </p:sp>
    </p:spTree>
    <p:extLst>
      <p:ext uri="{BB962C8B-B14F-4D97-AF65-F5344CB8AC3E}">
        <p14:creationId xmlns:p14="http://schemas.microsoft.com/office/powerpoint/2010/main" val="51181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T12 De Morgan’s Theorem</a:t>
            </a:r>
            <a:endParaRPr dirty="0"/>
          </a:p>
        </p:txBody>
      </p:sp>
      <p:sp>
        <p:nvSpPr>
          <p:cNvPr id="84" name="Google Shape;84;p14"/>
          <p:cNvSpPr txBox="1">
            <a:spLocks noGrp="1"/>
          </p:cNvSpPr>
          <p:nvPr>
            <p:ph type="body" idx="1"/>
          </p:nvPr>
        </p:nvSpPr>
        <p:spPr>
          <a:xfrm>
            <a:off x="162750" y="1212537"/>
            <a:ext cx="8818500" cy="5428408"/>
          </a:xfrm>
          <a:prstGeom prst="rect">
            <a:avLst/>
          </a:prstGeom>
        </p:spPr>
        <p:txBody>
          <a:bodyPr spcFirstLastPara="1" wrap="square" lIns="91425" tIns="91425" rIns="91425" bIns="91425" anchor="t" anchorCtr="0">
            <a:noAutofit/>
          </a:bodyPr>
          <a:lstStyle/>
          <a:p>
            <a:r>
              <a:rPr lang="en-GB" dirty="0"/>
              <a:t>The complement of the product of all the </a:t>
            </a:r>
            <a:br>
              <a:rPr lang="en-GB" dirty="0"/>
            </a:br>
            <a:r>
              <a:rPr lang="en-GB" dirty="0"/>
              <a:t>terms is equal to the sum of the complement </a:t>
            </a:r>
            <a:br>
              <a:rPr lang="en-GB" dirty="0"/>
            </a:br>
            <a:r>
              <a:rPr lang="en-GB" dirty="0"/>
              <a:t>of each term</a:t>
            </a:r>
          </a:p>
          <a:p>
            <a:pPr lvl="1"/>
            <a:r>
              <a:rPr lang="en-GB" dirty="0"/>
              <a:t>a NAND gate is equivalent to an OR gate with </a:t>
            </a:r>
            <a:br>
              <a:rPr lang="en-GB" dirty="0"/>
            </a:br>
            <a:r>
              <a:rPr lang="en-GB" dirty="0"/>
              <a:t>inverted inputs</a:t>
            </a:r>
          </a:p>
          <a:p>
            <a:endParaRPr lang="en-GB" sz="100" dirty="0"/>
          </a:p>
          <a:p>
            <a:endParaRPr lang="en-GB" dirty="0"/>
          </a:p>
          <a:p>
            <a:r>
              <a:rPr lang="en-GB" dirty="0"/>
              <a:t>The complement of the sum of all the terms is </a:t>
            </a:r>
            <a:br>
              <a:rPr lang="en-GB" dirty="0"/>
            </a:br>
            <a:r>
              <a:rPr lang="en-GB" dirty="0"/>
              <a:t>equal to the product of the complement of </a:t>
            </a:r>
            <a:br>
              <a:rPr lang="en-GB" dirty="0"/>
            </a:br>
            <a:r>
              <a:rPr lang="en-GB" dirty="0"/>
              <a:t>each term</a:t>
            </a:r>
          </a:p>
          <a:p>
            <a:pPr lvl="1"/>
            <a:r>
              <a:rPr lang="en-GB" dirty="0"/>
              <a:t>a NOR gate is equivalent to an AND gate with </a:t>
            </a:r>
            <a:br>
              <a:rPr lang="en-GB" dirty="0"/>
            </a:br>
            <a:r>
              <a:rPr lang="en-GB" dirty="0"/>
              <a:t>inverted inputs</a:t>
            </a:r>
          </a:p>
          <a:p>
            <a:pPr marL="120650" indent="0">
              <a:buNone/>
            </a:pPr>
            <a:endParaRPr lang="en-GB" dirty="0"/>
          </a:p>
          <a:p>
            <a:pPr marL="120650" indent="0">
              <a:buNone/>
            </a:pPr>
            <a:endParaRPr lang="en-GB" dirty="0"/>
          </a:p>
          <a:p>
            <a:r>
              <a:rPr lang="en-GB" dirty="0"/>
              <a:t>The inversion circle is called a </a:t>
            </a:r>
            <a:r>
              <a:rPr lang="en-GB" b="1" dirty="0"/>
              <a:t>bubble</a:t>
            </a:r>
          </a:p>
          <a:p>
            <a:pPr lvl="1"/>
            <a:r>
              <a:rPr lang="en-GB" dirty="0"/>
              <a:t>intuitively, we can imagine that “pushing” a bubble through </a:t>
            </a:r>
            <a:br>
              <a:rPr lang="en-GB" dirty="0"/>
            </a:br>
            <a:r>
              <a:rPr lang="en-GB" dirty="0"/>
              <a:t>the gate causes it to come out at the other side and flips the </a:t>
            </a:r>
            <a:br>
              <a:rPr lang="en-GB" dirty="0"/>
            </a:br>
            <a:r>
              <a:rPr lang="en-GB" dirty="0"/>
              <a:t>body of the gate from AND to OR or vice versa</a:t>
            </a:r>
          </a:p>
          <a:p>
            <a:pPr lvl="0"/>
            <a:endParaRPr lang="en-GB" dirty="0"/>
          </a:p>
          <a:p>
            <a:pPr lvl="0"/>
            <a:endParaRPr lang="en-GB" dirty="0"/>
          </a:p>
          <a:p>
            <a:pPr lvl="0"/>
            <a:endParaRPr lang="en-GB" dirty="0"/>
          </a:p>
          <a:p>
            <a:pPr lvl="1"/>
            <a:endParaRPr lang="en-GB" dirty="0"/>
          </a:p>
        </p:txBody>
      </p:sp>
      <p:pic>
        <p:nvPicPr>
          <p:cNvPr id="3" name="Immagine 2" descr="Immagine che contiene testo, quotidiano&#10;&#10;Descrizione generata automaticamente">
            <a:extLst>
              <a:ext uri="{FF2B5EF4-FFF2-40B4-BE49-F238E27FC236}">
                <a16:creationId xmlns:a16="http://schemas.microsoft.com/office/drawing/2014/main" id="{9DC1F34C-CE8C-FAEE-D496-E3B343649B12}"/>
              </a:ext>
            </a:extLst>
          </p:cNvPr>
          <p:cNvPicPr>
            <a:picLocks noChangeAspect="1"/>
          </p:cNvPicPr>
          <p:nvPr/>
        </p:nvPicPr>
        <p:blipFill>
          <a:blip r:embed="rId3"/>
          <a:stretch>
            <a:fillRect/>
          </a:stretch>
        </p:blipFill>
        <p:spPr>
          <a:xfrm>
            <a:off x="6695250" y="217055"/>
            <a:ext cx="2286000" cy="6350000"/>
          </a:xfrm>
          <a:prstGeom prst="rect">
            <a:avLst/>
          </a:prstGeom>
        </p:spPr>
      </p:pic>
      <p:pic>
        <p:nvPicPr>
          <p:cNvPr id="5" name="Immagine 4" descr="Immagine che contiene lavagnabianca&#10;&#10;Descrizione generata automaticamente">
            <a:extLst>
              <a:ext uri="{FF2B5EF4-FFF2-40B4-BE49-F238E27FC236}">
                <a16:creationId xmlns:a16="http://schemas.microsoft.com/office/drawing/2014/main" id="{03D24F82-4EA9-F283-B21F-B59E47493EC4}"/>
              </a:ext>
            </a:extLst>
          </p:cNvPr>
          <p:cNvPicPr>
            <a:picLocks noChangeAspect="1"/>
          </p:cNvPicPr>
          <p:nvPr/>
        </p:nvPicPr>
        <p:blipFill>
          <a:blip r:embed="rId4"/>
          <a:stretch>
            <a:fillRect/>
          </a:stretch>
        </p:blipFill>
        <p:spPr>
          <a:xfrm>
            <a:off x="5524809" y="1135338"/>
            <a:ext cx="768736" cy="1810800"/>
          </a:xfrm>
          <a:prstGeom prst="rect">
            <a:avLst/>
          </a:prstGeom>
        </p:spPr>
      </p:pic>
      <p:pic>
        <p:nvPicPr>
          <p:cNvPr id="7" name="Immagine 6">
            <a:extLst>
              <a:ext uri="{FF2B5EF4-FFF2-40B4-BE49-F238E27FC236}">
                <a16:creationId xmlns:a16="http://schemas.microsoft.com/office/drawing/2014/main" id="{C10ECEE5-7CFC-6266-EFE0-9FD9F700B2F6}"/>
              </a:ext>
            </a:extLst>
          </p:cNvPr>
          <p:cNvPicPr>
            <a:picLocks noChangeAspect="1"/>
          </p:cNvPicPr>
          <p:nvPr/>
        </p:nvPicPr>
        <p:blipFill>
          <a:blip r:embed="rId5"/>
          <a:stretch>
            <a:fillRect/>
          </a:stretch>
        </p:blipFill>
        <p:spPr>
          <a:xfrm>
            <a:off x="5524810" y="3034697"/>
            <a:ext cx="840223" cy="1807754"/>
          </a:xfrm>
          <a:prstGeom prst="rect">
            <a:avLst/>
          </a:prstGeom>
        </p:spPr>
      </p:pic>
    </p:spTree>
    <p:extLst>
      <p:ext uri="{BB962C8B-B14F-4D97-AF65-F5344CB8AC3E}">
        <p14:creationId xmlns:p14="http://schemas.microsoft.com/office/powerpoint/2010/main" val="257648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Perfect induction</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Proof of theorems with a finite number of variables are easy</a:t>
            </a:r>
          </a:p>
          <a:p>
            <a:pPr lvl="1"/>
            <a:r>
              <a:rPr lang="en-GB" dirty="0"/>
              <a:t>just </a:t>
            </a:r>
            <a:r>
              <a:rPr lang="en-GB" b="1" dirty="0"/>
              <a:t>show that the theorem holds for all possible values </a:t>
            </a:r>
            <a:r>
              <a:rPr lang="en-GB" dirty="0"/>
              <a:t>of these variables</a:t>
            </a:r>
          </a:p>
          <a:p>
            <a:pPr lvl="1"/>
            <a:endParaRPr lang="en-GB" dirty="0"/>
          </a:p>
          <a:p>
            <a:r>
              <a:rPr lang="en-GB" dirty="0"/>
              <a:t>Example: proving the T11 Consensus theorem using perfect induction:</a:t>
            </a:r>
          </a:p>
          <a:p>
            <a:pPr lvl="1"/>
            <a:r>
              <a:rPr lang="en-GB" dirty="0"/>
              <a:t>check both sides of the equation (BC + </a:t>
            </a:r>
            <a:r>
              <a:rPr lang="en-GB" u="sng" dirty="0"/>
              <a:t>B</a:t>
            </a:r>
            <a:r>
              <a:rPr lang="en-GB" dirty="0"/>
              <a:t>D + CD = BC + </a:t>
            </a:r>
            <a:r>
              <a:rPr lang="en-GB" u="sng" dirty="0"/>
              <a:t>B</a:t>
            </a:r>
            <a:r>
              <a:rPr lang="en-GB" dirty="0"/>
              <a:t>D) for all eight combinations of B, C, and D</a:t>
            </a:r>
          </a:p>
          <a:p>
            <a:pPr lvl="1"/>
            <a:endParaRPr lang="en-GB" dirty="0"/>
          </a:p>
          <a:p>
            <a:pPr lvl="1"/>
            <a:endParaRPr lang="en-GB" dirty="0"/>
          </a:p>
          <a:p>
            <a:pPr lvl="1"/>
            <a:endParaRPr lang="en-GB" dirty="0"/>
          </a:p>
          <a:p>
            <a:pPr lvl="1"/>
            <a:endParaRPr lang="en-GB" sz="1800" dirty="0"/>
          </a:p>
          <a:p>
            <a:pPr lvl="1"/>
            <a:endParaRPr lang="en-GB" sz="1800" dirty="0"/>
          </a:p>
          <a:p>
            <a:pPr lvl="1"/>
            <a:endParaRPr lang="en-GB" sz="100" dirty="0"/>
          </a:p>
          <a:p>
            <a:pPr lvl="1"/>
            <a:r>
              <a:rPr lang="en-GB" dirty="0"/>
              <a:t>Because BC + </a:t>
            </a:r>
            <a:r>
              <a:rPr lang="en-GB" u="sng" dirty="0"/>
              <a:t>B</a:t>
            </a:r>
            <a:r>
              <a:rPr lang="en-GB" dirty="0"/>
              <a:t>D + CD = BC + </a:t>
            </a:r>
            <a:r>
              <a:rPr lang="en-GB" u="sng" dirty="0"/>
              <a:t>B</a:t>
            </a:r>
            <a:r>
              <a:rPr lang="en-GB" dirty="0"/>
              <a:t>D for all cases, the theorem is proved!</a:t>
            </a:r>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A9BA1127-940B-4398-114A-74D2AD1503A2}"/>
              </a:ext>
            </a:extLst>
          </p:cNvPr>
          <p:cNvPicPr>
            <a:picLocks noChangeAspect="1"/>
          </p:cNvPicPr>
          <p:nvPr/>
        </p:nvPicPr>
        <p:blipFill>
          <a:blip r:embed="rId3"/>
          <a:stretch>
            <a:fillRect/>
          </a:stretch>
        </p:blipFill>
        <p:spPr>
          <a:xfrm>
            <a:off x="996113" y="3429000"/>
            <a:ext cx="3575887" cy="1838614"/>
          </a:xfrm>
          <a:prstGeom prst="rect">
            <a:avLst/>
          </a:prstGeom>
        </p:spPr>
      </p:pic>
    </p:spTree>
    <p:extLst>
      <p:ext uri="{BB962C8B-B14F-4D97-AF65-F5344CB8AC3E}">
        <p14:creationId xmlns:p14="http://schemas.microsoft.com/office/powerpoint/2010/main" val="87796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082249"/>
            <a:ext cx="8818500" cy="5354518"/>
          </a:xfrm>
          <a:prstGeom prst="rect">
            <a:avLst/>
          </a:prstGeom>
        </p:spPr>
        <p:txBody>
          <a:bodyPr spcFirstLastPara="1" wrap="square" lIns="91425" tIns="91425" rIns="91425" bIns="91425" anchor="t" anchorCtr="0">
            <a:noAutofit/>
          </a:bodyPr>
          <a:lstStyle/>
          <a:p>
            <a:pPr lvl="0"/>
            <a:r>
              <a:rPr lang="en-GB" dirty="0"/>
              <a:t>Theorems help us </a:t>
            </a:r>
            <a:r>
              <a:rPr lang="en-GB" b="1" dirty="0"/>
              <a:t>simplify boolean equations</a:t>
            </a:r>
          </a:p>
          <a:p>
            <a:pPr lvl="1"/>
            <a:r>
              <a:rPr lang="en-GB" dirty="0"/>
              <a:t>example, consider the previously sum-of-products expression Y = </a:t>
            </a:r>
            <a:r>
              <a:rPr lang="en-GB" u="sng" dirty="0"/>
              <a:t>A</a:t>
            </a:r>
            <a:r>
              <a:rPr lang="en-GB" dirty="0"/>
              <a:t>B + AB</a:t>
            </a:r>
          </a:p>
          <a:p>
            <a:pPr lvl="1"/>
            <a:r>
              <a:rPr lang="en-GB" dirty="0"/>
              <a:t>by using the T10 Combining theorem the equation simplifies to  Y = B</a:t>
            </a:r>
          </a:p>
          <a:p>
            <a:pPr lvl="1"/>
            <a:r>
              <a:rPr lang="en-GB" dirty="0"/>
              <a:t>this may have been obvious looking at the truth table</a:t>
            </a:r>
          </a:p>
          <a:p>
            <a:pPr lvl="1"/>
            <a:r>
              <a:rPr lang="en-GB" dirty="0"/>
              <a:t>in general, multiple steps may be necessary to simplify more complex equations</a:t>
            </a:r>
          </a:p>
          <a:p>
            <a:pPr lvl="0"/>
            <a:r>
              <a:rPr lang="en-GB" dirty="0"/>
              <a:t>The </a:t>
            </a:r>
            <a:r>
              <a:rPr lang="en-GB" b="1" dirty="0"/>
              <a:t>basic principle </a:t>
            </a:r>
            <a:r>
              <a:rPr lang="en-GB" dirty="0"/>
              <a:t>of simplifying sum-of-products equations is to combine terms using the relationship PA + P</a:t>
            </a:r>
            <a:r>
              <a:rPr lang="en-GB" u="sng" dirty="0"/>
              <a:t>A</a:t>
            </a:r>
            <a:r>
              <a:rPr lang="en-GB" dirty="0"/>
              <a:t> = P, where P may be any term</a:t>
            </a:r>
          </a:p>
          <a:p>
            <a:pPr lvl="0"/>
            <a:r>
              <a:rPr lang="en-GB" dirty="0"/>
              <a:t>How far can an equation be simplified?</a:t>
            </a:r>
          </a:p>
          <a:p>
            <a:pPr lvl="1"/>
            <a:r>
              <a:rPr lang="en-GB" dirty="0"/>
              <a:t>we define an equation in sum-of-products form to be </a:t>
            </a:r>
            <a:r>
              <a:rPr lang="en-GB" b="1" dirty="0"/>
              <a:t>minimized</a:t>
            </a:r>
            <a:r>
              <a:rPr lang="en-GB" dirty="0"/>
              <a:t> if it uses the </a:t>
            </a:r>
            <a:r>
              <a:rPr lang="en-GB" b="1" dirty="0"/>
              <a:t>fewest possible implicants</a:t>
            </a:r>
          </a:p>
          <a:p>
            <a:pPr lvl="1"/>
            <a:r>
              <a:rPr lang="en-GB" dirty="0"/>
              <a:t>if there are several equations with the same number of implicants, the minimal one is the one with the </a:t>
            </a:r>
            <a:r>
              <a:rPr lang="en-GB" b="1" dirty="0"/>
              <a:t>fewest literals</a:t>
            </a:r>
            <a:endParaRPr lang="en-GB" dirty="0"/>
          </a:p>
          <a:p>
            <a:pPr lvl="0"/>
            <a:r>
              <a:rPr lang="en-GB" dirty="0"/>
              <a:t>An implicant is called a </a:t>
            </a:r>
            <a:r>
              <a:rPr lang="en-GB" b="1" dirty="0"/>
              <a:t>prime implicant </a:t>
            </a:r>
            <a:r>
              <a:rPr lang="en-GB" dirty="0"/>
              <a:t>if it cannot be combined with any other implicants in the equation to form a new implicant with fewer literals </a:t>
            </a:r>
          </a:p>
          <a:p>
            <a:pPr lvl="1"/>
            <a:r>
              <a:rPr lang="en-GB" dirty="0"/>
              <a:t>implicants in a minimal equation must all be prime implicants</a:t>
            </a:r>
          </a:p>
          <a:p>
            <a:pPr lvl="1"/>
            <a:r>
              <a:rPr lang="en-GB" dirty="0"/>
              <a:t>otherwise, they could be combined to reduce the number of literals</a:t>
            </a:r>
          </a:p>
          <a:p>
            <a:pPr lvl="1"/>
            <a:endParaRPr lang="en-GB" dirty="0"/>
          </a:p>
        </p:txBody>
      </p:sp>
      <p:pic>
        <p:nvPicPr>
          <p:cNvPr id="2" name="Immagine 1" descr="Immagine che contiene tavolo&#10;&#10;Descrizione generata automaticamente">
            <a:extLst>
              <a:ext uri="{FF2B5EF4-FFF2-40B4-BE49-F238E27FC236}">
                <a16:creationId xmlns:a16="http://schemas.microsoft.com/office/drawing/2014/main" id="{4D8DF35D-AFC1-8893-E837-077C4E58076D}"/>
              </a:ext>
            </a:extLst>
          </p:cNvPr>
          <p:cNvPicPr>
            <a:picLocks noChangeAspect="1"/>
          </p:cNvPicPr>
          <p:nvPr/>
        </p:nvPicPr>
        <p:blipFill rotWithShape="1">
          <a:blip r:embed="rId3"/>
          <a:srcRect t="1" r="60672" b="3522"/>
          <a:stretch/>
        </p:blipFill>
        <p:spPr>
          <a:xfrm>
            <a:off x="7913578" y="1411978"/>
            <a:ext cx="918722" cy="1109550"/>
          </a:xfrm>
          <a:prstGeom prst="rect">
            <a:avLst/>
          </a:prstGeom>
        </p:spPr>
      </p:pic>
    </p:spTree>
    <p:extLst>
      <p:ext uri="{BB962C8B-B14F-4D97-AF65-F5344CB8AC3E}">
        <p14:creationId xmlns:p14="http://schemas.microsoft.com/office/powerpoint/2010/main" val="351092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(2)</a:t>
            </a:r>
            <a:endParaRPr dirty="0"/>
          </a:p>
        </p:txBody>
      </p:sp>
      <p:sp>
        <p:nvSpPr>
          <p:cNvPr id="84" name="Google Shape;84;p14"/>
          <p:cNvSpPr txBox="1">
            <a:spLocks noGrp="1"/>
          </p:cNvSpPr>
          <p:nvPr>
            <p:ph type="body" idx="1"/>
          </p:nvPr>
        </p:nvSpPr>
        <p:spPr>
          <a:xfrm>
            <a:off x="301300" y="1212537"/>
            <a:ext cx="8659820" cy="5354518"/>
          </a:xfrm>
          <a:prstGeom prst="rect">
            <a:avLst/>
          </a:prstGeom>
        </p:spPr>
        <p:txBody>
          <a:bodyPr spcFirstLastPara="1" wrap="square" lIns="91425" tIns="91425" rIns="91425" bIns="91425" anchor="t" anchorCtr="0">
            <a:noAutofit/>
          </a:bodyPr>
          <a:lstStyle/>
          <a:p>
            <a:pPr lvl="0"/>
            <a:r>
              <a:rPr lang="en-GB" dirty="0"/>
              <a:t>Minimize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 </a:t>
            </a:r>
            <a:r>
              <a:rPr lang="en-GB" u="sng" dirty="0"/>
              <a:t>B</a:t>
            </a:r>
            <a:r>
              <a:rPr lang="en-GB" dirty="0"/>
              <a:t> C</a:t>
            </a:r>
          </a:p>
          <a:p>
            <a:r>
              <a:rPr lang="en-GB" dirty="0"/>
              <a:t>Minterms </a:t>
            </a:r>
            <a:r>
              <a:rPr lang="en-GB" u="sng" dirty="0"/>
              <a:t>A</a:t>
            </a:r>
            <a:r>
              <a:rPr lang="en-GB" dirty="0"/>
              <a:t> </a:t>
            </a:r>
            <a:r>
              <a:rPr lang="en-GB" u="sng" dirty="0"/>
              <a:t>B</a:t>
            </a:r>
            <a:r>
              <a:rPr lang="en-GB" dirty="0"/>
              <a:t> </a:t>
            </a:r>
            <a:r>
              <a:rPr lang="en-GB" u="sng" dirty="0"/>
              <a:t>C</a:t>
            </a:r>
            <a:r>
              <a:rPr lang="en-GB" dirty="0"/>
              <a:t> and A </a:t>
            </a:r>
            <a:r>
              <a:rPr lang="en-GB" u="sng" dirty="0"/>
              <a:t>B</a:t>
            </a:r>
            <a:r>
              <a:rPr lang="en-GB" dirty="0"/>
              <a:t> </a:t>
            </a:r>
            <a:r>
              <a:rPr lang="en-GB" u="sng" dirty="0"/>
              <a:t>C</a:t>
            </a:r>
            <a:r>
              <a:rPr lang="en-GB" dirty="0"/>
              <a:t>  differ only in A, so we can combine them to form </a:t>
            </a:r>
            <a:r>
              <a:rPr lang="en-GB" u="sng" dirty="0"/>
              <a:t>B</a:t>
            </a:r>
            <a:r>
              <a:rPr lang="en-GB" dirty="0"/>
              <a:t> </a:t>
            </a:r>
            <a:r>
              <a:rPr lang="en-GB" u="sng" dirty="0"/>
              <a:t>C</a:t>
            </a:r>
            <a:endParaRPr lang="en-GB" dirty="0"/>
          </a:p>
          <a:p>
            <a:pPr lvl="1"/>
            <a:r>
              <a:rPr lang="en-GB" u="sng" dirty="0"/>
              <a:t>B</a:t>
            </a:r>
            <a:r>
              <a:rPr lang="en-GB" dirty="0"/>
              <a:t> </a:t>
            </a:r>
            <a:r>
              <a:rPr lang="en-GB" u="sng" dirty="0"/>
              <a:t>C</a:t>
            </a:r>
            <a:r>
              <a:rPr lang="en-GB" dirty="0"/>
              <a:t> + A </a:t>
            </a:r>
            <a:r>
              <a:rPr lang="en-GB" u="sng" dirty="0"/>
              <a:t>B</a:t>
            </a:r>
            <a:r>
              <a:rPr lang="en-GB" dirty="0"/>
              <a:t> C</a:t>
            </a:r>
          </a:p>
          <a:p>
            <a:r>
              <a:rPr lang="en-GB" dirty="0"/>
              <a:t>Notice that also minterms A </a:t>
            </a:r>
            <a:r>
              <a:rPr lang="en-GB" u="sng" dirty="0"/>
              <a:t>B</a:t>
            </a:r>
            <a:r>
              <a:rPr lang="en-GB" dirty="0"/>
              <a:t> </a:t>
            </a:r>
            <a:r>
              <a:rPr lang="en-GB" u="sng" dirty="0"/>
              <a:t>C</a:t>
            </a:r>
            <a:r>
              <a:rPr lang="en-GB" dirty="0"/>
              <a:t> and A </a:t>
            </a:r>
            <a:r>
              <a:rPr lang="en-GB" u="sng" dirty="0"/>
              <a:t>B</a:t>
            </a:r>
            <a:r>
              <a:rPr lang="en-GB" dirty="0"/>
              <a:t> C  differ by a single literal, thus we could have combined these two</a:t>
            </a:r>
            <a:endParaRPr lang="en-GB" u="sng" dirty="0"/>
          </a:p>
          <a:p>
            <a:pPr lvl="1"/>
            <a:r>
              <a:rPr lang="en-GB" u="sng" dirty="0"/>
              <a:t>A</a:t>
            </a:r>
            <a:r>
              <a:rPr lang="en-GB" dirty="0"/>
              <a:t> </a:t>
            </a:r>
            <a:r>
              <a:rPr lang="en-GB" u="sng" dirty="0"/>
              <a:t>B</a:t>
            </a:r>
            <a:r>
              <a:rPr lang="en-GB" dirty="0"/>
              <a:t> </a:t>
            </a:r>
            <a:r>
              <a:rPr lang="en-GB" u="sng" dirty="0"/>
              <a:t>C</a:t>
            </a:r>
            <a:r>
              <a:rPr lang="en-GB" dirty="0"/>
              <a:t> + A </a:t>
            </a:r>
            <a:r>
              <a:rPr lang="en-GB" u="sng" dirty="0"/>
              <a:t>B</a:t>
            </a:r>
          </a:p>
          <a:p>
            <a:r>
              <a:rPr lang="en-GB" dirty="0"/>
              <a:t>Implicants </a:t>
            </a:r>
            <a:r>
              <a:rPr lang="en-GB" u="sng" dirty="0"/>
              <a:t>B</a:t>
            </a:r>
            <a:r>
              <a:rPr lang="en-GB" dirty="0"/>
              <a:t> </a:t>
            </a:r>
            <a:r>
              <a:rPr lang="en-GB" u="sng" dirty="0"/>
              <a:t>C</a:t>
            </a:r>
            <a:r>
              <a:rPr lang="en-GB" dirty="0"/>
              <a:t> and A </a:t>
            </a:r>
            <a:r>
              <a:rPr lang="en-GB" u="sng" dirty="0"/>
              <a:t>B</a:t>
            </a:r>
            <a:r>
              <a:rPr lang="en-GB" dirty="0"/>
              <a:t> </a:t>
            </a:r>
            <a:r>
              <a:rPr lang="en-GB" b="1" dirty="0"/>
              <a:t>share</a:t>
            </a:r>
            <a:r>
              <a:rPr lang="en-GB" dirty="0"/>
              <a:t> the minterm A </a:t>
            </a:r>
            <a:r>
              <a:rPr lang="en-GB" u="sng" dirty="0"/>
              <a:t>B</a:t>
            </a:r>
            <a:r>
              <a:rPr lang="en-GB" dirty="0"/>
              <a:t> </a:t>
            </a:r>
            <a:r>
              <a:rPr lang="en-GB" u="sng" dirty="0"/>
              <a:t>C</a:t>
            </a:r>
            <a:r>
              <a:rPr lang="en-GB" dirty="0"/>
              <a:t> </a:t>
            </a:r>
          </a:p>
          <a:p>
            <a:r>
              <a:rPr lang="en-GB" dirty="0"/>
              <a:t>So, are we stuck with simplifying only one of them?</a:t>
            </a:r>
          </a:p>
          <a:p>
            <a:pPr marL="120650" indent="0">
              <a:buNone/>
            </a:pPr>
            <a:r>
              <a:rPr lang="en-GB" dirty="0"/>
              <a:t> </a:t>
            </a:r>
          </a:p>
          <a:p>
            <a:r>
              <a:rPr lang="en-GB" dirty="0"/>
              <a:t>Using the idempotency theorem, we can duplicate terms as many times</a:t>
            </a:r>
          </a:p>
          <a:p>
            <a:pPr lvl="1"/>
            <a:r>
              <a:rPr lang="en-GB" dirty="0"/>
              <a:t>T3 Idempotency: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t>
            </a:r>
            <a:r>
              <a:rPr lang="en-GB" b="1" dirty="0"/>
              <a:t>A </a:t>
            </a:r>
            <a:r>
              <a:rPr lang="en-GB" b="1" u="sng" dirty="0"/>
              <a:t>B</a:t>
            </a:r>
            <a:r>
              <a:rPr lang="en-GB" b="1" dirty="0"/>
              <a:t> </a:t>
            </a:r>
            <a:r>
              <a:rPr lang="en-GB" b="1" u="sng" dirty="0"/>
              <a:t>C</a:t>
            </a:r>
            <a:r>
              <a:rPr lang="en-GB" b="1" dirty="0"/>
              <a:t>  </a:t>
            </a:r>
            <a:r>
              <a:rPr lang="en-GB" dirty="0"/>
              <a:t>+A </a:t>
            </a:r>
            <a:r>
              <a:rPr lang="en-GB" u="sng" dirty="0"/>
              <a:t>B</a:t>
            </a:r>
            <a:r>
              <a:rPr lang="en-GB" dirty="0"/>
              <a:t> C </a:t>
            </a:r>
          </a:p>
          <a:p>
            <a:pPr lvl="1"/>
            <a:r>
              <a:rPr lang="en-GB" dirty="0"/>
              <a:t>T8 Distributivity:  </a:t>
            </a:r>
            <a:r>
              <a:rPr lang="en-GB" u="sng" dirty="0"/>
              <a:t>B</a:t>
            </a:r>
            <a:r>
              <a:rPr lang="en-GB" dirty="0"/>
              <a:t> </a:t>
            </a:r>
            <a:r>
              <a:rPr lang="en-GB" u="sng" dirty="0"/>
              <a:t>C</a:t>
            </a:r>
            <a:r>
              <a:rPr lang="en-GB" dirty="0"/>
              <a:t> (</a:t>
            </a:r>
            <a:r>
              <a:rPr lang="en-GB" u="sng" dirty="0"/>
              <a:t>A</a:t>
            </a:r>
            <a:r>
              <a:rPr lang="en-GB" dirty="0"/>
              <a:t> + A) + A </a:t>
            </a:r>
            <a:r>
              <a:rPr lang="en-GB" u="sng" dirty="0"/>
              <a:t>B</a:t>
            </a:r>
            <a:r>
              <a:rPr lang="en-GB" dirty="0"/>
              <a:t> (</a:t>
            </a:r>
            <a:r>
              <a:rPr lang="en-GB" u="sng" dirty="0"/>
              <a:t>C</a:t>
            </a:r>
            <a:r>
              <a:rPr lang="en-GB" dirty="0"/>
              <a:t> + C)</a:t>
            </a:r>
          </a:p>
          <a:p>
            <a:pPr lvl="1"/>
            <a:r>
              <a:rPr lang="en-GB" dirty="0"/>
              <a:t>T5 Complements: </a:t>
            </a:r>
            <a:r>
              <a:rPr lang="en-GB" u="sng" dirty="0"/>
              <a:t>B</a:t>
            </a:r>
            <a:r>
              <a:rPr lang="en-GB" dirty="0"/>
              <a:t> </a:t>
            </a:r>
            <a:r>
              <a:rPr lang="en-GB" u="sng" dirty="0"/>
              <a:t>C</a:t>
            </a:r>
            <a:r>
              <a:rPr lang="en-GB" dirty="0"/>
              <a:t> (1) + A </a:t>
            </a:r>
            <a:r>
              <a:rPr lang="en-GB" u="sng" dirty="0"/>
              <a:t>B</a:t>
            </a:r>
            <a:r>
              <a:rPr lang="en-GB" dirty="0"/>
              <a:t> (1)</a:t>
            </a:r>
          </a:p>
          <a:p>
            <a:pPr lvl="1"/>
            <a:r>
              <a:rPr lang="en-GB" dirty="0"/>
              <a:t>T1 Identity: </a:t>
            </a:r>
            <a:r>
              <a:rPr lang="en-GB" u="sng" dirty="0"/>
              <a:t>B</a:t>
            </a:r>
            <a:r>
              <a:rPr lang="en-GB" dirty="0"/>
              <a:t> </a:t>
            </a:r>
            <a:r>
              <a:rPr lang="en-GB" u="sng" dirty="0"/>
              <a:t>C</a:t>
            </a:r>
            <a:r>
              <a:rPr lang="en-GB" dirty="0"/>
              <a:t> + A </a:t>
            </a:r>
            <a:r>
              <a:rPr lang="en-GB" u="sng" dirty="0"/>
              <a:t>B</a:t>
            </a:r>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43524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Why bother simplifying a Boolean equation if it remains logically equivalent?</a:t>
            </a:r>
          </a:p>
          <a:p>
            <a:pPr lvl="1"/>
            <a:r>
              <a:rPr lang="en-GB" dirty="0"/>
              <a:t>reduction of the number of gates</a:t>
            </a:r>
          </a:p>
          <a:p>
            <a:pPr lvl="1"/>
            <a:r>
              <a:rPr lang="en-GB" dirty="0"/>
              <a:t>make the circuit smaller, cheaper, and possibly faster</a:t>
            </a:r>
          </a:p>
          <a:p>
            <a:pPr marL="120650" lvl="0" indent="0">
              <a:buNone/>
            </a:pPr>
            <a:endParaRPr lang="en-GB" dirty="0"/>
          </a:p>
          <a:p>
            <a:pPr lvl="0"/>
            <a:r>
              <a:rPr lang="en-GB" dirty="0"/>
              <a:t>Notice that simplifying boolean equations with theorems can take some </a:t>
            </a:r>
            <a:r>
              <a:rPr lang="en-GB" b="1" dirty="0"/>
              <a:t>trial and error</a:t>
            </a:r>
            <a:r>
              <a:rPr lang="en-GB" dirty="0"/>
              <a:t>, later we describes a methodical technique (</a:t>
            </a:r>
            <a:r>
              <a:rPr lang="en-GB" b="1" dirty="0"/>
              <a:t>Karnaugh maps</a:t>
            </a:r>
            <a:r>
              <a:rPr lang="en-GB" dirty="0"/>
              <a:t>) that makes the process easier</a:t>
            </a:r>
          </a:p>
          <a:p>
            <a:pPr lvl="1"/>
            <a:endParaRPr lang="en-GB" dirty="0"/>
          </a:p>
        </p:txBody>
      </p:sp>
    </p:spTree>
    <p:extLst>
      <p:ext uri="{BB962C8B-B14F-4D97-AF65-F5344CB8AC3E}">
        <p14:creationId xmlns:p14="http://schemas.microsoft.com/office/powerpoint/2010/main" val="184647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043732"/>
            <a:ext cx="8612381" cy="5284639"/>
          </a:xfrm>
        </p:spPr>
        <p:txBody>
          <a:bodyPr/>
          <a:lstStyle/>
          <a:p>
            <a:r>
              <a:rPr lang="en-GB" dirty="0"/>
              <a:t>Boolean Variable and Functions</a:t>
            </a:r>
          </a:p>
          <a:p>
            <a:r>
              <a:rPr lang="en-GB" dirty="0"/>
              <a:t>Sum-of-Products and Product-of-Sums Forms</a:t>
            </a:r>
          </a:p>
          <a:p>
            <a:r>
              <a:rPr lang="en-GB" dirty="0"/>
              <a:t>Axioms and Theorems </a:t>
            </a:r>
          </a:p>
          <a:p>
            <a:r>
              <a:rPr lang="en-GB" dirty="0"/>
              <a:t>Derivation of the POS form</a:t>
            </a:r>
          </a:p>
          <a:p>
            <a:r>
              <a:rPr lang="en-GB" dirty="0"/>
              <a:t>Perfect Induction</a:t>
            </a:r>
          </a:p>
          <a:p>
            <a:r>
              <a:rPr lang="en-GB" dirty="0"/>
              <a:t>Simplifying Equations</a:t>
            </a:r>
          </a:p>
          <a:p>
            <a:r>
              <a:rPr lang="en-GB" dirty="0"/>
              <a:t>Schematic</a:t>
            </a:r>
          </a:p>
          <a:p>
            <a:r>
              <a:rPr lang="en-GB" dirty="0"/>
              <a:t>Programmable Logic Array</a:t>
            </a:r>
          </a:p>
          <a:p>
            <a:r>
              <a:rPr lang="en-GB" dirty="0"/>
              <a:t>Drawing rules</a:t>
            </a:r>
          </a:p>
          <a:p>
            <a:r>
              <a:rPr lang="en-GB" dirty="0"/>
              <a:t>Multiple-output circuits</a:t>
            </a:r>
          </a:p>
          <a:p>
            <a:r>
              <a:rPr lang="en-GB" dirty="0"/>
              <a:t>Multilevel Combinational Logic</a:t>
            </a:r>
          </a:p>
          <a:p>
            <a:r>
              <a:rPr lang="en-GB" dirty="0"/>
              <a:t>Bubble Pushing</a:t>
            </a:r>
          </a:p>
          <a:p>
            <a:r>
              <a:rPr lang="en-GB" dirty="0"/>
              <a:t>X and Z</a:t>
            </a:r>
          </a:p>
          <a:p>
            <a:r>
              <a:rPr lang="en-GB" dirty="0"/>
              <a:t>Karnaugh maps</a:t>
            </a:r>
          </a:p>
          <a:p>
            <a:r>
              <a:rPr lang="en-GB" dirty="0"/>
              <a:t>Logic Minimization</a:t>
            </a:r>
          </a:p>
          <a:p>
            <a:r>
              <a:rPr lang="en-GB" dirty="0"/>
              <a:t>Seven-segment Display Decoder</a:t>
            </a:r>
          </a:p>
          <a:p>
            <a:r>
              <a:rPr lang="en-GB" dirty="0"/>
              <a:t>Don’t Cares</a:t>
            </a:r>
          </a:p>
          <a:p>
            <a:endParaRPr lang="en-GB" dirty="0"/>
          </a:p>
          <a:p>
            <a:pPr marL="12065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body" idx="1"/>
          </p:nvPr>
        </p:nvSpPr>
        <p:spPr>
          <a:xfrm>
            <a:off x="162750" y="1212537"/>
            <a:ext cx="8520600" cy="5388288"/>
          </a:xfrm>
          <a:prstGeom prst="rect">
            <a:avLst/>
          </a:prstGeom>
        </p:spPr>
        <p:txBody>
          <a:bodyPr spcFirstLastPara="1" wrap="square" lIns="91425" tIns="91425" rIns="91425" bIns="91425" anchor="t" anchorCtr="0">
            <a:noAutofit/>
          </a:bodyPr>
          <a:lstStyle/>
          <a:p>
            <a:pPr lvl="0"/>
            <a:r>
              <a:rPr lang="en-GB" dirty="0"/>
              <a:t>A </a:t>
            </a:r>
            <a:r>
              <a:rPr lang="en-GB" b="1" dirty="0"/>
              <a:t>schematic</a:t>
            </a:r>
            <a:r>
              <a:rPr lang="en-GB" dirty="0"/>
              <a:t> is a diagram of a digital circuit showing the elements and the wires that connect them</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Notice that the simplified circuit has </a:t>
            </a:r>
            <a:r>
              <a:rPr lang="en-GB" b="1" dirty="0"/>
              <a:t>significantly less hardware</a:t>
            </a:r>
            <a:r>
              <a:rPr lang="en-GB" dirty="0"/>
              <a:t> than that of the original equation, it </a:t>
            </a:r>
            <a:r>
              <a:rPr lang="en-GB" b="1" dirty="0"/>
              <a:t>may be faster </a:t>
            </a:r>
            <a:r>
              <a:rPr lang="en-GB" dirty="0"/>
              <a:t>because it uses gates with fewer inputs</a:t>
            </a:r>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sz="500" dirty="0"/>
          </a:p>
        </p:txBody>
      </p:sp>
      <p:pic>
        <p:nvPicPr>
          <p:cNvPr id="3" name="Immagine 2">
            <a:extLst>
              <a:ext uri="{FF2B5EF4-FFF2-40B4-BE49-F238E27FC236}">
                <a16:creationId xmlns:a16="http://schemas.microsoft.com/office/drawing/2014/main" id="{AB2286F9-DCF1-B9E0-3102-FFCCF4635325}"/>
              </a:ext>
            </a:extLst>
          </p:cNvPr>
          <p:cNvPicPr>
            <a:picLocks noChangeAspect="1"/>
          </p:cNvPicPr>
          <p:nvPr/>
        </p:nvPicPr>
        <p:blipFill>
          <a:blip r:embed="rId3"/>
          <a:stretch>
            <a:fillRect/>
          </a:stretch>
        </p:blipFill>
        <p:spPr>
          <a:xfrm>
            <a:off x="672729" y="2382975"/>
            <a:ext cx="4260300" cy="273228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Schematic</a:t>
            </a:r>
            <a:endParaRPr dirty="0"/>
          </a:p>
        </p:txBody>
      </p:sp>
      <p:pic>
        <p:nvPicPr>
          <p:cNvPr id="5" name="Immagine 4">
            <a:extLst>
              <a:ext uri="{FF2B5EF4-FFF2-40B4-BE49-F238E27FC236}">
                <a16:creationId xmlns:a16="http://schemas.microsoft.com/office/drawing/2014/main" id="{8BFF2373-A75B-63C4-E813-B82DB991F3E5}"/>
              </a:ext>
            </a:extLst>
          </p:cNvPr>
          <p:cNvPicPr>
            <a:picLocks noChangeAspect="1"/>
          </p:cNvPicPr>
          <p:nvPr/>
        </p:nvPicPr>
        <p:blipFill>
          <a:blip r:embed="rId4"/>
          <a:stretch>
            <a:fillRect/>
          </a:stretch>
        </p:blipFill>
        <p:spPr>
          <a:xfrm>
            <a:off x="727285" y="2161036"/>
            <a:ext cx="2759983" cy="505997"/>
          </a:xfrm>
          <a:prstGeom prst="rect">
            <a:avLst/>
          </a:prstGeom>
        </p:spPr>
      </p:pic>
      <p:grpSp>
        <p:nvGrpSpPr>
          <p:cNvPr id="9" name="Gruppo 8">
            <a:extLst>
              <a:ext uri="{FF2B5EF4-FFF2-40B4-BE49-F238E27FC236}">
                <a16:creationId xmlns:a16="http://schemas.microsoft.com/office/drawing/2014/main" id="{0CBC8AAE-CBD2-C06F-C248-CD2E8CF7272D}"/>
              </a:ext>
            </a:extLst>
          </p:cNvPr>
          <p:cNvGrpSpPr/>
          <p:nvPr/>
        </p:nvGrpSpPr>
        <p:grpSpPr>
          <a:xfrm>
            <a:off x="6165063" y="2186273"/>
            <a:ext cx="1493037" cy="393404"/>
            <a:chOff x="1121576" y="2864146"/>
            <a:chExt cx="1466535" cy="407692"/>
          </a:xfrm>
        </p:grpSpPr>
        <p:pic>
          <p:nvPicPr>
            <p:cNvPr id="6" name="Immagine 5">
              <a:extLst>
                <a:ext uri="{FF2B5EF4-FFF2-40B4-BE49-F238E27FC236}">
                  <a16:creationId xmlns:a16="http://schemas.microsoft.com/office/drawing/2014/main" id="{76E4B767-A07C-B90A-167E-2BF16B0904C7}"/>
                </a:ext>
              </a:extLst>
            </p:cNvPr>
            <p:cNvPicPr>
              <a:picLocks noChangeAspect="1"/>
            </p:cNvPicPr>
            <p:nvPr/>
          </p:nvPicPr>
          <p:blipFill>
            <a:blip r:embed="rId5"/>
            <a:stretch>
              <a:fillRect/>
            </a:stretch>
          </p:blipFill>
          <p:spPr>
            <a:xfrm>
              <a:off x="1553376" y="2899980"/>
              <a:ext cx="1034735" cy="371858"/>
            </a:xfrm>
            <a:prstGeom prst="rect">
              <a:avLst/>
            </a:prstGeom>
          </p:spPr>
        </p:pic>
        <p:pic>
          <p:nvPicPr>
            <p:cNvPr id="8" name="Immagine 7">
              <a:extLst>
                <a:ext uri="{FF2B5EF4-FFF2-40B4-BE49-F238E27FC236}">
                  <a16:creationId xmlns:a16="http://schemas.microsoft.com/office/drawing/2014/main" id="{601CDF07-70DD-4163-7E0C-27CABCF44727}"/>
                </a:ext>
              </a:extLst>
            </p:cNvPr>
            <p:cNvPicPr>
              <a:picLocks noChangeAspect="1"/>
            </p:cNvPicPr>
            <p:nvPr/>
          </p:nvPicPr>
          <p:blipFill>
            <a:blip r:embed="rId6"/>
            <a:stretch>
              <a:fillRect/>
            </a:stretch>
          </p:blipFill>
          <p:spPr>
            <a:xfrm>
              <a:off x="1121576" y="2864146"/>
              <a:ext cx="431800" cy="330200"/>
            </a:xfrm>
            <a:prstGeom prst="rect">
              <a:avLst/>
            </a:prstGeom>
          </p:spPr>
        </p:pic>
      </p:grpSp>
      <p:pic>
        <p:nvPicPr>
          <p:cNvPr id="11" name="Immagine 10">
            <a:extLst>
              <a:ext uri="{FF2B5EF4-FFF2-40B4-BE49-F238E27FC236}">
                <a16:creationId xmlns:a16="http://schemas.microsoft.com/office/drawing/2014/main" id="{311B2E2A-25B1-55A5-1C1F-49DBBAC53885}"/>
              </a:ext>
            </a:extLst>
          </p:cNvPr>
          <p:cNvPicPr>
            <a:picLocks noChangeAspect="1"/>
          </p:cNvPicPr>
          <p:nvPr/>
        </p:nvPicPr>
        <p:blipFill>
          <a:blip r:embed="rId7"/>
          <a:stretch>
            <a:fillRect/>
          </a:stretch>
        </p:blipFill>
        <p:spPr>
          <a:xfrm>
            <a:off x="6141828" y="2579677"/>
            <a:ext cx="2260600" cy="2260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Programmable Logic Array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Any Boolean equation in sum-of-products form can be drawn in a systematic way:</a:t>
            </a:r>
          </a:p>
          <a:p>
            <a:pPr lvl="1"/>
            <a:r>
              <a:rPr lang="en-GB" dirty="0"/>
              <a:t>draw columns for the inputs</a:t>
            </a:r>
          </a:p>
          <a:p>
            <a:pPr lvl="1"/>
            <a:r>
              <a:rPr lang="en-GB" dirty="0"/>
              <a:t>place inverters in adjacent columns </a:t>
            </a:r>
          </a:p>
          <a:p>
            <a:pPr lvl="1"/>
            <a:r>
              <a:rPr lang="en-GB" dirty="0"/>
              <a:t>draw rows of AND gates for each of the minterms</a:t>
            </a:r>
          </a:p>
          <a:p>
            <a:pPr lvl="1"/>
            <a:r>
              <a:rPr lang="en-GB" dirty="0"/>
              <a:t>for each output, draw an OR gate connected to the related minterms </a:t>
            </a:r>
          </a:p>
          <a:p>
            <a:pPr lvl="0"/>
            <a:endParaRPr lang="en-GB" dirty="0"/>
          </a:p>
          <a:p>
            <a:pPr lvl="0"/>
            <a:r>
              <a:rPr lang="en-GB" dirty="0"/>
              <a:t>This style is called a </a:t>
            </a:r>
            <a:r>
              <a:rPr lang="en-GB" b="1" dirty="0"/>
              <a:t>Programmable Logic Array </a:t>
            </a:r>
            <a:r>
              <a:rPr lang="en-GB" dirty="0"/>
              <a:t>(PLA) because the inverters, AND gates, and OR gates are arrayed in a systematic fashion</a:t>
            </a:r>
          </a:p>
          <a:p>
            <a:pPr lvl="1"/>
            <a:endParaRPr lang="en-GB" dirty="0"/>
          </a:p>
        </p:txBody>
      </p:sp>
    </p:spTree>
    <p:extLst>
      <p:ext uri="{BB962C8B-B14F-4D97-AF65-F5344CB8AC3E}">
        <p14:creationId xmlns:p14="http://schemas.microsoft.com/office/powerpoint/2010/main" val="175999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Multiple-output Circuits</a:t>
            </a:r>
            <a:endParaRPr dirty="0"/>
          </a:p>
        </p:txBody>
      </p:sp>
      <p:sp>
        <p:nvSpPr>
          <p:cNvPr id="84" name="Google Shape;84;p14"/>
          <p:cNvSpPr txBox="1">
            <a:spLocks noGrp="1"/>
          </p:cNvSpPr>
          <p:nvPr>
            <p:ph type="body" idx="1"/>
          </p:nvPr>
        </p:nvSpPr>
        <p:spPr>
          <a:xfrm>
            <a:off x="162750" y="1212537"/>
            <a:ext cx="8818500" cy="5314316"/>
          </a:xfrm>
          <a:prstGeom prst="rect">
            <a:avLst/>
          </a:prstGeom>
        </p:spPr>
        <p:txBody>
          <a:bodyPr spcFirstLastPara="1" wrap="square" lIns="91425" tIns="91425" rIns="91425" bIns="91425" anchor="t" anchorCtr="0">
            <a:noAutofit/>
          </a:bodyPr>
          <a:lstStyle/>
          <a:p>
            <a:pPr lvl="0"/>
            <a:r>
              <a:rPr lang="en-GB" dirty="0"/>
              <a:t>Many circuits have multiple outputs</a:t>
            </a:r>
          </a:p>
          <a:p>
            <a:pPr lvl="1"/>
            <a:r>
              <a:rPr lang="en-GB" dirty="0"/>
              <a:t>each computes a separate boolean function of the inputs</a:t>
            </a:r>
          </a:p>
          <a:p>
            <a:pPr lvl="1"/>
            <a:r>
              <a:rPr lang="en-GB" dirty="0"/>
              <a:t>we can write a separate truth table for each output</a:t>
            </a:r>
          </a:p>
          <a:p>
            <a:pPr lvl="1"/>
            <a:r>
              <a:rPr lang="en-GB" dirty="0"/>
              <a:t>or write all of the outputs on a single truth table</a:t>
            </a:r>
            <a:endParaRPr lang="en-GB" sz="300" dirty="0"/>
          </a:p>
          <a:p>
            <a:r>
              <a:rPr lang="en-GB" dirty="0"/>
              <a:t>Example</a:t>
            </a:r>
            <a:r>
              <a:rPr lang="en-GB" b="1" dirty="0"/>
              <a:t>: priority circuit</a:t>
            </a:r>
          </a:p>
          <a:p>
            <a:pPr lvl="1"/>
            <a:r>
              <a:rPr lang="en-GB" dirty="0"/>
              <a:t>we can use sum-of-products form and reduce the equations using boolean algebra</a:t>
            </a:r>
          </a:p>
          <a:p>
            <a:pPr lvl="1"/>
            <a:r>
              <a:rPr lang="en-GB" dirty="0"/>
              <a:t>however, the simplified equations are clear </a:t>
            </a:r>
            <a:r>
              <a:rPr lang="en-GB" b="1" dirty="0"/>
              <a:t>by inspection</a:t>
            </a:r>
          </a:p>
          <a:p>
            <a:pPr lvl="2"/>
            <a:r>
              <a:rPr lang="en-GB" dirty="0"/>
              <a:t>notice that if A</a:t>
            </a:r>
            <a:r>
              <a:rPr lang="en-GB" baseline="-25000" dirty="0"/>
              <a:t>3</a:t>
            </a:r>
            <a:r>
              <a:rPr lang="en-GB" dirty="0"/>
              <a:t> is 1, the outputs don’t care what the other inputs are: we use the </a:t>
            </a:r>
            <a:r>
              <a:rPr lang="en-GB" b="1" dirty="0"/>
              <a:t>symbol X</a:t>
            </a:r>
            <a:endParaRPr lang="en-GB" dirty="0"/>
          </a:p>
          <a:p>
            <a:pPr lvl="1"/>
            <a:r>
              <a:rPr lang="en-GB" dirty="0"/>
              <a:t>Experienced designer often implement a logic circuit by inspection</a:t>
            </a:r>
          </a:p>
          <a:p>
            <a:pPr lvl="1"/>
            <a:endParaRPr lang="en-GB" dirty="0"/>
          </a:p>
        </p:txBody>
      </p:sp>
      <p:pic>
        <p:nvPicPr>
          <p:cNvPr id="3" name="Immagine 2">
            <a:extLst>
              <a:ext uri="{FF2B5EF4-FFF2-40B4-BE49-F238E27FC236}">
                <a16:creationId xmlns:a16="http://schemas.microsoft.com/office/drawing/2014/main" id="{E309E35B-5F27-BD31-4924-3A1782CFF6AB}"/>
              </a:ext>
            </a:extLst>
          </p:cNvPr>
          <p:cNvPicPr>
            <a:picLocks noChangeAspect="1"/>
          </p:cNvPicPr>
          <p:nvPr/>
        </p:nvPicPr>
        <p:blipFill>
          <a:blip r:embed="rId3"/>
          <a:stretch>
            <a:fillRect/>
          </a:stretch>
        </p:blipFill>
        <p:spPr>
          <a:xfrm>
            <a:off x="669925" y="4748853"/>
            <a:ext cx="2146300" cy="1778000"/>
          </a:xfrm>
          <a:prstGeom prst="rect">
            <a:avLst/>
          </a:prstGeom>
        </p:spPr>
      </p:pic>
      <p:pic>
        <p:nvPicPr>
          <p:cNvPr id="7" name="Immagine 6">
            <a:extLst>
              <a:ext uri="{FF2B5EF4-FFF2-40B4-BE49-F238E27FC236}">
                <a16:creationId xmlns:a16="http://schemas.microsoft.com/office/drawing/2014/main" id="{8E3E798A-0284-B4FB-A0F5-624C92724761}"/>
              </a:ext>
            </a:extLst>
          </p:cNvPr>
          <p:cNvPicPr>
            <a:picLocks noChangeAspect="1"/>
          </p:cNvPicPr>
          <p:nvPr/>
        </p:nvPicPr>
        <p:blipFill>
          <a:blip r:embed="rId4"/>
          <a:stretch>
            <a:fillRect/>
          </a:stretch>
        </p:blipFill>
        <p:spPr>
          <a:xfrm>
            <a:off x="2979736" y="5072706"/>
            <a:ext cx="2819400" cy="1130300"/>
          </a:xfrm>
          <a:prstGeom prst="rect">
            <a:avLst/>
          </a:prstGeom>
        </p:spPr>
      </p:pic>
      <p:pic>
        <p:nvPicPr>
          <p:cNvPr id="9" name="Immagine 8">
            <a:extLst>
              <a:ext uri="{FF2B5EF4-FFF2-40B4-BE49-F238E27FC236}">
                <a16:creationId xmlns:a16="http://schemas.microsoft.com/office/drawing/2014/main" id="{3707CAE4-EA39-571B-C208-1E0207CE8ACE}"/>
              </a:ext>
            </a:extLst>
          </p:cNvPr>
          <p:cNvPicPr>
            <a:picLocks noChangeAspect="1"/>
          </p:cNvPicPr>
          <p:nvPr/>
        </p:nvPicPr>
        <p:blipFill>
          <a:blip r:embed="rId5"/>
          <a:stretch>
            <a:fillRect/>
          </a:stretch>
        </p:blipFill>
        <p:spPr>
          <a:xfrm>
            <a:off x="6062663" y="4745679"/>
            <a:ext cx="1905000" cy="1727200"/>
          </a:xfrm>
          <a:prstGeom prst="rect">
            <a:avLst/>
          </a:prstGeom>
        </p:spPr>
      </p:pic>
    </p:spTree>
    <p:extLst>
      <p:ext uri="{BB962C8B-B14F-4D97-AF65-F5344CB8AC3E}">
        <p14:creationId xmlns:p14="http://schemas.microsoft.com/office/powerpoint/2010/main" val="194804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Multilevel Combinational Logic (1)</a:t>
            </a:r>
            <a:endParaRPr dirty="0"/>
          </a:p>
        </p:txBody>
      </p:sp>
      <p:sp>
        <p:nvSpPr>
          <p:cNvPr id="84" name="Google Shape;84;p14"/>
          <p:cNvSpPr txBox="1">
            <a:spLocks noGrp="1"/>
          </p:cNvSpPr>
          <p:nvPr>
            <p:ph type="body" idx="1"/>
          </p:nvPr>
        </p:nvSpPr>
        <p:spPr>
          <a:xfrm>
            <a:off x="162750" y="1123524"/>
            <a:ext cx="8818500" cy="5100000"/>
          </a:xfrm>
          <a:prstGeom prst="rect">
            <a:avLst/>
          </a:prstGeom>
        </p:spPr>
        <p:txBody>
          <a:bodyPr spcFirstLastPara="1" wrap="square" lIns="91425" tIns="91425" rIns="91425" bIns="91425" anchor="t" anchorCtr="0">
            <a:noAutofit/>
          </a:bodyPr>
          <a:lstStyle/>
          <a:p>
            <a:pPr lvl="0"/>
            <a:r>
              <a:rPr lang="en-GB" dirty="0"/>
              <a:t>Logic in sum-of-products form is called </a:t>
            </a:r>
            <a:r>
              <a:rPr lang="en-GB" b="1" dirty="0"/>
              <a:t>two-level logic</a:t>
            </a:r>
            <a:r>
              <a:rPr lang="en-GB" dirty="0"/>
              <a:t> </a:t>
            </a:r>
          </a:p>
          <a:p>
            <a:pPr lvl="1"/>
            <a:r>
              <a:rPr lang="en-GB" dirty="0"/>
              <a:t>it consists of literals connected to a level of AND gates connected to a level of OR gates</a:t>
            </a:r>
          </a:p>
          <a:p>
            <a:pPr lvl="1"/>
            <a:r>
              <a:rPr lang="en-GB" dirty="0"/>
              <a:t>some logic functions require an </a:t>
            </a:r>
            <a:r>
              <a:rPr lang="en-GB" b="1" dirty="0"/>
              <a:t>enormous amount of hardware</a:t>
            </a:r>
            <a:r>
              <a:rPr lang="en-GB" dirty="0"/>
              <a:t> </a:t>
            </a:r>
          </a:p>
          <a:p>
            <a:r>
              <a:rPr lang="en-GB" dirty="0"/>
              <a:t>Example: the XOR function of multiple variables</a:t>
            </a:r>
          </a:p>
          <a:p>
            <a:pPr lvl="1"/>
            <a:r>
              <a:rPr lang="en-GB" dirty="0"/>
              <a:t>consider building a three-input XOR using the two-level techniques</a:t>
            </a:r>
          </a:p>
          <a:p>
            <a:pPr lvl="1"/>
            <a:r>
              <a:rPr lang="en-GB" dirty="0"/>
              <a:t>an N-input XOR produces a TRUE output when an odd number of inputs are TRUE</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On the other hand, notice that:</a:t>
            </a:r>
          </a:p>
          <a:p>
            <a:pPr lvl="1"/>
            <a:endParaRPr lang="en-GB" dirty="0"/>
          </a:p>
        </p:txBody>
      </p:sp>
      <p:pic>
        <p:nvPicPr>
          <p:cNvPr id="3" name="Immagine 2">
            <a:extLst>
              <a:ext uri="{FF2B5EF4-FFF2-40B4-BE49-F238E27FC236}">
                <a16:creationId xmlns:a16="http://schemas.microsoft.com/office/drawing/2014/main" id="{78D141D2-1295-F724-D4D0-84B14981F8A7}"/>
              </a:ext>
            </a:extLst>
          </p:cNvPr>
          <p:cNvPicPr>
            <a:picLocks noChangeAspect="1"/>
          </p:cNvPicPr>
          <p:nvPr/>
        </p:nvPicPr>
        <p:blipFill>
          <a:blip r:embed="rId3"/>
          <a:stretch>
            <a:fillRect/>
          </a:stretch>
        </p:blipFill>
        <p:spPr>
          <a:xfrm>
            <a:off x="660375" y="3429000"/>
            <a:ext cx="1096494" cy="2016134"/>
          </a:xfrm>
          <a:prstGeom prst="rect">
            <a:avLst/>
          </a:prstGeom>
        </p:spPr>
      </p:pic>
      <p:pic>
        <p:nvPicPr>
          <p:cNvPr id="5" name="Immagine 4">
            <a:extLst>
              <a:ext uri="{FF2B5EF4-FFF2-40B4-BE49-F238E27FC236}">
                <a16:creationId xmlns:a16="http://schemas.microsoft.com/office/drawing/2014/main" id="{2E3AF256-5A7C-71EB-E3F2-3E4D6C43D032}"/>
              </a:ext>
            </a:extLst>
          </p:cNvPr>
          <p:cNvPicPr>
            <a:picLocks noChangeAspect="1"/>
          </p:cNvPicPr>
          <p:nvPr/>
        </p:nvPicPr>
        <p:blipFill>
          <a:blip r:embed="rId4"/>
          <a:stretch>
            <a:fillRect/>
          </a:stretch>
        </p:blipFill>
        <p:spPr>
          <a:xfrm>
            <a:off x="2463311" y="4303486"/>
            <a:ext cx="3136900" cy="355600"/>
          </a:xfrm>
          <a:prstGeom prst="rect">
            <a:avLst/>
          </a:prstGeom>
        </p:spPr>
      </p:pic>
      <p:pic>
        <p:nvPicPr>
          <p:cNvPr id="7" name="Immagine 6">
            <a:extLst>
              <a:ext uri="{FF2B5EF4-FFF2-40B4-BE49-F238E27FC236}">
                <a16:creationId xmlns:a16="http://schemas.microsoft.com/office/drawing/2014/main" id="{A7D23C73-BE04-4369-E793-1D13C097286F}"/>
              </a:ext>
            </a:extLst>
          </p:cNvPr>
          <p:cNvPicPr>
            <a:picLocks noChangeAspect="1"/>
          </p:cNvPicPr>
          <p:nvPr/>
        </p:nvPicPr>
        <p:blipFill>
          <a:blip r:embed="rId5"/>
          <a:stretch>
            <a:fillRect/>
          </a:stretch>
        </p:blipFill>
        <p:spPr>
          <a:xfrm>
            <a:off x="6159759" y="3556621"/>
            <a:ext cx="2261942" cy="2177855"/>
          </a:xfrm>
          <a:prstGeom prst="rect">
            <a:avLst/>
          </a:prstGeom>
        </p:spPr>
      </p:pic>
      <p:pic>
        <p:nvPicPr>
          <p:cNvPr id="9" name="Immagine 8">
            <a:extLst>
              <a:ext uri="{FF2B5EF4-FFF2-40B4-BE49-F238E27FC236}">
                <a16:creationId xmlns:a16="http://schemas.microsoft.com/office/drawing/2014/main" id="{949F1D30-2DB5-F93E-98CF-B168E7C17664}"/>
              </a:ext>
            </a:extLst>
          </p:cNvPr>
          <p:cNvPicPr>
            <a:picLocks noChangeAspect="1"/>
          </p:cNvPicPr>
          <p:nvPr/>
        </p:nvPicPr>
        <p:blipFill>
          <a:blip r:embed="rId6"/>
          <a:stretch>
            <a:fillRect/>
          </a:stretch>
        </p:blipFill>
        <p:spPr>
          <a:xfrm>
            <a:off x="1707661" y="6157265"/>
            <a:ext cx="2324100" cy="292100"/>
          </a:xfrm>
          <a:prstGeom prst="rect">
            <a:avLst/>
          </a:prstGeom>
        </p:spPr>
      </p:pic>
      <p:pic>
        <p:nvPicPr>
          <p:cNvPr id="11" name="Immagine 10">
            <a:extLst>
              <a:ext uri="{FF2B5EF4-FFF2-40B4-BE49-F238E27FC236}">
                <a16:creationId xmlns:a16="http://schemas.microsoft.com/office/drawing/2014/main" id="{2A58DD62-DB19-4A05-0EDD-9C084D7997BF}"/>
              </a:ext>
            </a:extLst>
          </p:cNvPr>
          <p:cNvPicPr>
            <a:picLocks noChangeAspect="1"/>
          </p:cNvPicPr>
          <p:nvPr/>
        </p:nvPicPr>
        <p:blipFill>
          <a:blip r:embed="rId7"/>
          <a:stretch>
            <a:fillRect/>
          </a:stretch>
        </p:blipFill>
        <p:spPr>
          <a:xfrm>
            <a:off x="5865611" y="5945246"/>
            <a:ext cx="1641609" cy="716138"/>
          </a:xfrm>
          <a:prstGeom prst="rect">
            <a:avLst/>
          </a:prstGeom>
        </p:spPr>
      </p:pic>
      <p:sp>
        <p:nvSpPr>
          <p:cNvPr id="12" name="Freccia destra 11">
            <a:extLst>
              <a:ext uri="{FF2B5EF4-FFF2-40B4-BE49-F238E27FC236}">
                <a16:creationId xmlns:a16="http://schemas.microsoft.com/office/drawing/2014/main" id="{CDC02285-4F14-B111-E259-0CD8CAFDE957}"/>
              </a:ext>
            </a:extLst>
          </p:cNvPr>
          <p:cNvSpPr/>
          <p:nvPr/>
        </p:nvSpPr>
        <p:spPr>
          <a:xfrm>
            <a:off x="1984747" y="4349334"/>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destra 12">
            <a:extLst>
              <a:ext uri="{FF2B5EF4-FFF2-40B4-BE49-F238E27FC236}">
                <a16:creationId xmlns:a16="http://schemas.microsoft.com/office/drawing/2014/main" id="{1D8BD03F-6BE7-AE73-93C8-DC3ABC806248}"/>
              </a:ext>
            </a:extLst>
          </p:cNvPr>
          <p:cNvSpPr/>
          <p:nvPr/>
        </p:nvSpPr>
        <p:spPr>
          <a:xfrm>
            <a:off x="5767902" y="4333179"/>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destra 13">
            <a:extLst>
              <a:ext uri="{FF2B5EF4-FFF2-40B4-BE49-F238E27FC236}">
                <a16:creationId xmlns:a16="http://schemas.microsoft.com/office/drawing/2014/main" id="{006BB737-AC39-1FB2-D9FA-3055A4A7CEF2}"/>
              </a:ext>
            </a:extLst>
          </p:cNvPr>
          <p:cNvSpPr/>
          <p:nvPr/>
        </p:nvSpPr>
        <p:spPr>
          <a:xfrm>
            <a:off x="4748683" y="6157265"/>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151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Multilevel Combinational Logic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Designers often build circuits with </a:t>
            </a:r>
            <a:r>
              <a:rPr lang="en-GB" b="1" dirty="0"/>
              <a:t>more than two levels</a:t>
            </a:r>
            <a:r>
              <a:rPr lang="en-GB" dirty="0"/>
              <a:t> of logic gates</a:t>
            </a:r>
          </a:p>
          <a:p>
            <a:pPr lvl="1"/>
            <a:r>
              <a:rPr lang="en-GB" dirty="0"/>
              <a:t>may use less hardware</a:t>
            </a:r>
          </a:p>
          <a:p>
            <a:r>
              <a:rPr lang="en-GB" dirty="0"/>
              <a:t>However, selecting the best multilevel implementation of a specific logic function is </a:t>
            </a:r>
            <a:r>
              <a:rPr lang="en-GB" b="1" dirty="0"/>
              <a:t>not a simple process</a:t>
            </a:r>
            <a:r>
              <a:rPr lang="en-GB" dirty="0"/>
              <a:t>:</a:t>
            </a:r>
            <a:r>
              <a:rPr lang="en-GB" b="1" dirty="0"/>
              <a:t> </a:t>
            </a:r>
            <a:r>
              <a:rPr lang="en-GB" dirty="0"/>
              <a:t>“best” has many meanings</a:t>
            </a:r>
          </a:p>
          <a:p>
            <a:pPr lvl="1"/>
            <a:r>
              <a:rPr lang="en-GB" dirty="0"/>
              <a:t>fewest gates, fastest, shortest design time, least cost, least power consumption, etc..</a:t>
            </a:r>
          </a:p>
          <a:p>
            <a:pPr lvl="1"/>
            <a:r>
              <a:rPr lang="en-GB" dirty="0"/>
              <a:t>“best” circuit in one technology is not necessarily the best in another</a:t>
            </a:r>
          </a:p>
          <a:p>
            <a:pPr lvl="2"/>
            <a:r>
              <a:rPr lang="en-GB" dirty="0"/>
              <a:t>e.g. CMOS circuits prefer NANDs and NORs over ANDs and ORs</a:t>
            </a:r>
          </a:p>
          <a:p>
            <a:pPr marL="590550" lvl="1" indent="0">
              <a:buNone/>
            </a:pPr>
            <a:endParaRPr lang="en-GB" dirty="0"/>
          </a:p>
          <a:p>
            <a:r>
              <a:rPr lang="en-GB" dirty="0"/>
              <a:t>With some experience, you will find that you can create a good multilevel design </a:t>
            </a:r>
            <a:r>
              <a:rPr lang="en-GB" b="1" dirty="0"/>
              <a:t>by inspection </a:t>
            </a:r>
            <a:r>
              <a:rPr lang="en-GB" dirty="0"/>
              <a:t>for most circuits</a:t>
            </a:r>
          </a:p>
          <a:p>
            <a:endParaRPr lang="en-GB" dirty="0"/>
          </a:p>
          <a:p>
            <a:r>
              <a:rPr lang="en-GB" b="1" dirty="0"/>
              <a:t>Computer-Aided Design </a:t>
            </a:r>
            <a:r>
              <a:rPr lang="en-GB" dirty="0"/>
              <a:t>(</a:t>
            </a:r>
            <a:r>
              <a:rPr lang="en-GB" b="1" dirty="0"/>
              <a:t>CAD</a:t>
            </a:r>
            <a:r>
              <a:rPr lang="en-GB" dirty="0"/>
              <a:t>) tools are also available to search a vast space of possible multilevel designs and seek the one that fits your constraints given the available building blocks</a:t>
            </a:r>
          </a:p>
          <a:p>
            <a:pPr lvl="0"/>
            <a:endParaRPr lang="en-GB" dirty="0"/>
          </a:p>
          <a:p>
            <a:pPr lvl="1"/>
            <a:endParaRPr lang="en-GB" dirty="0"/>
          </a:p>
        </p:txBody>
      </p:sp>
    </p:spTree>
    <p:extLst>
      <p:ext uri="{BB962C8B-B14F-4D97-AF65-F5344CB8AC3E}">
        <p14:creationId xmlns:p14="http://schemas.microsoft.com/office/powerpoint/2010/main" val="191842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Bubble Pushing</a:t>
            </a:r>
            <a:endParaRPr dirty="0"/>
          </a:p>
        </p:txBody>
      </p:sp>
      <p:sp>
        <p:nvSpPr>
          <p:cNvPr id="84" name="Google Shape;84;p14"/>
          <p:cNvSpPr txBox="1">
            <a:spLocks noGrp="1"/>
          </p:cNvSpPr>
          <p:nvPr>
            <p:ph type="body" idx="1"/>
          </p:nvPr>
        </p:nvSpPr>
        <p:spPr>
          <a:xfrm>
            <a:off x="162750" y="1146276"/>
            <a:ext cx="8818500" cy="5326967"/>
          </a:xfrm>
          <a:prstGeom prst="rect">
            <a:avLst/>
          </a:prstGeom>
        </p:spPr>
        <p:txBody>
          <a:bodyPr spcFirstLastPara="1" wrap="square" lIns="91425" tIns="91425" rIns="91425" bIns="91425" anchor="t" anchorCtr="0">
            <a:noAutofit/>
          </a:bodyPr>
          <a:lstStyle/>
          <a:p>
            <a:pPr lvl="0"/>
            <a:r>
              <a:rPr lang="en-GB" dirty="0"/>
              <a:t>Redraw circuits (with lots of NAND and NOR) so that the function can be </a:t>
            </a:r>
            <a:r>
              <a:rPr lang="en-GB" b="1" dirty="0"/>
              <a:t>more easily determined</a:t>
            </a:r>
          </a:p>
          <a:p>
            <a:pPr lvl="0"/>
            <a:endParaRPr lang="en-GB" dirty="0"/>
          </a:p>
          <a:p>
            <a:pPr lvl="0"/>
            <a:endParaRPr lang="en-GB" dirty="0"/>
          </a:p>
          <a:p>
            <a:pPr lvl="0"/>
            <a:endParaRPr lang="en-GB" dirty="0"/>
          </a:p>
          <a:p>
            <a:pPr marL="120650" lvl="0" indent="0">
              <a:buNone/>
            </a:pPr>
            <a:endParaRPr lang="en-GB" dirty="0"/>
          </a:p>
          <a:p>
            <a:pPr lvl="0"/>
            <a:r>
              <a:rPr lang="en-GB" dirty="0"/>
              <a:t>Algorithm:</a:t>
            </a:r>
          </a:p>
          <a:p>
            <a:pPr lvl="1"/>
            <a:r>
              <a:rPr lang="en-GB" dirty="0"/>
              <a:t>begin at the output of the circuit and work toward </a:t>
            </a:r>
            <a:br>
              <a:rPr lang="en-GB" dirty="0"/>
            </a:br>
            <a:r>
              <a:rPr lang="en-GB" dirty="0"/>
              <a:t>the inputs</a:t>
            </a:r>
          </a:p>
          <a:p>
            <a:pPr lvl="1"/>
            <a:r>
              <a:rPr lang="en-GB" dirty="0"/>
              <a:t>push bubbles back toward the inputs </a:t>
            </a:r>
          </a:p>
          <a:p>
            <a:pPr lvl="2"/>
            <a:r>
              <a:rPr lang="en-GB" dirty="0"/>
              <a:t>we can read the equation in terms of the output </a:t>
            </a:r>
            <a:br>
              <a:rPr lang="en-GB" dirty="0"/>
            </a:br>
            <a:r>
              <a:rPr lang="en-GB" dirty="0"/>
              <a:t>instead of its complement</a:t>
            </a:r>
          </a:p>
          <a:p>
            <a:pPr lvl="1"/>
            <a:r>
              <a:rPr lang="en-GB" dirty="0"/>
              <a:t>working backward, draw each gate in a form so that </a:t>
            </a:r>
            <a:br>
              <a:rPr lang="en-GB" dirty="0"/>
            </a:br>
            <a:r>
              <a:rPr lang="en-GB" dirty="0"/>
              <a:t>bubbles cancel</a:t>
            </a:r>
          </a:p>
          <a:p>
            <a:pPr lvl="2"/>
            <a:r>
              <a:rPr lang="en-GB" dirty="0"/>
              <a:t>If the current gate has an input bubble, draw the </a:t>
            </a:r>
            <a:br>
              <a:rPr lang="en-GB" dirty="0"/>
            </a:br>
            <a:r>
              <a:rPr lang="en-GB" dirty="0"/>
              <a:t>preceding gate with an output bubble</a:t>
            </a:r>
          </a:p>
          <a:p>
            <a:pPr lvl="2"/>
            <a:r>
              <a:rPr lang="en-GB" dirty="0"/>
              <a:t>bubbles in series cancel</a:t>
            </a:r>
          </a:p>
          <a:p>
            <a:pPr lvl="1"/>
            <a:endParaRPr lang="en-GB" dirty="0"/>
          </a:p>
        </p:txBody>
      </p:sp>
      <p:pic>
        <p:nvPicPr>
          <p:cNvPr id="3" name="Immagine 2">
            <a:extLst>
              <a:ext uri="{FF2B5EF4-FFF2-40B4-BE49-F238E27FC236}">
                <a16:creationId xmlns:a16="http://schemas.microsoft.com/office/drawing/2014/main" id="{243541CC-F11C-5C81-49E2-F91CBAABD2A8}"/>
              </a:ext>
            </a:extLst>
          </p:cNvPr>
          <p:cNvPicPr>
            <a:picLocks noChangeAspect="1"/>
          </p:cNvPicPr>
          <p:nvPr/>
        </p:nvPicPr>
        <p:blipFill>
          <a:blip r:embed="rId3"/>
          <a:stretch>
            <a:fillRect/>
          </a:stretch>
        </p:blipFill>
        <p:spPr>
          <a:xfrm>
            <a:off x="683867" y="1869385"/>
            <a:ext cx="3111500" cy="1104900"/>
          </a:xfrm>
          <a:prstGeom prst="rect">
            <a:avLst/>
          </a:prstGeom>
        </p:spPr>
      </p:pic>
      <p:pic>
        <p:nvPicPr>
          <p:cNvPr id="5" name="Immagine 4">
            <a:extLst>
              <a:ext uri="{FF2B5EF4-FFF2-40B4-BE49-F238E27FC236}">
                <a16:creationId xmlns:a16="http://schemas.microsoft.com/office/drawing/2014/main" id="{9DEBF98A-4BAA-6B4D-2564-6057552E3C73}"/>
              </a:ext>
            </a:extLst>
          </p:cNvPr>
          <p:cNvPicPr>
            <a:picLocks noChangeAspect="1"/>
          </p:cNvPicPr>
          <p:nvPr/>
        </p:nvPicPr>
        <p:blipFill>
          <a:blip r:embed="rId4"/>
          <a:stretch>
            <a:fillRect/>
          </a:stretch>
        </p:blipFill>
        <p:spPr>
          <a:xfrm>
            <a:off x="6246404" y="2266762"/>
            <a:ext cx="2330068" cy="916748"/>
          </a:xfrm>
          <a:prstGeom prst="rect">
            <a:avLst/>
          </a:prstGeom>
        </p:spPr>
      </p:pic>
      <p:pic>
        <p:nvPicPr>
          <p:cNvPr id="7" name="Immagine 6">
            <a:extLst>
              <a:ext uri="{FF2B5EF4-FFF2-40B4-BE49-F238E27FC236}">
                <a16:creationId xmlns:a16="http://schemas.microsoft.com/office/drawing/2014/main" id="{F63EB7C1-804A-59C6-3176-5A3DA5FBC4CA}"/>
              </a:ext>
            </a:extLst>
          </p:cNvPr>
          <p:cNvPicPr>
            <a:picLocks noChangeAspect="1"/>
          </p:cNvPicPr>
          <p:nvPr/>
        </p:nvPicPr>
        <p:blipFill>
          <a:blip r:embed="rId5"/>
          <a:stretch>
            <a:fillRect/>
          </a:stretch>
        </p:blipFill>
        <p:spPr>
          <a:xfrm>
            <a:off x="6246404" y="3336236"/>
            <a:ext cx="2366894" cy="887585"/>
          </a:xfrm>
          <a:prstGeom prst="rect">
            <a:avLst/>
          </a:prstGeom>
        </p:spPr>
      </p:pic>
      <p:pic>
        <p:nvPicPr>
          <p:cNvPr id="9" name="Immagine 8">
            <a:extLst>
              <a:ext uri="{FF2B5EF4-FFF2-40B4-BE49-F238E27FC236}">
                <a16:creationId xmlns:a16="http://schemas.microsoft.com/office/drawing/2014/main" id="{A9AFDC81-029E-499F-CCDA-EB06343A7FE4}"/>
              </a:ext>
            </a:extLst>
          </p:cNvPr>
          <p:cNvPicPr>
            <a:picLocks noChangeAspect="1"/>
          </p:cNvPicPr>
          <p:nvPr/>
        </p:nvPicPr>
        <p:blipFill>
          <a:blip r:embed="rId6"/>
          <a:stretch>
            <a:fillRect/>
          </a:stretch>
        </p:blipFill>
        <p:spPr>
          <a:xfrm>
            <a:off x="6306538" y="4396512"/>
            <a:ext cx="2246626" cy="956208"/>
          </a:xfrm>
          <a:prstGeom prst="rect">
            <a:avLst/>
          </a:prstGeom>
        </p:spPr>
      </p:pic>
      <p:pic>
        <p:nvPicPr>
          <p:cNvPr id="11" name="Immagine 10">
            <a:extLst>
              <a:ext uri="{FF2B5EF4-FFF2-40B4-BE49-F238E27FC236}">
                <a16:creationId xmlns:a16="http://schemas.microsoft.com/office/drawing/2014/main" id="{695BD0EA-97B9-914A-CEF0-19FCBA9B6B7D}"/>
              </a:ext>
            </a:extLst>
          </p:cNvPr>
          <p:cNvPicPr>
            <a:picLocks noChangeAspect="1"/>
          </p:cNvPicPr>
          <p:nvPr/>
        </p:nvPicPr>
        <p:blipFill>
          <a:blip r:embed="rId7"/>
          <a:stretch>
            <a:fillRect/>
          </a:stretch>
        </p:blipFill>
        <p:spPr>
          <a:xfrm>
            <a:off x="6306538" y="5475389"/>
            <a:ext cx="2411344" cy="1064115"/>
          </a:xfrm>
          <a:prstGeom prst="rect">
            <a:avLst/>
          </a:prstGeom>
        </p:spPr>
      </p:pic>
    </p:spTree>
    <p:extLst>
      <p:ext uri="{BB962C8B-B14F-4D97-AF65-F5344CB8AC3E}">
        <p14:creationId xmlns:p14="http://schemas.microsoft.com/office/powerpoint/2010/main" val="235897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Boolean algebra is limited to 0 and 1, </a:t>
            </a:r>
            <a:r>
              <a:rPr lang="en-GB" b="1" dirty="0"/>
              <a:t>real circuits </a:t>
            </a:r>
            <a:r>
              <a:rPr lang="en-GB" dirty="0"/>
              <a:t>can also have </a:t>
            </a:r>
            <a:r>
              <a:rPr lang="en-GB" b="1" dirty="0"/>
              <a:t>illegal and floating values</a:t>
            </a:r>
          </a:p>
          <a:p>
            <a:pPr lvl="0"/>
            <a:endParaRPr lang="en-GB" b="1" dirty="0"/>
          </a:p>
          <a:p>
            <a:r>
              <a:rPr lang="en-GB" b="1" dirty="0"/>
              <a:t>X</a:t>
            </a:r>
            <a:r>
              <a:rPr lang="en-GB" dirty="0"/>
              <a:t> indicates that the circuit node has an </a:t>
            </a:r>
            <a:r>
              <a:rPr lang="en-GB" b="1" dirty="0"/>
              <a:t>unknown</a:t>
            </a:r>
            <a:r>
              <a:rPr lang="en-GB" dirty="0"/>
              <a:t> or </a:t>
            </a:r>
            <a:r>
              <a:rPr lang="en-GB" b="1" dirty="0"/>
              <a:t>illegal </a:t>
            </a:r>
            <a:r>
              <a:rPr lang="en-GB" dirty="0"/>
              <a:t>value</a:t>
            </a:r>
          </a:p>
          <a:p>
            <a:pPr lvl="1"/>
            <a:r>
              <a:rPr lang="en-GB" dirty="0"/>
              <a:t>commonly happens if it is being driven to both 0 and 1</a:t>
            </a:r>
            <a:br>
              <a:rPr lang="en-GB" dirty="0"/>
            </a:br>
            <a:r>
              <a:rPr lang="en-GB" dirty="0"/>
              <a:t>at the same time</a:t>
            </a:r>
          </a:p>
          <a:p>
            <a:pPr lvl="1"/>
            <a:r>
              <a:rPr lang="en-GB" dirty="0"/>
              <a:t>this situation (</a:t>
            </a:r>
            <a:r>
              <a:rPr lang="en-GB" b="1" dirty="0"/>
              <a:t>contention</a:t>
            </a:r>
            <a:r>
              <a:rPr lang="en-GB" dirty="0"/>
              <a:t>) is considered to be an error and </a:t>
            </a:r>
            <a:br>
              <a:rPr lang="en-GB" dirty="0"/>
            </a:br>
            <a:r>
              <a:rPr lang="en-GB" dirty="0"/>
              <a:t>must be avoided</a:t>
            </a:r>
          </a:p>
          <a:p>
            <a:pPr lvl="1"/>
            <a:r>
              <a:rPr lang="en-GB" dirty="0"/>
              <a:t>the actual voltage on a node with may be somewhere between 0 and </a:t>
            </a:r>
            <a:br>
              <a:rPr lang="en-GB" dirty="0"/>
            </a:br>
            <a:r>
              <a:rPr lang="en-GB" dirty="0"/>
              <a:t>VDD, depending on the relative strengths of the gates driving gates</a:t>
            </a:r>
          </a:p>
          <a:p>
            <a:pPr lvl="1"/>
            <a:r>
              <a:rPr lang="en-GB" dirty="0"/>
              <a:t>X are also used by circuit simulator to indicate an </a:t>
            </a:r>
            <a:r>
              <a:rPr lang="en-GB" b="1" dirty="0"/>
              <a:t>uninitialized value</a:t>
            </a:r>
          </a:p>
          <a:p>
            <a:endParaRPr lang="en-GB" dirty="0"/>
          </a:p>
          <a:p>
            <a:r>
              <a:rPr lang="en-GB" dirty="0"/>
              <a:t>X can indicate “</a:t>
            </a:r>
            <a:r>
              <a:rPr lang="en-GB" b="1" dirty="0"/>
              <a:t>don’t care</a:t>
            </a:r>
            <a:r>
              <a:rPr lang="en-GB" dirty="0"/>
              <a:t>” values in truth tables </a:t>
            </a:r>
          </a:p>
          <a:p>
            <a:pPr lvl="1"/>
            <a:r>
              <a:rPr lang="en-GB" dirty="0"/>
              <a:t>be sure not to mix up the two meanings</a:t>
            </a:r>
          </a:p>
          <a:p>
            <a:endParaRPr lang="en-GB" dirty="0"/>
          </a:p>
        </p:txBody>
      </p:sp>
      <p:pic>
        <p:nvPicPr>
          <p:cNvPr id="3" name="Immagine 2">
            <a:extLst>
              <a:ext uri="{FF2B5EF4-FFF2-40B4-BE49-F238E27FC236}">
                <a16:creationId xmlns:a16="http://schemas.microsoft.com/office/drawing/2014/main" id="{E999EFEA-F5A1-B529-D7B7-6017FBB943FA}"/>
              </a:ext>
            </a:extLst>
          </p:cNvPr>
          <p:cNvPicPr>
            <a:picLocks noChangeAspect="1"/>
          </p:cNvPicPr>
          <p:nvPr/>
        </p:nvPicPr>
        <p:blipFill rotWithShape="1">
          <a:blip r:embed="rId3"/>
          <a:srcRect t="12915"/>
          <a:stretch/>
        </p:blipFill>
        <p:spPr>
          <a:xfrm>
            <a:off x="6612835" y="2690190"/>
            <a:ext cx="1970850" cy="941200"/>
          </a:xfrm>
          <a:prstGeom prst="rect">
            <a:avLst/>
          </a:prstGeom>
        </p:spPr>
      </p:pic>
    </p:spTree>
    <p:extLst>
      <p:ext uri="{BB962C8B-B14F-4D97-AF65-F5344CB8AC3E}">
        <p14:creationId xmlns:p14="http://schemas.microsoft.com/office/powerpoint/2010/main" val="4085101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Z</a:t>
            </a:r>
            <a:r>
              <a:rPr lang="en-GB" dirty="0"/>
              <a:t> indicates that a node is being driven neither HIGH nor LOW</a:t>
            </a:r>
          </a:p>
          <a:p>
            <a:pPr lvl="1"/>
            <a:r>
              <a:rPr lang="en-GB" dirty="0"/>
              <a:t>the node is said to be </a:t>
            </a:r>
            <a:r>
              <a:rPr lang="en-GB" b="1" dirty="0"/>
              <a:t>floating</a:t>
            </a:r>
            <a:r>
              <a:rPr lang="en-GB" dirty="0"/>
              <a:t> or </a:t>
            </a:r>
            <a:r>
              <a:rPr lang="en-GB" b="1" dirty="0"/>
              <a:t>high impedance</a:t>
            </a:r>
            <a:endParaRPr lang="en-GB" dirty="0"/>
          </a:p>
          <a:p>
            <a:pPr lvl="0"/>
            <a:r>
              <a:rPr lang="en-GB" dirty="0"/>
              <a:t>Typical misconception: a floating node is the same as a logic 0. No:  a floating node might be 0, might be 1, or might be at some voltage in between</a:t>
            </a:r>
          </a:p>
          <a:p>
            <a:pPr lvl="0"/>
            <a:endParaRPr lang="en-GB" dirty="0"/>
          </a:p>
          <a:p>
            <a:r>
              <a:rPr lang="en-GB" dirty="0"/>
              <a:t>A common way to produce a floating node is to forget to connect a voltage to a circuit input </a:t>
            </a:r>
          </a:p>
          <a:p>
            <a:pPr lvl="1"/>
            <a:r>
              <a:rPr lang="en-GB" dirty="0"/>
              <a:t>this may cause the circuit to behave erratically, as the floating input randomly changes from 0 to 1</a:t>
            </a:r>
          </a:p>
          <a:p>
            <a:pPr lvl="1"/>
            <a:r>
              <a:rPr lang="en-GB" dirty="0"/>
              <a:t>touching the circuit may be enough to trigger the change by means of static electricity from the body</a:t>
            </a:r>
          </a:p>
          <a:p>
            <a:pPr lvl="1"/>
            <a:r>
              <a:rPr lang="en-GB" dirty="0"/>
              <a:t>you can seen circuits that operate correctly only as long as the student keeps a finger pressed on a chip…</a:t>
            </a:r>
          </a:p>
        </p:txBody>
      </p:sp>
    </p:spTree>
    <p:extLst>
      <p:ext uri="{BB962C8B-B14F-4D97-AF65-F5344CB8AC3E}">
        <p14:creationId xmlns:p14="http://schemas.microsoft.com/office/powerpoint/2010/main" val="2930576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Karnaugh maps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K-maps are a </a:t>
            </a:r>
            <a:r>
              <a:rPr lang="en-GB" b="1" dirty="0"/>
              <a:t>graphical method </a:t>
            </a:r>
            <a:r>
              <a:rPr lang="en-GB" dirty="0"/>
              <a:t>for simplifying boolean </a:t>
            </a:r>
            <a:br>
              <a:rPr lang="en-GB" dirty="0"/>
            </a:br>
            <a:r>
              <a:rPr lang="en-GB" dirty="0"/>
              <a:t>equations</a:t>
            </a:r>
          </a:p>
          <a:p>
            <a:pPr lvl="1"/>
            <a:r>
              <a:rPr lang="en-GB" dirty="0"/>
              <a:t>works well for problems with up to </a:t>
            </a:r>
            <a:r>
              <a:rPr lang="en-GB" b="1" dirty="0"/>
              <a:t>four variables</a:t>
            </a:r>
          </a:p>
          <a:p>
            <a:pPr lvl="1"/>
            <a:r>
              <a:rPr lang="en-GB" dirty="0"/>
              <a:t>give insight into manipulating boolean equations</a:t>
            </a:r>
          </a:p>
          <a:p>
            <a:pPr lvl="1"/>
            <a:r>
              <a:rPr lang="en-GB" dirty="0"/>
              <a:t>invented in 1953 by Maurice Karnaugh, a </a:t>
            </a:r>
            <a:br>
              <a:rPr lang="en-GB" dirty="0"/>
            </a:br>
            <a:r>
              <a:rPr lang="en-GB" dirty="0"/>
              <a:t>telecommunications engineer at Bell Labs</a:t>
            </a:r>
          </a:p>
          <a:p>
            <a:pPr lvl="1"/>
            <a:endParaRPr lang="en-GB" dirty="0"/>
          </a:p>
          <a:p>
            <a:r>
              <a:rPr lang="en-GB" dirty="0"/>
              <a:t>Recall that logic minimization involves </a:t>
            </a:r>
            <a:r>
              <a:rPr lang="en-GB" b="1" dirty="0"/>
              <a:t>combining terms</a:t>
            </a:r>
          </a:p>
          <a:p>
            <a:pPr lvl="1"/>
            <a:r>
              <a:rPr lang="en-GB" dirty="0"/>
              <a:t>two terms containing an implicant P and the true and </a:t>
            </a:r>
            <a:br>
              <a:rPr lang="en-GB" dirty="0"/>
            </a:br>
            <a:r>
              <a:rPr lang="en-GB" dirty="0"/>
              <a:t>complementary forms of some variable A are combined </a:t>
            </a:r>
            <a:br>
              <a:rPr lang="en-GB" dirty="0"/>
            </a:br>
            <a:r>
              <a:rPr lang="en-GB" dirty="0"/>
              <a:t>to eliminate A: </a:t>
            </a:r>
          </a:p>
          <a:p>
            <a:pPr lvl="2"/>
            <a:r>
              <a:rPr lang="en-GB" dirty="0"/>
              <a:t>PA + P</a:t>
            </a:r>
            <a:r>
              <a:rPr lang="en-GB" u="sng" dirty="0"/>
              <a:t>A</a:t>
            </a:r>
            <a:r>
              <a:rPr lang="en-GB" dirty="0"/>
              <a:t> = P</a:t>
            </a:r>
          </a:p>
          <a:p>
            <a:pPr lvl="1"/>
            <a:r>
              <a:rPr lang="en-GB" dirty="0"/>
              <a:t>Karnaugh maps make these combinable terms </a:t>
            </a:r>
            <a:r>
              <a:rPr lang="en-GB" b="1" dirty="0"/>
              <a:t>easy to see </a:t>
            </a:r>
            <a:br>
              <a:rPr lang="en-GB" b="1" dirty="0"/>
            </a:br>
            <a:r>
              <a:rPr lang="en-GB" dirty="0"/>
              <a:t>by putting them next to each other in a </a:t>
            </a:r>
            <a:r>
              <a:rPr lang="en-GB" b="1" dirty="0"/>
              <a:t>grid</a:t>
            </a:r>
          </a:p>
          <a:p>
            <a:pPr lvl="1"/>
            <a:endParaRPr lang="en-GB" dirty="0"/>
          </a:p>
        </p:txBody>
      </p:sp>
      <p:grpSp>
        <p:nvGrpSpPr>
          <p:cNvPr id="9" name="Gruppo 8">
            <a:extLst>
              <a:ext uri="{FF2B5EF4-FFF2-40B4-BE49-F238E27FC236}">
                <a16:creationId xmlns:a16="http://schemas.microsoft.com/office/drawing/2014/main" id="{59173E10-F720-B04E-499E-4599443A1DA6}"/>
              </a:ext>
            </a:extLst>
          </p:cNvPr>
          <p:cNvGrpSpPr/>
          <p:nvPr/>
        </p:nvGrpSpPr>
        <p:grpSpPr>
          <a:xfrm>
            <a:off x="6559000" y="1048754"/>
            <a:ext cx="2273300" cy="4760491"/>
            <a:chOff x="3384550" y="1720850"/>
            <a:chExt cx="2273300" cy="4760491"/>
          </a:xfrm>
        </p:grpSpPr>
        <p:pic>
          <p:nvPicPr>
            <p:cNvPr id="1026" name="Picture 2" descr="Maurice Karnaugh">
              <a:extLst>
                <a:ext uri="{FF2B5EF4-FFF2-40B4-BE49-F238E27FC236}">
                  <a16:creationId xmlns:a16="http://schemas.microsoft.com/office/drawing/2014/main" id="{8712A98F-F330-4AC9-CDEB-73333E921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1720850"/>
              <a:ext cx="2273300" cy="3270148"/>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a:extLst>
                <a:ext uri="{FF2B5EF4-FFF2-40B4-BE49-F238E27FC236}">
                  <a16:creationId xmlns:a16="http://schemas.microsoft.com/office/drawing/2014/main" id="{43086DC8-F0D1-3CD6-DE23-BC14253E74BA}"/>
                </a:ext>
              </a:extLst>
            </p:cNvPr>
            <p:cNvPicPr>
              <a:picLocks noChangeAspect="1"/>
            </p:cNvPicPr>
            <p:nvPr/>
          </p:nvPicPr>
          <p:blipFill>
            <a:blip r:embed="rId4"/>
            <a:stretch>
              <a:fillRect/>
            </a:stretch>
          </p:blipFill>
          <p:spPr>
            <a:xfrm>
              <a:off x="3384550" y="3954041"/>
              <a:ext cx="2273300" cy="2527300"/>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Constructing a Map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Consider the truth table of a three-input function:</a:t>
            </a:r>
          </a:p>
          <a:p>
            <a:pPr lvl="0"/>
            <a:endParaRPr lang="en-GB" dirty="0"/>
          </a:p>
          <a:p>
            <a:pPr lvl="0"/>
            <a:endParaRPr lang="en-GB" dirty="0"/>
          </a:p>
          <a:p>
            <a:pPr lvl="0"/>
            <a:endParaRPr lang="en-GB" dirty="0"/>
          </a:p>
          <a:p>
            <a:pPr marL="120650" lvl="0" indent="0">
              <a:buNone/>
            </a:pPr>
            <a:endParaRPr lang="en-GB" dirty="0"/>
          </a:p>
          <a:p>
            <a:pPr lvl="0"/>
            <a:r>
              <a:rPr lang="en-GB" dirty="0"/>
              <a:t>The K-map of that table is constructed as:</a:t>
            </a:r>
          </a:p>
          <a:p>
            <a:pPr lvl="1"/>
            <a:r>
              <a:rPr lang="en-GB" dirty="0"/>
              <a:t>top row gives the four possible values for A and B</a:t>
            </a:r>
          </a:p>
          <a:p>
            <a:pPr lvl="1"/>
            <a:r>
              <a:rPr lang="en-GB" dirty="0"/>
              <a:t>left column gives the two possible values for C</a:t>
            </a:r>
          </a:p>
          <a:p>
            <a:pPr lvl="1"/>
            <a:r>
              <a:rPr lang="en-GB" dirty="0"/>
              <a:t>each square corresponds to a row in the truth table and </a:t>
            </a:r>
            <a:br>
              <a:rPr lang="en-GB" dirty="0"/>
            </a:br>
            <a:r>
              <a:rPr lang="en-GB" dirty="0"/>
              <a:t>contains the value of the output</a:t>
            </a:r>
          </a:p>
          <a:p>
            <a:pPr lvl="2"/>
            <a:r>
              <a:rPr lang="en-GB" dirty="0"/>
              <a:t>a single minterm </a:t>
            </a:r>
          </a:p>
          <a:p>
            <a:pPr lvl="1"/>
            <a:r>
              <a:rPr lang="en-GB" dirty="0"/>
              <a:t>For example:</a:t>
            </a:r>
          </a:p>
          <a:p>
            <a:pPr lvl="2"/>
            <a:r>
              <a:rPr lang="en-GB" dirty="0"/>
              <a:t>top left square corresponds to the first row in the truth </a:t>
            </a:r>
            <a:br>
              <a:rPr lang="en-GB" dirty="0"/>
            </a:br>
            <a:r>
              <a:rPr lang="en-GB" dirty="0"/>
              <a:t>table Y 1 when ABC=000 </a:t>
            </a:r>
          </a:p>
          <a:p>
            <a:pPr lvl="2"/>
            <a:r>
              <a:rPr lang="en-GB" dirty="0"/>
              <a:t>the minterm is </a:t>
            </a:r>
            <a:r>
              <a:rPr lang="en-GB" u="sng" dirty="0"/>
              <a:t>A</a:t>
            </a:r>
            <a:r>
              <a:rPr lang="en-GB" dirty="0"/>
              <a:t> </a:t>
            </a:r>
            <a:r>
              <a:rPr lang="en-GB" u="sng" dirty="0"/>
              <a:t>B</a:t>
            </a:r>
            <a:r>
              <a:rPr lang="en-GB" dirty="0"/>
              <a:t> </a:t>
            </a:r>
            <a:r>
              <a:rPr lang="en-GB" u="sng" dirty="0"/>
              <a:t>C</a:t>
            </a:r>
          </a:p>
        </p:txBody>
      </p:sp>
      <p:pic>
        <p:nvPicPr>
          <p:cNvPr id="2" name="Immagine 1">
            <a:extLst>
              <a:ext uri="{FF2B5EF4-FFF2-40B4-BE49-F238E27FC236}">
                <a16:creationId xmlns:a16="http://schemas.microsoft.com/office/drawing/2014/main" id="{522B5877-EFF0-E448-1CF6-8C6F06A2B7EB}"/>
              </a:ext>
            </a:extLst>
          </p:cNvPr>
          <p:cNvPicPr>
            <a:picLocks noChangeAspect="1"/>
          </p:cNvPicPr>
          <p:nvPr/>
        </p:nvPicPr>
        <p:blipFill>
          <a:blip r:embed="rId3"/>
          <a:stretch>
            <a:fillRect/>
          </a:stretch>
        </p:blipFill>
        <p:spPr>
          <a:xfrm>
            <a:off x="6566913" y="1084394"/>
            <a:ext cx="1638624" cy="1898073"/>
          </a:xfrm>
          <a:prstGeom prst="rect">
            <a:avLst/>
          </a:prstGeom>
        </p:spPr>
      </p:pic>
      <p:pic>
        <p:nvPicPr>
          <p:cNvPr id="3" name="Immagine 2">
            <a:extLst>
              <a:ext uri="{FF2B5EF4-FFF2-40B4-BE49-F238E27FC236}">
                <a16:creationId xmlns:a16="http://schemas.microsoft.com/office/drawing/2014/main" id="{F9EEBFFA-76B3-ACA1-C448-87436DAF61A2}"/>
              </a:ext>
            </a:extLst>
          </p:cNvPr>
          <p:cNvPicPr>
            <a:picLocks noChangeAspect="1"/>
          </p:cNvPicPr>
          <p:nvPr/>
        </p:nvPicPr>
        <p:blipFill>
          <a:blip r:embed="rId4"/>
          <a:stretch>
            <a:fillRect/>
          </a:stretch>
        </p:blipFill>
        <p:spPr>
          <a:xfrm>
            <a:off x="6301550" y="3074219"/>
            <a:ext cx="2717800" cy="1701800"/>
          </a:xfrm>
          <a:prstGeom prst="rect">
            <a:avLst/>
          </a:prstGeom>
        </p:spPr>
      </p:pic>
      <p:pic>
        <p:nvPicPr>
          <p:cNvPr id="5" name="Immagine 4">
            <a:extLst>
              <a:ext uri="{FF2B5EF4-FFF2-40B4-BE49-F238E27FC236}">
                <a16:creationId xmlns:a16="http://schemas.microsoft.com/office/drawing/2014/main" id="{88953AF2-3D88-569F-4B58-C0D503E584D4}"/>
              </a:ext>
            </a:extLst>
          </p:cNvPr>
          <p:cNvPicPr>
            <a:picLocks noChangeAspect="1"/>
          </p:cNvPicPr>
          <p:nvPr/>
        </p:nvPicPr>
        <p:blipFill>
          <a:blip r:embed="rId5"/>
          <a:stretch>
            <a:fillRect/>
          </a:stretch>
        </p:blipFill>
        <p:spPr>
          <a:xfrm>
            <a:off x="6301550" y="4867772"/>
            <a:ext cx="2641600" cy="1625600"/>
          </a:xfrm>
          <a:prstGeom prst="rect">
            <a:avLst/>
          </a:prstGeom>
        </p:spPr>
      </p:pic>
    </p:spTree>
    <p:extLst>
      <p:ext uri="{BB962C8B-B14F-4D97-AF65-F5344CB8AC3E}">
        <p14:creationId xmlns:p14="http://schemas.microsoft.com/office/powerpoint/2010/main" val="396310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(1)</a:t>
            </a:r>
            <a:endParaRPr dirty="0"/>
          </a:p>
        </p:txBody>
      </p:sp>
      <p:sp>
        <p:nvSpPr>
          <p:cNvPr id="84" name="Google Shape;84;p14"/>
          <p:cNvSpPr txBox="1">
            <a:spLocks noGrp="1"/>
          </p:cNvSpPr>
          <p:nvPr>
            <p:ph type="body" idx="1"/>
          </p:nvPr>
        </p:nvSpPr>
        <p:spPr>
          <a:xfrm>
            <a:off x="162750" y="1414668"/>
            <a:ext cx="8818500" cy="4514495"/>
          </a:xfrm>
          <a:prstGeom prst="rect">
            <a:avLst/>
          </a:prstGeom>
        </p:spPr>
        <p:txBody>
          <a:bodyPr spcFirstLastPara="1" wrap="square" lIns="91425" tIns="91425" rIns="91425" bIns="91425" anchor="t" anchorCtr="0">
            <a:noAutofit/>
          </a:bodyPr>
          <a:lstStyle/>
          <a:p>
            <a:pPr lvl="0"/>
            <a:r>
              <a:rPr lang="en-GB" dirty="0"/>
              <a:t>Let X be a certain discreet variable, we call </a:t>
            </a:r>
            <a:r>
              <a:rPr lang="en-GB" b="1" dirty="0"/>
              <a:t>boolean variable </a:t>
            </a:r>
            <a:r>
              <a:rPr lang="en-GB" dirty="0"/>
              <a:t>any discreet variable that can assume only two values:</a:t>
            </a:r>
          </a:p>
          <a:p>
            <a:pPr lvl="1"/>
            <a:r>
              <a:rPr lang="en-GB" dirty="0"/>
              <a:t>X = 0 False</a:t>
            </a:r>
          </a:p>
          <a:p>
            <a:pPr lvl="1"/>
            <a:r>
              <a:rPr lang="en-GB" dirty="0"/>
              <a:t>X = 1 True</a:t>
            </a:r>
          </a:p>
          <a:p>
            <a:r>
              <a:rPr lang="en-GB" dirty="0"/>
              <a:t>If we have the boolean variables X</a:t>
            </a:r>
            <a:r>
              <a:rPr lang="en-GB" baseline="-25000" dirty="0"/>
              <a:t>1</a:t>
            </a:r>
            <a:r>
              <a:rPr lang="en-GB" dirty="0"/>
              <a:t>, X</a:t>
            </a:r>
            <a:r>
              <a:rPr lang="en-GB" baseline="-25000" dirty="0"/>
              <a:t>2</a:t>
            </a:r>
            <a:r>
              <a:rPr lang="en-GB" dirty="0"/>
              <a:t>, . . ., </a:t>
            </a:r>
            <a:r>
              <a:rPr lang="en-GB" dirty="0" err="1"/>
              <a:t>X</a:t>
            </a:r>
            <a:r>
              <a:rPr lang="en-GB" baseline="-25000" dirty="0" err="1"/>
              <a:t>n</a:t>
            </a:r>
            <a:endParaRPr lang="en-GB" baseline="-25000" dirty="0"/>
          </a:p>
          <a:p>
            <a:pPr lvl="1"/>
            <a:r>
              <a:rPr lang="en-GB" dirty="0"/>
              <a:t>f (X1, X2, . . . , </a:t>
            </a:r>
            <a:r>
              <a:rPr lang="en-GB" dirty="0" err="1"/>
              <a:t>Xn</a:t>
            </a:r>
            <a:r>
              <a:rPr lang="en-GB" dirty="0"/>
              <a:t>)</a:t>
            </a:r>
          </a:p>
          <a:p>
            <a:r>
              <a:rPr lang="en-GB" dirty="0"/>
              <a:t>is called a </a:t>
            </a:r>
            <a:r>
              <a:rPr lang="en-GB" b="1" dirty="0"/>
              <a:t>boolean function</a:t>
            </a:r>
            <a:r>
              <a:rPr lang="en-GB" dirty="0"/>
              <a:t>, and it can assume only the values 0 and 1</a:t>
            </a:r>
          </a:p>
          <a:p>
            <a:pPr lvl="1"/>
            <a:r>
              <a:rPr lang="en-GB" dirty="0"/>
              <a:t>associates a boolean value to every element in its domain</a:t>
            </a:r>
          </a:p>
          <a:p>
            <a:r>
              <a:rPr lang="en-GB" dirty="0"/>
              <a:t>The domain of a function of n-variables is composed of all the 2</a:t>
            </a:r>
            <a:r>
              <a:rPr lang="en-GB" baseline="30000" dirty="0"/>
              <a:t>n</a:t>
            </a:r>
            <a:r>
              <a:rPr lang="en-GB" dirty="0"/>
              <a:t> combinations of their values</a:t>
            </a:r>
          </a:p>
          <a:p>
            <a:pPr lvl="1"/>
            <a:r>
              <a:rPr lang="en-GB" dirty="0"/>
              <a:t>domain’s elements are </a:t>
            </a:r>
            <a:r>
              <a:rPr lang="en-GB" b="1" dirty="0"/>
              <a:t>countable</a:t>
            </a:r>
          </a:p>
          <a:p>
            <a:r>
              <a:rPr lang="en-GB" dirty="0"/>
              <a:t>Two functions are </a:t>
            </a:r>
            <a:r>
              <a:rPr lang="en-GB" b="1" dirty="0"/>
              <a:t>equivalent</a:t>
            </a:r>
            <a:r>
              <a:rPr lang="en-GB" dirty="0"/>
              <a:t> if they assume the same value for any combination of their variables’ values</a:t>
            </a:r>
          </a:p>
          <a:p>
            <a:pPr lvl="1"/>
            <a:endParaRPr lang="en-GB" dirty="0"/>
          </a:p>
        </p:txBody>
      </p:sp>
    </p:spTree>
    <p:extLst>
      <p:ext uri="{BB962C8B-B14F-4D97-AF65-F5344CB8AC3E}">
        <p14:creationId xmlns:p14="http://schemas.microsoft.com/office/powerpoint/2010/main" val="108663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Constructing a Map (2)</a:t>
            </a:r>
            <a:endParaRPr dirty="0"/>
          </a:p>
        </p:txBody>
      </p:sp>
      <p:sp>
        <p:nvSpPr>
          <p:cNvPr id="84" name="Google Shape;84;p14"/>
          <p:cNvSpPr txBox="1">
            <a:spLocks noGrp="1"/>
          </p:cNvSpPr>
          <p:nvPr>
            <p:ph type="body" idx="1"/>
          </p:nvPr>
        </p:nvSpPr>
        <p:spPr>
          <a:xfrm>
            <a:off x="162750" y="1212536"/>
            <a:ext cx="8818500" cy="6343295"/>
          </a:xfrm>
          <a:prstGeom prst="rect">
            <a:avLst/>
          </a:prstGeom>
        </p:spPr>
        <p:txBody>
          <a:bodyPr spcFirstLastPara="1" wrap="square" lIns="91425" tIns="91425" rIns="91425" bIns="91425" anchor="t" anchorCtr="0">
            <a:noAutofit/>
          </a:bodyPr>
          <a:lstStyle/>
          <a:p>
            <a:pPr lvl="0"/>
            <a:r>
              <a:rPr lang="en-GB" dirty="0"/>
              <a:t>Notice that, each square (minterm) differs from an adjacent square </a:t>
            </a:r>
            <a:r>
              <a:rPr lang="en-GB" b="1" dirty="0"/>
              <a:t>by a change in a single variable</a:t>
            </a:r>
          </a:p>
          <a:p>
            <a:pPr lvl="1"/>
            <a:r>
              <a:rPr lang="en-GB" dirty="0"/>
              <a:t>adjacent squares share all the same literals except one</a:t>
            </a:r>
          </a:p>
          <a:p>
            <a:pPr lvl="1"/>
            <a:r>
              <a:rPr lang="en-GB" dirty="0"/>
              <a:t>which appears in true form in one square and in </a:t>
            </a:r>
            <a:br>
              <a:rPr lang="en-GB" dirty="0"/>
            </a:br>
            <a:r>
              <a:rPr lang="en-GB" dirty="0"/>
              <a:t>complementary form in the other</a:t>
            </a:r>
          </a:p>
          <a:p>
            <a:pPr lvl="2"/>
            <a:r>
              <a:rPr lang="en-GB" dirty="0"/>
              <a:t>squares representing the minterms </a:t>
            </a:r>
            <a:r>
              <a:rPr lang="en-GB" u="sng" dirty="0"/>
              <a:t>A</a:t>
            </a:r>
            <a:r>
              <a:rPr lang="en-GB" dirty="0"/>
              <a:t> </a:t>
            </a:r>
            <a:r>
              <a:rPr lang="en-GB" u="sng" dirty="0"/>
              <a:t>B</a:t>
            </a:r>
            <a:r>
              <a:rPr lang="en-GB" dirty="0"/>
              <a:t> </a:t>
            </a:r>
            <a:r>
              <a:rPr lang="en-GB" u="sng" dirty="0"/>
              <a:t>C</a:t>
            </a:r>
            <a:r>
              <a:rPr lang="en-GB" dirty="0"/>
              <a:t> and </a:t>
            </a:r>
            <a:r>
              <a:rPr lang="en-GB" u="sng" dirty="0"/>
              <a:t>A</a:t>
            </a:r>
            <a:r>
              <a:rPr lang="en-GB" dirty="0"/>
              <a:t> </a:t>
            </a:r>
            <a:r>
              <a:rPr lang="en-GB" u="sng" dirty="0"/>
              <a:t>B</a:t>
            </a:r>
            <a:r>
              <a:rPr lang="en-GB" dirty="0"/>
              <a:t> C are </a:t>
            </a:r>
            <a:br>
              <a:rPr lang="en-GB" dirty="0"/>
            </a:br>
            <a:r>
              <a:rPr lang="en-GB" dirty="0"/>
              <a:t>adjacent and differ only in the variable C</a:t>
            </a:r>
          </a:p>
          <a:p>
            <a:r>
              <a:rPr lang="en-GB" dirty="0"/>
              <a:t>In order to obtain this property, A and B combinations in the top row are in a peculiar order (</a:t>
            </a:r>
            <a:r>
              <a:rPr lang="en-GB" b="1" dirty="0"/>
              <a:t>Gray code</a:t>
            </a:r>
            <a:r>
              <a:rPr lang="en-GB" dirty="0"/>
              <a:t>)</a:t>
            </a:r>
          </a:p>
          <a:p>
            <a:pPr lvl="1"/>
            <a:r>
              <a:rPr lang="en-GB" dirty="0"/>
              <a:t>00, 01, 11, 10</a:t>
            </a:r>
          </a:p>
          <a:p>
            <a:pPr lvl="1"/>
            <a:r>
              <a:rPr lang="en-GB" dirty="0"/>
              <a:t>differs from ordinary binary order (00, 01, 10, 11) in that adjacent entries differ only in a single variable</a:t>
            </a:r>
          </a:p>
          <a:p>
            <a:pPr lvl="0"/>
            <a:r>
              <a:rPr lang="en-GB" dirty="0"/>
              <a:t>The K-map also “</a:t>
            </a:r>
            <a:r>
              <a:rPr lang="en-GB" b="1" dirty="0"/>
              <a:t>wraps around</a:t>
            </a:r>
            <a:r>
              <a:rPr lang="en-GB" dirty="0"/>
              <a:t>”</a:t>
            </a:r>
          </a:p>
          <a:p>
            <a:pPr lvl="1"/>
            <a:r>
              <a:rPr lang="en-GB" dirty="0"/>
              <a:t>squares on the far right are “adjacent” to the squares on the far left</a:t>
            </a:r>
          </a:p>
          <a:p>
            <a:pPr lvl="2"/>
            <a:r>
              <a:rPr lang="en-GB" dirty="0"/>
              <a:t>they differ only in one variable (A) </a:t>
            </a:r>
          </a:p>
          <a:p>
            <a:pPr lvl="1"/>
            <a:r>
              <a:rPr lang="en-GB" dirty="0"/>
              <a:t>we can roll the map into a cylinder form a torus</a:t>
            </a:r>
          </a:p>
        </p:txBody>
      </p:sp>
      <p:pic>
        <p:nvPicPr>
          <p:cNvPr id="2" name="Immagine 1">
            <a:extLst>
              <a:ext uri="{FF2B5EF4-FFF2-40B4-BE49-F238E27FC236}">
                <a16:creationId xmlns:a16="http://schemas.microsoft.com/office/drawing/2014/main" id="{6CFCB3E4-DE66-B9A4-C367-9D546F5AF575}"/>
              </a:ext>
            </a:extLst>
          </p:cNvPr>
          <p:cNvPicPr>
            <a:picLocks noChangeAspect="1"/>
          </p:cNvPicPr>
          <p:nvPr/>
        </p:nvPicPr>
        <p:blipFill>
          <a:blip r:embed="rId3"/>
          <a:stretch>
            <a:fillRect/>
          </a:stretch>
        </p:blipFill>
        <p:spPr>
          <a:xfrm>
            <a:off x="6459035" y="1949115"/>
            <a:ext cx="2248402" cy="1383632"/>
          </a:xfrm>
          <a:prstGeom prst="rect">
            <a:avLst/>
          </a:prstGeom>
        </p:spPr>
      </p:pic>
    </p:spTree>
    <p:extLst>
      <p:ext uri="{BB962C8B-B14F-4D97-AF65-F5344CB8AC3E}">
        <p14:creationId xmlns:p14="http://schemas.microsoft.com/office/powerpoint/2010/main" val="258030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Constructing a Map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We can use boolean algebra to minimize equations in sum-of-products form:</a:t>
            </a:r>
          </a:p>
          <a:p>
            <a:pPr lvl="0"/>
            <a:endParaRPr lang="en-GB" dirty="0"/>
          </a:p>
          <a:p>
            <a:pPr lvl="0"/>
            <a:endParaRPr lang="en-GB" dirty="0"/>
          </a:p>
          <a:p>
            <a:pPr lvl="0"/>
            <a:r>
              <a:rPr lang="en-GB" dirty="0"/>
              <a:t>However, K-maps help us do this </a:t>
            </a:r>
            <a:r>
              <a:rPr lang="en-GB" b="1" dirty="0"/>
              <a:t>simplification graphically</a:t>
            </a:r>
            <a:r>
              <a:rPr lang="en-GB" dirty="0"/>
              <a:t>: </a:t>
            </a:r>
          </a:p>
          <a:p>
            <a:pPr lvl="1"/>
            <a:r>
              <a:rPr lang="en-GB" dirty="0"/>
              <a:t>circle all the rectangular blocks of 1 in the map</a:t>
            </a:r>
          </a:p>
          <a:p>
            <a:pPr lvl="2"/>
            <a:r>
              <a:rPr lang="en-GB" dirty="0"/>
              <a:t>each circle should be as large as possible</a:t>
            </a:r>
          </a:p>
          <a:p>
            <a:pPr lvl="1"/>
            <a:r>
              <a:rPr lang="en-GB" dirty="0"/>
              <a:t>for each circle, write the corresponding implicant</a:t>
            </a:r>
          </a:p>
          <a:p>
            <a:pPr lvl="2"/>
            <a:r>
              <a:rPr lang="en-GB" dirty="0"/>
              <a:t>variables whose true and complementary forms are </a:t>
            </a:r>
            <a:br>
              <a:rPr lang="en-GB" dirty="0"/>
            </a:br>
            <a:r>
              <a:rPr lang="en-GB" dirty="0"/>
              <a:t>both in the circle are excluded from the implicant</a:t>
            </a:r>
          </a:p>
          <a:p>
            <a:pPr lvl="1"/>
            <a:r>
              <a:rPr lang="en-GB" dirty="0"/>
              <a:t>In the example:</a:t>
            </a:r>
          </a:p>
          <a:p>
            <a:pPr lvl="2"/>
            <a:r>
              <a:rPr lang="en-GB" dirty="0"/>
              <a:t>C has both its true form and its complementary form (0) in the circle, so we do not include it in the implicant</a:t>
            </a:r>
          </a:p>
          <a:p>
            <a:pPr lvl="2"/>
            <a:r>
              <a:rPr lang="en-GB" dirty="0"/>
              <a:t>Y is TRUE when A=B=0, independent of C</a:t>
            </a:r>
          </a:p>
          <a:p>
            <a:pPr lvl="2"/>
            <a:endParaRPr lang="en-GB" dirty="0"/>
          </a:p>
          <a:p>
            <a:r>
              <a:rPr lang="en-GB" dirty="0"/>
              <a:t>The K-map gives the same answer we reached using boolean algebra</a:t>
            </a:r>
          </a:p>
          <a:p>
            <a:pPr lvl="1"/>
            <a:endParaRPr lang="en-GB" dirty="0"/>
          </a:p>
        </p:txBody>
      </p:sp>
      <p:pic>
        <p:nvPicPr>
          <p:cNvPr id="3" name="Immagine 2">
            <a:extLst>
              <a:ext uri="{FF2B5EF4-FFF2-40B4-BE49-F238E27FC236}">
                <a16:creationId xmlns:a16="http://schemas.microsoft.com/office/drawing/2014/main" id="{81DDFA46-5737-325D-D227-2FA05EE4F47F}"/>
              </a:ext>
            </a:extLst>
          </p:cNvPr>
          <p:cNvPicPr>
            <a:picLocks noChangeAspect="1"/>
          </p:cNvPicPr>
          <p:nvPr/>
        </p:nvPicPr>
        <p:blipFill>
          <a:blip r:embed="rId3"/>
          <a:stretch>
            <a:fillRect/>
          </a:stretch>
        </p:blipFill>
        <p:spPr>
          <a:xfrm>
            <a:off x="688237" y="1724114"/>
            <a:ext cx="3556000" cy="342900"/>
          </a:xfrm>
          <a:prstGeom prst="rect">
            <a:avLst/>
          </a:prstGeom>
        </p:spPr>
      </p:pic>
      <p:pic>
        <p:nvPicPr>
          <p:cNvPr id="5" name="Immagine 4">
            <a:extLst>
              <a:ext uri="{FF2B5EF4-FFF2-40B4-BE49-F238E27FC236}">
                <a16:creationId xmlns:a16="http://schemas.microsoft.com/office/drawing/2014/main" id="{F27F3EE8-7B1F-335A-627C-C0E0AABD6C3A}"/>
              </a:ext>
            </a:extLst>
          </p:cNvPr>
          <p:cNvPicPr>
            <a:picLocks noChangeAspect="1"/>
          </p:cNvPicPr>
          <p:nvPr/>
        </p:nvPicPr>
        <p:blipFill>
          <a:blip r:embed="rId4"/>
          <a:stretch>
            <a:fillRect/>
          </a:stretch>
        </p:blipFill>
        <p:spPr>
          <a:xfrm>
            <a:off x="6184230" y="2528982"/>
            <a:ext cx="2382425" cy="1463490"/>
          </a:xfrm>
          <a:prstGeom prst="rect">
            <a:avLst/>
          </a:prstGeom>
        </p:spPr>
      </p:pic>
    </p:spTree>
    <p:extLst>
      <p:ext uri="{BB962C8B-B14F-4D97-AF65-F5344CB8AC3E}">
        <p14:creationId xmlns:p14="http://schemas.microsoft.com/office/powerpoint/2010/main" val="143676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Logic Minimization with K-Maps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More formally, recall that a boolean equation is minimized when it is written as a sum of the fewest number of prime implicants</a:t>
            </a:r>
          </a:p>
          <a:p>
            <a:pPr lvl="1"/>
            <a:r>
              <a:rPr lang="en-GB" dirty="0"/>
              <a:t>each circle on the K-map represents an implicant</a:t>
            </a:r>
          </a:p>
          <a:p>
            <a:pPr lvl="1"/>
            <a:r>
              <a:rPr lang="en-GB" dirty="0"/>
              <a:t>the largest possible circles are prime implicants</a:t>
            </a:r>
          </a:p>
          <a:p>
            <a:pPr lvl="1"/>
            <a:endParaRPr lang="en-GB" dirty="0"/>
          </a:p>
          <a:p>
            <a:r>
              <a:rPr lang="en-GB" dirty="0"/>
              <a:t>Rules for finding a minimized equation from a K-map are as follows:</a:t>
            </a:r>
          </a:p>
          <a:p>
            <a:pPr lvl="1"/>
            <a:r>
              <a:rPr lang="en-GB" dirty="0"/>
              <a:t>all the squares in each circle must contain 1</a:t>
            </a:r>
          </a:p>
          <a:p>
            <a:pPr lvl="1"/>
            <a:r>
              <a:rPr lang="en-GB" dirty="0"/>
              <a:t>use the fewest circles necessary to cover all the 1</a:t>
            </a:r>
          </a:p>
          <a:p>
            <a:pPr lvl="1"/>
            <a:r>
              <a:rPr lang="en-GB" dirty="0"/>
              <a:t>each circle must span a rectangular block that is a power of 2 (i.e. 1, 2, or 4) squares in each direction</a:t>
            </a:r>
          </a:p>
          <a:p>
            <a:pPr lvl="1"/>
            <a:r>
              <a:rPr lang="en-GB" dirty="0"/>
              <a:t>each circle should be as large as possible</a:t>
            </a:r>
          </a:p>
          <a:p>
            <a:pPr lvl="1"/>
            <a:r>
              <a:rPr lang="en-GB" dirty="0"/>
              <a:t>a circle may wrap around the edges of the K-map</a:t>
            </a:r>
          </a:p>
          <a:p>
            <a:pPr lvl="1"/>
            <a:r>
              <a:rPr lang="en-GB" dirty="0"/>
              <a:t>a 1 in a K-map may be circled multiple times if doing so allows fewer circles to be used</a:t>
            </a:r>
            <a:br>
              <a:rPr lang="en-GB" dirty="0"/>
            </a:br>
            <a:r>
              <a:rPr lang="en-GB" dirty="0"/>
              <a:t>	</a:t>
            </a:r>
          </a:p>
        </p:txBody>
      </p:sp>
    </p:spTree>
    <p:extLst>
      <p:ext uri="{BB962C8B-B14F-4D97-AF65-F5344CB8AC3E}">
        <p14:creationId xmlns:p14="http://schemas.microsoft.com/office/powerpoint/2010/main" val="529431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Example of minimization</a:t>
            </a:r>
            <a:endParaRPr dirty="0"/>
          </a:p>
        </p:txBody>
      </p:sp>
      <p:sp>
        <p:nvSpPr>
          <p:cNvPr id="84" name="Google Shape;84;p14"/>
          <p:cNvSpPr txBox="1">
            <a:spLocks noGrp="1"/>
          </p:cNvSpPr>
          <p:nvPr>
            <p:ph type="body" idx="1"/>
          </p:nvPr>
        </p:nvSpPr>
        <p:spPr>
          <a:xfrm>
            <a:off x="162750" y="1212537"/>
            <a:ext cx="8818500" cy="5320610"/>
          </a:xfrm>
          <a:prstGeom prst="rect">
            <a:avLst/>
          </a:prstGeom>
        </p:spPr>
        <p:txBody>
          <a:bodyPr spcFirstLastPara="1" wrap="square" lIns="91425" tIns="91425" rIns="91425" bIns="91425" anchor="t" anchorCtr="0">
            <a:noAutofit/>
          </a:bodyPr>
          <a:lstStyle/>
          <a:p>
            <a:r>
              <a:rPr lang="en-GB" dirty="0"/>
              <a:t>Suppose we have the function Y = F(A, B, C) with the  following K-map:</a:t>
            </a:r>
          </a:p>
          <a:p>
            <a:endParaRPr lang="en-GB" dirty="0"/>
          </a:p>
          <a:p>
            <a:endParaRPr lang="en-GB" dirty="0"/>
          </a:p>
          <a:p>
            <a:endParaRPr lang="en-GB" dirty="0"/>
          </a:p>
          <a:p>
            <a:endParaRPr lang="en-GB" dirty="0"/>
          </a:p>
          <a:p>
            <a:endParaRPr lang="en-GB" dirty="0"/>
          </a:p>
          <a:p>
            <a:pPr marL="120650" indent="0">
              <a:buNone/>
            </a:pPr>
            <a:endParaRPr lang="en-GB" dirty="0"/>
          </a:p>
          <a:p>
            <a:r>
              <a:rPr lang="en-GB" dirty="0"/>
              <a:t>Minimize the equation:</a:t>
            </a:r>
          </a:p>
          <a:p>
            <a:pPr lvl="1"/>
            <a:r>
              <a:rPr lang="en-GB" dirty="0"/>
              <a:t>circle the 1 using as few circles as possible</a:t>
            </a:r>
          </a:p>
          <a:p>
            <a:pPr lvl="1"/>
            <a:r>
              <a:rPr lang="en-GB" dirty="0"/>
              <a:t>form the prime implicant by writing those variables that </a:t>
            </a:r>
            <a:br>
              <a:rPr lang="en-GB" dirty="0"/>
            </a:br>
            <a:r>
              <a:rPr lang="en-GB" dirty="0"/>
              <a:t>appear in the circle only in true or only in </a:t>
            </a:r>
            <a:br>
              <a:rPr lang="en-GB" dirty="0"/>
            </a:br>
            <a:r>
              <a:rPr lang="en-GB" dirty="0"/>
              <a:t>complementary form</a:t>
            </a:r>
          </a:p>
          <a:p>
            <a:r>
              <a:rPr lang="en-GB" dirty="0"/>
              <a:t>Notice</a:t>
            </a:r>
          </a:p>
          <a:p>
            <a:pPr lvl="1"/>
            <a:r>
              <a:rPr lang="en-GB" dirty="0"/>
              <a:t>the top-right square is covered twice to make the prime implicant circles as large as possible</a:t>
            </a:r>
          </a:p>
          <a:p>
            <a:pPr lvl="1"/>
            <a:r>
              <a:rPr lang="en-GB" dirty="0"/>
              <a:t>the circle covering four squares wraps around the sides of the K-map</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120650" indent="0">
              <a:buNone/>
            </a:pPr>
            <a:r>
              <a:rPr lang="en-GB" dirty="0"/>
              <a:t>	</a:t>
            </a:r>
          </a:p>
        </p:txBody>
      </p:sp>
      <p:pic>
        <p:nvPicPr>
          <p:cNvPr id="3" name="Immagine 2">
            <a:extLst>
              <a:ext uri="{FF2B5EF4-FFF2-40B4-BE49-F238E27FC236}">
                <a16:creationId xmlns:a16="http://schemas.microsoft.com/office/drawing/2014/main" id="{E9FDA462-FF2F-D7DD-27E9-2790FD3F7D1C}"/>
              </a:ext>
            </a:extLst>
          </p:cNvPr>
          <p:cNvPicPr>
            <a:picLocks noChangeAspect="1"/>
          </p:cNvPicPr>
          <p:nvPr/>
        </p:nvPicPr>
        <p:blipFill rotWithShape="1">
          <a:blip r:embed="rId3"/>
          <a:srcRect t="6840" b="5340"/>
          <a:stretch/>
        </p:blipFill>
        <p:spPr>
          <a:xfrm>
            <a:off x="671765" y="1671193"/>
            <a:ext cx="2660984" cy="1429874"/>
          </a:xfrm>
          <a:prstGeom prst="rect">
            <a:avLst/>
          </a:prstGeom>
        </p:spPr>
      </p:pic>
      <p:pic>
        <p:nvPicPr>
          <p:cNvPr id="5" name="Immagine 4">
            <a:extLst>
              <a:ext uri="{FF2B5EF4-FFF2-40B4-BE49-F238E27FC236}">
                <a16:creationId xmlns:a16="http://schemas.microsoft.com/office/drawing/2014/main" id="{8B19E92A-0759-5E84-9CA0-FC215CB6818C}"/>
              </a:ext>
            </a:extLst>
          </p:cNvPr>
          <p:cNvPicPr>
            <a:picLocks noChangeAspect="1"/>
          </p:cNvPicPr>
          <p:nvPr/>
        </p:nvPicPr>
        <p:blipFill>
          <a:blip r:embed="rId4"/>
          <a:stretch>
            <a:fillRect/>
          </a:stretch>
        </p:blipFill>
        <p:spPr>
          <a:xfrm>
            <a:off x="6172201" y="3260558"/>
            <a:ext cx="2495702" cy="2046239"/>
          </a:xfrm>
          <a:prstGeom prst="rect">
            <a:avLst/>
          </a:prstGeom>
        </p:spPr>
      </p:pic>
    </p:spTree>
    <p:extLst>
      <p:ext uri="{BB962C8B-B14F-4D97-AF65-F5344CB8AC3E}">
        <p14:creationId xmlns:p14="http://schemas.microsoft.com/office/powerpoint/2010/main" val="3546496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AC2ABD6D-E5F0-1ABE-7036-7012B7D80348}"/>
              </a:ext>
            </a:extLst>
          </p:cNvPr>
          <p:cNvPicPr>
            <a:picLocks noChangeAspect="1"/>
          </p:cNvPicPr>
          <p:nvPr/>
        </p:nvPicPr>
        <p:blipFill>
          <a:blip r:embed="rId3"/>
          <a:stretch>
            <a:fillRect/>
          </a:stretch>
        </p:blipFill>
        <p:spPr>
          <a:xfrm>
            <a:off x="6129673" y="1855307"/>
            <a:ext cx="2292432" cy="271816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(1)</a:t>
            </a:r>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 device that takes a 4-bit data input D</a:t>
            </a:r>
            <a:r>
              <a:rPr lang="en-GB" baseline="-25000" dirty="0"/>
              <a:t>3:0</a:t>
            </a:r>
            <a:r>
              <a:rPr lang="en-GB" dirty="0"/>
              <a:t> and produces seven outputs </a:t>
            </a:r>
            <a:br>
              <a:rPr lang="en-GB" dirty="0"/>
            </a:br>
            <a:r>
              <a:rPr lang="en-GB" dirty="0"/>
              <a:t>S</a:t>
            </a:r>
            <a:r>
              <a:rPr lang="en-GB" baseline="-25000" dirty="0"/>
              <a:t>a</a:t>
            </a:r>
            <a:r>
              <a:rPr lang="en-GB" dirty="0"/>
              <a:t> - S</a:t>
            </a:r>
            <a:r>
              <a:rPr lang="en-GB" baseline="-25000" dirty="0"/>
              <a:t>g</a:t>
            </a:r>
            <a:r>
              <a:rPr lang="en-GB" dirty="0"/>
              <a:t> to control a display from 0 to 9</a:t>
            </a:r>
          </a:p>
          <a:p>
            <a:endParaRPr lang="en-GB" dirty="0"/>
          </a:p>
          <a:p>
            <a:endParaRPr lang="en-GB" dirty="0"/>
          </a:p>
          <a:p>
            <a:endParaRPr lang="en-GB" dirty="0"/>
          </a:p>
          <a:p>
            <a:endParaRPr lang="en-GB" dirty="0"/>
          </a:p>
          <a:p>
            <a:r>
              <a:rPr lang="en-GB" dirty="0"/>
              <a:t>The truth table is:</a:t>
            </a:r>
          </a:p>
          <a:p>
            <a:endParaRPr lang="en-GB" dirty="0"/>
          </a:p>
          <a:p>
            <a:endParaRPr lang="en-GB" dirty="0"/>
          </a:p>
          <a:p>
            <a:pPr marL="120650" indent="0">
              <a:buNone/>
            </a:pPr>
            <a:endParaRPr lang="en-GB" dirty="0"/>
          </a:p>
        </p:txBody>
      </p:sp>
      <p:pic>
        <p:nvPicPr>
          <p:cNvPr id="5" name="Immagine 4">
            <a:extLst>
              <a:ext uri="{FF2B5EF4-FFF2-40B4-BE49-F238E27FC236}">
                <a16:creationId xmlns:a16="http://schemas.microsoft.com/office/drawing/2014/main" id="{C98199A5-119C-5722-5AE7-2C8EE5EF1EC5}"/>
              </a:ext>
            </a:extLst>
          </p:cNvPr>
          <p:cNvPicPr>
            <a:picLocks noChangeAspect="1"/>
          </p:cNvPicPr>
          <p:nvPr/>
        </p:nvPicPr>
        <p:blipFill>
          <a:blip r:embed="rId4"/>
          <a:stretch>
            <a:fillRect/>
          </a:stretch>
        </p:blipFill>
        <p:spPr>
          <a:xfrm>
            <a:off x="653382" y="1957586"/>
            <a:ext cx="4808955" cy="850426"/>
          </a:xfrm>
          <a:prstGeom prst="rect">
            <a:avLst/>
          </a:prstGeom>
        </p:spPr>
      </p:pic>
      <p:pic>
        <p:nvPicPr>
          <p:cNvPr id="7" name="Immagine 6">
            <a:extLst>
              <a:ext uri="{FF2B5EF4-FFF2-40B4-BE49-F238E27FC236}">
                <a16:creationId xmlns:a16="http://schemas.microsoft.com/office/drawing/2014/main" id="{645207F7-3D02-32E1-E90C-32B75A1F5CAF}"/>
              </a:ext>
            </a:extLst>
          </p:cNvPr>
          <p:cNvPicPr>
            <a:picLocks noChangeAspect="1"/>
          </p:cNvPicPr>
          <p:nvPr/>
        </p:nvPicPr>
        <p:blipFill>
          <a:blip r:embed="rId5"/>
          <a:stretch>
            <a:fillRect/>
          </a:stretch>
        </p:blipFill>
        <p:spPr>
          <a:xfrm>
            <a:off x="653382" y="3429000"/>
            <a:ext cx="4436309" cy="3072689"/>
          </a:xfrm>
          <a:prstGeom prst="rect">
            <a:avLst/>
          </a:prstGeom>
        </p:spPr>
      </p:pic>
    </p:spTree>
    <p:extLst>
      <p:ext uri="{BB962C8B-B14F-4D97-AF65-F5344CB8AC3E}">
        <p14:creationId xmlns:p14="http://schemas.microsoft.com/office/powerpoint/2010/main" val="3371543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Each of the seven outputs is an independent function of four variables</a:t>
            </a:r>
          </a:p>
          <a:p>
            <a:r>
              <a:rPr lang="en-GB" dirty="0"/>
              <a:t>As an example, we can draws K-maps for outputs S</a:t>
            </a:r>
            <a:r>
              <a:rPr lang="en-GB" baseline="-25000" dirty="0"/>
              <a:t>a</a:t>
            </a:r>
            <a:r>
              <a:rPr lang="en-GB" dirty="0"/>
              <a:t> and S</a:t>
            </a:r>
            <a:r>
              <a:rPr lang="en-GB" baseline="-25000" dirty="0"/>
              <a:t>b</a:t>
            </a:r>
          </a:p>
          <a:p>
            <a:pPr lvl="1"/>
            <a:r>
              <a:rPr lang="en-GB" dirty="0"/>
              <a:t>Remember to label rows and columns in Gray code order: 00, 01, 11, 10</a:t>
            </a:r>
            <a:br>
              <a:rPr lang="en-GB" dirty="0"/>
            </a:br>
            <a:r>
              <a:rPr lang="en-GB" dirty="0"/>
              <a:t>	</a:t>
            </a:r>
          </a:p>
        </p:txBody>
      </p:sp>
      <p:pic>
        <p:nvPicPr>
          <p:cNvPr id="3" name="Immagine 2">
            <a:extLst>
              <a:ext uri="{FF2B5EF4-FFF2-40B4-BE49-F238E27FC236}">
                <a16:creationId xmlns:a16="http://schemas.microsoft.com/office/drawing/2014/main" id="{78CA6168-C682-D241-D419-7B30FA91F081}"/>
              </a:ext>
            </a:extLst>
          </p:cNvPr>
          <p:cNvPicPr>
            <a:picLocks noChangeAspect="1"/>
          </p:cNvPicPr>
          <p:nvPr/>
        </p:nvPicPr>
        <p:blipFill>
          <a:blip r:embed="rId3"/>
          <a:stretch>
            <a:fillRect/>
          </a:stretch>
        </p:blipFill>
        <p:spPr>
          <a:xfrm>
            <a:off x="2981159" y="2667915"/>
            <a:ext cx="2794000" cy="3035300"/>
          </a:xfrm>
          <a:prstGeom prst="rect">
            <a:avLst/>
          </a:prstGeom>
        </p:spPr>
      </p:pic>
      <p:pic>
        <p:nvPicPr>
          <p:cNvPr id="5" name="Immagine 4">
            <a:extLst>
              <a:ext uri="{FF2B5EF4-FFF2-40B4-BE49-F238E27FC236}">
                <a16:creationId xmlns:a16="http://schemas.microsoft.com/office/drawing/2014/main" id="{D6DE1847-DDAD-4EA0-C580-AF3805E445B3}"/>
              </a:ext>
            </a:extLst>
          </p:cNvPr>
          <p:cNvPicPr>
            <a:picLocks noChangeAspect="1"/>
          </p:cNvPicPr>
          <p:nvPr/>
        </p:nvPicPr>
        <p:blipFill>
          <a:blip r:embed="rId4"/>
          <a:stretch>
            <a:fillRect/>
          </a:stretch>
        </p:blipFill>
        <p:spPr>
          <a:xfrm>
            <a:off x="5881037" y="2623263"/>
            <a:ext cx="2844800" cy="3060700"/>
          </a:xfrm>
          <a:prstGeom prst="rect">
            <a:avLst/>
          </a:prstGeom>
        </p:spPr>
      </p:pic>
      <p:pic>
        <p:nvPicPr>
          <p:cNvPr id="2" name="Immagine 1">
            <a:extLst>
              <a:ext uri="{FF2B5EF4-FFF2-40B4-BE49-F238E27FC236}">
                <a16:creationId xmlns:a16="http://schemas.microsoft.com/office/drawing/2014/main" id="{A6EB4B05-7B0D-DD72-ACF3-8A91B2FBB988}"/>
              </a:ext>
            </a:extLst>
          </p:cNvPr>
          <p:cNvPicPr>
            <a:picLocks noChangeAspect="1"/>
          </p:cNvPicPr>
          <p:nvPr/>
        </p:nvPicPr>
        <p:blipFill>
          <a:blip r:embed="rId5"/>
          <a:stretch>
            <a:fillRect/>
          </a:stretch>
        </p:blipFill>
        <p:spPr>
          <a:xfrm>
            <a:off x="792242" y="2706415"/>
            <a:ext cx="1806580" cy="3055107"/>
          </a:xfrm>
          <a:prstGeom prst="rect">
            <a:avLst/>
          </a:prstGeom>
        </p:spPr>
      </p:pic>
    </p:spTree>
    <p:extLst>
      <p:ext uri="{BB962C8B-B14F-4D97-AF65-F5344CB8AC3E}">
        <p14:creationId xmlns:p14="http://schemas.microsoft.com/office/powerpoint/2010/main" val="347376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27558C14-E4F7-9BEB-C4EC-A00A1E0FCC37}"/>
              </a:ext>
            </a:extLst>
          </p:cNvPr>
          <p:cNvPicPr>
            <a:picLocks noChangeAspect="1"/>
          </p:cNvPicPr>
          <p:nvPr/>
        </p:nvPicPr>
        <p:blipFill>
          <a:blip r:embed="rId3"/>
          <a:stretch>
            <a:fillRect/>
          </a:stretch>
        </p:blipFill>
        <p:spPr>
          <a:xfrm>
            <a:off x="818147" y="1510577"/>
            <a:ext cx="2621882" cy="2370943"/>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Circle the prime implicants: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900" dirty="0"/>
          </a:p>
          <a:p>
            <a:r>
              <a:rPr lang="en-GB" dirty="0"/>
              <a:t>Notice that the minimal set of prime implicants </a:t>
            </a:r>
            <a:r>
              <a:rPr lang="en-GB" b="1" dirty="0"/>
              <a:t>is not </a:t>
            </a:r>
            <a:br>
              <a:rPr lang="en-GB" b="1" dirty="0"/>
            </a:br>
            <a:r>
              <a:rPr lang="en-GB" b="1" dirty="0"/>
              <a:t>unique</a:t>
            </a:r>
            <a:r>
              <a:rPr lang="en-GB" dirty="0"/>
              <a:t> </a:t>
            </a:r>
          </a:p>
          <a:p>
            <a:r>
              <a:rPr lang="en-GB" dirty="0"/>
              <a:t>For example</a:t>
            </a:r>
          </a:p>
          <a:p>
            <a:pPr lvl="1"/>
            <a:r>
              <a:rPr lang="en-GB" dirty="0"/>
              <a:t>0000 entry in the S</a:t>
            </a:r>
            <a:r>
              <a:rPr lang="en-GB" baseline="-25000" dirty="0"/>
              <a:t>a</a:t>
            </a:r>
            <a:r>
              <a:rPr lang="en-GB" dirty="0"/>
              <a:t> K-map was circled along with the 1000 </a:t>
            </a:r>
            <a:br>
              <a:rPr lang="en-GB" dirty="0"/>
            </a:br>
            <a:r>
              <a:rPr lang="en-GB" dirty="0"/>
              <a:t>entry to produce the </a:t>
            </a:r>
            <a:r>
              <a:rPr lang="en-GB" u="sng" dirty="0"/>
              <a:t>D</a:t>
            </a:r>
            <a:r>
              <a:rPr lang="en-GB" baseline="-25000" dirty="0"/>
              <a:t>2 </a:t>
            </a:r>
            <a:r>
              <a:rPr lang="en-GB" u="sng" dirty="0"/>
              <a:t>D</a:t>
            </a:r>
            <a:r>
              <a:rPr lang="en-GB" baseline="-25000" dirty="0"/>
              <a:t>1 </a:t>
            </a:r>
            <a:r>
              <a:rPr lang="en-GB" u="sng" dirty="0"/>
              <a:t>D</a:t>
            </a:r>
            <a:r>
              <a:rPr lang="en-GB" baseline="-25000" dirty="0"/>
              <a:t>0</a:t>
            </a:r>
            <a:r>
              <a:rPr lang="en-GB" dirty="0"/>
              <a:t> minterm </a:t>
            </a:r>
          </a:p>
          <a:p>
            <a:pPr lvl="1"/>
            <a:r>
              <a:rPr lang="en-GB" dirty="0"/>
              <a:t>the circle could have included the 0010 entry instead, </a:t>
            </a:r>
            <a:br>
              <a:rPr lang="en-GB" dirty="0"/>
            </a:br>
            <a:r>
              <a:rPr lang="en-GB" dirty="0"/>
              <a:t>producing a </a:t>
            </a:r>
            <a:r>
              <a:rPr lang="en-GB" u="sng" dirty="0"/>
              <a:t>D</a:t>
            </a:r>
            <a:r>
              <a:rPr lang="en-GB" baseline="-25000" dirty="0"/>
              <a:t>3 </a:t>
            </a:r>
            <a:r>
              <a:rPr lang="en-GB" u="sng" dirty="0"/>
              <a:t>D</a:t>
            </a:r>
            <a:r>
              <a:rPr lang="en-GB" baseline="-25000" dirty="0"/>
              <a:t>2 </a:t>
            </a:r>
            <a:r>
              <a:rPr lang="en-GB" u="sng" dirty="0"/>
              <a:t>D</a:t>
            </a:r>
            <a:r>
              <a:rPr lang="en-GB" baseline="-25000" dirty="0"/>
              <a:t>0</a:t>
            </a:r>
            <a:r>
              <a:rPr lang="en-GB" dirty="0"/>
              <a:t> minterm</a:t>
            </a:r>
          </a:p>
        </p:txBody>
      </p:sp>
      <p:pic>
        <p:nvPicPr>
          <p:cNvPr id="5" name="Immagine 4">
            <a:extLst>
              <a:ext uri="{FF2B5EF4-FFF2-40B4-BE49-F238E27FC236}">
                <a16:creationId xmlns:a16="http://schemas.microsoft.com/office/drawing/2014/main" id="{0CEFD62D-EC40-B933-3C36-0C9DFF403CBA}"/>
              </a:ext>
            </a:extLst>
          </p:cNvPr>
          <p:cNvPicPr>
            <a:picLocks noChangeAspect="1"/>
          </p:cNvPicPr>
          <p:nvPr/>
        </p:nvPicPr>
        <p:blipFill>
          <a:blip r:embed="rId4"/>
          <a:stretch>
            <a:fillRect/>
          </a:stretch>
        </p:blipFill>
        <p:spPr>
          <a:xfrm>
            <a:off x="3736236" y="1625212"/>
            <a:ext cx="2474403" cy="2370944"/>
          </a:xfrm>
          <a:prstGeom prst="rect">
            <a:avLst/>
          </a:prstGeom>
        </p:spPr>
      </p:pic>
      <p:pic>
        <p:nvPicPr>
          <p:cNvPr id="7" name="Immagine 6">
            <a:extLst>
              <a:ext uri="{FF2B5EF4-FFF2-40B4-BE49-F238E27FC236}">
                <a16:creationId xmlns:a16="http://schemas.microsoft.com/office/drawing/2014/main" id="{89D7298D-D003-ECFD-01D0-629716C9C2ED}"/>
              </a:ext>
            </a:extLst>
          </p:cNvPr>
          <p:cNvPicPr>
            <a:picLocks noChangeAspect="1"/>
          </p:cNvPicPr>
          <p:nvPr/>
        </p:nvPicPr>
        <p:blipFill>
          <a:blip r:embed="rId5"/>
          <a:stretch>
            <a:fillRect/>
          </a:stretch>
        </p:blipFill>
        <p:spPr>
          <a:xfrm>
            <a:off x="6522117" y="4025336"/>
            <a:ext cx="2621883" cy="2411431"/>
          </a:xfrm>
          <a:prstGeom prst="rect">
            <a:avLst/>
          </a:prstGeom>
        </p:spPr>
      </p:pic>
    </p:spTree>
    <p:extLst>
      <p:ext uri="{BB962C8B-B14F-4D97-AF65-F5344CB8AC3E}">
        <p14:creationId xmlns:p14="http://schemas.microsoft.com/office/powerpoint/2010/main" val="1692043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Don’t Cares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Recall that “don’t care” entries for truth table inputs </a:t>
            </a:r>
          </a:p>
          <a:p>
            <a:pPr lvl="1"/>
            <a:r>
              <a:rPr lang="en-GB" dirty="0"/>
              <a:t>can reduce the number of rows in the table when some variables do not affect the output</a:t>
            </a:r>
          </a:p>
          <a:p>
            <a:pPr lvl="1"/>
            <a:r>
              <a:rPr lang="en-GB" dirty="0"/>
              <a:t>hey are indicated by the symbol X, which means that the entry can be either 0 or 1</a:t>
            </a:r>
          </a:p>
          <a:p>
            <a:pPr lvl="1"/>
            <a:endParaRPr lang="en-GB" dirty="0"/>
          </a:p>
          <a:p>
            <a:r>
              <a:rPr lang="en-GB" dirty="0"/>
              <a:t>Don’t cares also appear in truth table outputs where </a:t>
            </a:r>
          </a:p>
          <a:p>
            <a:pPr lvl="1"/>
            <a:r>
              <a:rPr lang="en-GB" b="1" dirty="0"/>
              <a:t>the output value is unimportant</a:t>
            </a:r>
            <a:r>
              <a:rPr lang="en-GB" dirty="0"/>
              <a:t> </a:t>
            </a:r>
          </a:p>
          <a:p>
            <a:pPr lvl="1"/>
            <a:r>
              <a:rPr lang="en-GB" dirty="0"/>
              <a:t>or the </a:t>
            </a:r>
            <a:r>
              <a:rPr lang="en-GB" b="1" dirty="0"/>
              <a:t>corresponding input combination can never happen</a:t>
            </a:r>
          </a:p>
          <a:p>
            <a:pPr lvl="1"/>
            <a:r>
              <a:rPr lang="en-GB" dirty="0"/>
              <a:t>such outputs can be treated as either 0’s or 1’s at the designer’s discretion</a:t>
            </a:r>
          </a:p>
          <a:p>
            <a:pPr lvl="1"/>
            <a:endParaRPr lang="en-GB" dirty="0"/>
          </a:p>
          <a:p>
            <a:r>
              <a:rPr lang="en-GB" dirty="0"/>
              <a:t>In a K-map, X’s allow for </a:t>
            </a:r>
            <a:r>
              <a:rPr lang="en-GB" b="1" dirty="0"/>
              <a:t>even more logic minimization</a:t>
            </a:r>
          </a:p>
          <a:p>
            <a:pPr lvl="1"/>
            <a:r>
              <a:rPr lang="en-GB" dirty="0"/>
              <a:t>they can be circled if they help cover the 1 with fewer or larger circles, </a:t>
            </a:r>
          </a:p>
          <a:p>
            <a:pPr lvl="1"/>
            <a:r>
              <a:rPr lang="en-GB" dirty="0"/>
              <a:t>but they do not have to be circled if they are not helpful</a:t>
            </a:r>
            <a:br>
              <a:rPr lang="en-GB" dirty="0"/>
            </a:br>
            <a:r>
              <a:rPr lang="en-GB" dirty="0"/>
              <a:t>	</a:t>
            </a:r>
          </a:p>
        </p:txBody>
      </p:sp>
    </p:spTree>
    <p:extLst>
      <p:ext uri="{BB962C8B-B14F-4D97-AF65-F5344CB8AC3E}">
        <p14:creationId xmlns:p14="http://schemas.microsoft.com/office/powerpoint/2010/main" val="876422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Don’t Cares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We can review  the seven-segment display decoder if we don’t care about the output values for illegal input values of 10 to 15</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Because don’t cares can be 0 or 1, we circle a don’t care if it allows us to cover the 1 with fewer or bigger circles</a:t>
            </a:r>
          </a:p>
          <a:p>
            <a:r>
              <a:rPr lang="en-GB" dirty="0"/>
              <a:t>Use of don’t cares simplifies the logic substantially</a:t>
            </a:r>
            <a:br>
              <a:rPr lang="en-GB" dirty="0"/>
            </a:br>
            <a:r>
              <a:rPr lang="en-GB" dirty="0"/>
              <a:t>	</a:t>
            </a:r>
          </a:p>
        </p:txBody>
      </p:sp>
      <p:pic>
        <p:nvPicPr>
          <p:cNvPr id="3" name="Immagine 2">
            <a:extLst>
              <a:ext uri="{FF2B5EF4-FFF2-40B4-BE49-F238E27FC236}">
                <a16:creationId xmlns:a16="http://schemas.microsoft.com/office/drawing/2014/main" id="{8A46F5E4-F73B-7352-1621-1AC36386F3FC}"/>
              </a:ext>
            </a:extLst>
          </p:cNvPr>
          <p:cNvPicPr>
            <a:picLocks noChangeAspect="1"/>
          </p:cNvPicPr>
          <p:nvPr/>
        </p:nvPicPr>
        <p:blipFill>
          <a:blip r:embed="rId3"/>
          <a:stretch>
            <a:fillRect/>
          </a:stretch>
        </p:blipFill>
        <p:spPr>
          <a:xfrm>
            <a:off x="562811" y="1911350"/>
            <a:ext cx="2844800" cy="3035300"/>
          </a:xfrm>
          <a:prstGeom prst="rect">
            <a:avLst/>
          </a:prstGeom>
        </p:spPr>
      </p:pic>
      <p:pic>
        <p:nvPicPr>
          <p:cNvPr id="5" name="Immagine 4">
            <a:extLst>
              <a:ext uri="{FF2B5EF4-FFF2-40B4-BE49-F238E27FC236}">
                <a16:creationId xmlns:a16="http://schemas.microsoft.com/office/drawing/2014/main" id="{A1A89C35-D70E-9B9A-ABC1-D6999F85DD82}"/>
              </a:ext>
            </a:extLst>
          </p:cNvPr>
          <p:cNvPicPr>
            <a:picLocks noChangeAspect="1"/>
          </p:cNvPicPr>
          <p:nvPr/>
        </p:nvPicPr>
        <p:blipFill>
          <a:blip r:embed="rId4"/>
          <a:stretch>
            <a:fillRect/>
          </a:stretch>
        </p:blipFill>
        <p:spPr>
          <a:xfrm>
            <a:off x="4072355" y="1987550"/>
            <a:ext cx="2755900" cy="2959100"/>
          </a:xfrm>
          <a:prstGeom prst="rect">
            <a:avLst/>
          </a:prstGeom>
        </p:spPr>
      </p:pic>
    </p:spTree>
    <p:extLst>
      <p:ext uri="{BB962C8B-B14F-4D97-AF65-F5344CB8AC3E}">
        <p14:creationId xmlns:p14="http://schemas.microsoft.com/office/powerpoint/2010/main" val="4194100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descr="Immagine che contiene tavolo&#10;&#10;Descrizione generata automaticamente">
            <a:extLst>
              <a:ext uri="{FF2B5EF4-FFF2-40B4-BE49-F238E27FC236}">
                <a16:creationId xmlns:a16="http://schemas.microsoft.com/office/drawing/2014/main" id="{D1EEB70D-1CB0-0272-A052-07177A2B9357}"/>
              </a:ext>
            </a:extLst>
          </p:cNvPr>
          <p:cNvPicPr>
            <a:picLocks noChangeAspect="1"/>
          </p:cNvPicPr>
          <p:nvPr/>
        </p:nvPicPr>
        <p:blipFill>
          <a:blip r:embed="rId3"/>
          <a:stretch>
            <a:fillRect/>
          </a:stretch>
        </p:blipFill>
        <p:spPr>
          <a:xfrm>
            <a:off x="685800" y="1992170"/>
            <a:ext cx="6463145" cy="2615554"/>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(1)</a:t>
            </a:r>
            <a:endParaRPr dirty="0"/>
          </a:p>
        </p:txBody>
      </p:sp>
      <p:sp>
        <p:nvSpPr>
          <p:cNvPr id="84" name="Google Shape;84;p14"/>
          <p:cNvSpPr txBox="1">
            <a:spLocks noGrp="1"/>
          </p:cNvSpPr>
          <p:nvPr>
            <p:ph type="body" idx="1"/>
          </p:nvPr>
        </p:nvSpPr>
        <p:spPr>
          <a:xfrm>
            <a:off x="162750" y="1212537"/>
            <a:ext cx="8773432" cy="3317899"/>
          </a:xfrm>
          <a:prstGeom prst="rect">
            <a:avLst/>
          </a:prstGeom>
        </p:spPr>
        <p:txBody>
          <a:bodyPr spcFirstLastPara="1" wrap="square" lIns="91425" tIns="91425" rIns="91425" bIns="91425" anchor="t" anchorCtr="0">
            <a:noAutofit/>
          </a:bodyPr>
          <a:lstStyle/>
          <a:p>
            <a:r>
              <a:rPr lang="en-GB" dirty="0"/>
              <a:t>Ex5.1: </a:t>
            </a:r>
            <a:r>
              <a:rPr lang="en-GB" b="1" dirty="0"/>
              <a:t>Write a Boolean equation in sum-of-products canonical form for each of the truth tables</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2" name="Gruppo 11">
            <a:extLst>
              <a:ext uri="{FF2B5EF4-FFF2-40B4-BE49-F238E27FC236}">
                <a16:creationId xmlns:a16="http://schemas.microsoft.com/office/drawing/2014/main" id="{5336B4C5-BB0D-D3F7-F910-9E37C9565621}"/>
              </a:ext>
            </a:extLst>
          </p:cNvPr>
          <p:cNvGrpSpPr/>
          <p:nvPr/>
        </p:nvGrpSpPr>
        <p:grpSpPr>
          <a:xfrm>
            <a:off x="1423554" y="5052187"/>
            <a:ext cx="6056745" cy="1491351"/>
            <a:chOff x="1543627" y="4988939"/>
            <a:chExt cx="6056745" cy="1491351"/>
          </a:xfrm>
        </p:grpSpPr>
        <p:pic>
          <p:nvPicPr>
            <p:cNvPr id="5" name="Immagine 4" descr="Immagine che contiene testo&#10;&#10;Descrizione generata automaticamente">
              <a:extLst>
                <a:ext uri="{FF2B5EF4-FFF2-40B4-BE49-F238E27FC236}">
                  <a16:creationId xmlns:a16="http://schemas.microsoft.com/office/drawing/2014/main" id="{3C26D104-0BD7-092B-CD0E-3DCAB4A19C0F}"/>
                </a:ext>
              </a:extLst>
            </p:cNvPr>
            <p:cNvPicPr>
              <a:picLocks noChangeAspect="1"/>
            </p:cNvPicPr>
            <p:nvPr/>
          </p:nvPicPr>
          <p:blipFill rotWithShape="1">
            <a:blip r:embed="rId4"/>
            <a:srcRect b="42875"/>
            <a:stretch/>
          </p:blipFill>
          <p:spPr>
            <a:xfrm>
              <a:off x="1543627" y="4988939"/>
              <a:ext cx="6056745" cy="1204043"/>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28F69A7A-1E1D-F6D9-C4B7-D09C2283C04E}"/>
                </a:ext>
              </a:extLst>
            </p:cNvPr>
            <p:cNvPicPr>
              <a:picLocks noChangeAspect="1"/>
            </p:cNvPicPr>
            <p:nvPr/>
          </p:nvPicPr>
          <p:blipFill>
            <a:blip r:embed="rId5"/>
            <a:stretch>
              <a:fillRect/>
            </a:stretch>
          </p:blipFill>
          <p:spPr>
            <a:xfrm>
              <a:off x="2052781" y="5938984"/>
              <a:ext cx="4680529" cy="284997"/>
            </a:xfrm>
            <a:prstGeom prst="rect">
              <a:avLst/>
            </a:prstGeom>
          </p:spPr>
        </p:pic>
        <p:pic>
          <p:nvPicPr>
            <p:cNvPr id="9" name="Immagine 8">
              <a:extLst>
                <a:ext uri="{FF2B5EF4-FFF2-40B4-BE49-F238E27FC236}">
                  <a16:creationId xmlns:a16="http://schemas.microsoft.com/office/drawing/2014/main" id="{6E0DB570-7C09-6C92-85DE-4CA7BAD8C68F}"/>
                </a:ext>
              </a:extLst>
            </p:cNvPr>
            <p:cNvPicPr>
              <a:picLocks noChangeAspect="1"/>
            </p:cNvPicPr>
            <p:nvPr/>
          </p:nvPicPr>
          <p:blipFill>
            <a:blip r:embed="rId6"/>
            <a:stretch>
              <a:fillRect/>
            </a:stretch>
          </p:blipFill>
          <p:spPr>
            <a:xfrm>
              <a:off x="1709013" y="6223981"/>
              <a:ext cx="288348" cy="256309"/>
            </a:xfrm>
            <a:prstGeom prst="rect">
              <a:avLst/>
            </a:prstGeom>
          </p:spPr>
        </p:pic>
        <p:pic>
          <p:nvPicPr>
            <p:cNvPr id="11" name="Immagine 10">
              <a:extLst>
                <a:ext uri="{FF2B5EF4-FFF2-40B4-BE49-F238E27FC236}">
                  <a16:creationId xmlns:a16="http://schemas.microsoft.com/office/drawing/2014/main" id="{F7057908-4B25-0492-4CCF-8B9BB9627272}"/>
                </a:ext>
              </a:extLst>
            </p:cNvPr>
            <p:cNvPicPr>
              <a:picLocks noChangeAspect="1"/>
            </p:cNvPicPr>
            <p:nvPr/>
          </p:nvPicPr>
          <p:blipFill>
            <a:blip r:embed="rId7"/>
            <a:stretch>
              <a:fillRect/>
            </a:stretch>
          </p:blipFill>
          <p:spPr>
            <a:xfrm>
              <a:off x="2011216" y="6187035"/>
              <a:ext cx="5437626" cy="290902"/>
            </a:xfrm>
            <a:prstGeom prst="rect">
              <a:avLst/>
            </a:prstGeom>
          </p:spPr>
        </p:pic>
      </p:grpSp>
    </p:spTree>
    <p:extLst>
      <p:ext uri="{BB962C8B-B14F-4D97-AF65-F5344CB8AC3E}">
        <p14:creationId xmlns:p14="http://schemas.microsoft.com/office/powerpoint/2010/main" val="181758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(2)</a:t>
            </a:r>
            <a:endParaRPr dirty="0"/>
          </a:p>
        </p:txBody>
      </p:sp>
      <p:sp>
        <p:nvSpPr>
          <p:cNvPr id="84" name="Google Shape;84;p14"/>
          <p:cNvSpPr txBox="1">
            <a:spLocks noGrp="1"/>
          </p:cNvSpPr>
          <p:nvPr>
            <p:ph type="body" idx="1"/>
          </p:nvPr>
        </p:nvSpPr>
        <p:spPr>
          <a:xfrm>
            <a:off x="162750" y="1076084"/>
            <a:ext cx="8818500" cy="5224230"/>
          </a:xfrm>
          <a:prstGeom prst="rect">
            <a:avLst/>
          </a:prstGeom>
        </p:spPr>
        <p:txBody>
          <a:bodyPr spcFirstLastPara="1" wrap="square" lIns="91425" tIns="91425" rIns="91425" bIns="91425" anchor="t" anchorCtr="0">
            <a:noAutofit/>
          </a:bodyPr>
          <a:lstStyle/>
          <a:p>
            <a:pPr lvl="0"/>
            <a:r>
              <a:rPr lang="en-GB" dirty="0"/>
              <a:t>The </a:t>
            </a:r>
            <a:r>
              <a:rPr lang="en-GB" b="1" dirty="0"/>
              <a:t>complement</a:t>
            </a:r>
            <a:r>
              <a:rPr lang="en-GB" dirty="0"/>
              <a:t> of a variable A is its inverse </a:t>
            </a:r>
            <a:r>
              <a:rPr lang="en-GB" u="sng" dirty="0"/>
              <a:t>A</a:t>
            </a:r>
          </a:p>
          <a:p>
            <a:pPr lvl="1"/>
            <a:r>
              <a:rPr lang="en-GB" dirty="0"/>
              <a:t>we call A the </a:t>
            </a:r>
            <a:r>
              <a:rPr lang="en-GB" b="1" dirty="0"/>
              <a:t>true form</a:t>
            </a:r>
            <a:r>
              <a:rPr lang="en-GB" dirty="0"/>
              <a:t> of the variable </a:t>
            </a:r>
          </a:p>
          <a:p>
            <a:pPr lvl="1"/>
            <a:r>
              <a:rPr lang="en-GB" dirty="0"/>
              <a:t>and </a:t>
            </a:r>
            <a:r>
              <a:rPr lang="en-GB" u="sng" dirty="0"/>
              <a:t>A</a:t>
            </a:r>
            <a:r>
              <a:rPr lang="en-GB" dirty="0"/>
              <a:t> the </a:t>
            </a:r>
            <a:r>
              <a:rPr lang="en-GB" b="1" dirty="0"/>
              <a:t>complementary form</a:t>
            </a:r>
            <a:endParaRPr lang="en-GB" dirty="0"/>
          </a:p>
          <a:p>
            <a:pPr lvl="0"/>
            <a:r>
              <a:rPr lang="en-GB" b="1" dirty="0"/>
              <a:t>Literals</a:t>
            </a:r>
            <a:r>
              <a:rPr lang="en-GB" dirty="0"/>
              <a:t> are the number of element that make up a boolean expression (not to be confused with the number of variables)</a:t>
            </a:r>
          </a:p>
          <a:p>
            <a:pPr lvl="1"/>
            <a:r>
              <a:rPr lang="en-GB" dirty="0"/>
              <a:t>f (a, b) is a logical function with two binary variables a and b</a:t>
            </a:r>
          </a:p>
          <a:p>
            <a:pPr lvl="1"/>
            <a:r>
              <a:rPr lang="en-GB" dirty="0"/>
              <a:t>f = a + b has 2 literals</a:t>
            </a:r>
          </a:p>
          <a:p>
            <a:pPr lvl="1"/>
            <a:r>
              <a:rPr lang="en-GB" dirty="0"/>
              <a:t>f = ab + ab has 4 literals</a:t>
            </a:r>
          </a:p>
          <a:p>
            <a:pPr lvl="0"/>
            <a:r>
              <a:rPr lang="en-GB" dirty="0"/>
              <a:t>The </a:t>
            </a:r>
            <a:r>
              <a:rPr lang="en-GB" b="1" dirty="0"/>
              <a:t>AND</a:t>
            </a:r>
            <a:r>
              <a:rPr lang="en-GB" dirty="0"/>
              <a:t> of one or more literals is called </a:t>
            </a:r>
            <a:r>
              <a:rPr lang="en-GB" b="1" dirty="0"/>
              <a:t>implicant </a:t>
            </a:r>
            <a:r>
              <a:rPr lang="en-GB" dirty="0"/>
              <a:t>(or product)</a:t>
            </a:r>
          </a:p>
          <a:p>
            <a:pPr lvl="1"/>
            <a:r>
              <a:rPr lang="en-GB" dirty="0"/>
              <a:t>AB, A</a:t>
            </a:r>
            <a:r>
              <a:rPr lang="en-GB" u="sng" dirty="0"/>
              <a:t>B</a:t>
            </a:r>
            <a:r>
              <a:rPr lang="en-GB" dirty="0"/>
              <a:t>C, and </a:t>
            </a:r>
            <a:r>
              <a:rPr lang="en-GB" u="sng" dirty="0"/>
              <a:t>B</a:t>
            </a:r>
            <a:r>
              <a:rPr lang="en-GB" dirty="0"/>
              <a:t> are all implicants</a:t>
            </a:r>
          </a:p>
          <a:p>
            <a:r>
              <a:rPr lang="en-GB" dirty="0"/>
              <a:t>A </a:t>
            </a:r>
            <a:r>
              <a:rPr lang="en-GB" b="1" dirty="0"/>
              <a:t>minterm</a:t>
            </a:r>
            <a:r>
              <a:rPr lang="en-GB" dirty="0"/>
              <a:t> is an implicant involving all of the inputs to the function</a:t>
            </a:r>
          </a:p>
          <a:p>
            <a:pPr lvl="1"/>
            <a:r>
              <a:rPr lang="en-GB" dirty="0"/>
              <a:t>ABC is a minterm for a function of the three variables A, B, and C</a:t>
            </a:r>
          </a:p>
          <a:p>
            <a:r>
              <a:rPr lang="en-GB" dirty="0"/>
              <a:t>The </a:t>
            </a:r>
            <a:r>
              <a:rPr lang="en-GB" b="1" dirty="0"/>
              <a:t>OR</a:t>
            </a:r>
            <a:r>
              <a:rPr lang="en-GB" dirty="0"/>
              <a:t> of one or more literals is called a </a:t>
            </a:r>
            <a:r>
              <a:rPr lang="en-GB" b="1" dirty="0"/>
              <a:t>sum</a:t>
            </a:r>
          </a:p>
          <a:p>
            <a:r>
              <a:rPr lang="en-GB" dirty="0"/>
              <a:t>A </a:t>
            </a:r>
            <a:r>
              <a:rPr lang="en-GB" b="1" dirty="0"/>
              <a:t>maxterm</a:t>
            </a:r>
            <a:r>
              <a:rPr lang="en-GB" dirty="0"/>
              <a:t> is a sum involving all of the inputs to the function</a:t>
            </a:r>
          </a:p>
          <a:p>
            <a:pPr lvl="1"/>
            <a:r>
              <a:rPr lang="en-GB" dirty="0"/>
              <a:t>A + B + C is a maxterm for a function of the three variables A, B, and 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C8800584-FFAB-CB64-2C43-56C176E0F5BA}"/>
              </a:ext>
            </a:extLst>
          </p:cNvPr>
          <p:cNvPicPr>
            <a:picLocks noChangeAspect="1"/>
          </p:cNvPicPr>
          <p:nvPr/>
        </p:nvPicPr>
        <p:blipFill rotWithShape="1">
          <a:blip r:embed="rId3"/>
          <a:srcRect r="22354"/>
          <a:stretch/>
        </p:blipFill>
        <p:spPr>
          <a:xfrm>
            <a:off x="1211266" y="1854200"/>
            <a:ext cx="5758873" cy="3149600"/>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(2)</a:t>
            </a:r>
            <a:endParaRPr dirty="0"/>
          </a:p>
        </p:txBody>
      </p:sp>
      <p:sp>
        <p:nvSpPr>
          <p:cNvPr id="84" name="Google Shape;84;p14"/>
          <p:cNvSpPr txBox="1">
            <a:spLocks noGrp="1"/>
          </p:cNvSpPr>
          <p:nvPr>
            <p:ph type="body" idx="1"/>
          </p:nvPr>
        </p:nvSpPr>
        <p:spPr>
          <a:xfrm>
            <a:off x="162749" y="1212537"/>
            <a:ext cx="8520599" cy="3317899"/>
          </a:xfrm>
          <a:prstGeom prst="rect">
            <a:avLst/>
          </a:prstGeom>
        </p:spPr>
        <p:txBody>
          <a:bodyPr spcFirstLastPara="1" wrap="square" lIns="91425" tIns="91425" rIns="91425" bIns="91425" anchor="t" anchorCtr="0">
            <a:noAutofit/>
          </a:bodyPr>
          <a:lstStyle/>
          <a:p>
            <a:r>
              <a:rPr lang="en-GB" dirty="0"/>
              <a:t>Ex5.2: </a:t>
            </a:r>
            <a:r>
              <a:rPr lang="en-GB" b="1" dirty="0"/>
              <a:t>Write a Boolean equation in product-of-sums canonical form for each of the truth tables</a:t>
            </a:r>
          </a:p>
          <a:p>
            <a:endParaRPr lang="en-GB" b="1" dirty="0"/>
          </a:p>
          <a:p>
            <a:endParaRPr lang="en-GB" b="1" dirty="0"/>
          </a:p>
          <a:p>
            <a:pPr marL="590550" lvl="1" indent="0">
              <a:buNone/>
            </a:pPr>
            <a:endParaRPr lang="en-GB" dirty="0"/>
          </a:p>
          <a:p>
            <a:pPr marL="590550" lvl="1" indent="0">
              <a:buNone/>
            </a:pPr>
            <a:endParaRPr lang="en-GB" dirty="0"/>
          </a:p>
          <a:p>
            <a:pPr lvl="1"/>
            <a:endParaRPr lang="en-GB" dirty="0"/>
          </a:p>
          <a:p>
            <a:pPr lvl="1"/>
            <a:endParaRPr lang="en-GB" dirty="0"/>
          </a:p>
          <a:p>
            <a:pPr lvl="1"/>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8" name="Gruppo 7">
            <a:extLst>
              <a:ext uri="{FF2B5EF4-FFF2-40B4-BE49-F238E27FC236}">
                <a16:creationId xmlns:a16="http://schemas.microsoft.com/office/drawing/2014/main" id="{B088EF45-46A1-72C0-2BAB-C4ECCEBB90AC}"/>
              </a:ext>
            </a:extLst>
          </p:cNvPr>
          <p:cNvGrpSpPr/>
          <p:nvPr/>
        </p:nvGrpSpPr>
        <p:grpSpPr>
          <a:xfrm>
            <a:off x="1945966" y="5003800"/>
            <a:ext cx="5542114" cy="1526309"/>
            <a:chOff x="1945966" y="5003800"/>
            <a:chExt cx="5542114" cy="1526309"/>
          </a:xfrm>
        </p:grpSpPr>
        <p:pic>
          <p:nvPicPr>
            <p:cNvPr id="5" name="Immagine 4">
              <a:extLst>
                <a:ext uri="{FF2B5EF4-FFF2-40B4-BE49-F238E27FC236}">
                  <a16:creationId xmlns:a16="http://schemas.microsoft.com/office/drawing/2014/main" id="{60D53130-2690-42B1-E5D0-DF135D1AEC3A}"/>
                </a:ext>
              </a:extLst>
            </p:cNvPr>
            <p:cNvPicPr>
              <a:picLocks noChangeAspect="1"/>
            </p:cNvPicPr>
            <p:nvPr/>
          </p:nvPicPr>
          <p:blipFill>
            <a:blip r:embed="rId4"/>
            <a:stretch>
              <a:fillRect/>
            </a:stretch>
          </p:blipFill>
          <p:spPr>
            <a:xfrm>
              <a:off x="1945966" y="5003800"/>
              <a:ext cx="5207000" cy="1066800"/>
            </a:xfrm>
            <a:prstGeom prst="rect">
              <a:avLst/>
            </a:prstGeom>
          </p:spPr>
        </p:pic>
        <p:pic>
          <p:nvPicPr>
            <p:cNvPr id="7" name="Immagine 6">
              <a:extLst>
                <a:ext uri="{FF2B5EF4-FFF2-40B4-BE49-F238E27FC236}">
                  <a16:creationId xmlns:a16="http://schemas.microsoft.com/office/drawing/2014/main" id="{F29BB5E2-6591-398F-4D30-4C5BDA172BE8}"/>
                </a:ext>
              </a:extLst>
            </p:cNvPr>
            <p:cNvPicPr>
              <a:picLocks noChangeAspect="1"/>
            </p:cNvPicPr>
            <p:nvPr/>
          </p:nvPicPr>
          <p:blipFill>
            <a:blip r:embed="rId5"/>
            <a:stretch>
              <a:fillRect/>
            </a:stretch>
          </p:blipFill>
          <p:spPr>
            <a:xfrm>
              <a:off x="2255680" y="5818909"/>
              <a:ext cx="5232400" cy="711200"/>
            </a:xfrm>
            <a:prstGeom prst="rect">
              <a:avLst/>
            </a:prstGeom>
          </p:spPr>
        </p:pic>
      </p:grpSp>
    </p:spTree>
    <p:extLst>
      <p:ext uri="{BB962C8B-B14F-4D97-AF65-F5344CB8AC3E}">
        <p14:creationId xmlns:p14="http://schemas.microsoft.com/office/powerpoint/2010/main" val="847810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Ex5.3: </a:t>
            </a:r>
            <a:r>
              <a:rPr lang="en-GB" b="1" dirty="0"/>
              <a:t>Sketch a reasonably simple combinational circuit implementing each of the following functions. Reasonably simple means that you are not wasteful of gates, but you don’t waste vast amounts of time checking every possible implementation of the circuit either.</a:t>
            </a:r>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6" name="Gruppo 15">
            <a:extLst>
              <a:ext uri="{FF2B5EF4-FFF2-40B4-BE49-F238E27FC236}">
                <a16:creationId xmlns:a16="http://schemas.microsoft.com/office/drawing/2014/main" id="{282C8684-7616-077E-55C4-2C5FDEEAB519}"/>
              </a:ext>
            </a:extLst>
          </p:cNvPr>
          <p:cNvGrpSpPr/>
          <p:nvPr/>
        </p:nvGrpSpPr>
        <p:grpSpPr>
          <a:xfrm>
            <a:off x="453264" y="4344578"/>
            <a:ext cx="2067686" cy="901700"/>
            <a:chOff x="453264" y="4344578"/>
            <a:chExt cx="2067686" cy="901700"/>
          </a:xfrm>
        </p:grpSpPr>
        <p:pic>
          <p:nvPicPr>
            <p:cNvPr id="13" name="Immagine 12">
              <a:extLst>
                <a:ext uri="{FF2B5EF4-FFF2-40B4-BE49-F238E27FC236}">
                  <a16:creationId xmlns:a16="http://schemas.microsoft.com/office/drawing/2014/main" id="{AC54DE4B-9E55-B64F-7D85-BA18907C1255}"/>
                </a:ext>
              </a:extLst>
            </p:cNvPr>
            <p:cNvPicPr>
              <a:picLocks noChangeAspect="1"/>
            </p:cNvPicPr>
            <p:nvPr/>
          </p:nvPicPr>
          <p:blipFill>
            <a:blip r:embed="rId3"/>
            <a:stretch>
              <a:fillRect/>
            </a:stretch>
          </p:blipFill>
          <p:spPr>
            <a:xfrm>
              <a:off x="603250" y="4344578"/>
              <a:ext cx="1917700" cy="901700"/>
            </a:xfrm>
            <a:prstGeom prst="rect">
              <a:avLst/>
            </a:prstGeom>
          </p:spPr>
        </p:pic>
        <p:pic>
          <p:nvPicPr>
            <p:cNvPr id="15" name="Immagine 14">
              <a:extLst>
                <a:ext uri="{FF2B5EF4-FFF2-40B4-BE49-F238E27FC236}">
                  <a16:creationId xmlns:a16="http://schemas.microsoft.com/office/drawing/2014/main" id="{AB26A6F5-8DDF-4AC3-FF47-DDD16ECB0FA5}"/>
                </a:ext>
              </a:extLst>
            </p:cNvPr>
            <p:cNvPicPr>
              <a:picLocks noChangeAspect="1"/>
            </p:cNvPicPr>
            <p:nvPr/>
          </p:nvPicPr>
          <p:blipFill>
            <a:blip r:embed="rId4"/>
            <a:stretch>
              <a:fillRect/>
            </a:stretch>
          </p:blipFill>
          <p:spPr>
            <a:xfrm>
              <a:off x="453264" y="4643028"/>
              <a:ext cx="355600" cy="304800"/>
            </a:xfrm>
            <a:prstGeom prst="rect">
              <a:avLst/>
            </a:prstGeom>
          </p:spPr>
        </p:pic>
      </p:grpSp>
      <p:grpSp>
        <p:nvGrpSpPr>
          <p:cNvPr id="19" name="Gruppo 18">
            <a:extLst>
              <a:ext uri="{FF2B5EF4-FFF2-40B4-BE49-F238E27FC236}">
                <a16:creationId xmlns:a16="http://schemas.microsoft.com/office/drawing/2014/main" id="{D491B289-7D4F-A485-04C6-8A7129F07742}"/>
              </a:ext>
            </a:extLst>
          </p:cNvPr>
          <p:cNvGrpSpPr/>
          <p:nvPr/>
        </p:nvGrpSpPr>
        <p:grpSpPr>
          <a:xfrm>
            <a:off x="547307" y="5437139"/>
            <a:ext cx="2562986" cy="1181100"/>
            <a:chOff x="351664" y="5437139"/>
            <a:chExt cx="2562986" cy="1181100"/>
          </a:xfrm>
        </p:grpSpPr>
        <p:pic>
          <p:nvPicPr>
            <p:cNvPr id="7" name="Immagine 6">
              <a:extLst>
                <a:ext uri="{FF2B5EF4-FFF2-40B4-BE49-F238E27FC236}">
                  <a16:creationId xmlns:a16="http://schemas.microsoft.com/office/drawing/2014/main" id="{4269D8A5-5657-4349-87CC-1A754629C2F1}"/>
                </a:ext>
              </a:extLst>
            </p:cNvPr>
            <p:cNvPicPr>
              <a:picLocks noChangeAspect="1"/>
            </p:cNvPicPr>
            <p:nvPr/>
          </p:nvPicPr>
          <p:blipFill>
            <a:blip r:embed="rId5"/>
            <a:stretch>
              <a:fillRect/>
            </a:stretch>
          </p:blipFill>
          <p:spPr>
            <a:xfrm>
              <a:off x="603250" y="5437139"/>
              <a:ext cx="2311400" cy="1181100"/>
            </a:xfrm>
            <a:prstGeom prst="rect">
              <a:avLst/>
            </a:prstGeom>
          </p:spPr>
        </p:pic>
        <p:pic>
          <p:nvPicPr>
            <p:cNvPr id="18" name="Immagine 17">
              <a:extLst>
                <a:ext uri="{FF2B5EF4-FFF2-40B4-BE49-F238E27FC236}">
                  <a16:creationId xmlns:a16="http://schemas.microsoft.com/office/drawing/2014/main" id="{3E3697E7-06D2-9F57-31C2-2C47CA11ECF4}"/>
                </a:ext>
              </a:extLst>
            </p:cNvPr>
            <p:cNvPicPr>
              <a:picLocks noChangeAspect="1"/>
            </p:cNvPicPr>
            <p:nvPr/>
          </p:nvPicPr>
          <p:blipFill>
            <a:blip r:embed="rId6"/>
            <a:stretch>
              <a:fillRect/>
            </a:stretch>
          </p:blipFill>
          <p:spPr>
            <a:xfrm>
              <a:off x="351664" y="5776232"/>
              <a:ext cx="279400" cy="304800"/>
            </a:xfrm>
            <a:prstGeom prst="rect">
              <a:avLst/>
            </a:prstGeom>
          </p:spPr>
        </p:pic>
      </p:grpSp>
      <p:grpSp>
        <p:nvGrpSpPr>
          <p:cNvPr id="25" name="Gruppo 24">
            <a:extLst>
              <a:ext uri="{FF2B5EF4-FFF2-40B4-BE49-F238E27FC236}">
                <a16:creationId xmlns:a16="http://schemas.microsoft.com/office/drawing/2014/main" id="{012D21F5-3FA6-B5BA-D507-22E088A8CB91}"/>
              </a:ext>
            </a:extLst>
          </p:cNvPr>
          <p:cNvGrpSpPr/>
          <p:nvPr/>
        </p:nvGrpSpPr>
        <p:grpSpPr>
          <a:xfrm>
            <a:off x="3618497" y="4255678"/>
            <a:ext cx="3796093" cy="2260600"/>
            <a:chOff x="5251417" y="4339672"/>
            <a:chExt cx="3796093" cy="2260600"/>
          </a:xfrm>
        </p:grpSpPr>
        <p:pic>
          <p:nvPicPr>
            <p:cNvPr id="11" name="Immagine 10">
              <a:extLst>
                <a:ext uri="{FF2B5EF4-FFF2-40B4-BE49-F238E27FC236}">
                  <a16:creationId xmlns:a16="http://schemas.microsoft.com/office/drawing/2014/main" id="{E215981A-4D19-9154-C648-676153FFB603}"/>
                </a:ext>
              </a:extLst>
            </p:cNvPr>
            <p:cNvPicPr>
              <a:picLocks noChangeAspect="1"/>
            </p:cNvPicPr>
            <p:nvPr/>
          </p:nvPicPr>
          <p:blipFill rotWithShape="1">
            <a:blip r:embed="rId7"/>
            <a:srcRect l="1988" r="5507"/>
            <a:stretch/>
          </p:blipFill>
          <p:spPr>
            <a:xfrm>
              <a:off x="5452582" y="4339672"/>
              <a:ext cx="3594928" cy="2260600"/>
            </a:xfrm>
            <a:prstGeom prst="rect">
              <a:avLst/>
            </a:prstGeom>
          </p:spPr>
        </p:pic>
        <p:pic>
          <p:nvPicPr>
            <p:cNvPr id="24" name="Immagine 23">
              <a:extLst>
                <a:ext uri="{FF2B5EF4-FFF2-40B4-BE49-F238E27FC236}">
                  <a16:creationId xmlns:a16="http://schemas.microsoft.com/office/drawing/2014/main" id="{528299A4-5E20-1BE3-E1E2-B667288BCC06}"/>
                </a:ext>
              </a:extLst>
            </p:cNvPr>
            <p:cNvPicPr>
              <a:picLocks noChangeAspect="1"/>
            </p:cNvPicPr>
            <p:nvPr/>
          </p:nvPicPr>
          <p:blipFill>
            <a:blip r:embed="rId8"/>
            <a:stretch>
              <a:fillRect/>
            </a:stretch>
          </p:blipFill>
          <p:spPr>
            <a:xfrm>
              <a:off x="5251417" y="5327963"/>
              <a:ext cx="292100" cy="317500"/>
            </a:xfrm>
            <a:prstGeom prst="rect">
              <a:avLst/>
            </a:prstGeom>
          </p:spPr>
        </p:pic>
      </p:grpSp>
      <p:pic>
        <p:nvPicPr>
          <p:cNvPr id="4" name="Immagine 3">
            <a:extLst>
              <a:ext uri="{FF2B5EF4-FFF2-40B4-BE49-F238E27FC236}">
                <a16:creationId xmlns:a16="http://schemas.microsoft.com/office/drawing/2014/main" id="{1E497B47-7B74-DB66-D2BC-C234D6466017}"/>
              </a:ext>
            </a:extLst>
          </p:cNvPr>
          <p:cNvPicPr>
            <a:picLocks noChangeAspect="1"/>
          </p:cNvPicPr>
          <p:nvPr/>
        </p:nvPicPr>
        <p:blipFill>
          <a:blip r:embed="rId9"/>
          <a:stretch>
            <a:fillRect/>
          </a:stretch>
        </p:blipFill>
        <p:spPr>
          <a:xfrm>
            <a:off x="5403855" y="5385978"/>
            <a:ext cx="225378" cy="225378"/>
          </a:xfrm>
          <a:prstGeom prst="rect">
            <a:avLst/>
          </a:prstGeom>
        </p:spPr>
      </p:pic>
      <p:grpSp>
        <p:nvGrpSpPr>
          <p:cNvPr id="8" name="Gruppo 7">
            <a:extLst>
              <a:ext uri="{FF2B5EF4-FFF2-40B4-BE49-F238E27FC236}">
                <a16:creationId xmlns:a16="http://schemas.microsoft.com/office/drawing/2014/main" id="{4A5E258F-8834-78A1-1DC1-9C666B2D3C6B}"/>
              </a:ext>
            </a:extLst>
          </p:cNvPr>
          <p:cNvGrpSpPr/>
          <p:nvPr/>
        </p:nvGrpSpPr>
        <p:grpSpPr>
          <a:xfrm>
            <a:off x="742950" y="2667276"/>
            <a:ext cx="2171700" cy="968963"/>
            <a:chOff x="742950" y="2667276"/>
            <a:chExt cx="2171700" cy="968963"/>
          </a:xfrm>
        </p:grpSpPr>
        <p:pic>
          <p:nvPicPr>
            <p:cNvPr id="3" name="Immagine 2">
              <a:extLst>
                <a:ext uri="{FF2B5EF4-FFF2-40B4-BE49-F238E27FC236}">
                  <a16:creationId xmlns:a16="http://schemas.microsoft.com/office/drawing/2014/main" id="{162DF916-5BC1-8731-6CA5-98C433495B32}"/>
                </a:ext>
              </a:extLst>
            </p:cNvPr>
            <p:cNvPicPr>
              <a:picLocks noChangeAspect="1"/>
            </p:cNvPicPr>
            <p:nvPr/>
          </p:nvPicPr>
          <p:blipFill rotWithShape="1">
            <a:blip r:embed="rId10"/>
            <a:srcRect b="26804"/>
            <a:stretch/>
          </p:blipFill>
          <p:spPr>
            <a:xfrm>
              <a:off x="742950" y="2667276"/>
              <a:ext cx="2171700" cy="901700"/>
            </a:xfrm>
            <a:prstGeom prst="rect">
              <a:avLst/>
            </a:prstGeom>
          </p:spPr>
        </p:pic>
        <p:pic>
          <p:nvPicPr>
            <p:cNvPr id="6" name="Immagine 5">
              <a:extLst>
                <a:ext uri="{FF2B5EF4-FFF2-40B4-BE49-F238E27FC236}">
                  <a16:creationId xmlns:a16="http://schemas.microsoft.com/office/drawing/2014/main" id="{26BE7281-6B39-69FD-9C72-4C46CEA81D3E}"/>
                </a:ext>
              </a:extLst>
            </p:cNvPr>
            <p:cNvPicPr>
              <a:picLocks noChangeAspect="1"/>
            </p:cNvPicPr>
            <p:nvPr/>
          </p:nvPicPr>
          <p:blipFill>
            <a:blip r:embed="rId11"/>
            <a:stretch>
              <a:fillRect/>
            </a:stretch>
          </p:blipFill>
          <p:spPr>
            <a:xfrm>
              <a:off x="1055105" y="3245734"/>
              <a:ext cx="1859545" cy="390505"/>
            </a:xfrm>
            <a:prstGeom prst="rect">
              <a:avLst/>
            </a:prstGeom>
          </p:spPr>
        </p:pic>
      </p:grpSp>
    </p:spTree>
    <p:extLst>
      <p:ext uri="{BB962C8B-B14F-4D97-AF65-F5344CB8AC3E}">
        <p14:creationId xmlns:p14="http://schemas.microsoft.com/office/powerpoint/2010/main" val="1901211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(4)</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Ex5.4: </a:t>
            </a:r>
            <a:r>
              <a:rPr lang="en-GB" b="1" dirty="0"/>
              <a:t>Find a minimal Boolean equation for the following true table and sketch the circuit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pic>
        <p:nvPicPr>
          <p:cNvPr id="3" name="Immagine 2">
            <a:extLst>
              <a:ext uri="{FF2B5EF4-FFF2-40B4-BE49-F238E27FC236}">
                <a16:creationId xmlns:a16="http://schemas.microsoft.com/office/drawing/2014/main" id="{65FB79C9-CBCC-5534-863B-6A66BC1FC860}"/>
              </a:ext>
            </a:extLst>
          </p:cNvPr>
          <p:cNvPicPr>
            <a:picLocks noChangeAspect="1"/>
          </p:cNvPicPr>
          <p:nvPr/>
        </p:nvPicPr>
        <p:blipFill>
          <a:blip r:embed="rId3"/>
          <a:stretch>
            <a:fillRect/>
          </a:stretch>
        </p:blipFill>
        <p:spPr>
          <a:xfrm>
            <a:off x="583866" y="1946776"/>
            <a:ext cx="1614818" cy="2721476"/>
          </a:xfrm>
          <a:prstGeom prst="rect">
            <a:avLst/>
          </a:prstGeom>
        </p:spPr>
      </p:pic>
      <p:pic>
        <p:nvPicPr>
          <p:cNvPr id="9" name="Immagine 8">
            <a:extLst>
              <a:ext uri="{FF2B5EF4-FFF2-40B4-BE49-F238E27FC236}">
                <a16:creationId xmlns:a16="http://schemas.microsoft.com/office/drawing/2014/main" id="{31BF03FB-6938-6B42-0938-4EDD3EF6049C}"/>
              </a:ext>
            </a:extLst>
          </p:cNvPr>
          <p:cNvPicPr>
            <a:picLocks noChangeAspect="1"/>
          </p:cNvPicPr>
          <p:nvPr/>
        </p:nvPicPr>
        <p:blipFill>
          <a:blip r:embed="rId4"/>
          <a:stretch>
            <a:fillRect/>
          </a:stretch>
        </p:blipFill>
        <p:spPr>
          <a:xfrm>
            <a:off x="5963472" y="4861426"/>
            <a:ext cx="2362200" cy="1358900"/>
          </a:xfrm>
          <a:prstGeom prst="rect">
            <a:avLst/>
          </a:prstGeom>
        </p:spPr>
      </p:pic>
      <p:grpSp>
        <p:nvGrpSpPr>
          <p:cNvPr id="11" name="Gruppo 10">
            <a:extLst>
              <a:ext uri="{FF2B5EF4-FFF2-40B4-BE49-F238E27FC236}">
                <a16:creationId xmlns:a16="http://schemas.microsoft.com/office/drawing/2014/main" id="{7DCE235E-2FDD-0303-7ED4-993013633D4F}"/>
              </a:ext>
            </a:extLst>
          </p:cNvPr>
          <p:cNvGrpSpPr/>
          <p:nvPr/>
        </p:nvGrpSpPr>
        <p:grpSpPr>
          <a:xfrm>
            <a:off x="3321031" y="3762537"/>
            <a:ext cx="2501938" cy="2737776"/>
            <a:chOff x="2619800" y="3698991"/>
            <a:chExt cx="2501938" cy="2737776"/>
          </a:xfrm>
        </p:grpSpPr>
        <p:pic>
          <p:nvPicPr>
            <p:cNvPr id="7" name="Immagine 6">
              <a:extLst>
                <a:ext uri="{FF2B5EF4-FFF2-40B4-BE49-F238E27FC236}">
                  <a16:creationId xmlns:a16="http://schemas.microsoft.com/office/drawing/2014/main" id="{B427DE47-741F-A54F-0A44-043814AB1867}"/>
                </a:ext>
              </a:extLst>
            </p:cNvPr>
            <p:cNvPicPr>
              <a:picLocks noChangeAspect="1"/>
            </p:cNvPicPr>
            <p:nvPr/>
          </p:nvPicPr>
          <p:blipFill>
            <a:blip r:embed="rId5"/>
            <a:stretch>
              <a:fillRect/>
            </a:stretch>
          </p:blipFill>
          <p:spPr>
            <a:xfrm>
              <a:off x="2619800" y="3698991"/>
              <a:ext cx="2501938" cy="2737776"/>
            </a:xfrm>
            <a:prstGeom prst="rect">
              <a:avLst/>
            </a:prstGeom>
          </p:spPr>
        </p:pic>
        <p:sp>
          <p:nvSpPr>
            <p:cNvPr id="10" name="Rettangolo 9">
              <a:extLst>
                <a:ext uri="{FF2B5EF4-FFF2-40B4-BE49-F238E27FC236}">
                  <a16:creationId xmlns:a16="http://schemas.microsoft.com/office/drawing/2014/main" id="{4921B2B7-63F7-4FFF-9BE7-AEA8DF487044}"/>
                </a:ext>
              </a:extLst>
            </p:cNvPr>
            <p:cNvSpPr/>
            <p:nvPr/>
          </p:nvSpPr>
          <p:spPr>
            <a:xfrm>
              <a:off x="2619800" y="6220326"/>
              <a:ext cx="412158" cy="216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8960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(5)</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Ex5.5: </a:t>
            </a:r>
            <a:r>
              <a:rPr lang="en-GB" b="1" dirty="0"/>
              <a:t>Find a minimal Boolean equation for the following true table and sketch the circuit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pic>
        <p:nvPicPr>
          <p:cNvPr id="4" name="Immagine 3">
            <a:extLst>
              <a:ext uri="{FF2B5EF4-FFF2-40B4-BE49-F238E27FC236}">
                <a16:creationId xmlns:a16="http://schemas.microsoft.com/office/drawing/2014/main" id="{7FC53679-2B13-58FD-CCF1-F4CE2D9B5B69}"/>
              </a:ext>
            </a:extLst>
          </p:cNvPr>
          <p:cNvPicPr>
            <a:picLocks noChangeAspect="1"/>
          </p:cNvPicPr>
          <p:nvPr/>
        </p:nvPicPr>
        <p:blipFill>
          <a:blip r:embed="rId3"/>
          <a:stretch>
            <a:fillRect/>
          </a:stretch>
        </p:blipFill>
        <p:spPr>
          <a:xfrm>
            <a:off x="617287" y="1927249"/>
            <a:ext cx="1801060" cy="2934177"/>
          </a:xfrm>
          <a:prstGeom prst="rect">
            <a:avLst/>
          </a:prstGeom>
        </p:spPr>
      </p:pic>
      <p:pic>
        <p:nvPicPr>
          <p:cNvPr id="6" name="Immagine 5">
            <a:extLst>
              <a:ext uri="{FF2B5EF4-FFF2-40B4-BE49-F238E27FC236}">
                <a16:creationId xmlns:a16="http://schemas.microsoft.com/office/drawing/2014/main" id="{D8B0DAB8-5D9B-E8EE-AB4A-75D3B7A1E6FC}"/>
              </a:ext>
            </a:extLst>
          </p:cNvPr>
          <p:cNvPicPr>
            <a:picLocks noChangeAspect="1"/>
          </p:cNvPicPr>
          <p:nvPr/>
        </p:nvPicPr>
        <p:blipFill>
          <a:blip r:embed="rId4"/>
          <a:stretch>
            <a:fillRect/>
          </a:stretch>
        </p:blipFill>
        <p:spPr>
          <a:xfrm>
            <a:off x="1137319" y="5385113"/>
            <a:ext cx="4559300" cy="520700"/>
          </a:xfrm>
          <a:prstGeom prst="rect">
            <a:avLst/>
          </a:prstGeom>
        </p:spPr>
      </p:pic>
      <p:pic>
        <p:nvPicPr>
          <p:cNvPr id="12" name="Immagine 11">
            <a:extLst>
              <a:ext uri="{FF2B5EF4-FFF2-40B4-BE49-F238E27FC236}">
                <a16:creationId xmlns:a16="http://schemas.microsoft.com/office/drawing/2014/main" id="{54C180D4-7241-9BC3-7AF5-71811E7FF0FD}"/>
              </a:ext>
            </a:extLst>
          </p:cNvPr>
          <p:cNvPicPr>
            <a:picLocks noChangeAspect="1"/>
          </p:cNvPicPr>
          <p:nvPr/>
        </p:nvPicPr>
        <p:blipFill>
          <a:blip r:embed="rId5"/>
          <a:stretch>
            <a:fillRect/>
          </a:stretch>
        </p:blipFill>
        <p:spPr>
          <a:xfrm>
            <a:off x="5696619" y="4826637"/>
            <a:ext cx="2882900" cy="1485900"/>
          </a:xfrm>
          <a:prstGeom prst="rect">
            <a:avLst/>
          </a:prstGeom>
        </p:spPr>
      </p:pic>
    </p:spTree>
    <p:extLst>
      <p:ext uri="{BB962C8B-B14F-4D97-AF65-F5344CB8AC3E}">
        <p14:creationId xmlns:p14="http://schemas.microsoft.com/office/powerpoint/2010/main" val="4119630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(6)</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Ex5.6: </a:t>
            </a:r>
            <a:r>
              <a:rPr lang="en-GB" b="1" dirty="0"/>
              <a:t>Complete the design of the seven-segment decoder segments S</a:t>
            </a:r>
            <a:r>
              <a:rPr lang="en-GB" b="1" baseline="-25000" dirty="0"/>
              <a:t>c </a:t>
            </a:r>
            <a:r>
              <a:rPr lang="en-GB" b="1" dirty="0"/>
              <a:t>through S</a:t>
            </a:r>
            <a:r>
              <a:rPr lang="en-GB" b="1" baseline="-25000" dirty="0"/>
              <a:t>g </a:t>
            </a:r>
            <a:r>
              <a:rPr lang="en-GB" b="1" dirty="0"/>
              <a:t>and sketch a reasonably simple gate-level implementation of part </a:t>
            </a:r>
          </a:p>
          <a:p>
            <a:pPr lvl="1"/>
            <a:r>
              <a:rPr lang="en-GB" dirty="0"/>
              <a:t>Solution:</a:t>
            </a:r>
          </a:p>
          <a:p>
            <a:pPr lvl="0"/>
            <a:endParaRPr lang="en-GB" dirty="0"/>
          </a:p>
          <a:p>
            <a:pPr lvl="1"/>
            <a:endParaRPr lang="en-GB" dirty="0"/>
          </a:p>
        </p:txBody>
      </p:sp>
      <p:pic>
        <p:nvPicPr>
          <p:cNvPr id="3" name="Immagine 2">
            <a:extLst>
              <a:ext uri="{FF2B5EF4-FFF2-40B4-BE49-F238E27FC236}">
                <a16:creationId xmlns:a16="http://schemas.microsoft.com/office/drawing/2014/main" id="{8C1E7365-3143-4EA1-EA85-BB08031E8E24}"/>
              </a:ext>
            </a:extLst>
          </p:cNvPr>
          <p:cNvPicPr>
            <a:picLocks noChangeAspect="1"/>
          </p:cNvPicPr>
          <p:nvPr/>
        </p:nvPicPr>
        <p:blipFill>
          <a:blip r:embed="rId3"/>
          <a:stretch>
            <a:fillRect/>
          </a:stretch>
        </p:blipFill>
        <p:spPr>
          <a:xfrm>
            <a:off x="5730375" y="2186067"/>
            <a:ext cx="3250875" cy="4295274"/>
          </a:xfrm>
          <a:prstGeom prst="rect">
            <a:avLst/>
          </a:prstGeom>
        </p:spPr>
      </p:pic>
      <p:pic>
        <p:nvPicPr>
          <p:cNvPr id="4" name="Immagine 3">
            <a:extLst>
              <a:ext uri="{FF2B5EF4-FFF2-40B4-BE49-F238E27FC236}">
                <a16:creationId xmlns:a16="http://schemas.microsoft.com/office/drawing/2014/main" id="{B9C3D114-22BB-41FF-7C0C-B3324023A7F2}"/>
              </a:ext>
            </a:extLst>
          </p:cNvPr>
          <p:cNvPicPr>
            <a:picLocks noChangeAspect="1"/>
          </p:cNvPicPr>
          <p:nvPr/>
        </p:nvPicPr>
        <p:blipFill rotWithShape="1">
          <a:blip r:embed="rId4"/>
          <a:srcRect t="2595"/>
          <a:stretch/>
        </p:blipFill>
        <p:spPr>
          <a:xfrm>
            <a:off x="364624" y="2598821"/>
            <a:ext cx="3633538" cy="1877213"/>
          </a:xfrm>
          <a:prstGeom prst="rect">
            <a:avLst/>
          </a:prstGeom>
        </p:spPr>
      </p:pic>
      <p:pic>
        <p:nvPicPr>
          <p:cNvPr id="6" name="Immagine 5">
            <a:extLst>
              <a:ext uri="{FF2B5EF4-FFF2-40B4-BE49-F238E27FC236}">
                <a16:creationId xmlns:a16="http://schemas.microsoft.com/office/drawing/2014/main" id="{255519E7-0F63-36EF-3C0C-862CCEA69F8D}"/>
              </a:ext>
            </a:extLst>
          </p:cNvPr>
          <p:cNvPicPr>
            <a:picLocks noChangeAspect="1"/>
          </p:cNvPicPr>
          <p:nvPr/>
        </p:nvPicPr>
        <p:blipFill>
          <a:blip r:embed="rId5"/>
          <a:stretch>
            <a:fillRect/>
          </a:stretch>
        </p:blipFill>
        <p:spPr>
          <a:xfrm>
            <a:off x="395394" y="4476034"/>
            <a:ext cx="3571999" cy="1836503"/>
          </a:xfrm>
          <a:prstGeom prst="rect">
            <a:avLst/>
          </a:prstGeom>
        </p:spPr>
      </p:pic>
      <p:pic>
        <p:nvPicPr>
          <p:cNvPr id="8" name="Immagine 7">
            <a:extLst>
              <a:ext uri="{FF2B5EF4-FFF2-40B4-BE49-F238E27FC236}">
                <a16:creationId xmlns:a16="http://schemas.microsoft.com/office/drawing/2014/main" id="{7F6D11E1-CFEB-4ED3-9291-269E38274A3D}"/>
              </a:ext>
            </a:extLst>
          </p:cNvPr>
          <p:cNvPicPr>
            <a:picLocks noChangeAspect="1"/>
          </p:cNvPicPr>
          <p:nvPr/>
        </p:nvPicPr>
        <p:blipFill>
          <a:blip r:embed="rId6"/>
          <a:stretch>
            <a:fillRect/>
          </a:stretch>
        </p:blipFill>
        <p:spPr>
          <a:xfrm>
            <a:off x="4042061" y="4555584"/>
            <a:ext cx="1613095" cy="1795793"/>
          </a:xfrm>
          <a:prstGeom prst="rect">
            <a:avLst/>
          </a:prstGeom>
        </p:spPr>
      </p:pic>
    </p:spTree>
    <p:extLst>
      <p:ext uri="{BB962C8B-B14F-4D97-AF65-F5344CB8AC3E}">
        <p14:creationId xmlns:p14="http://schemas.microsoft.com/office/powerpoint/2010/main" val="322065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The order of operations is important when interpreting equations</a:t>
            </a:r>
          </a:p>
          <a:p>
            <a:pPr lvl="1"/>
            <a:r>
              <a:rPr lang="en-GB" dirty="0"/>
              <a:t>NOT has the highest precedence</a:t>
            </a:r>
          </a:p>
          <a:p>
            <a:pPr lvl="1"/>
            <a:r>
              <a:rPr lang="en-GB" dirty="0"/>
              <a:t>followed by AND, then OR (just as in ordinary equations)</a:t>
            </a:r>
          </a:p>
          <a:p>
            <a:pPr lvl="1"/>
            <a:r>
              <a:rPr lang="it-IT" dirty="0"/>
              <a:t>Y = A + BC </a:t>
            </a:r>
            <a:r>
              <a:rPr lang="en-GB" dirty="0"/>
              <a:t>means</a:t>
            </a:r>
            <a:r>
              <a:rPr lang="it-IT" dirty="0"/>
              <a:t> Y = A OR (B AND C)</a:t>
            </a:r>
          </a:p>
          <a:p>
            <a:pPr lvl="0"/>
            <a:endParaRPr lang="en-GB" dirty="0"/>
          </a:p>
          <a:p>
            <a:pPr lvl="1"/>
            <a:endParaRPr lang="en-GB" dirty="0"/>
          </a:p>
        </p:txBody>
      </p:sp>
    </p:spTree>
    <p:extLst>
      <p:ext uri="{BB962C8B-B14F-4D97-AF65-F5344CB8AC3E}">
        <p14:creationId xmlns:p14="http://schemas.microsoft.com/office/powerpoint/2010/main" val="260263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(1)</a:t>
            </a:r>
            <a:endParaRPr dirty="0"/>
          </a:p>
        </p:txBody>
      </p:sp>
      <p:sp>
        <p:nvSpPr>
          <p:cNvPr id="84" name="Google Shape;84;p14"/>
          <p:cNvSpPr txBox="1">
            <a:spLocks noGrp="1"/>
          </p:cNvSpPr>
          <p:nvPr>
            <p:ph type="body" idx="1"/>
          </p:nvPr>
        </p:nvSpPr>
        <p:spPr>
          <a:xfrm>
            <a:off x="162750" y="1054271"/>
            <a:ext cx="8669550" cy="5487201"/>
          </a:xfrm>
          <a:prstGeom prst="rect">
            <a:avLst/>
          </a:prstGeom>
        </p:spPr>
        <p:txBody>
          <a:bodyPr spcFirstLastPara="1" wrap="square" lIns="91425" tIns="91425" rIns="91425" bIns="91425" anchor="t" anchorCtr="0">
            <a:noAutofit/>
          </a:bodyPr>
          <a:lstStyle/>
          <a:p>
            <a:pPr lvl="0"/>
            <a:r>
              <a:rPr lang="en-GB" dirty="0"/>
              <a:t>A truth table of N inputs contains 2</a:t>
            </a:r>
            <a:r>
              <a:rPr lang="en-GB" baseline="30000" dirty="0"/>
              <a:t>N</a:t>
            </a:r>
            <a:r>
              <a:rPr lang="en-GB" dirty="0"/>
              <a:t> rows</a:t>
            </a:r>
          </a:p>
          <a:p>
            <a:pPr lvl="1"/>
            <a:r>
              <a:rPr lang="en-GB" dirty="0"/>
              <a:t>one for each possible value of the inputs</a:t>
            </a:r>
          </a:p>
          <a:p>
            <a:r>
              <a:rPr lang="en-GB" dirty="0"/>
              <a:t>We can associate each row with </a:t>
            </a:r>
            <a:r>
              <a:rPr lang="en-GB" b="1" dirty="0"/>
              <a:t>a minterm that is TRUE </a:t>
            </a:r>
            <a:r>
              <a:rPr lang="en-GB" dirty="0"/>
              <a:t>for that row</a:t>
            </a:r>
          </a:p>
          <a:p>
            <a:r>
              <a:rPr lang="en-GB" dirty="0"/>
              <a:t>Example of two inputs:</a:t>
            </a:r>
          </a:p>
          <a:p>
            <a:endParaRPr lang="en-GB" dirty="0"/>
          </a:p>
          <a:p>
            <a:pPr marL="590550" lvl="1" indent="0">
              <a:buNone/>
            </a:pPr>
            <a:endParaRPr lang="en-GB" dirty="0"/>
          </a:p>
          <a:p>
            <a:pPr marL="590550" lvl="1" indent="0">
              <a:buNone/>
            </a:pPr>
            <a:endParaRPr lang="en-GB" sz="100" dirty="0"/>
          </a:p>
          <a:p>
            <a:pPr lvl="1"/>
            <a:r>
              <a:rPr lang="en-GB" dirty="0"/>
              <a:t>the minterm for the first row is </a:t>
            </a:r>
            <a:r>
              <a:rPr lang="en-GB" u="sng" dirty="0"/>
              <a:t>A</a:t>
            </a:r>
            <a:r>
              <a:rPr lang="en-GB" dirty="0"/>
              <a:t> </a:t>
            </a:r>
            <a:r>
              <a:rPr lang="en-GB" u="sng" dirty="0"/>
              <a:t>B</a:t>
            </a:r>
            <a:r>
              <a:rPr lang="en-GB" dirty="0"/>
              <a:t> because it is TRUE when A=0, B=0</a:t>
            </a:r>
          </a:p>
          <a:p>
            <a:pPr lvl="0"/>
            <a:r>
              <a:rPr lang="en-GB" dirty="0"/>
              <a:t>The minterms are numbered starting with 0 (m</a:t>
            </a:r>
            <a:r>
              <a:rPr lang="en-GB" baseline="-25000" dirty="0"/>
              <a:t>0</a:t>
            </a:r>
            <a:r>
              <a:rPr lang="en-GB" dirty="0"/>
              <a:t>, m</a:t>
            </a:r>
            <a:r>
              <a:rPr lang="en-GB" baseline="-25000" dirty="0"/>
              <a:t>1</a:t>
            </a:r>
            <a:r>
              <a:rPr lang="en-GB" dirty="0"/>
              <a:t>, m</a:t>
            </a:r>
            <a:r>
              <a:rPr lang="en-GB" baseline="-25000" dirty="0"/>
              <a:t>2</a:t>
            </a:r>
            <a:r>
              <a:rPr lang="en-GB" dirty="0"/>
              <a:t>, and so on)</a:t>
            </a:r>
            <a:endParaRPr lang="en-GB" baseline="-25000" dirty="0"/>
          </a:p>
          <a:p>
            <a:r>
              <a:rPr lang="en-GB" dirty="0"/>
              <a:t>We can write the boolean equation by </a:t>
            </a:r>
            <a:r>
              <a:rPr lang="en-GB" b="1" dirty="0"/>
              <a:t>summing each of the minterms for which the output is TRUE</a:t>
            </a:r>
          </a:p>
          <a:p>
            <a:pPr lvl="1"/>
            <a:r>
              <a:rPr lang="en-GB" dirty="0"/>
              <a:t>in the example, there are two rows (or minterm) for which the output is TRUE </a:t>
            </a:r>
          </a:p>
          <a:p>
            <a:pPr lvl="1"/>
            <a:r>
              <a:rPr lang="en-GB" dirty="0"/>
              <a:t>thus, Y = </a:t>
            </a:r>
            <a:r>
              <a:rPr lang="en-GB" u="sng" dirty="0"/>
              <a:t>A</a:t>
            </a:r>
            <a:r>
              <a:rPr lang="en-GB" dirty="0"/>
              <a:t> B + A B</a:t>
            </a:r>
          </a:p>
          <a:p>
            <a:r>
              <a:rPr lang="en-GB" dirty="0"/>
              <a:t>This is called </a:t>
            </a:r>
            <a:r>
              <a:rPr lang="en-GB" b="1" dirty="0"/>
              <a:t>the sum-of-products</a:t>
            </a:r>
            <a:r>
              <a:rPr lang="en-GB" dirty="0"/>
              <a:t> (</a:t>
            </a:r>
            <a:r>
              <a:rPr lang="en-GB" b="1" dirty="0"/>
              <a:t>SOP</a:t>
            </a:r>
            <a:r>
              <a:rPr lang="en-GB" dirty="0"/>
              <a:t>) </a:t>
            </a:r>
            <a:r>
              <a:rPr lang="en-GB" b="1" dirty="0"/>
              <a:t>canonical form </a:t>
            </a:r>
            <a:r>
              <a:rPr lang="en-GB" dirty="0"/>
              <a:t>of a function, because it is the sum (OR) of products (AND). In </a:t>
            </a:r>
            <a:r>
              <a:rPr lang="en-GB" b="1" dirty="0"/>
              <a:t>sigma notation</a:t>
            </a:r>
            <a:r>
              <a:rPr lang="en-GB" dirty="0"/>
              <a:t>:</a:t>
            </a:r>
          </a:p>
          <a:p>
            <a:pPr lvl="1"/>
            <a:r>
              <a:rPr lang="en-GB" dirty="0"/>
              <a:t>f(A,B) = </a:t>
            </a:r>
            <a:r>
              <a:rPr lang="it-IT" dirty="0"/>
              <a:t>𝛴</a:t>
            </a:r>
            <a:r>
              <a:rPr lang="en-GB" dirty="0"/>
              <a:t>(m</a:t>
            </a:r>
            <a:r>
              <a:rPr lang="en-GB" baseline="-25000" dirty="0"/>
              <a:t>1</a:t>
            </a:r>
            <a:r>
              <a:rPr lang="en-GB" dirty="0"/>
              <a:t>, m</a:t>
            </a:r>
            <a:r>
              <a:rPr lang="en-GB" baseline="-25000" dirty="0"/>
              <a:t>3</a:t>
            </a:r>
            <a:r>
              <a:rPr lang="en-GB" dirty="0"/>
              <a:t>)</a:t>
            </a:r>
          </a:p>
        </p:txBody>
      </p:sp>
      <p:pic>
        <p:nvPicPr>
          <p:cNvPr id="5" name="Immagine 4" descr="Immagine che contiene tavolo&#10;&#10;Descrizione generata automaticamente">
            <a:extLst>
              <a:ext uri="{FF2B5EF4-FFF2-40B4-BE49-F238E27FC236}">
                <a16:creationId xmlns:a16="http://schemas.microsoft.com/office/drawing/2014/main" id="{D1D395D0-DE5C-7ED7-AFC6-0A01E1DBE079}"/>
              </a:ext>
            </a:extLst>
          </p:cNvPr>
          <p:cNvPicPr>
            <a:picLocks noChangeAspect="1"/>
          </p:cNvPicPr>
          <p:nvPr/>
        </p:nvPicPr>
        <p:blipFill>
          <a:blip r:embed="rId3"/>
          <a:stretch>
            <a:fillRect/>
          </a:stretch>
        </p:blipFill>
        <p:spPr>
          <a:xfrm>
            <a:off x="3259275" y="2069121"/>
            <a:ext cx="2476500" cy="1219200"/>
          </a:xfrm>
          <a:prstGeom prst="rect">
            <a:avLst/>
          </a:prstGeom>
        </p:spPr>
      </p:pic>
    </p:spTree>
    <p:extLst>
      <p:ext uri="{BB962C8B-B14F-4D97-AF65-F5344CB8AC3E}">
        <p14:creationId xmlns:p14="http://schemas.microsoft.com/office/powerpoint/2010/main" val="323971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(2)</a:t>
            </a:r>
            <a:endParaRPr dirty="0"/>
          </a:p>
        </p:txBody>
      </p:sp>
      <p:sp>
        <p:nvSpPr>
          <p:cNvPr id="84" name="Google Shape;84;p14"/>
          <p:cNvSpPr txBox="1">
            <a:spLocks noGrp="1"/>
          </p:cNvSpPr>
          <p:nvPr>
            <p:ph type="body" idx="1"/>
          </p:nvPr>
        </p:nvSpPr>
        <p:spPr>
          <a:xfrm>
            <a:off x="190005" y="1212537"/>
            <a:ext cx="8402279" cy="5100000"/>
          </a:xfrm>
          <a:prstGeom prst="rect">
            <a:avLst/>
          </a:prstGeom>
        </p:spPr>
        <p:txBody>
          <a:bodyPr spcFirstLastPara="1" wrap="square" lIns="91425" tIns="91425" rIns="91425" bIns="91425" anchor="t" anchorCtr="0">
            <a:noAutofit/>
          </a:bodyPr>
          <a:lstStyle/>
          <a:p>
            <a:pPr lvl="0"/>
            <a:r>
              <a:rPr lang="en-GB" dirty="0"/>
              <a:t>The sum-of-products form provides a boolean equation for </a:t>
            </a:r>
            <a:r>
              <a:rPr lang="en-GB" b="1" dirty="0"/>
              <a:t>any truth table </a:t>
            </a:r>
            <a:r>
              <a:rPr lang="en-GB" dirty="0"/>
              <a:t>with any number of variables:</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marL="120650" lvl="0" indent="0">
              <a:buNone/>
            </a:pPr>
            <a:endParaRPr lang="en-GB" dirty="0"/>
          </a:p>
          <a:p>
            <a:pPr lvl="1"/>
            <a:r>
              <a:rPr lang="en-GB" dirty="0"/>
              <a:t>Y =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 </a:t>
            </a:r>
            <a:r>
              <a:rPr lang="en-GB" u="sng" dirty="0"/>
              <a:t>B</a:t>
            </a:r>
            <a:r>
              <a:rPr lang="en-GB" dirty="0"/>
              <a:t> C </a:t>
            </a:r>
            <a:r>
              <a:rPr lang="it-IT" dirty="0"/>
              <a:t>= 𝛴(m</a:t>
            </a:r>
            <a:r>
              <a:rPr lang="it-IT" baseline="-25000" dirty="0"/>
              <a:t>0</a:t>
            </a:r>
            <a:r>
              <a:rPr lang="it-IT" dirty="0"/>
              <a:t>,m</a:t>
            </a:r>
            <a:r>
              <a:rPr lang="it-IT" sz="1600" baseline="-25000" dirty="0"/>
              <a:t>4</a:t>
            </a:r>
            <a:r>
              <a:rPr lang="it-IT" dirty="0"/>
              <a:t>,m</a:t>
            </a:r>
            <a:r>
              <a:rPr lang="it-IT" baseline="-25000" dirty="0"/>
              <a:t>5</a:t>
            </a:r>
            <a:r>
              <a:rPr lang="it-IT" dirty="0"/>
              <a:t>)</a:t>
            </a:r>
          </a:p>
          <a:p>
            <a:pPr lvl="1"/>
            <a:endParaRPr lang="it-IT" dirty="0"/>
          </a:p>
          <a:p>
            <a:pPr lvl="0"/>
            <a:r>
              <a:rPr lang="en-GB" dirty="0"/>
              <a:t>Unfortunately, sum-of-products form does not necessarily generate the </a:t>
            </a:r>
            <a:r>
              <a:rPr lang="en-GB" b="1" dirty="0"/>
              <a:t>simplest equation</a:t>
            </a:r>
            <a:endParaRPr lang="en-GB" dirty="0"/>
          </a:p>
          <a:p>
            <a:pPr lvl="0"/>
            <a:endParaRPr lang="en-GB" dirty="0"/>
          </a:p>
        </p:txBody>
      </p:sp>
      <p:pic>
        <p:nvPicPr>
          <p:cNvPr id="3" name="Immagine 2" descr="Immagine che contiene testo, metro da misura&#10;&#10;Descrizione generata automaticamente">
            <a:extLst>
              <a:ext uri="{FF2B5EF4-FFF2-40B4-BE49-F238E27FC236}">
                <a16:creationId xmlns:a16="http://schemas.microsoft.com/office/drawing/2014/main" id="{10E7BF42-E86F-7D15-FA1A-FA3C80B283E8}"/>
              </a:ext>
            </a:extLst>
          </p:cNvPr>
          <p:cNvPicPr>
            <a:picLocks noChangeAspect="1"/>
          </p:cNvPicPr>
          <p:nvPr/>
        </p:nvPicPr>
        <p:blipFill>
          <a:blip r:embed="rId3"/>
          <a:stretch>
            <a:fillRect/>
          </a:stretch>
        </p:blipFill>
        <p:spPr>
          <a:xfrm>
            <a:off x="689185" y="2107131"/>
            <a:ext cx="1498600" cy="1727200"/>
          </a:xfrm>
          <a:prstGeom prst="rect">
            <a:avLst/>
          </a:prstGeom>
        </p:spPr>
      </p:pic>
      <p:grpSp>
        <p:nvGrpSpPr>
          <p:cNvPr id="12" name="Gruppo 11">
            <a:extLst>
              <a:ext uri="{FF2B5EF4-FFF2-40B4-BE49-F238E27FC236}">
                <a16:creationId xmlns:a16="http://schemas.microsoft.com/office/drawing/2014/main" id="{32A09446-4AD0-B370-CC91-E32A0DA4DB93}"/>
              </a:ext>
            </a:extLst>
          </p:cNvPr>
          <p:cNvGrpSpPr/>
          <p:nvPr/>
        </p:nvGrpSpPr>
        <p:grpSpPr>
          <a:xfrm>
            <a:off x="2491161" y="2107131"/>
            <a:ext cx="2144959" cy="1727200"/>
            <a:chOff x="3010568" y="1979027"/>
            <a:chExt cx="2144959" cy="1727200"/>
          </a:xfrm>
        </p:grpSpPr>
        <p:grpSp>
          <p:nvGrpSpPr>
            <p:cNvPr id="10" name="Gruppo 9">
              <a:extLst>
                <a:ext uri="{FF2B5EF4-FFF2-40B4-BE49-F238E27FC236}">
                  <a16:creationId xmlns:a16="http://schemas.microsoft.com/office/drawing/2014/main" id="{F1C19B63-3F44-4E29-2EE9-E09D359BEDCD}"/>
                </a:ext>
              </a:extLst>
            </p:cNvPr>
            <p:cNvGrpSpPr/>
            <p:nvPr/>
          </p:nvGrpSpPr>
          <p:grpSpPr>
            <a:xfrm>
              <a:off x="3010568" y="1979027"/>
              <a:ext cx="1498600" cy="1727200"/>
              <a:chOff x="2695153" y="2196123"/>
              <a:chExt cx="1498600" cy="1727200"/>
            </a:xfrm>
          </p:grpSpPr>
          <p:pic>
            <p:nvPicPr>
              <p:cNvPr id="5" name="Immagine 4" descr="Immagine che contiene testo, metro da misura&#10;&#10;Descrizione generata automaticamente">
                <a:extLst>
                  <a:ext uri="{FF2B5EF4-FFF2-40B4-BE49-F238E27FC236}">
                    <a16:creationId xmlns:a16="http://schemas.microsoft.com/office/drawing/2014/main" id="{3D9E415A-35DE-80BB-D9E1-54D52D3BAA18}"/>
                  </a:ext>
                </a:extLst>
              </p:cNvPr>
              <p:cNvPicPr>
                <a:picLocks noChangeAspect="1"/>
              </p:cNvPicPr>
              <p:nvPr/>
            </p:nvPicPr>
            <p:blipFill>
              <a:blip r:embed="rId3"/>
              <a:stretch>
                <a:fillRect/>
              </a:stretch>
            </p:blipFill>
            <p:spPr>
              <a:xfrm>
                <a:off x="2695153" y="2196123"/>
                <a:ext cx="1498600" cy="1727200"/>
              </a:xfrm>
              <a:prstGeom prst="rect">
                <a:avLst/>
              </a:prstGeom>
            </p:spPr>
          </p:pic>
          <p:sp>
            <p:nvSpPr>
              <p:cNvPr id="6" name="Rettangolo 5">
                <a:extLst>
                  <a:ext uri="{FF2B5EF4-FFF2-40B4-BE49-F238E27FC236}">
                    <a16:creationId xmlns:a16="http://schemas.microsoft.com/office/drawing/2014/main" id="{D1ABC3C6-0BC3-7AA1-3795-CCC90EABFB98}"/>
                  </a:ext>
                </a:extLst>
              </p:cNvPr>
              <p:cNvSpPr/>
              <p:nvPr/>
            </p:nvSpPr>
            <p:spPr>
              <a:xfrm>
                <a:off x="2849688" y="2500747"/>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FE7BD79F-9772-1BD8-9893-39B9D9B3D411}"/>
                  </a:ext>
                </a:extLst>
              </p:cNvPr>
              <p:cNvSpPr/>
              <p:nvPr/>
            </p:nvSpPr>
            <p:spPr>
              <a:xfrm>
                <a:off x="2849238" y="3184238"/>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08C68C1D-46C3-1441-1355-19D1B1DEE297}"/>
                  </a:ext>
                </a:extLst>
              </p:cNvPr>
              <p:cNvSpPr/>
              <p:nvPr/>
            </p:nvSpPr>
            <p:spPr>
              <a:xfrm>
                <a:off x="2849238" y="3356264"/>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CasellaDiTesto 10">
              <a:extLst>
                <a:ext uri="{FF2B5EF4-FFF2-40B4-BE49-F238E27FC236}">
                  <a16:creationId xmlns:a16="http://schemas.microsoft.com/office/drawing/2014/main" id="{7252479B-B09A-6953-1159-2E87A937EF1B}"/>
                </a:ext>
              </a:extLst>
            </p:cNvPr>
            <p:cNvSpPr txBox="1"/>
            <p:nvPr/>
          </p:nvSpPr>
          <p:spPr>
            <a:xfrm>
              <a:off x="4465915" y="2243867"/>
              <a:ext cx="689612" cy="1446550"/>
            </a:xfrm>
            <a:prstGeom prst="rect">
              <a:avLst/>
            </a:prstGeom>
            <a:noFill/>
          </p:spPr>
          <p:txBody>
            <a:bodyPr wrap="none" rtlCol="0">
              <a:spAutoFit/>
            </a:bodyPr>
            <a:lstStyle/>
            <a:p>
              <a:r>
                <a:rPr lang="en-GB" sz="900" dirty="0"/>
                <a:t>m</a:t>
              </a:r>
              <a:r>
                <a:rPr lang="en-GB" sz="900" baseline="-25000" dirty="0"/>
                <a:t>0</a:t>
              </a:r>
              <a:r>
                <a:rPr lang="en-GB" sz="900" dirty="0"/>
                <a:t>: </a:t>
              </a:r>
              <a:r>
                <a:rPr lang="en-GB" sz="900" u="sng" dirty="0"/>
                <a:t>A</a:t>
              </a:r>
              <a:r>
                <a:rPr lang="en-GB" sz="900" dirty="0"/>
                <a:t> </a:t>
              </a:r>
              <a:r>
                <a:rPr lang="en-GB" sz="900" u="sng" dirty="0"/>
                <a:t>B</a:t>
              </a:r>
              <a:r>
                <a:rPr lang="en-GB" sz="900" dirty="0"/>
                <a:t> </a:t>
              </a:r>
              <a:r>
                <a:rPr lang="en-GB" sz="900" u="sng" dirty="0"/>
                <a:t>C</a:t>
              </a:r>
            </a:p>
            <a:p>
              <a:endParaRPr lang="en-GB" sz="200" dirty="0"/>
            </a:p>
            <a:p>
              <a:r>
                <a:rPr lang="en-GB" sz="900" dirty="0"/>
                <a:t>m</a:t>
              </a:r>
              <a:r>
                <a:rPr lang="en-GB" sz="900" baseline="-25000" dirty="0"/>
                <a:t>1</a:t>
              </a:r>
              <a:r>
                <a:rPr lang="en-GB" sz="900" dirty="0"/>
                <a:t>: </a:t>
              </a:r>
              <a:r>
                <a:rPr lang="en-GB" sz="900" u="sng" dirty="0"/>
                <a:t>A</a:t>
              </a:r>
              <a:r>
                <a:rPr lang="en-GB" sz="900" dirty="0"/>
                <a:t> </a:t>
              </a:r>
              <a:r>
                <a:rPr lang="en-GB" sz="900" u="sng" dirty="0"/>
                <a:t>B</a:t>
              </a:r>
              <a:r>
                <a:rPr lang="en-GB" sz="900" dirty="0"/>
                <a:t> C</a:t>
              </a:r>
            </a:p>
            <a:p>
              <a:endParaRPr lang="en-GB" sz="200" dirty="0"/>
            </a:p>
            <a:p>
              <a:r>
                <a:rPr lang="en-GB" sz="900" dirty="0"/>
                <a:t>m</a:t>
              </a:r>
              <a:r>
                <a:rPr lang="en-GB" sz="900" baseline="-25000" dirty="0"/>
                <a:t>2</a:t>
              </a:r>
              <a:r>
                <a:rPr lang="en-GB" sz="900" dirty="0"/>
                <a:t>: </a:t>
              </a:r>
              <a:r>
                <a:rPr lang="en-GB" sz="900" u="sng" dirty="0"/>
                <a:t>A</a:t>
              </a:r>
              <a:r>
                <a:rPr lang="en-GB" sz="900" dirty="0"/>
                <a:t> B </a:t>
              </a:r>
              <a:r>
                <a:rPr lang="en-GB" sz="900" u="sng" dirty="0"/>
                <a:t>C</a:t>
              </a:r>
            </a:p>
            <a:p>
              <a:endParaRPr lang="en-GB" sz="200" dirty="0"/>
            </a:p>
            <a:p>
              <a:r>
                <a:rPr lang="en-GB" sz="900" dirty="0"/>
                <a:t>m</a:t>
              </a:r>
              <a:r>
                <a:rPr lang="en-GB" sz="900" baseline="-25000" dirty="0"/>
                <a:t>3</a:t>
              </a:r>
              <a:r>
                <a:rPr lang="en-GB" sz="900" dirty="0"/>
                <a:t>: </a:t>
              </a:r>
              <a:r>
                <a:rPr lang="en-GB" sz="900" u="sng" dirty="0"/>
                <a:t>A</a:t>
              </a:r>
              <a:r>
                <a:rPr lang="en-GB" sz="900" dirty="0"/>
                <a:t> B C</a:t>
              </a:r>
            </a:p>
            <a:p>
              <a:endParaRPr lang="en-GB" sz="300" dirty="0"/>
            </a:p>
            <a:p>
              <a:r>
                <a:rPr lang="en-GB" sz="900" dirty="0"/>
                <a:t>m</a:t>
              </a:r>
              <a:r>
                <a:rPr lang="en-GB" sz="900" baseline="-25000" dirty="0"/>
                <a:t>4</a:t>
              </a:r>
              <a:r>
                <a:rPr lang="en-GB" sz="900" dirty="0"/>
                <a:t>: A </a:t>
              </a:r>
              <a:r>
                <a:rPr lang="en-GB" sz="900" u="sng" dirty="0"/>
                <a:t>B</a:t>
              </a:r>
              <a:r>
                <a:rPr lang="en-GB" sz="900" dirty="0"/>
                <a:t> </a:t>
              </a:r>
              <a:r>
                <a:rPr lang="en-GB" sz="900" u="sng" dirty="0"/>
                <a:t>C</a:t>
              </a:r>
            </a:p>
            <a:p>
              <a:endParaRPr lang="en-GB" sz="300" dirty="0"/>
            </a:p>
            <a:p>
              <a:r>
                <a:rPr lang="en-GB" sz="900" dirty="0"/>
                <a:t>m</a:t>
              </a:r>
              <a:r>
                <a:rPr lang="en-GB" sz="900" baseline="-25000" dirty="0"/>
                <a:t>5</a:t>
              </a:r>
              <a:r>
                <a:rPr lang="en-GB" sz="900" dirty="0"/>
                <a:t>: A </a:t>
              </a:r>
              <a:r>
                <a:rPr lang="en-GB" sz="900" u="sng" dirty="0"/>
                <a:t>B</a:t>
              </a:r>
              <a:r>
                <a:rPr lang="en-GB" sz="900" dirty="0"/>
                <a:t> C</a:t>
              </a:r>
            </a:p>
            <a:p>
              <a:endParaRPr lang="en-GB" sz="200" dirty="0"/>
            </a:p>
            <a:p>
              <a:r>
                <a:rPr lang="en-GB" sz="900" dirty="0"/>
                <a:t>m</a:t>
              </a:r>
              <a:r>
                <a:rPr lang="en-GB" sz="900" baseline="-25000" dirty="0"/>
                <a:t>6</a:t>
              </a:r>
              <a:r>
                <a:rPr lang="en-GB" sz="900" dirty="0"/>
                <a:t>: A B </a:t>
              </a:r>
              <a:r>
                <a:rPr lang="en-GB" sz="900" u="sng" dirty="0"/>
                <a:t>C</a:t>
              </a:r>
            </a:p>
            <a:p>
              <a:endParaRPr lang="en-GB" sz="200" dirty="0"/>
            </a:p>
            <a:p>
              <a:r>
                <a:rPr lang="en-GB" sz="900" dirty="0"/>
                <a:t>m</a:t>
              </a:r>
              <a:r>
                <a:rPr lang="en-GB" sz="900" baseline="-25000" dirty="0"/>
                <a:t>7</a:t>
              </a:r>
              <a:r>
                <a:rPr lang="en-GB" sz="900" dirty="0"/>
                <a:t>: A B C</a:t>
              </a:r>
            </a:p>
          </p:txBody>
        </p:sp>
      </p:grpSp>
    </p:spTree>
    <p:extLst>
      <p:ext uri="{BB962C8B-B14F-4D97-AF65-F5344CB8AC3E}">
        <p14:creationId xmlns:p14="http://schemas.microsoft.com/office/powerpoint/2010/main" val="72394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Product-of-Sums Form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An alternative way of expressing boolean functions </a:t>
            </a:r>
          </a:p>
          <a:p>
            <a:pPr lvl="0"/>
            <a:r>
              <a:rPr lang="en-GB" dirty="0"/>
              <a:t>We can associate each row of a truth table with </a:t>
            </a:r>
            <a:r>
              <a:rPr lang="en-GB" b="1" dirty="0"/>
              <a:t>a maxterm that is FALSE </a:t>
            </a:r>
            <a:r>
              <a:rPr lang="en-GB" dirty="0"/>
              <a:t>for that row</a:t>
            </a:r>
          </a:p>
          <a:p>
            <a:pPr lvl="0"/>
            <a:r>
              <a:rPr lang="en-GB" dirty="0"/>
              <a:t>Example of  a two input: </a:t>
            </a:r>
          </a:p>
          <a:p>
            <a:pPr lvl="0"/>
            <a:endParaRPr lang="en-GB" dirty="0"/>
          </a:p>
          <a:p>
            <a:pPr lvl="0"/>
            <a:endParaRPr lang="en-GB" dirty="0"/>
          </a:p>
          <a:p>
            <a:pPr lvl="0"/>
            <a:endParaRPr lang="en-GB" sz="1000" dirty="0"/>
          </a:p>
          <a:p>
            <a:pPr lvl="1"/>
            <a:r>
              <a:rPr lang="en-GB" dirty="0"/>
              <a:t>the maxterm for the first row is (A + B) it is FALSE when A=0, B=0 </a:t>
            </a:r>
          </a:p>
          <a:p>
            <a:r>
              <a:rPr lang="en-GB" dirty="0"/>
              <a:t>We can write the boolean equation as the </a:t>
            </a:r>
            <a:r>
              <a:rPr lang="en-GB" b="1" dirty="0"/>
              <a:t>AND of each of the maxterms for which the output is FALSE</a:t>
            </a:r>
          </a:p>
          <a:p>
            <a:pPr lvl="1"/>
            <a:r>
              <a:rPr lang="en-GB" dirty="0"/>
              <a:t>in the example, there are two maxterm for which the output Y is FALSE </a:t>
            </a:r>
          </a:p>
          <a:p>
            <a:pPr lvl="1"/>
            <a:r>
              <a:rPr lang="en-GB" dirty="0"/>
              <a:t>thus, Y = (A+B) (</a:t>
            </a:r>
            <a:r>
              <a:rPr lang="en-GB" u="sng" dirty="0"/>
              <a:t>A</a:t>
            </a:r>
            <a:r>
              <a:rPr lang="en-GB" dirty="0"/>
              <a:t>+B)</a:t>
            </a:r>
          </a:p>
          <a:p>
            <a:r>
              <a:rPr lang="en-GB" dirty="0"/>
              <a:t>This is called </a:t>
            </a:r>
            <a:r>
              <a:rPr lang="en-GB" b="1" dirty="0"/>
              <a:t>the product-of-sum</a:t>
            </a:r>
            <a:r>
              <a:rPr lang="en-GB" dirty="0"/>
              <a:t> (</a:t>
            </a:r>
            <a:r>
              <a:rPr lang="en-GB" b="1" dirty="0"/>
              <a:t>POS</a:t>
            </a:r>
            <a:r>
              <a:rPr lang="en-GB" dirty="0"/>
              <a:t>) </a:t>
            </a:r>
            <a:r>
              <a:rPr lang="en-GB" b="1" dirty="0"/>
              <a:t>canonical form </a:t>
            </a:r>
            <a:r>
              <a:rPr lang="en-GB" dirty="0"/>
              <a:t>of a function. In </a:t>
            </a:r>
            <a:r>
              <a:rPr lang="en-GB" b="1" dirty="0"/>
              <a:t>pi notation</a:t>
            </a:r>
            <a:r>
              <a:rPr lang="en-GB" dirty="0"/>
              <a:t>: f(A,B) = π(M</a:t>
            </a:r>
            <a:r>
              <a:rPr lang="en-GB" baseline="-25000" dirty="0"/>
              <a:t>0</a:t>
            </a:r>
            <a:r>
              <a:rPr lang="en-GB" dirty="0"/>
              <a:t>, M</a:t>
            </a:r>
            <a:r>
              <a:rPr lang="en-GB" baseline="-25000" dirty="0"/>
              <a:t>2</a:t>
            </a:r>
            <a:r>
              <a:rPr lang="en-GB" dirty="0"/>
              <a:t>)</a:t>
            </a:r>
          </a:p>
          <a:p>
            <a:endParaRPr lang="en-GB" dirty="0"/>
          </a:p>
          <a:p>
            <a:r>
              <a:rPr lang="en-GB" dirty="0"/>
              <a:t>SOP produces a shorter equation when the output is TRUE on only a few; POS is simpler when the output is FALSE on only a few rows</a:t>
            </a:r>
          </a:p>
          <a:p>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FCE4CA07-1F56-5BBD-B169-4C84FFFBDBED}"/>
              </a:ext>
            </a:extLst>
          </p:cNvPr>
          <p:cNvPicPr>
            <a:picLocks noChangeAspect="1"/>
          </p:cNvPicPr>
          <p:nvPr/>
        </p:nvPicPr>
        <p:blipFill>
          <a:blip r:embed="rId3"/>
          <a:stretch>
            <a:fillRect/>
          </a:stretch>
        </p:blipFill>
        <p:spPr>
          <a:xfrm>
            <a:off x="3358902" y="2035628"/>
            <a:ext cx="2616200" cy="1219200"/>
          </a:xfrm>
          <a:prstGeom prst="rect">
            <a:avLst/>
          </a:prstGeom>
        </p:spPr>
      </p:pic>
    </p:spTree>
    <p:extLst>
      <p:ext uri="{BB962C8B-B14F-4D97-AF65-F5344CB8AC3E}">
        <p14:creationId xmlns:p14="http://schemas.microsoft.com/office/powerpoint/2010/main" val="116769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r>
              <a:rPr lang="en-GB" dirty="0"/>
              <a:t>Axioms</a:t>
            </a:r>
          </a:p>
        </p:txBody>
      </p:sp>
      <p:sp>
        <p:nvSpPr>
          <p:cNvPr id="84" name="Google Shape;84;p14"/>
          <p:cNvSpPr txBox="1">
            <a:spLocks noGrp="1"/>
          </p:cNvSpPr>
          <p:nvPr>
            <p:ph type="body" idx="1"/>
          </p:nvPr>
        </p:nvSpPr>
        <p:spPr>
          <a:xfrm>
            <a:off x="162750" y="1043733"/>
            <a:ext cx="8818500" cy="5354518"/>
          </a:xfrm>
          <a:prstGeom prst="rect">
            <a:avLst/>
          </a:prstGeom>
        </p:spPr>
        <p:txBody>
          <a:bodyPr spcFirstLastPara="1" wrap="square" lIns="91425" tIns="91425" rIns="91425" bIns="91425" anchor="t" anchorCtr="0">
            <a:noAutofit/>
          </a:bodyPr>
          <a:lstStyle/>
          <a:p>
            <a:pPr lvl="0"/>
            <a:r>
              <a:rPr lang="en-GB" dirty="0"/>
              <a:t>We learned how to write a boolean expression given a truth table</a:t>
            </a:r>
          </a:p>
          <a:p>
            <a:pPr lvl="1"/>
            <a:r>
              <a:rPr lang="en-GB" dirty="0"/>
              <a:t>that expression does not necessarily lead to the </a:t>
            </a:r>
            <a:r>
              <a:rPr lang="en-GB" b="1" dirty="0"/>
              <a:t>simplest set of logic gates</a:t>
            </a:r>
          </a:p>
          <a:p>
            <a:pPr lvl="0"/>
            <a:r>
              <a:rPr lang="en-GB" dirty="0"/>
              <a:t>We can use boolean algebra to </a:t>
            </a:r>
            <a:r>
              <a:rPr lang="en-GB" b="1" dirty="0"/>
              <a:t>simplify</a:t>
            </a:r>
            <a:r>
              <a:rPr lang="en-GB" dirty="0"/>
              <a:t> boolean equations</a:t>
            </a:r>
          </a:p>
          <a:p>
            <a:pPr lvl="1"/>
            <a:r>
              <a:rPr lang="en-GB" dirty="0"/>
              <a:t>rules are much like those of ordinary algebra </a:t>
            </a:r>
          </a:p>
          <a:p>
            <a:pPr lvl="2"/>
            <a:r>
              <a:rPr lang="en-GB" dirty="0"/>
              <a:t>In some cases simpler because variables have only two possible values: 0 or 1</a:t>
            </a:r>
          </a:p>
          <a:p>
            <a:r>
              <a:rPr lang="en-GB" dirty="0"/>
              <a:t>Based on a set of </a:t>
            </a:r>
            <a:r>
              <a:rPr lang="en-GB" b="1" dirty="0"/>
              <a:t>axioms</a:t>
            </a:r>
            <a:r>
              <a:rPr lang="en-GB" dirty="0"/>
              <a:t> that we assume are correct</a:t>
            </a:r>
          </a:p>
          <a:p>
            <a:pPr lvl="1"/>
            <a:r>
              <a:rPr lang="en-GB" dirty="0"/>
              <a:t>five axioms define boolean variables and the meanings of NOT, AND, and OR</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principle of </a:t>
            </a:r>
            <a:r>
              <a:rPr lang="en-GB" b="1" dirty="0"/>
              <a:t>duality: </a:t>
            </a:r>
            <a:r>
              <a:rPr lang="en-GB" dirty="0"/>
              <a:t>if the symbols 0 and 1 and the operators • (AND) and + (OR) are interchanged, the statement will still be correct. </a:t>
            </a:r>
          </a:p>
        </p:txBody>
      </p:sp>
      <p:pic>
        <p:nvPicPr>
          <p:cNvPr id="4" name="Immagine 3" descr="Immagine che contiene tavolo&#10;&#10;Descrizione generata automaticamente">
            <a:extLst>
              <a:ext uri="{FF2B5EF4-FFF2-40B4-BE49-F238E27FC236}">
                <a16:creationId xmlns:a16="http://schemas.microsoft.com/office/drawing/2014/main" id="{62D593D4-B69E-FE2F-2D7B-65DD42ECEE76}"/>
              </a:ext>
            </a:extLst>
          </p:cNvPr>
          <p:cNvPicPr>
            <a:picLocks noChangeAspect="1"/>
          </p:cNvPicPr>
          <p:nvPr/>
        </p:nvPicPr>
        <p:blipFill>
          <a:blip r:embed="rId3"/>
          <a:stretch>
            <a:fillRect/>
          </a:stretch>
        </p:blipFill>
        <p:spPr>
          <a:xfrm>
            <a:off x="1105890" y="3552956"/>
            <a:ext cx="6172200" cy="2120900"/>
          </a:xfrm>
          <a:prstGeom prst="rect">
            <a:avLst/>
          </a:prstGeom>
        </p:spPr>
      </p:pic>
    </p:spTree>
    <p:extLst>
      <p:ext uri="{BB962C8B-B14F-4D97-AF65-F5344CB8AC3E}">
        <p14:creationId xmlns:p14="http://schemas.microsoft.com/office/powerpoint/2010/main" val="57769014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8816</TotalTime>
  <Words>4137</Words>
  <Application>Microsoft Macintosh PowerPoint</Application>
  <PresentationFormat>Presentazione su schermo (4:3)</PresentationFormat>
  <Paragraphs>537</Paragraphs>
  <Slides>44</Slides>
  <Notes>43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44</vt:i4>
      </vt:variant>
    </vt:vector>
  </HeadingPairs>
  <TitlesOfParts>
    <vt:vector size="48" baseType="lpstr">
      <vt:lpstr>Open Sans</vt:lpstr>
      <vt:lpstr>Economica</vt:lpstr>
      <vt:lpstr>Arial</vt:lpstr>
      <vt:lpstr>Luxe</vt:lpstr>
      <vt:lpstr>Boolean Algebra</vt:lpstr>
      <vt:lpstr>Index</vt:lpstr>
      <vt:lpstr>Boolean Variable and Functions (1)</vt:lpstr>
      <vt:lpstr>Boolean Variable and Functions (2)</vt:lpstr>
      <vt:lpstr>Boolean Variable and Functions (3)</vt:lpstr>
      <vt:lpstr>Sum-of-Products Form (1)</vt:lpstr>
      <vt:lpstr>Sum-of-Products Form (2)</vt:lpstr>
      <vt:lpstr>Product-of-Sums Form (3)</vt:lpstr>
      <vt:lpstr>Axioms</vt:lpstr>
      <vt:lpstr>Theorems of One Variable (1)</vt:lpstr>
      <vt:lpstr>Theorems of One Variable (2)</vt:lpstr>
      <vt:lpstr>Theorems of One Variable (3)</vt:lpstr>
      <vt:lpstr>Theorems of Several Variables (1)</vt:lpstr>
      <vt:lpstr>Theorems of Several Variables (2)</vt:lpstr>
      <vt:lpstr>T12 De Morgan’s Theorem</vt:lpstr>
      <vt:lpstr>Perfect induction</vt:lpstr>
      <vt:lpstr>Simplifying Equations (1)</vt:lpstr>
      <vt:lpstr>Simplifying Equations (2)</vt:lpstr>
      <vt:lpstr>Simplifying Equations (1)</vt:lpstr>
      <vt:lpstr>Schematic</vt:lpstr>
      <vt:lpstr>Programmable Logic Array </vt:lpstr>
      <vt:lpstr>Multiple-output Circuits</vt:lpstr>
      <vt:lpstr>Multilevel Combinational Logic (1)</vt:lpstr>
      <vt:lpstr>Multilevel Combinational Logic (2)</vt:lpstr>
      <vt:lpstr>Bubble Pushing</vt:lpstr>
      <vt:lpstr>X and Z (1)</vt:lpstr>
      <vt:lpstr>X and Z (2)</vt:lpstr>
      <vt:lpstr>Karnaugh maps </vt:lpstr>
      <vt:lpstr>Constructing a Map (1)</vt:lpstr>
      <vt:lpstr>Constructing a Map (2)</vt:lpstr>
      <vt:lpstr>Constructing a Map (3)</vt:lpstr>
      <vt:lpstr>Logic Minimization with K-Maps</vt:lpstr>
      <vt:lpstr>Example of minimization</vt:lpstr>
      <vt:lpstr>Seven-segment Display Decoder (1)</vt:lpstr>
      <vt:lpstr>Seven-segment Display Decoder (2)</vt:lpstr>
      <vt:lpstr>Seven-segment Display Decoder (3)</vt:lpstr>
      <vt:lpstr>Don’t Cares (1)</vt:lpstr>
      <vt:lpstr>Don’t Cares (2)</vt:lpstr>
      <vt:lpstr>Exercises (1)</vt:lpstr>
      <vt:lpstr>Exercises (2)</vt:lpstr>
      <vt:lpstr>Exercises (3)</vt:lpstr>
      <vt:lpstr>Exercises (4)</vt:lpstr>
      <vt:lpstr>Exercises (5)</vt:lpstr>
      <vt:lpstr>Exercises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15</cp:revision>
  <dcterms:modified xsi:type="dcterms:W3CDTF">2022-10-21T05:49:52Z</dcterms:modified>
  <cp:category/>
</cp:coreProperties>
</file>