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293" r:id="rId23"/>
    <p:sldId id="277" r:id="rId24"/>
    <p:sldId id="278" r:id="rId25"/>
    <p:sldId id="283" r:id="rId26"/>
    <p:sldId id="284" r:id="rId27"/>
    <p:sldId id="289" r:id="rId28"/>
    <p:sldId id="287" r:id="rId29"/>
    <p:sldId id="290" r:id="rId30"/>
    <p:sldId id="291" r:id="rId31"/>
    <p:sldId id="263" r:id="rId32"/>
    <p:sldId id="267" r:id="rId33"/>
    <p:sldId id="292" r:id="rId34"/>
  </p:sldIdLst>
  <p:sldSz cx="9144000" cy="6858000" type="screen4x3"/>
  <p:notesSz cx="6858000" cy="9144000"/>
  <p:embeddedFontLst>
    <p:embeddedFont>
      <p:font typeface="Courier" panose="02070309020205020404" pitchFamily="49" charset="0"/>
      <p:regular r:id="rId36"/>
      <p:bold r:id="rId37"/>
      <p:italic r:id="rId38"/>
      <p:boldItalic r:id="rId39"/>
    </p:embeddedFont>
    <p:embeddedFont>
      <p:font typeface="Economica" panose="02000506040000020004" pitchFamily="2" charset="77"/>
      <p:regular r:id="rId40"/>
      <p:bold r:id="rId41"/>
      <p:italic r:id="rId42"/>
      <p:bold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3"/>
    <p:restoredTop sz="92141"/>
  </p:normalViewPr>
  <p:slideViewPr>
    <p:cSldViewPr snapToGrid="0" snapToObjects="1">
      <p:cViewPr varScale="1">
        <p:scale>
          <a:sx n="88" d="100"/>
          <a:sy n="88" d="100"/>
        </p:scale>
        <p:origin x="18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57D16C9-5620-1341-BCFA-414932235EF7}"/>
    <pc:docChg chg="undo custSel addSld delSld modSld">
      <pc:chgData name="Riccardo Berta" userId="c8694f89-bba4-4576-b0a8-456619ca5a8c" providerId="ADAL" clId="{F57D16C9-5620-1341-BCFA-414932235EF7}" dt="2022-09-28T14:35:16.770" v="179" actId="1076"/>
      <pc:docMkLst>
        <pc:docMk/>
      </pc:docMkLst>
      <pc:sldChg chg="addSp delSp modSp mod">
        <pc:chgData name="Riccardo Berta" userId="c8694f89-bba4-4576-b0a8-456619ca5a8c" providerId="ADAL" clId="{F57D16C9-5620-1341-BCFA-414932235EF7}" dt="2022-09-28T14:33:01.239" v="141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F57D16C9-5620-1341-BCFA-414932235EF7}" dt="2022-09-28T14:33:01.239" v="141" actId="20577"/>
          <ac:spMkLst>
            <pc:docMk/>
            <pc:sldMk cId="1817587258" sldId="26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57D16C9-5620-1341-BCFA-414932235EF7}" dt="2022-09-28T14:29:17.070" v="117" actId="164"/>
          <ac:grpSpMkLst>
            <pc:docMk/>
            <pc:sldMk cId="1817587258" sldId="263"/>
            <ac:grpSpMk id="8" creationId="{7BA21EAC-66CD-A0EF-436D-59136BC376A0}"/>
          </ac:grpSpMkLst>
        </pc:grpChg>
        <pc:picChg chg="add del mod">
          <ac:chgData name="Riccardo Berta" userId="c8694f89-bba4-4576-b0a8-456619ca5a8c" providerId="ADAL" clId="{F57D16C9-5620-1341-BCFA-414932235EF7}" dt="2022-09-28T14:32:45.621" v="137" actId="478"/>
          <ac:picMkLst>
            <pc:docMk/>
            <pc:sldMk cId="1817587258" sldId="263"/>
            <ac:picMk id="3" creationId="{726DF346-E1E9-8E93-9252-1045D0530A06}"/>
          </ac:picMkLst>
        </pc:picChg>
        <pc:picChg chg="add mod">
          <ac:chgData name="Riccardo Berta" userId="c8694f89-bba4-4576-b0a8-456619ca5a8c" providerId="ADAL" clId="{F57D16C9-5620-1341-BCFA-414932235EF7}" dt="2022-09-28T14:29:36.676" v="128" actId="167"/>
          <ac:picMkLst>
            <pc:docMk/>
            <pc:sldMk cId="1817587258" sldId="263"/>
            <ac:picMk id="5" creationId="{5FCFA170-8A2E-6665-9CDD-A5FBF5561796}"/>
          </ac:picMkLst>
        </pc:picChg>
        <pc:picChg chg="add mod modCrop">
          <ac:chgData name="Riccardo Berta" userId="c8694f89-bba4-4576-b0a8-456619ca5a8c" providerId="ADAL" clId="{F57D16C9-5620-1341-BCFA-414932235EF7}" dt="2022-09-28T14:29:54.759" v="136" actId="1036"/>
          <ac:picMkLst>
            <pc:docMk/>
            <pc:sldMk cId="1817587258" sldId="263"/>
            <ac:picMk id="7" creationId="{1197CF67-6E72-133A-558C-E25AC8862D4D}"/>
          </ac:picMkLst>
        </pc:picChg>
        <pc:picChg chg="add mod">
          <ac:chgData name="Riccardo Berta" userId="c8694f89-bba4-4576-b0a8-456619ca5a8c" providerId="ADAL" clId="{F57D16C9-5620-1341-BCFA-414932235EF7}" dt="2022-09-28T14:32:57.641" v="139" actId="1076"/>
          <ac:picMkLst>
            <pc:docMk/>
            <pc:sldMk cId="1817587258" sldId="263"/>
            <ac:picMk id="10" creationId="{7570D083-E0BA-EE54-B81B-1134EDD5796C}"/>
          </ac:picMkLst>
        </pc:picChg>
      </pc:sldChg>
      <pc:sldChg chg="addSp modSp mod">
        <pc:chgData name="Riccardo Berta" userId="c8694f89-bba4-4576-b0a8-456619ca5a8c" providerId="ADAL" clId="{F57D16C9-5620-1341-BCFA-414932235EF7}" dt="2022-09-28T14:18:28.879" v="65" actId="14100"/>
        <pc:sldMkLst>
          <pc:docMk/>
          <pc:sldMk cId="1493946167" sldId="266"/>
        </pc:sldMkLst>
        <pc:spChg chg="mod">
          <ac:chgData name="Riccardo Berta" userId="c8694f89-bba4-4576-b0a8-456619ca5a8c" providerId="ADAL" clId="{F57D16C9-5620-1341-BCFA-414932235EF7}" dt="2022-09-28T14:18:28.879" v="65" actId="14100"/>
          <ac:spMkLst>
            <pc:docMk/>
            <pc:sldMk cId="1493946167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57D16C9-5620-1341-BCFA-414932235EF7}" dt="2022-09-28T14:18:17.312" v="60" actId="1076"/>
          <ac:picMkLst>
            <pc:docMk/>
            <pc:sldMk cId="1493946167" sldId="266"/>
            <ac:picMk id="3" creationId="{C485CF7A-BF89-D1F5-B3E3-DEE1F42167C4}"/>
          </ac:picMkLst>
        </pc:picChg>
      </pc:sldChg>
      <pc:sldChg chg="addSp delSp modSp add mod">
        <pc:chgData name="Riccardo Berta" userId="c8694f89-bba4-4576-b0a8-456619ca5a8c" providerId="ADAL" clId="{F57D16C9-5620-1341-BCFA-414932235EF7}" dt="2022-09-28T14:35:16.770" v="179" actId="1076"/>
        <pc:sldMkLst>
          <pc:docMk/>
          <pc:sldMk cId="1427568304" sldId="267"/>
        </pc:sldMkLst>
        <pc:spChg chg="mod">
          <ac:chgData name="Riccardo Berta" userId="c8694f89-bba4-4576-b0a8-456619ca5a8c" providerId="ADAL" clId="{F57D16C9-5620-1341-BCFA-414932235EF7}" dt="2022-09-28T14:33:42.271" v="152" actId="20577"/>
          <ac:spMkLst>
            <pc:docMk/>
            <pc:sldMk cId="1427568304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57D16C9-5620-1341-BCFA-414932235EF7}" dt="2022-09-28T14:34:02.888" v="169" actId="20577"/>
          <ac:spMkLst>
            <pc:docMk/>
            <pc:sldMk cId="1427568304" sldId="267"/>
            <ac:spMk id="84" creationId="{00000000-0000-0000-0000-000000000000}"/>
          </ac:spMkLst>
        </pc:spChg>
        <pc:grpChg chg="del">
          <ac:chgData name="Riccardo Berta" userId="c8694f89-bba4-4576-b0a8-456619ca5a8c" providerId="ADAL" clId="{F57D16C9-5620-1341-BCFA-414932235EF7}" dt="2022-09-28T14:34:37.178" v="173" actId="478"/>
          <ac:grpSpMkLst>
            <pc:docMk/>
            <pc:sldMk cId="1427568304" sldId="267"/>
            <ac:grpSpMk id="8" creationId="{7BA21EAC-66CD-A0EF-436D-59136BC376A0}"/>
          </ac:grpSpMkLst>
        </pc:grpChg>
        <pc:grpChg chg="add mod">
          <ac:chgData name="Riccardo Berta" userId="c8694f89-bba4-4576-b0a8-456619ca5a8c" providerId="ADAL" clId="{F57D16C9-5620-1341-BCFA-414932235EF7}" dt="2022-09-28T14:35:16.770" v="179" actId="1076"/>
          <ac:grpSpMkLst>
            <pc:docMk/>
            <pc:sldMk cId="1427568304" sldId="267"/>
            <ac:grpSpMk id="12" creationId="{8360538E-68CF-A252-5EE5-18B276636EF2}"/>
          </ac:grpSpMkLst>
        </pc:grpChg>
        <pc:picChg chg="add mod">
          <ac:chgData name="Riccardo Berta" userId="c8694f89-bba4-4576-b0a8-456619ca5a8c" providerId="ADAL" clId="{F57D16C9-5620-1341-BCFA-414932235EF7}" dt="2022-09-28T14:34:36.209" v="172" actId="1076"/>
          <ac:picMkLst>
            <pc:docMk/>
            <pc:sldMk cId="1427568304" sldId="267"/>
            <ac:picMk id="3" creationId="{54A592D4-40CD-8349-4A45-7EBAB01C5FA1}"/>
          </ac:picMkLst>
        </pc:picChg>
        <pc:picChg chg="add mod">
          <ac:chgData name="Riccardo Berta" userId="c8694f89-bba4-4576-b0a8-456619ca5a8c" providerId="ADAL" clId="{F57D16C9-5620-1341-BCFA-414932235EF7}" dt="2022-09-28T14:35:15.324" v="178" actId="164"/>
          <ac:picMkLst>
            <pc:docMk/>
            <pc:sldMk cId="1427568304" sldId="267"/>
            <ac:picMk id="6" creationId="{E297FB06-86AE-1208-2020-2DB7719EAAB4}"/>
          </ac:picMkLst>
        </pc:picChg>
        <pc:picChg chg="del">
          <ac:chgData name="Riccardo Berta" userId="c8694f89-bba4-4576-b0a8-456619ca5a8c" providerId="ADAL" clId="{F57D16C9-5620-1341-BCFA-414932235EF7}" dt="2022-09-28T14:34:33.071" v="171" actId="478"/>
          <ac:picMkLst>
            <pc:docMk/>
            <pc:sldMk cId="1427568304" sldId="267"/>
            <ac:picMk id="10" creationId="{7570D083-E0BA-EE54-B81B-1134EDD5796C}"/>
          </ac:picMkLst>
        </pc:picChg>
        <pc:picChg chg="add mod">
          <ac:chgData name="Riccardo Berta" userId="c8694f89-bba4-4576-b0a8-456619ca5a8c" providerId="ADAL" clId="{F57D16C9-5620-1341-BCFA-414932235EF7}" dt="2022-09-28T14:35:15.324" v="178" actId="164"/>
          <ac:picMkLst>
            <pc:docMk/>
            <pc:sldMk cId="1427568304" sldId="267"/>
            <ac:picMk id="11" creationId="{9E5619BD-D69E-00BF-5BEA-AFFD03CE5C1F}"/>
          </ac:picMkLst>
        </pc:picChg>
      </pc:sldChg>
      <pc:sldChg chg="del">
        <pc:chgData name="Riccardo Berta" userId="c8694f89-bba4-4576-b0a8-456619ca5a8c" providerId="ADAL" clId="{F57D16C9-5620-1341-BCFA-414932235EF7}" dt="2022-09-28T14:22:22.678" v="66" actId="2696"/>
        <pc:sldMkLst>
          <pc:docMk/>
          <pc:sldMk cId="1543591487" sldId="267"/>
        </pc:sldMkLst>
      </pc:sldChg>
      <pc:sldChg chg="del">
        <pc:chgData name="Riccardo Berta" userId="c8694f89-bba4-4576-b0a8-456619ca5a8c" providerId="ADAL" clId="{F57D16C9-5620-1341-BCFA-414932235EF7}" dt="2022-09-28T14:22:23.276" v="67" actId="2696"/>
        <pc:sldMkLst>
          <pc:docMk/>
          <pc:sldMk cId="4160426754" sldId="268"/>
        </pc:sldMkLst>
      </pc:sldChg>
      <pc:sldChg chg="del">
        <pc:chgData name="Riccardo Berta" userId="c8694f89-bba4-4576-b0a8-456619ca5a8c" providerId="ADAL" clId="{F57D16C9-5620-1341-BCFA-414932235EF7}" dt="2022-09-28T14:22:23.721" v="68" actId="2696"/>
        <pc:sldMkLst>
          <pc:docMk/>
          <pc:sldMk cId="1234771640" sldId="269"/>
        </pc:sldMkLst>
      </pc:sldChg>
      <pc:sldChg chg="del">
        <pc:chgData name="Riccardo Berta" userId="c8694f89-bba4-4576-b0a8-456619ca5a8c" providerId="ADAL" clId="{F57D16C9-5620-1341-BCFA-414932235EF7}" dt="2022-09-28T14:22:24.126" v="69" actId="2696"/>
        <pc:sldMkLst>
          <pc:docMk/>
          <pc:sldMk cId="895052930" sldId="270"/>
        </pc:sldMkLst>
      </pc:sldChg>
      <pc:sldChg chg="del">
        <pc:chgData name="Riccardo Berta" userId="c8694f89-bba4-4576-b0a8-456619ca5a8c" providerId="ADAL" clId="{F57D16C9-5620-1341-BCFA-414932235EF7}" dt="2022-09-28T14:22:25.138" v="70" actId="2696"/>
        <pc:sldMkLst>
          <pc:docMk/>
          <pc:sldMk cId="2212842064" sldId="271"/>
        </pc:sldMkLst>
      </pc:sldChg>
      <pc:sldChg chg="del">
        <pc:chgData name="Riccardo Berta" userId="c8694f89-bba4-4576-b0a8-456619ca5a8c" providerId="ADAL" clId="{F57D16C9-5620-1341-BCFA-414932235EF7}" dt="2022-09-28T14:22:26.328" v="71" actId="2696"/>
        <pc:sldMkLst>
          <pc:docMk/>
          <pc:sldMk cId="3605484543" sldId="272"/>
        </pc:sldMkLst>
      </pc:sldChg>
    </pc:docChg>
  </pc:docChgLst>
  <pc:docChgLst>
    <pc:chgData name="Riccardo Berta" userId="c8694f89-bba4-4576-b0a8-456619ca5a8c" providerId="ADAL" clId="{0FE5C3E1-3DCD-AE46-A90F-7250031DCEB3}"/>
    <pc:docChg chg="modSld">
      <pc:chgData name="Riccardo Berta" userId="c8694f89-bba4-4576-b0a8-456619ca5a8c" providerId="ADAL" clId="{0FE5C3E1-3DCD-AE46-A90F-7250031DCEB3}" dt="2022-11-02T06:43:16.242" v="19" actId="20577"/>
      <pc:docMkLst>
        <pc:docMk/>
      </pc:docMkLst>
      <pc:sldChg chg="modSp mod">
        <pc:chgData name="Riccardo Berta" userId="c8694f89-bba4-4576-b0a8-456619ca5a8c" providerId="ADAL" clId="{0FE5C3E1-3DCD-AE46-A90F-7250031DCEB3}" dt="2022-11-02T06:27:48.732" v="3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0FE5C3E1-3DCD-AE46-A90F-7250031DCEB3}" dt="2022-11-02T06:27:48.732" v="3" actId="20577"/>
          <ac:spMkLst>
            <pc:docMk/>
            <pc:sldMk cId="3239712184" sldId="260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E5C3E1-3DCD-AE46-A90F-7250031DCEB3}" dt="2022-11-02T06:37:19.078" v="9" actId="1036"/>
        <pc:sldMkLst>
          <pc:docMk/>
          <pc:sldMk cId="3537935011" sldId="268"/>
        </pc:sldMkLst>
        <pc:picChg chg="mod">
          <ac:chgData name="Riccardo Berta" userId="c8694f89-bba4-4576-b0a8-456619ca5a8c" providerId="ADAL" clId="{0FE5C3E1-3DCD-AE46-A90F-7250031DCEB3}" dt="2022-11-02T06:37:19.078" v="9" actId="1036"/>
          <ac:picMkLst>
            <pc:docMk/>
            <pc:sldMk cId="3537935011" sldId="268"/>
            <ac:picMk id="10" creationId="{F7B4955C-11A1-4C08-1548-35545018E538}"/>
          </ac:picMkLst>
        </pc:picChg>
        <pc:picChg chg="mod">
          <ac:chgData name="Riccardo Berta" userId="c8694f89-bba4-4576-b0a8-456619ca5a8c" providerId="ADAL" clId="{0FE5C3E1-3DCD-AE46-A90F-7250031DCEB3}" dt="2022-11-02T06:37:19.078" v="9" actId="1036"/>
          <ac:picMkLst>
            <pc:docMk/>
            <pc:sldMk cId="3537935011" sldId="268"/>
            <ac:picMk id="12" creationId="{155BAEFD-0FD7-7026-4445-92FCE8B46BED}"/>
          </ac:picMkLst>
        </pc:picChg>
      </pc:sldChg>
      <pc:sldChg chg="modSp mod">
        <pc:chgData name="Riccardo Berta" userId="c8694f89-bba4-4576-b0a8-456619ca5a8c" providerId="ADAL" clId="{0FE5C3E1-3DCD-AE46-A90F-7250031DCEB3}" dt="2022-11-02T06:39:28.360" v="17" actId="20577"/>
        <pc:sldMkLst>
          <pc:docMk/>
          <pc:sldMk cId="3189029695" sldId="269"/>
        </pc:sldMkLst>
        <pc:spChg chg="mod">
          <ac:chgData name="Riccardo Berta" userId="c8694f89-bba4-4576-b0a8-456619ca5a8c" providerId="ADAL" clId="{0FE5C3E1-3DCD-AE46-A90F-7250031DCEB3}" dt="2022-11-02T06:39:28.360" v="17" actId="20577"/>
          <ac:spMkLst>
            <pc:docMk/>
            <pc:sldMk cId="3189029695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E5C3E1-3DCD-AE46-A90F-7250031DCEB3}" dt="2022-11-02T06:43:16.242" v="19" actId="20577"/>
        <pc:sldMkLst>
          <pc:docMk/>
          <pc:sldMk cId="2575277227" sldId="271"/>
        </pc:sldMkLst>
        <pc:spChg chg="mod">
          <ac:chgData name="Riccardo Berta" userId="c8694f89-bba4-4576-b0a8-456619ca5a8c" providerId="ADAL" clId="{0FE5C3E1-3DCD-AE46-A90F-7250031DCEB3}" dt="2022-11-02T06:43:16.242" v="19" actId="20577"/>
          <ac:spMkLst>
            <pc:docMk/>
            <pc:sldMk cId="2575277227" sldId="271"/>
            <ac:spMk id="84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6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170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26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199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268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7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38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05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755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25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524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472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94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769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532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284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08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289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384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7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67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56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93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57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43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</a:t>
            </a:r>
            <a:br>
              <a:rPr lang="en-GB" dirty="0"/>
            </a:br>
            <a:r>
              <a:rPr lang="en-GB" dirty="0"/>
              <a:t>Building </a:t>
            </a:r>
            <a:br>
              <a:rPr lang="en-GB" dirty="0"/>
            </a:br>
            <a:r>
              <a:rPr lang="en-GB" dirty="0"/>
              <a:t>Blocks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Half and Full Adders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Addition is one of the most common operations in digital systems</a:t>
            </a:r>
          </a:p>
          <a:p>
            <a:pPr lvl="0"/>
            <a:endParaRPr lang="en-GB" dirty="0"/>
          </a:p>
          <a:p>
            <a:pPr lvl="0"/>
            <a:r>
              <a:rPr lang="en-GB" b="1" dirty="0"/>
              <a:t>Half adder</a:t>
            </a:r>
          </a:p>
          <a:p>
            <a:pPr lvl="1"/>
            <a:r>
              <a:rPr lang="en-GB" dirty="0"/>
              <a:t>two inputs, A and B, and two outputs, S and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endParaRPr lang="en-GB" baseline="-25000" dirty="0"/>
          </a:p>
          <a:p>
            <a:pPr lvl="1"/>
            <a:r>
              <a:rPr lang="en-GB" dirty="0"/>
              <a:t>S is the sum of A and B</a:t>
            </a:r>
          </a:p>
          <a:p>
            <a:pPr lvl="1"/>
            <a:r>
              <a:rPr lang="en-GB" dirty="0"/>
              <a:t>C is the eventual carry out </a:t>
            </a:r>
          </a:p>
          <a:p>
            <a:pPr marL="120650" indent="0">
              <a:buNone/>
            </a:pPr>
            <a:endParaRPr lang="en-GB" dirty="0"/>
          </a:p>
          <a:p>
            <a:pPr lvl="0"/>
            <a:r>
              <a:rPr lang="en-GB" dirty="0"/>
              <a:t>In a multi-bit adder,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is added (carried) in to the next most significant bit</a:t>
            </a:r>
          </a:p>
          <a:p>
            <a:pPr lvl="1"/>
            <a:r>
              <a:rPr lang="en-GB" dirty="0"/>
              <a:t>half adder lacks a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r>
              <a:rPr lang="en-GB" dirty="0"/>
              <a:t> input to accept the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of the previous column.</a:t>
            </a:r>
          </a:p>
          <a:p>
            <a:pPr lvl="1"/>
            <a:endParaRPr lang="en-GB" dirty="0"/>
          </a:p>
          <a:p>
            <a:r>
              <a:rPr lang="en-GB" b="1" dirty="0"/>
              <a:t>Full Adder</a:t>
            </a:r>
          </a:p>
          <a:p>
            <a:pPr lvl="1"/>
            <a:r>
              <a:rPr lang="en-GB" dirty="0"/>
              <a:t>accepts also the carry in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endParaRPr lang="en-GB" baseline="-25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C680C4-EF7D-C4F5-C382-6093E0EA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738" y="1911696"/>
            <a:ext cx="1636067" cy="11006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9C16623-85C0-74BE-38CB-5B36FDD1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39" y="1861686"/>
            <a:ext cx="1422061" cy="101209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7B4955C-11A1-4C08-1548-35545018E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487" y="2986016"/>
            <a:ext cx="904875" cy="2413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55BAEFD-0FD7-7026-4445-92FCE8B46B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9309" y="3264723"/>
            <a:ext cx="845553" cy="2921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3CAF781-ACA6-9BB2-FC50-941B73D9E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640" y="4600580"/>
            <a:ext cx="1809036" cy="112130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C41BEA7-67AE-0450-4EA1-70118328DA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462" y="4677450"/>
            <a:ext cx="1927531" cy="170761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49388B0-D3E9-323B-0739-E2B8AF681C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1216" y="5755385"/>
            <a:ext cx="1260642" cy="2921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BE466780-7F1B-89D9-2CBF-94CB7345C5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4441" y="6091607"/>
            <a:ext cx="1815842" cy="3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 Propagate Adder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2911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N-bit adder that sums two N-bit inputs and a carry in to </a:t>
            </a:r>
            <a:br>
              <a:rPr lang="en-GB" dirty="0"/>
            </a:br>
            <a:r>
              <a:rPr lang="en-GB" dirty="0"/>
              <a:t>produce  an N-bit result S and a carry out</a:t>
            </a:r>
          </a:p>
          <a:p>
            <a:pPr lvl="1"/>
            <a:r>
              <a:rPr lang="en-GB" dirty="0"/>
              <a:t>the carry out of one bit propagates into the next bit</a:t>
            </a:r>
          </a:p>
          <a:p>
            <a:pPr lvl="1"/>
            <a:r>
              <a:rPr lang="en-GB" dirty="0"/>
              <a:t>drawn like a full adder except that input/output are </a:t>
            </a:r>
            <a:r>
              <a:rPr lang="en-GB" b="1" dirty="0"/>
              <a:t>busses</a:t>
            </a:r>
            <a:r>
              <a:rPr lang="en-GB" dirty="0"/>
              <a:t> rather than single bits</a:t>
            </a:r>
          </a:p>
          <a:p>
            <a:r>
              <a:rPr lang="en-GB" dirty="0"/>
              <a:t>The simplest way to build it is to chain together N full adders</a:t>
            </a:r>
          </a:p>
          <a:p>
            <a:pPr lvl="1"/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of one stage acts as the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r>
              <a:rPr lang="en-GB" dirty="0"/>
              <a:t> of the next stage</a:t>
            </a:r>
          </a:p>
          <a:p>
            <a:pPr lvl="1"/>
            <a:r>
              <a:rPr lang="en-GB" b="1" dirty="0"/>
              <a:t>Ripple-Carry Adder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sz="400" b="1" dirty="0"/>
          </a:p>
          <a:p>
            <a:r>
              <a:rPr lang="en-GB" dirty="0"/>
              <a:t>A good application of modularity and regularity</a:t>
            </a:r>
          </a:p>
          <a:p>
            <a:pPr lvl="1"/>
            <a:r>
              <a:rPr lang="en-GB" dirty="0"/>
              <a:t>full adder module is reused many times to form a larger system</a:t>
            </a:r>
          </a:p>
          <a:p>
            <a:r>
              <a:rPr lang="en-GB" dirty="0"/>
              <a:t>It is </a:t>
            </a:r>
            <a:r>
              <a:rPr lang="en-GB" b="1" dirty="0"/>
              <a:t>slow when N is large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</a:t>
            </a:r>
            <a:r>
              <a:rPr lang="en-GB" baseline="-25000" dirty="0"/>
              <a:t>31</a:t>
            </a:r>
            <a:r>
              <a:rPr lang="en-GB" dirty="0"/>
              <a:t> depends on C</a:t>
            </a:r>
            <a:r>
              <a:rPr lang="en-GB" baseline="-25000" dirty="0"/>
              <a:t>30</a:t>
            </a:r>
            <a:r>
              <a:rPr lang="en-GB" dirty="0"/>
              <a:t>, which depends on C</a:t>
            </a:r>
            <a:r>
              <a:rPr lang="en-GB" baseline="-25000" dirty="0"/>
              <a:t>29</a:t>
            </a:r>
            <a:r>
              <a:rPr lang="en-GB" dirty="0"/>
              <a:t>, and so forth</a:t>
            </a:r>
          </a:p>
          <a:p>
            <a:pPr lvl="1"/>
            <a:r>
              <a:rPr lang="en-GB" dirty="0"/>
              <a:t>the delay of the adder t</a:t>
            </a:r>
            <a:r>
              <a:rPr lang="en-GB" baseline="-25000" dirty="0"/>
              <a:t>riple </a:t>
            </a:r>
            <a:r>
              <a:rPr lang="en-GB" dirty="0"/>
              <a:t>= N * </a:t>
            </a:r>
            <a:r>
              <a:rPr lang="en-GB" dirty="0" err="1"/>
              <a:t>t</a:t>
            </a:r>
            <a:r>
              <a:rPr lang="en-GB" baseline="-25000" dirty="0" err="1"/>
              <a:t>FA</a:t>
            </a:r>
            <a:r>
              <a:rPr lang="en-GB" baseline="-25000" dirty="0"/>
              <a:t> </a:t>
            </a:r>
            <a:r>
              <a:rPr lang="en-GB" dirty="0"/>
              <a:t>grows directly with the number of bits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C6E6A67-E47E-A5A8-95DA-AD3FFFE9A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38" y="892187"/>
            <a:ext cx="1715362" cy="134778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804B315-F75A-3ECC-F94A-2BF5CFD54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15" y="3635581"/>
            <a:ext cx="4292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Ripple-Carry Adders are slow because the carry must propagate</a:t>
            </a:r>
          </a:p>
          <a:p>
            <a:pPr lvl="0"/>
            <a:endParaRPr lang="en-GB" sz="1200" dirty="0"/>
          </a:p>
          <a:p>
            <a:pPr lvl="0"/>
            <a:r>
              <a:rPr lang="en-GB" dirty="0"/>
              <a:t>We can </a:t>
            </a:r>
            <a:r>
              <a:rPr lang="en-GB" b="1" dirty="0"/>
              <a:t>divide the adder into blocks</a:t>
            </a:r>
            <a:r>
              <a:rPr lang="en-GB" dirty="0"/>
              <a:t> and determine the carry out of a block as soon as the carry in is known</a:t>
            </a:r>
          </a:p>
          <a:p>
            <a:pPr lvl="1"/>
            <a:r>
              <a:rPr lang="en-GB" dirty="0"/>
              <a:t>it looks ahead across the blocks rather than wait to ripple through all the full adders </a:t>
            </a:r>
          </a:p>
          <a:p>
            <a:pPr lvl="1"/>
            <a:endParaRPr lang="en-GB" sz="1100" dirty="0"/>
          </a:p>
          <a:p>
            <a:pPr lvl="0"/>
            <a:r>
              <a:rPr lang="en-GB" dirty="0"/>
              <a:t>CLA use </a:t>
            </a:r>
            <a:r>
              <a:rPr lang="en-GB" b="1" dirty="0"/>
              <a:t>generate</a:t>
            </a:r>
            <a:r>
              <a:rPr lang="en-GB" dirty="0"/>
              <a:t> (G) and </a:t>
            </a:r>
            <a:r>
              <a:rPr lang="en-GB" b="1" dirty="0"/>
              <a:t>propagate</a:t>
            </a:r>
            <a:r>
              <a:rPr lang="en-GB" dirty="0"/>
              <a:t> (P) signals </a:t>
            </a:r>
          </a:p>
          <a:p>
            <a:pPr lvl="1"/>
            <a:r>
              <a:rPr lang="en-GB" dirty="0"/>
              <a:t>a column </a:t>
            </a:r>
            <a:r>
              <a:rPr lang="en-GB" dirty="0" err="1"/>
              <a:t>i</a:t>
            </a:r>
            <a:r>
              <a:rPr lang="en-GB" dirty="0"/>
              <a:t> “generates” a carry if it produces a carry independent of the carry in </a:t>
            </a:r>
          </a:p>
          <a:p>
            <a:pPr lvl="2"/>
            <a:r>
              <a:rPr lang="en-GB" dirty="0"/>
              <a:t>both input are 1: G</a:t>
            </a:r>
            <a:r>
              <a:rPr lang="en-GB" baseline="-25000" dirty="0"/>
              <a:t>i</a:t>
            </a:r>
            <a:r>
              <a:rPr lang="en-GB" dirty="0"/>
              <a:t> = A</a:t>
            </a:r>
            <a:r>
              <a:rPr lang="en-GB" baseline="-25000" dirty="0"/>
              <a:t>i</a:t>
            </a:r>
            <a:r>
              <a:rPr lang="en-GB" dirty="0"/>
              <a:t> AND B</a:t>
            </a:r>
            <a:r>
              <a:rPr lang="en-GB" baseline="-25000" dirty="0"/>
              <a:t>i</a:t>
            </a:r>
          </a:p>
          <a:p>
            <a:pPr lvl="1"/>
            <a:r>
              <a:rPr lang="en-GB" dirty="0"/>
              <a:t>a column </a:t>
            </a:r>
            <a:r>
              <a:rPr lang="en-GB" dirty="0" err="1"/>
              <a:t>i</a:t>
            </a:r>
            <a:r>
              <a:rPr lang="en-GB" dirty="0"/>
              <a:t> “propagates” a carry if it produces a carry whenever there is a carry in </a:t>
            </a:r>
          </a:p>
          <a:p>
            <a:pPr lvl="2"/>
            <a:r>
              <a:rPr lang="en-GB" dirty="0"/>
              <a:t>either one of the input is 1: P</a:t>
            </a:r>
            <a:r>
              <a:rPr lang="en-GB" baseline="-25000" dirty="0"/>
              <a:t>i</a:t>
            </a:r>
            <a:r>
              <a:rPr lang="en-GB" dirty="0"/>
              <a:t> = A</a:t>
            </a:r>
            <a:r>
              <a:rPr lang="en-GB" baseline="-25000" dirty="0"/>
              <a:t>i</a:t>
            </a:r>
            <a:r>
              <a:rPr lang="en-GB" dirty="0"/>
              <a:t> OR B</a:t>
            </a:r>
            <a:r>
              <a:rPr lang="en-GB" baseline="-25000" dirty="0"/>
              <a:t>i</a:t>
            </a:r>
          </a:p>
          <a:p>
            <a:pPr lvl="2"/>
            <a:endParaRPr lang="en-GB" sz="1200" dirty="0"/>
          </a:p>
          <a:p>
            <a:r>
              <a:rPr lang="en-GB" dirty="0"/>
              <a:t>Using this definition, a column </a:t>
            </a:r>
            <a:r>
              <a:rPr lang="en-GB" dirty="0" err="1"/>
              <a:t>i</a:t>
            </a:r>
            <a:r>
              <a:rPr lang="en-GB" dirty="0"/>
              <a:t> will generate a carry out if it either generates or propagates a carry: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i </a:t>
            </a:r>
            <a:r>
              <a:rPr lang="en-GB" dirty="0"/>
              <a:t>= G</a:t>
            </a:r>
            <a:r>
              <a:rPr lang="en-GB" baseline="-25000" dirty="0"/>
              <a:t>i</a:t>
            </a:r>
            <a:r>
              <a:rPr lang="en-GB" dirty="0"/>
              <a:t> + P</a:t>
            </a:r>
            <a:r>
              <a:rPr lang="en-GB" baseline="-25000" dirty="0"/>
              <a:t>i</a:t>
            </a:r>
            <a:r>
              <a:rPr lang="en-GB" dirty="0"/>
              <a:t> C</a:t>
            </a:r>
            <a:r>
              <a:rPr lang="en-GB" baseline="-25000" dirty="0"/>
              <a:t>i-1</a:t>
            </a:r>
            <a:r>
              <a:rPr lang="en-GB" dirty="0"/>
              <a:t> = A</a:t>
            </a:r>
            <a:r>
              <a:rPr lang="en-GB" baseline="-25000" dirty="0"/>
              <a:t>i</a:t>
            </a:r>
            <a:r>
              <a:rPr lang="en-GB" dirty="0"/>
              <a:t> B</a:t>
            </a:r>
            <a:r>
              <a:rPr lang="en-GB" baseline="-25000" dirty="0"/>
              <a:t>i</a:t>
            </a:r>
            <a:r>
              <a:rPr lang="en-GB" dirty="0"/>
              <a:t> + (A</a:t>
            </a:r>
            <a:r>
              <a:rPr lang="en-GB" baseline="-25000" dirty="0"/>
              <a:t>i</a:t>
            </a:r>
            <a:r>
              <a:rPr lang="en-GB" dirty="0"/>
              <a:t> + B</a:t>
            </a:r>
            <a:r>
              <a:rPr lang="en-GB" baseline="-25000" dirty="0"/>
              <a:t>i</a:t>
            </a:r>
            <a:r>
              <a:rPr lang="en-GB" dirty="0"/>
              <a:t>) C</a:t>
            </a:r>
            <a:r>
              <a:rPr lang="en-GB" baseline="-25000" dirty="0"/>
              <a:t>i-1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04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extend to multiple-bit blocks</a:t>
            </a:r>
          </a:p>
          <a:p>
            <a:pPr lvl="1"/>
            <a:r>
              <a:rPr lang="en-GB" dirty="0"/>
              <a:t>a block “generates” a carry if it produces a carry out independent of the carry in</a:t>
            </a:r>
          </a:p>
          <a:p>
            <a:pPr lvl="1"/>
            <a:r>
              <a:rPr lang="en-GB" dirty="0"/>
              <a:t>a block “propagate” a carry if it produces a carry out whenever there is a carry in</a:t>
            </a:r>
          </a:p>
          <a:p>
            <a:r>
              <a:rPr lang="en-GB" dirty="0"/>
              <a:t>We define </a:t>
            </a:r>
            <a:r>
              <a:rPr lang="en-GB" b="1" dirty="0"/>
              <a:t>block generate and propagate signals</a:t>
            </a:r>
          </a:p>
          <a:p>
            <a:pPr lvl="1"/>
            <a:r>
              <a:rPr lang="en-GB" dirty="0" err="1"/>
              <a:t>G</a:t>
            </a:r>
            <a:r>
              <a:rPr lang="en-GB" baseline="-25000" dirty="0" err="1"/>
              <a:t>i:j</a:t>
            </a:r>
            <a:r>
              <a:rPr lang="en-GB" baseline="-25000" dirty="0"/>
              <a:t> </a:t>
            </a:r>
            <a:r>
              <a:rPr lang="en-GB" dirty="0"/>
              <a:t>and </a:t>
            </a:r>
            <a:r>
              <a:rPr lang="en-GB" dirty="0" err="1"/>
              <a:t>P</a:t>
            </a:r>
            <a:r>
              <a:rPr lang="en-GB" baseline="-25000" dirty="0" err="1"/>
              <a:t>i:j</a:t>
            </a:r>
            <a:r>
              <a:rPr lang="en-GB" baseline="-25000" dirty="0"/>
              <a:t> </a:t>
            </a:r>
            <a:r>
              <a:rPr lang="en-GB" dirty="0"/>
              <a:t>for blocks spanning columns </a:t>
            </a:r>
            <a:r>
              <a:rPr lang="en-GB" dirty="0" err="1"/>
              <a:t>i</a:t>
            </a:r>
            <a:r>
              <a:rPr lang="en-GB" dirty="0"/>
              <a:t> through j</a:t>
            </a:r>
          </a:p>
          <a:p>
            <a:pPr lvl="0"/>
            <a:r>
              <a:rPr lang="en-GB" dirty="0"/>
              <a:t>A block generates a carry… </a:t>
            </a:r>
          </a:p>
          <a:p>
            <a:pPr lvl="1"/>
            <a:r>
              <a:rPr lang="en-GB" dirty="0"/>
              <a:t>…if the most significant column generates a carry</a:t>
            </a:r>
          </a:p>
          <a:p>
            <a:pPr lvl="1"/>
            <a:r>
              <a:rPr lang="en-GB" dirty="0"/>
              <a:t>…if the previous column generated a carry and the most significant column propagates it, and so forth</a:t>
            </a:r>
          </a:p>
          <a:p>
            <a:pPr lvl="1"/>
            <a:r>
              <a:rPr lang="en-GB" dirty="0"/>
              <a:t>G</a:t>
            </a:r>
            <a:r>
              <a:rPr lang="en-GB" baseline="-25000" dirty="0"/>
              <a:t>3:0</a:t>
            </a:r>
            <a:r>
              <a:rPr lang="en-GB" dirty="0"/>
              <a:t> = G</a:t>
            </a:r>
            <a:r>
              <a:rPr lang="en-GB" baseline="-25000" dirty="0"/>
              <a:t>3</a:t>
            </a:r>
            <a:r>
              <a:rPr lang="en-GB" dirty="0"/>
              <a:t> + P</a:t>
            </a:r>
            <a:r>
              <a:rPr lang="en-GB" baseline="-25000" dirty="0"/>
              <a:t>3</a:t>
            </a:r>
            <a:r>
              <a:rPr lang="en-GB" dirty="0"/>
              <a:t>(G</a:t>
            </a:r>
            <a:r>
              <a:rPr lang="en-GB" baseline="-25000" dirty="0"/>
              <a:t>2</a:t>
            </a:r>
            <a:r>
              <a:rPr lang="en-GB" dirty="0"/>
              <a:t> + P</a:t>
            </a:r>
            <a:r>
              <a:rPr lang="en-GB" baseline="-25000" dirty="0"/>
              <a:t>2</a:t>
            </a:r>
            <a:r>
              <a:rPr lang="en-GB" dirty="0"/>
              <a:t>(G</a:t>
            </a:r>
            <a:r>
              <a:rPr lang="en-GB" baseline="-25000" dirty="0"/>
              <a:t>1</a:t>
            </a:r>
            <a:r>
              <a:rPr lang="en-GB" dirty="0"/>
              <a:t> + P</a:t>
            </a:r>
            <a:r>
              <a:rPr lang="en-GB" baseline="-25000" dirty="0"/>
              <a:t>1</a:t>
            </a:r>
            <a:r>
              <a:rPr lang="en-GB" dirty="0"/>
              <a:t>G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r>
              <a:rPr lang="en-GB" dirty="0"/>
              <a:t>A block propagates a carry….</a:t>
            </a:r>
          </a:p>
          <a:p>
            <a:pPr lvl="1"/>
            <a:r>
              <a:rPr lang="en-GB" dirty="0"/>
              <a:t>if all the columns in the block propagate the carry</a:t>
            </a:r>
          </a:p>
          <a:p>
            <a:pPr lvl="1"/>
            <a:r>
              <a:rPr lang="en-GB" dirty="0"/>
              <a:t>P</a:t>
            </a:r>
            <a:r>
              <a:rPr lang="en-GB" baseline="-25000" dirty="0"/>
              <a:t>3:0</a:t>
            </a:r>
            <a:r>
              <a:rPr lang="en-GB" dirty="0"/>
              <a:t> = P</a:t>
            </a:r>
            <a:r>
              <a:rPr lang="en-GB" baseline="-25000" dirty="0"/>
              <a:t>3</a:t>
            </a:r>
            <a:r>
              <a:rPr lang="en-GB" dirty="0"/>
              <a:t>P</a:t>
            </a:r>
            <a:r>
              <a:rPr lang="en-GB" baseline="-25000" dirty="0"/>
              <a:t>2</a:t>
            </a:r>
            <a:r>
              <a:rPr lang="en-GB" dirty="0"/>
              <a:t>P</a:t>
            </a:r>
            <a:r>
              <a:rPr lang="en-GB" baseline="-25000" dirty="0"/>
              <a:t>1</a:t>
            </a:r>
            <a:r>
              <a:rPr lang="en-GB" dirty="0"/>
              <a:t>P</a:t>
            </a:r>
            <a:r>
              <a:rPr lang="en-GB" baseline="-25000" dirty="0"/>
              <a:t>0</a:t>
            </a:r>
          </a:p>
          <a:p>
            <a:r>
              <a:rPr lang="en-GB" dirty="0"/>
              <a:t>We can quickly compute the carry out of the block </a:t>
            </a:r>
            <a:r>
              <a:rPr lang="en-GB" dirty="0" err="1"/>
              <a:t>i</a:t>
            </a:r>
            <a:endParaRPr lang="en-GB" dirty="0"/>
          </a:p>
          <a:p>
            <a:pPr lvl="1"/>
            <a:r>
              <a:rPr lang="en-GB" dirty="0"/>
              <a:t>Ci = </a:t>
            </a:r>
            <a:r>
              <a:rPr lang="en-GB" dirty="0" err="1"/>
              <a:t>G</a:t>
            </a:r>
            <a:r>
              <a:rPr lang="en-GB" baseline="-25000" dirty="0" err="1"/>
              <a:t>i:j</a:t>
            </a:r>
            <a:r>
              <a:rPr lang="en-GB" dirty="0"/>
              <a:t> + P</a:t>
            </a:r>
            <a:r>
              <a:rPr lang="en-GB" baseline="-25000" dirty="0"/>
              <a:t>i:j</a:t>
            </a:r>
            <a:r>
              <a:rPr lang="en-GB" dirty="0"/>
              <a:t>C</a:t>
            </a:r>
            <a:r>
              <a:rPr lang="en-GB" baseline="-25000" dirty="0"/>
              <a:t>j-1</a:t>
            </a:r>
          </a:p>
        </p:txBody>
      </p:sp>
    </p:spTree>
    <p:extLst>
      <p:ext uri="{BB962C8B-B14F-4D97-AF65-F5344CB8AC3E}">
        <p14:creationId xmlns:p14="http://schemas.microsoft.com/office/powerpoint/2010/main" val="257527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96161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32-bit carry-lookahead adder composed of eight 4-bit blocks</a:t>
            </a:r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Each block contains a 4-bit ripple-carry adder and </a:t>
            </a:r>
            <a:r>
              <a:rPr lang="en-GB" b="1" dirty="0"/>
              <a:t>lookahead logic </a:t>
            </a:r>
            <a:r>
              <a:rPr lang="en-GB" dirty="0"/>
              <a:t>to compute the carry out of the block given the carry in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95E1909D-2FAF-C539-A66D-AA7BBF8D2EEB}"/>
              </a:ext>
            </a:extLst>
          </p:cNvPr>
          <p:cNvGrpSpPr/>
          <p:nvPr/>
        </p:nvGrpSpPr>
        <p:grpSpPr>
          <a:xfrm>
            <a:off x="469015" y="1613630"/>
            <a:ext cx="5541641" cy="1635680"/>
            <a:chOff x="622505" y="1710403"/>
            <a:chExt cx="4752252" cy="1223196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26742C0-D405-3129-2C38-6F49F7F0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505" y="1710403"/>
              <a:ext cx="4752252" cy="1160616"/>
            </a:xfrm>
            <a:prstGeom prst="rect">
              <a:avLst/>
            </a:prstGeom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A8107201-FD2E-8F67-E646-EF953AA10852}"/>
                </a:ext>
              </a:extLst>
            </p:cNvPr>
            <p:cNvSpPr/>
            <p:nvPr/>
          </p:nvSpPr>
          <p:spPr>
            <a:xfrm>
              <a:off x="4080386" y="2538378"/>
              <a:ext cx="212803" cy="395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D5BD629-7861-42C0-A644-2591E3F0620B}"/>
              </a:ext>
            </a:extLst>
          </p:cNvPr>
          <p:cNvGrpSpPr/>
          <p:nvPr/>
        </p:nvGrpSpPr>
        <p:grpSpPr>
          <a:xfrm>
            <a:off x="3369837" y="4345461"/>
            <a:ext cx="5408403" cy="2091306"/>
            <a:chOff x="3004077" y="4345461"/>
            <a:chExt cx="5408403" cy="2091306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684669EF-F909-BCCF-B45E-FFBDCA945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4077" y="4345461"/>
              <a:ext cx="3839745" cy="1934755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A448F4B3-D414-656D-0B05-56C798B65888}"/>
                </a:ext>
              </a:extLst>
            </p:cNvPr>
            <p:cNvSpPr/>
            <p:nvPr/>
          </p:nvSpPr>
          <p:spPr>
            <a:xfrm>
              <a:off x="6843822" y="4345461"/>
              <a:ext cx="1568658" cy="209130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Logic gates needed to compute the column generate and propagate signals, Gi and Pi , using signals Ai and Bi</a:t>
              </a:r>
              <a:endParaRPr lang="en-GB" sz="1050" dirty="0"/>
            </a:p>
          </p:txBody>
        </p:sp>
      </p:grpSp>
      <p:pic>
        <p:nvPicPr>
          <p:cNvPr id="7" name="Immagine 6">
            <a:extLst>
              <a:ext uri="{FF2B5EF4-FFF2-40B4-BE49-F238E27FC236}">
                <a16:creationId xmlns:a16="http://schemas.microsoft.com/office/drawing/2014/main" id="{42D45CED-7105-5410-16CA-93FB8FE66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15" y="4490428"/>
            <a:ext cx="3932962" cy="103996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43D734E1-54B3-8DA3-FC17-FAF997AF8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6938" y="892187"/>
            <a:ext cx="1715362" cy="13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89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(3)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All blocks compute column generate and propagate signals simultaneously</a:t>
            </a:r>
          </a:p>
          <a:p>
            <a:pPr lvl="0"/>
            <a:r>
              <a:rPr lang="en-GB" dirty="0"/>
              <a:t>Then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r>
              <a:rPr lang="en-GB" dirty="0"/>
              <a:t> advances directly to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through each block until the last</a:t>
            </a:r>
          </a:p>
          <a:p>
            <a:pPr lvl="1"/>
            <a:r>
              <a:rPr lang="en-GB" dirty="0" err="1"/>
              <a:t>C</a:t>
            </a:r>
            <a:r>
              <a:rPr lang="en-GB" baseline="-25000" dirty="0" err="1"/>
              <a:t>in</a:t>
            </a:r>
            <a:r>
              <a:rPr lang="en-GB" dirty="0"/>
              <a:t> proceeds through the lookahead gates to produce C</a:t>
            </a:r>
            <a:r>
              <a:rPr lang="en-GB" baseline="-25000" dirty="0"/>
              <a:t>3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3</a:t>
            </a:r>
            <a:r>
              <a:rPr lang="en-GB" dirty="0"/>
              <a:t> proceeds through its lookahead block to produce C</a:t>
            </a:r>
            <a:r>
              <a:rPr lang="en-GB" baseline="-25000" dirty="0"/>
              <a:t>7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7</a:t>
            </a:r>
            <a:r>
              <a:rPr lang="en-GB" dirty="0"/>
              <a:t> proceeds through its lookahead block to produce C</a:t>
            </a:r>
            <a:r>
              <a:rPr lang="en-GB" baseline="-25000" dirty="0"/>
              <a:t>11</a:t>
            </a:r>
          </a:p>
          <a:p>
            <a:pPr lvl="1"/>
            <a:r>
              <a:rPr lang="en-GB" dirty="0"/>
              <a:t>and so on until C</a:t>
            </a:r>
            <a:r>
              <a:rPr lang="en-GB" baseline="-25000" dirty="0"/>
              <a:t>27</a:t>
            </a:r>
            <a:r>
              <a:rPr lang="en-GB" dirty="0"/>
              <a:t>, the carry in to the last block</a:t>
            </a:r>
          </a:p>
          <a:p>
            <a:pPr lvl="1"/>
            <a:r>
              <a:rPr lang="en-GB" dirty="0"/>
              <a:t>finally, the last block contains a short ripple-carry adder (no more the lookahead logic)</a:t>
            </a:r>
          </a:p>
          <a:p>
            <a:pPr lvl="0"/>
            <a:r>
              <a:rPr lang="en-GB" dirty="0"/>
              <a:t>An N-bit adder divided into k-bit blocks has a delay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CLA</a:t>
            </a:r>
            <a:r>
              <a:rPr lang="en-GB" dirty="0"/>
              <a:t> = </a:t>
            </a:r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+ </a:t>
            </a:r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+ (N/k -1) </a:t>
            </a:r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+ k </a:t>
            </a:r>
            <a:r>
              <a:rPr lang="en-GB" dirty="0" err="1"/>
              <a:t>t</a:t>
            </a:r>
            <a:r>
              <a:rPr lang="en-GB" baseline="-25000" dirty="0" err="1"/>
              <a:t>FA</a:t>
            </a:r>
            <a:endParaRPr lang="en-GB" baseline="-25000" dirty="0"/>
          </a:p>
          <a:p>
            <a:pPr lvl="2"/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is the delay to generate signals P</a:t>
            </a:r>
            <a:r>
              <a:rPr lang="en-GB" baseline="-25000" dirty="0"/>
              <a:t>i</a:t>
            </a:r>
            <a:r>
              <a:rPr lang="en-GB" dirty="0"/>
              <a:t> and G</a:t>
            </a:r>
            <a:r>
              <a:rPr lang="en-GB" baseline="-25000" dirty="0"/>
              <a:t>i</a:t>
            </a:r>
            <a:r>
              <a:rPr lang="en-GB" dirty="0"/>
              <a:t> </a:t>
            </a:r>
          </a:p>
          <a:p>
            <a:pPr lvl="2"/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is the delay to to generate signals </a:t>
            </a:r>
            <a:r>
              <a:rPr lang="en-GB" dirty="0" err="1"/>
              <a:t>P</a:t>
            </a:r>
            <a:r>
              <a:rPr lang="en-GB" baseline="-25000" dirty="0" err="1"/>
              <a:t>i:j</a:t>
            </a:r>
            <a:r>
              <a:rPr lang="en-GB" dirty="0"/>
              <a:t> and </a:t>
            </a:r>
            <a:r>
              <a:rPr lang="en-GB" dirty="0" err="1"/>
              <a:t>G</a:t>
            </a:r>
            <a:r>
              <a:rPr lang="en-GB" baseline="-25000" dirty="0" err="1"/>
              <a:t>i:j</a:t>
            </a:r>
            <a:r>
              <a:rPr lang="en-GB" dirty="0"/>
              <a:t> for a k-bit block</a:t>
            </a:r>
          </a:p>
          <a:p>
            <a:pPr lvl="2"/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is the delay from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r>
              <a:rPr lang="en-GB" dirty="0"/>
              <a:t> to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through the  logic of the k-bit CLA block</a:t>
            </a:r>
          </a:p>
          <a:p>
            <a:pPr lvl="2"/>
            <a:endParaRPr lang="en-GB" sz="1000" dirty="0"/>
          </a:p>
          <a:p>
            <a:r>
              <a:rPr lang="en-GB" dirty="0"/>
              <a:t>For N &gt; 16, the carry-lookahead adder is much faster than the ripple-carry adder</a:t>
            </a:r>
          </a:p>
          <a:p>
            <a:pPr lvl="1"/>
            <a:r>
              <a:rPr lang="en-GB" dirty="0"/>
              <a:t>however, the adder delay still increases linearly with N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69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Ripple-Carry Adder vs Carry-Lookahead Adder 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Compare the delays of a 32-bit ripple-carry adder and a 32-bit carry-lookahead adder with 4-bit blocks</a:t>
            </a:r>
          </a:p>
          <a:p>
            <a:pPr lvl="0"/>
            <a:r>
              <a:rPr lang="en-GB" dirty="0"/>
              <a:t>Assume that each gate delay is 100ps and that a full adder delay is 300ps</a:t>
            </a:r>
          </a:p>
          <a:p>
            <a:pPr lvl="0"/>
            <a:r>
              <a:rPr lang="en-GB" dirty="0"/>
              <a:t>The propagation delay of the 32-bit ripple-carry adder is </a:t>
            </a:r>
          </a:p>
          <a:p>
            <a:pPr lvl="1"/>
            <a:r>
              <a:rPr lang="en-GB" dirty="0"/>
              <a:t>t</a:t>
            </a:r>
            <a:r>
              <a:rPr lang="en-GB" baseline="-25000" dirty="0"/>
              <a:t>riple </a:t>
            </a:r>
            <a:r>
              <a:rPr lang="en-GB" dirty="0"/>
              <a:t>= N * T</a:t>
            </a:r>
            <a:r>
              <a:rPr lang="en-GB" baseline="-25000" dirty="0"/>
              <a:t>FA</a:t>
            </a:r>
            <a:r>
              <a:rPr lang="en-GB" dirty="0"/>
              <a:t> = 32 * 300ps = 9.6 ns</a:t>
            </a:r>
            <a:endParaRPr lang="en-GB" sz="500" dirty="0"/>
          </a:p>
          <a:p>
            <a:pPr lvl="0"/>
            <a:r>
              <a:rPr lang="en-GB" dirty="0"/>
              <a:t>The carry-lookahead adder has 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= 100ps (one AND or one OR)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= 6 * 100 </a:t>
            </a:r>
            <a:r>
              <a:rPr lang="en-GB" dirty="0" err="1"/>
              <a:t>ps</a:t>
            </a:r>
            <a:r>
              <a:rPr lang="en-GB" dirty="0"/>
              <a:t> = 600ps (six AND/OR gates)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= 2 * 100 </a:t>
            </a:r>
            <a:r>
              <a:rPr lang="en-GB" dirty="0" err="1"/>
              <a:t>ps</a:t>
            </a:r>
            <a:r>
              <a:rPr lang="en-GB" dirty="0"/>
              <a:t> =  200ps (one OR and one AND)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CLA</a:t>
            </a:r>
            <a:r>
              <a:rPr lang="en-GB" dirty="0"/>
              <a:t>=</a:t>
            </a:r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 err="1"/>
              <a:t>+t</a:t>
            </a:r>
            <a:r>
              <a:rPr lang="en-GB" baseline="-25000" dirty="0" err="1"/>
              <a:t>pg_block</a:t>
            </a:r>
            <a:r>
              <a:rPr lang="en-GB" dirty="0"/>
              <a:t>+(N/k-1)</a:t>
            </a:r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 err="1"/>
              <a:t>+kt</a:t>
            </a:r>
            <a:r>
              <a:rPr lang="en-GB" baseline="-25000" dirty="0" err="1"/>
              <a:t>FA</a:t>
            </a:r>
            <a:r>
              <a:rPr lang="en-GB" baseline="-25000" dirty="0"/>
              <a:t> </a:t>
            </a:r>
            <a:r>
              <a:rPr lang="en-GB" dirty="0"/>
              <a:t>= 100 + 600 + (32/4 - 1)*200 + 4*300 = 3.3ns</a:t>
            </a:r>
          </a:p>
          <a:p>
            <a:r>
              <a:rPr lang="en-GB" dirty="0"/>
              <a:t>The carry-lookahead adder is almost 3 times faster than the ripple-carry adder</a:t>
            </a:r>
          </a:p>
          <a:p>
            <a:endParaRPr lang="en-GB" sz="1050" dirty="0"/>
          </a:p>
          <a:p>
            <a:r>
              <a:rPr lang="en-GB" b="1" dirty="0"/>
              <a:t>Faster</a:t>
            </a:r>
            <a:r>
              <a:rPr lang="en-GB" dirty="0"/>
              <a:t> adders require </a:t>
            </a:r>
            <a:r>
              <a:rPr lang="en-GB" b="1" dirty="0"/>
              <a:t>more hardware </a:t>
            </a:r>
            <a:r>
              <a:rPr lang="en-GB" dirty="0"/>
              <a:t>and therefore are more expensive and </a:t>
            </a:r>
            <a:r>
              <a:rPr lang="en-GB" b="1" dirty="0"/>
              <a:t>power-hungry</a:t>
            </a:r>
          </a:p>
          <a:p>
            <a:pPr lvl="1"/>
            <a:r>
              <a:rPr lang="en-GB" dirty="0"/>
              <a:t>these trade-offs must be considered when choosing an appropriate adder for a design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45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Subtractor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Performed by taking the two’s complement of the second number, then adding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To compute Y = A − B </a:t>
            </a:r>
          </a:p>
          <a:p>
            <a:pPr lvl="1"/>
            <a:r>
              <a:rPr lang="en-GB" dirty="0"/>
              <a:t>first create the two’s complement of B</a:t>
            </a:r>
          </a:p>
          <a:p>
            <a:pPr lvl="2"/>
            <a:r>
              <a:rPr lang="en-GB" dirty="0"/>
              <a:t>invert the bits of B to obtain </a:t>
            </a:r>
            <a:r>
              <a:rPr lang="en-GB" u="sng" dirty="0"/>
              <a:t>B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add 1 to get −B = </a:t>
            </a:r>
            <a:r>
              <a:rPr lang="en-GB" u="sng" dirty="0"/>
              <a:t>B</a:t>
            </a:r>
            <a:r>
              <a:rPr lang="en-GB" dirty="0"/>
              <a:t> + 1</a:t>
            </a:r>
          </a:p>
          <a:p>
            <a:pPr lvl="1"/>
            <a:r>
              <a:rPr lang="en-GB" dirty="0"/>
              <a:t>add this quantity to A </a:t>
            </a:r>
          </a:p>
          <a:p>
            <a:pPr lvl="2"/>
            <a:r>
              <a:rPr lang="en-GB" dirty="0"/>
              <a:t>Y = A + </a:t>
            </a:r>
            <a:r>
              <a:rPr lang="en-GB" u="sng" dirty="0"/>
              <a:t>B</a:t>
            </a:r>
            <a:r>
              <a:rPr lang="en-GB" dirty="0"/>
              <a:t> + 1 = A − B</a:t>
            </a:r>
          </a:p>
          <a:p>
            <a:r>
              <a:rPr lang="en-GB" dirty="0"/>
              <a:t>We can use a single carry-lookahead adder by adding A + </a:t>
            </a:r>
            <a:r>
              <a:rPr lang="en-GB" u="sng" dirty="0"/>
              <a:t>B</a:t>
            </a:r>
            <a:r>
              <a:rPr lang="en-GB" dirty="0"/>
              <a:t> with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r>
              <a:rPr lang="en-GB" dirty="0"/>
              <a:t> = 1</a:t>
            </a:r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0CD0BC7-1C43-CDB0-4568-8980B88F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077" y="4520008"/>
            <a:ext cx="2436114" cy="185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6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Comparators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Determines whether two binary numbers are equal or if one is greater or less than the other</a:t>
            </a:r>
          </a:p>
          <a:p>
            <a:pPr lvl="1"/>
            <a:r>
              <a:rPr lang="en-GB" dirty="0"/>
              <a:t>receives two N-bit binary numbers A and B 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equality comparator </a:t>
            </a:r>
            <a:r>
              <a:rPr lang="en-GB" dirty="0"/>
              <a:t>produces a single output, indicating A is equal to B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magnitude comparator </a:t>
            </a:r>
            <a:r>
              <a:rPr lang="en-GB" dirty="0"/>
              <a:t>produces one or more outputs, indicating the relative values of A and B</a:t>
            </a:r>
          </a:p>
          <a:p>
            <a:pPr lvl="0"/>
            <a:r>
              <a:rPr lang="en-GB" dirty="0"/>
              <a:t>The equality comparator is the simpler piece of hardware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r>
              <a:rPr lang="en-GB" dirty="0"/>
              <a:t>it checks whether the corresponding bits in each column of A and B are equal</a:t>
            </a:r>
          </a:p>
          <a:p>
            <a:pPr lvl="2"/>
            <a:r>
              <a:rPr lang="en-GB" dirty="0"/>
              <a:t>using XNOR gates</a:t>
            </a:r>
          </a:p>
          <a:p>
            <a:pPr lvl="1"/>
            <a:r>
              <a:rPr lang="en-GB" dirty="0"/>
              <a:t>the numbers are equal if all of the columns are equal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9DF618-FC5D-2F14-255B-F1A5C4F6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52" y="3620889"/>
            <a:ext cx="2920492" cy="16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Comparators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Magnitude comparison of signed numbers is usually done by </a:t>
            </a:r>
            <a:br>
              <a:rPr lang="en-GB" dirty="0"/>
            </a:br>
            <a:r>
              <a:rPr lang="en-GB" dirty="0"/>
              <a:t>computing A − B and looking at the sign (most significant bit) of the </a:t>
            </a:r>
            <a:br>
              <a:rPr lang="en-GB" dirty="0"/>
            </a:br>
            <a:r>
              <a:rPr lang="en-GB" dirty="0"/>
              <a:t>result</a:t>
            </a:r>
          </a:p>
          <a:p>
            <a:pPr lvl="1"/>
            <a:r>
              <a:rPr lang="en-GB" dirty="0"/>
              <a:t>if the result is negative (i.e., the sign bit is 1), then A is less than B</a:t>
            </a:r>
          </a:p>
          <a:p>
            <a:pPr lvl="1"/>
            <a:r>
              <a:rPr lang="en-GB" dirty="0"/>
              <a:t>otherwise, A is greater than or equal to B</a:t>
            </a:r>
          </a:p>
          <a:p>
            <a:r>
              <a:rPr lang="en-GB" dirty="0"/>
              <a:t>This comparator functions </a:t>
            </a:r>
            <a:r>
              <a:rPr lang="en-GB" b="1" dirty="0"/>
              <a:t>incorrectly upon overflow</a:t>
            </a:r>
          </a:p>
          <a:p>
            <a:pPr lvl="1"/>
            <a:r>
              <a:rPr lang="en-GB" dirty="0"/>
              <a:t>overflow occurs when the two inputs have different signs and the sign of the subtraction result has a different sign than the A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110681-A773-E859-10D3-05C5CFA9E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502" y="1212536"/>
            <a:ext cx="998474" cy="1728701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0B6BBA31-3F76-8228-A8B7-35F4EE280F2D}"/>
              </a:ext>
            </a:extLst>
          </p:cNvPr>
          <p:cNvGrpSpPr/>
          <p:nvPr/>
        </p:nvGrpSpPr>
        <p:grpSpPr>
          <a:xfrm>
            <a:off x="1161542" y="3889113"/>
            <a:ext cx="3335185" cy="2476500"/>
            <a:chOff x="1161542" y="3889113"/>
            <a:chExt cx="3335185" cy="24765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9FE19EC-87B4-4726-0DE7-3BD68A690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1542" y="3889113"/>
              <a:ext cx="3187700" cy="247650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4F7DB037-E973-DA2C-4F37-AABAD995FE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055" t="2821" r="-1" b="1"/>
            <a:stretch/>
          </p:blipFill>
          <p:spPr>
            <a:xfrm>
              <a:off x="3409099" y="5762178"/>
              <a:ext cx="1087628" cy="468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66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1704"/>
            <a:ext cx="8258863" cy="4427169"/>
          </a:xfrm>
        </p:spPr>
        <p:txBody>
          <a:bodyPr/>
          <a:lstStyle/>
          <a:p>
            <a:r>
              <a:rPr lang="en-GB" dirty="0"/>
              <a:t>Building Blocks</a:t>
            </a:r>
          </a:p>
          <a:p>
            <a:r>
              <a:rPr lang="en-GB" dirty="0"/>
              <a:t>Multiplexer</a:t>
            </a:r>
          </a:p>
          <a:p>
            <a:r>
              <a:rPr lang="en-GB" dirty="0"/>
              <a:t>Decoders</a:t>
            </a:r>
          </a:p>
          <a:p>
            <a:r>
              <a:rPr lang="en-GB" dirty="0"/>
              <a:t>Adders</a:t>
            </a:r>
          </a:p>
          <a:p>
            <a:r>
              <a:rPr lang="en-GB" dirty="0"/>
              <a:t>Subtractor</a:t>
            </a:r>
          </a:p>
          <a:p>
            <a:r>
              <a:rPr lang="en-GB" dirty="0"/>
              <a:t>Comparators</a:t>
            </a:r>
          </a:p>
          <a:p>
            <a:r>
              <a:rPr lang="en-GB" dirty="0"/>
              <a:t>Arithmetic/Logical Unit (ALU)</a:t>
            </a:r>
          </a:p>
          <a:p>
            <a:r>
              <a:rPr lang="en-GB" dirty="0"/>
              <a:t>Shifters and Rotators</a:t>
            </a:r>
          </a:p>
          <a:p>
            <a:r>
              <a:rPr lang="en-GB" dirty="0"/>
              <a:t>Multiplier and divider </a:t>
            </a:r>
          </a:p>
          <a:p>
            <a:r>
              <a:rPr lang="en-GB" dirty="0"/>
              <a:t>Floating-Point Addition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ALU </a:t>
            </a:r>
            <a:r>
              <a:rPr lang="en-GB" b="1" dirty="0"/>
              <a:t>combines</a:t>
            </a:r>
            <a:r>
              <a:rPr lang="en-GB" dirty="0"/>
              <a:t> a variety of </a:t>
            </a:r>
            <a:r>
              <a:rPr lang="en-GB" b="1" dirty="0"/>
              <a:t>mathematical</a:t>
            </a:r>
            <a:r>
              <a:rPr lang="en-GB" dirty="0"/>
              <a:t> and </a:t>
            </a:r>
            <a:r>
              <a:rPr lang="en-GB" b="1" dirty="0"/>
              <a:t>logical</a:t>
            </a:r>
            <a:r>
              <a:rPr lang="en-GB" dirty="0"/>
              <a:t> operations into a single unit</a:t>
            </a:r>
          </a:p>
          <a:p>
            <a:pPr lvl="1"/>
            <a:r>
              <a:rPr lang="en-GB" dirty="0"/>
              <a:t>addition, subtraction, AND, and OR operations</a:t>
            </a:r>
          </a:p>
          <a:p>
            <a:pPr lvl="1"/>
            <a:r>
              <a:rPr lang="en-GB" b="1" dirty="0"/>
              <a:t>control signal </a:t>
            </a:r>
            <a:r>
              <a:rPr lang="en-GB" dirty="0"/>
              <a:t>to specifies the function to perform </a:t>
            </a:r>
          </a:p>
          <a:p>
            <a:pPr lvl="1"/>
            <a:r>
              <a:rPr lang="en-GB" dirty="0"/>
              <a:t>the heart of most computer systems</a:t>
            </a:r>
          </a:p>
          <a:p>
            <a:pPr lvl="1"/>
            <a:endParaRPr lang="en-GB" sz="900" dirty="0"/>
          </a:p>
          <a:p>
            <a:r>
              <a:rPr lang="en-GB" dirty="0"/>
              <a:t>The following implementation contains </a:t>
            </a:r>
          </a:p>
          <a:p>
            <a:pPr lvl="1"/>
            <a:r>
              <a:rPr lang="en-GB" dirty="0"/>
              <a:t>an N-bit adder, N 2-input AND and OR gates</a:t>
            </a:r>
          </a:p>
          <a:p>
            <a:endParaRPr lang="en-GB" dirty="0"/>
          </a:p>
          <a:p>
            <a:r>
              <a:rPr lang="en-GB" dirty="0"/>
              <a:t>More specifically</a:t>
            </a:r>
          </a:p>
          <a:p>
            <a:pPr lvl="1"/>
            <a:r>
              <a:rPr lang="en-GB" dirty="0"/>
              <a:t>if </a:t>
            </a:r>
            <a:r>
              <a:rPr lang="en-GB" dirty="0" err="1"/>
              <a:t>ALU</a:t>
            </a:r>
            <a:r>
              <a:rPr lang="en-GB" baseline="-25000" dirty="0" err="1"/>
              <a:t>Control</a:t>
            </a:r>
            <a:r>
              <a:rPr lang="en-GB" dirty="0"/>
              <a:t>=00, the multiplexer chooses A + B</a:t>
            </a:r>
          </a:p>
          <a:p>
            <a:pPr lvl="1"/>
            <a:r>
              <a:rPr lang="en-GB" dirty="0"/>
              <a:t>If </a:t>
            </a:r>
            <a:r>
              <a:rPr lang="en-GB" dirty="0" err="1"/>
              <a:t>ALU</a:t>
            </a:r>
            <a:r>
              <a:rPr lang="en-GB" baseline="-25000" dirty="0" err="1"/>
              <a:t>Control</a:t>
            </a:r>
            <a:r>
              <a:rPr lang="en-GB" dirty="0"/>
              <a:t>=01, the ALU computes A − B</a:t>
            </a:r>
          </a:p>
          <a:p>
            <a:pPr lvl="1"/>
            <a:r>
              <a:rPr lang="en-GB" dirty="0"/>
              <a:t>If </a:t>
            </a:r>
            <a:r>
              <a:rPr lang="en-GB" dirty="0" err="1"/>
              <a:t>ALU</a:t>
            </a:r>
            <a:r>
              <a:rPr lang="en-GB" baseline="-25000" dirty="0" err="1"/>
              <a:t>Control</a:t>
            </a:r>
            <a:r>
              <a:rPr lang="en-GB" dirty="0"/>
              <a:t>=10, the ALU computes A AND B</a:t>
            </a:r>
          </a:p>
          <a:p>
            <a:pPr lvl="1"/>
            <a:r>
              <a:rPr lang="en-GB" dirty="0"/>
              <a:t>If </a:t>
            </a:r>
            <a:r>
              <a:rPr lang="en-GB" dirty="0" err="1"/>
              <a:t>ALU</a:t>
            </a:r>
            <a:r>
              <a:rPr lang="en-GB" baseline="-25000" dirty="0" err="1"/>
              <a:t>Control</a:t>
            </a:r>
            <a:r>
              <a:rPr lang="en-GB" dirty="0"/>
              <a:t>=11 the ALU performs A OR 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4B93C0C-0D71-2127-6C29-2055E6CF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979" y="1608692"/>
            <a:ext cx="2320805" cy="13783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413A47-82EA-F110-D317-89873A21C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002" y="3151632"/>
            <a:ext cx="3279528" cy="3468923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3FE1592C-AEA7-B89D-1869-DF4B43C8E7A6}"/>
              </a:ext>
            </a:extLst>
          </p:cNvPr>
          <p:cNvGrpSpPr/>
          <p:nvPr/>
        </p:nvGrpSpPr>
        <p:grpSpPr>
          <a:xfrm>
            <a:off x="7419524" y="3315938"/>
            <a:ext cx="1348366" cy="1110048"/>
            <a:chOff x="3987800" y="2571750"/>
            <a:chExt cx="1993900" cy="172720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7EA4871-1496-3E1B-6909-6748DDD34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7800" y="2571750"/>
              <a:ext cx="1168400" cy="1714500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EB38C235-6D1F-F59E-5E4D-6A63AE912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6200" y="2571750"/>
              <a:ext cx="825500" cy="172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951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93080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ALU can produce </a:t>
            </a:r>
            <a:r>
              <a:rPr lang="en-GB" b="1" dirty="0"/>
              <a:t>flags</a:t>
            </a:r>
            <a:r>
              <a:rPr lang="en-GB" dirty="0"/>
              <a:t> to provide information about the </a:t>
            </a:r>
            <a:br>
              <a:rPr lang="en-GB" dirty="0"/>
            </a:br>
            <a:r>
              <a:rPr lang="en-GB" dirty="0"/>
              <a:t>result</a:t>
            </a:r>
          </a:p>
          <a:p>
            <a:pPr lvl="0"/>
            <a:endParaRPr lang="en-GB" sz="600" dirty="0"/>
          </a:p>
          <a:p>
            <a:r>
              <a:rPr lang="en-GB" dirty="0"/>
              <a:t>Z (</a:t>
            </a:r>
            <a:r>
              <a:rPr lang="en-GB" b="1" dirty="0"/>
              <a:t>zero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all of the bits of the output are 0</a:t>
            </a:r>
          </a:p>
          <a:p>
            <a:r>
              <a:rPr lang="en-GB" dirty="0"/>
              <a:t>N (</a:t>
            </a:r>
            <a:r>
              <a:rPr lang="en-GB" b="1" dirty="0"/>
              <a:t>negative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the most  significant bit of the output</a:t>
            </a:r>
          </a:p>
          <a:p>
            <a:r>
              <a:rPr lang="en-GB" dirty="0"/>
              <a:t>C (</a:t>
            </a:r>
            <a:r>
              <a:rPr lang="en-GB" b="1" dirty="0"/>
              <a:t>carry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adder  produces a carry out and the ALU is performing addition or subtraction </a:t>
            </a:r>
          </a:p>
          <a:p>
            <a:r>
              <a:rPr lang="en-GB" dirty="0"/>
              <a:t>V (</a:t>
            </a:r>
            <a:r>
              <a:rPr lang="en-GB" b="1" dirty="0"/>
              <a:t>overflow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overflow occurs when the addition of two same signed numbers produces a result with the opposite sign </a:t>
            </a:r>
          </a:p>
          <a:p>
            <a:pPr lvl="2"/>
            <a:r>
              <a:rPr lang="en-GB" dirty="0"/>
              <a:t>ALU is performing addition or subtraction (ALU</a:t>
            </a:r>
            <a:r>
              <a:rPr lang="en-GB" baseline="-25000" dirty="0"/>
              <a:t>Control1</a:t>
            </a:r>
            <a:r>
              <a:rPr lang="en-GB" dirty="0"/>
              <a:t>=0)</a:t>
            </a:r>
          </a:p>
          <a:p>
            <a:pPr lvl="2"/>
            <a:r>
              <a:rPr lang="en-GB" dirty="0"/>
              <a:t>A and Sum have opposite signs</a:t>
            </a:r>
          </a:p>
          <a:p>
            <a:pPr lvl="2"/>
            <a:r>
              <a:rPr lang="en-GB" dirty="0"/>
              <a:t>A and B have the same sign and the adder is performing addition (ALU</a:t>
            </a:r>
            <a:r>
              <a:rPr lang="en-GB" baseline="-25000" dirty="0"/>
              <a:t>Control0</a:t>
            </a:r>
            <a:r>
              <a:rPr lang="en-GB" dirty="0"/>
              <a:t>=0) </a:t>
            </a:r>
          </a:p>
          <a:p>
            <a:pPr lvl="2"/>
            <a:r>
              <a:rPr lang="en-GB" dirty="0"/>
              <a:t>or A and B have opposite signs and the adder is performing subtraction (ALU</a:t>
            </a:r>
            <a:r>
              <a:rPr lang="en-GB" baseline="-25000" dirty="0"/>
              <a:t>Control0</a:t>
            </a:r>
            <a:r>
              <a:rPr lang="en-GB" dirty="0"/>
              <a:t>=1)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1C78A8-2426-E628-CACD-E0E757EA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57" y="1615580"/>
            <a:ext cx="2354445" cy="15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7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8E5DBFB-8063-3AFE-52DD-73D60CD5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4" y="1043733"/>
            <a:ext cx="7301077" cy="5258706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(3)</a:t>
            </a:r>
          </a:p>
        </p:txBody>
      </p:sp>
    </p:spTree>
    <p:extLst>
      <p:ext uri="{BB962C8B-B14F-4D97-AF65-F5344CB8AC3E}">
        <p14:creationId xmlns:p14="http://schemas.microsoft.com/office/powerpoint/2010/main" val="1866697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(4)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ALU flags can also be used for comparisons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r>
              <a:rPr lang="en-GB" dirty="0"/>
              <a:t>if Z is asserted, the result is 0, so A = B. Otherwise, A is not equal to B</a:t>
            </a:r>
          </a:p>
          <a:p>
            <a:pPr lvl="1"/>
            <a:r>
              <a:rPr lang="en-GB" dirty="0"/>
              <a:t>magnitude comparison is messier and depends on whether the numbers are signed or unsigned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Many variations on this basic ALU exist that support other functions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7C4748-581A-B80A-E009-E075C204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84" y="1798185"/>
            <a:ext cx="4940808" cy="200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8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Shifters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Shifters </a:t>
            </a:r>
            <a:r>
              <a:rPr lang="en-GB" b="1" dirty="0"/>
              <a:t>move bits</a:t>
            </a:r>
            <a:endParaRPr lang="en-GB" dirty="0"/>
          </a:p>
          <a:p>
            <a:pPr lvl="1"/>
            <a:r>
              <a:rPr lang="en-GB" b="1" dirty="0"/>
              <a:t>logical shifter (&gt;&gt; &lt;&lt;)</a:t>
            </a:r>
            <a:r>
              <a:rPr lang="en-GB" dirty="0"/>
              <a:t>: shifts the number to the left or right and fills empty spots with 0</a:t>
            </a:r>
          </a:p>
          <a:p>
            <a:pPr lvl="2"/>
            <a:r>
              <a:rPr lang="en-GB" dirty="0"/>
              <a:t>11001 &gt;&gt; 2 = 00110; 11001 &lt;&lt; 2 = 00100</a:t>
            </a:r>
          </a:p>
          <a:p>
            <a:pPr lvl="1"/>
            <a:r>
              <a:rPr lang="en-GB" b="1" dirty="0"/>
              <a:t>arithmetic shifter (&gt;&gt;&gt; &lt;&lt;&lt;)</a:t>
            </a:r>
            <a:r>
              <a:rPr lang="en-GB" dirty="0"/>
              <a:t>: on right shifts fills the most significant bits with a copy of the old most significant bit (</a:t>
            </a:r>
            <a:r>
              <a:rPr lang="en-GB" dirty="0" err="1"/>
              <a:t>msb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useful for multiplying and dividing signed numbers</a:t>
            </a:r>
          </a:p>
          <a:p>
            <a:pPr lvl="2"/>
            <a:r>
              <a:rPr lang="en-GB" dirty="0"/>
              <a:t>11001 &gt;&gt;&gt; 2 = 11110; 11001 &lt;&lt; 2 = 00100</a:t>
            </a:r>
          </a:p>
          <a:p>
            <a:endParaRPr lang="en-GB" sz="1050" dirty="0"/>
          </a:p>
          <a:p>
            <a:r>
              <a:rPr lang="en-GB" dirty="0"/>
              <a:t>A left shift is a </a:t>
            </a:r>
            <a:r>
              <a:rPr lang="en-GB" b="1" dirty="0"/>
              <a:t>special case of multiplication</a:t>
            </a:r>
          </a:p>
          <a:p>
            <a:pPr lvl="1"/>
            <a:r>
              <a:rPr lang="en-GB" dirty="0"/>
              <a:t>a left shift by N bits multiplies the number by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000011</a:t>
            </a:r>
            <a:r>
              <a:rPr lang="en-GB" baseline="-25000" dirty="0"/>
              <a:t>2</a:t>
            </a:r>
            <a:r>
              <a:rPr lang="en-GB" dirty="0"/>
              <a:t> &lt;&lt; 4 = 110000</a:t>
            </a:r>
            <a:r>
              <a:rPr lang="en-GB" baseline="-25000" dirty="0"/>
              <a:t>2</a:t>
            </a:r>
            <a:r>
              <a:rPr lang="en-GB" dirty="0"/>
              <a:t> is equivalent to 3</a:t>
            </a:r>
            <a:r>
              <a:rPr lang="en-GB" baseline="-25000" dirty="0"/>
              <a:t>10</a:t>
            </a:r>
            <a:r>
              <a:rPr lang="en-GB" dirty="0"/>
              <a:t> × 2</a:t>
            </a:r>
            <a:r>
              <a:rPr lang="en-GB" baseline="30000" dirty="0"/>
              <a:t>4</a:t>
            </a:r>
            <a:r>
              <a:rPr lang="en-GB" dirty="0"/>
              <a:t> = 48</a:t>
            </a:r>
            <a:r>
              <a:rPr lang="en-GB" baseline="-25000" dirty="0"/>
              <a:t>10</a:t>
            </a:r>
          </a:p>
          <a:p>
            <a:pPr lvl="1"/>
            <a:endParaRPr lang="en-GB" sz="1100" dirty="0"/>
          </a:p>
          <a:p>
            <a:r>
              <a:rPr lang="en-GB" dirty="0"/>
              <a:t>An arithmetic right shift is </a:t>
            </a:r>
            <a:r>
              <a:rPr lang="en-GB" b="1" dirty="0"/>
              <a:t>a special case of division</a:t>
            </a:r>
          </a:p>
          <a:p>
            <a:pPr lvl="1"/>
            <a:r>
              <a:rPr lang="en-GB" dirty="0"/>
              <a:t>an arithmetic right shift by N bits divides the number by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11100</a:t>
            </a:r>
            <a:r>
              <a:rPr lang="en-GB" baseline="-25000" dirty="0"/>
              <a:t>2 </a:t>
            </a:r>
            <a:r>
              <a:rPr lang="en-GB" dirty="0"/>
              <a:t>&gt;&gt;&gt; 2 = 11111</a:t>
            </a:r>
            <a:r>
              <a:rPr lang="en-GB" baseline="-25000" dirty="0"/>
              <a:t>2</a:t>
            </a:r>
            <a:r>
              <a:rPr lang="en-GB" dirty="0"/>
              <a:t> is equivalent to −4</a:t>
            </a:r>
            <a:r>
              <a:rPr lang="en-GB" baseline="-25000" dirty="0"/>
              <a:t>10</a:t>
            </a:r>
            <a:r>
              <a:rPr lang="en-GB" dirty="0"/>
              <a:t>/2</a:t>
            </a:r>
            <a:r>
              <a:rPr lang="en-GB" baseline="30000" dirty="0"/>
              <a:t>2</a:t>
            </a:r>
            <a:r>
              <a:rPr lang="en-GB" dirty="0"/>
              <a:t> = −1</a:t>
            </a:r>
            <a:r>
              <a:rPr lang="en-GB" baseline="-25000" dirty="0"/>
              <a:t>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8026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Shifters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N-bit shifter can be built from N N:1 multiplexers</a:t>
            </a:r>
          </a:p>
          <a:p>
            <a:pPr lvl="1"/>
            <a:r>
              <a:rPr lang="en-GB" dirty="0"/>
              <a:t>depending on the value of a 2-bit shift amount control signal,  the output receives the input shifted by 0 to 3 bits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6D33ED-21F3-10F2-9998-C5977151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88" y="2308394"/>
            <a:ext cx="1683735" cy="42170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4451B4D-F565-E73C-70B1-7E69564D7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133" y="2317738"/>
            <a:ext cx="1683734" cy="424795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025528F-5961-47F1-8008-F64511F50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478" y="2268160"/>
            <a:ext cx="1683734" cy="42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75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Rotators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Rotator rotates (left or right) a number in a circle such that empty spots are filled with bits shifted off the other end</a:t>
            </a:r>
          </a:p>
          <a:p>
            <a:pPr lvl="1"/>
            <a:r>
              <a:rPr lang="en-GB" dirty="0"/>
              <a:t>11001 ROR 2 = 01110</a:t>
            </a:r>
          </a:p>
          <a:p>
            <a:pPr lvl="1"/>
            <a:r>
              <a:rPr lang="en-GB" dirty="0"/>
              <a:t>11001 ROL 2 = 00111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DD671CC-711B-2B48-5FA1-3ECE6E4E7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43" y="2698750"/>
            <a:ext cx="1664462" cy="3620634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B338E63B-D5AB-6A7C-08D4-AD90E9C61F6A}"/>
              </a:ext>
            </a:extLst>
          </p:cNvPr>
          <p:cNvGrpSpPr/>
          <p:nvPr/>
        </p:nvGrpSpPr>
        <p:grpSpPr>
          <a:xfrm>
            <a:off x="4352544" y="2734998"/>
            <a:ext cx="1780032" cy="3794117"/>
            <a:chOff x="4352544" y="2771574"/>
            <a:chExt cx="1780032" cy="3794117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13119F2-2350-8BA6-C68B-2163FC785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68190" y="2771574"/>
              <a:ext cx="1564386" cy="3757927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CC6006C4-C6CD-6D2B-E798-7483A16E9C75}"/>
                </a:ext>
              </a:extLst>
            </p:cNvPr>
            <p:cNvSpPr/>
            <p:nvPr/>
          </p:nvSpPr>
          <p:spPr>
            <a:xfrm>
              <a:off x="4352544" y="6319384"/>
              <a:ext cx="353568" cy="2463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346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Multiplier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11058"/>
            <a:ext cx="8818500" cy="5595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N×N multiplier multiplies two N-bit numbers and produces a 2N-bit result</a:t>
            </a:r>
          </a:p>
          <a:p>
            <a:pPr lvl="1"/>
            <a:r>
              <a:rPr lang="en-GB" dirty="0"/>
              <a:t>multiplication of 1-bit binary numbers is equivalent to the AND operation</a:t>
            </a:r>
          </a:p>
          <a:p>
            <a:pPr lvl="1"/>
            <a:r>
              <a:rPr lang="en-GB" dirty="0"/>
              <a:t>AND gates are used to form the partial products</a:t>
            </a:r>
          </a:p>
          <a:p>
            <a:pPr lvl="0"/>
            <a:r>
              <a:rPr lang="en-GB" dirty="0"/>
              <a:t>Considering an unsigned 4 × 4 multiplier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1"/>
            <a:endParaRPr lang="en-GB" sz="900" dirty="0"/>
          </a:p>
          <a:p>
            <a:pPr lvl="1"/>
            <a:r>
              <a:rPr lang="en-GB" dirty="0"/>
              <a:t>partial product is a single multiplier bit (B</a:t>
            </a:r>
            <a:r>
              <a:rPr lang="en-GB" baseline="-25000" dirty="0"/>
              <a:t>3</a:t>
            </a:r>
            <a:r>
              <a:rPr lang="en-GB" dirty="0"/>
              <a:t>, B</a:t>
            </a:r>
            <a:r>
              <a:rPr lang="en-GB" baseline="-25000" dirty="0"/>
              <a:t>2</a:t>
            </a:r>
            <a:r>
              <a:rPr lang="en-GB" dirty="0"/>
              <a:t>,…) AND the multiplicand bits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,…)</a:t>
            </a:r>
          </a:p>
          <a:p>
            <a:pPr lvl="1"/>
            <a:r>
              <a:rPr lang="en-GB" dirty="0"/>
              <a:t>partial product is added to the shifted next partial product</a:t>
            </a:r>
          </a:p>
          <a:p>
            <a:pPr lvl="2"/>
            <a:r>
              <a:rPr lang="en-GB" dirty="0"/>
              <a:t>B</a:t>
            </a:r>
            <a:r>
              <a:rPr lang="en-GB" baseline="-25000" dirty="0"/>
              <a:t>0</a:t>
            </a:r>
            <a:r>
              <a:rPr lang="en-GB" dirty="0"/>
              <a:t> AND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0</a:t>
            </a:r>
            <a:r>
              <a:rPr lang="en-GB" dirty="0"/>
              <a:t>) is added to B</a:t>
            </a:r>
            <a:r>
              <a:rPr lang="en-GB" baseline="-25000" dirty="0"/>
              <a:t>1</a:t>
            </a:r>
            <a:r>
              <a:rPr lang="en-GB" dirty="0"/>
              <a:t> AND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subsequent rows form and add the remaining partial product</a:t>
            </a:r>
          </a:p>
          <a:p>
            <a:pPr lvl="1"/>
            <a:endParaRPr lang="en-GB" sz="100" dirty="0"/>
          </a:p>
          <a:p>
            <a:r>
              <a:rPr lang="en-GB" dirty="0"/>
              <a:t>For N-bit operands, there are N partial products and N − 1 stages of 1-bit adders</a:t>
            </a:r>
            <a:endParaRPr lang="en-GB" sz="12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E3A2EE-B540-4DF7-0810-FCF5BD86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74" y="2825115"/>
            <a:ext cx="545445" cy="109089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CEFB483-9FD8-AD30-34B6-20D684708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127" y="2732456"/>
            <a:ext cx="2898864" cy="156753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9F42807-7281-4B76-00F2-33834E54B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7076" y="2017793"/>
            <a:ext cx="3325224" cy="239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2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Division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8710" y="1043733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most complex operation to perform among all the arithmetic operations</a:t>
            </a:r>
          </a:p>
          <a:p>
            <a:pPr lvl="1"/>
            <a:r>
              <a:rPr lang="en-GB" dirty="0"/>
              <a:t>it should be used as infrequently as possible</a:t>
            </a:r>
          </a:p>
          <a:p>
            <a:pPr lvl="1"/>
            <a:r>
              <a:rPr lang="en-GB" dirty="0"/>
              <a:t>A/B = Q + R/B</a:t>
            </a:r>
          </a:p>
          <a:p>
            <a:r>
              <a:rPr lang="en-GB" dirty="0"/>
              <a:t>Numerous research works have been carried out to efficiently implement the division operation</a:t>
            </a:r>
          </a:p>
          <a:p>
            <a:pPr lvl="1"/>
            <a:r>
              <a:rPr lang="en-GB" dirty="0"/>
              <a:t>for the implementation, recall that R+</a:t>
            </a:r>
            <a:r>
              <a:rPr lang="en-GB" u="sng" dirty="0"/>
              <a:t>B</a:t>
            </a:r>
            <a:r>
              <a:rPr lang="en-GB" dirty="0"/>
              <a:t>+1 = R−B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The delay increases proportionally to N</a:t>
            </a:r>
            <a:r>
              <a:rPr lang="en-GB" baseline="30000" dirty="0"/>
              <a:t>2</a:t>
            </a: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AD7AF67-BA3D-3245-4E4A-683EE5752A45}"/>
              </a:ext>
            </a:extLst>
          </p:cNvPr>
          <p:cNvSpPr txBox="1"/>
          <p:nvPr/>
        </p:nvSpPr>
        <p:spPr>
          <a:xfrm>
            <a:off x="699994" y="3174643"/>
            <a:ext cx="26536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R′ = 0</a:t>
            </a:r>
          </a:p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for </a:t>
            </a:r>
            <a:r>
              <a:rPr lang="en-GB" dirty="0" err="1">
                <a:latin typeface="Courier" pitchFamily="2" charset="0"/>
              </a:rPr>
              <a:t>i</a:t>
            </a:r>
            <a:r>
              <a:rPr lang="en-GB" dirty="0">
                <a:latin typeface="Courier" pitchFamily="2" charset="0"/>
              </a:rPr>
              <a:t> = N−1 to 0</a:t>
            </a:r>
          </a:p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   R = {R′ &lt;&lt; 1, Ai}</a:t>
            </a:r>
          </a:p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   D = R − B</a:t>
            </a:r>
          </a:p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   if D &lt; 0 then </a:t>
            </a:r>
          </a:p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      Qi = 0, </a:t>
            </a:r>
          </a:p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      R′ = R</a:t>
            </a:r>
          </a:p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   else </a:t>
            </a:r>
          </a:p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      Qi = 1, </a:t>
            </a:r>
          </a:p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      R′ = D</a:t>
            </a:r>
          </a:p>
          <a:p>
            <a:pPr marL="120650" lvl="0" indent="0">
              <a:buNone/>
            </a:pPr>
            <a:r>
              <a:rPr lang="en-GB" dirty="0">
                <a:latin typeface="Courier" pitchFamily="2" charset="0"/>
              </a:rPr>
              <a:t>R = R′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48645D-5C82-5026-3C4F-E7EF55E6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613" y="2612702"/>
            <a:ext cx="3106687" cy="369185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F0C05C7-B246-BF83-E585-47A2D42A0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794" y="3985591"/>
            <a:ext cx="1799344" cy="173834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27476E9-3395-A57E-D8A4-E47A0D9AC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321" y="3203054"/>
            <a:ext cx="976230" cy="10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4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Floating-Point Addition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32656"/>
            <a:ext cx="8818500" cy="5592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1. Extract exponent and fraction bits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2. Prepend leading 1 to form the mantissa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dirty="0"/>
              <a:t>3. Compare exponents</a:t>
            </a:r>
          </a:p>
          <a:p>
            <a:pPr lvl="0"/>
            <a:endParaRPr lang="en-GB" sz="2000" dirty="0"/>
          </a:p>
          <a:p>
            <a:pPr lvl="0"/>
            <a:r>
              <a:rPr lang="en-GB" dirty="0"/>
              <a:t>4. Shift smaller mantissa if necessary</a:t>
            </a:r>
          </a:p>
          <a:p>
            <a:pPr lvl="0"/>
            <a:endParaRPr lang="en-GB" sz="2000" dirty="0"/>
          </a:p>
          <a:p>
            <a:pPr lvl="0"/>
            <a:r>
              <a:rPr lang="en-GB" dirty="0"/>
              <a:t>5. Add mantissas</a:t>
            </a:r>
          </a:p>
          <a:p>
            <a:pPr lvl="0"/>
            <a:endParaRPr lang="en-GB" sz="1600" dirty="0"/>
          </a:p>
          <a:p>
            <a:pPr lvl="0"/>
            <a:r>
              <a:rPr lang="en-GB" dirty="0"/>
              <a:t>6. Normalize mantissa and adjust </a:t>
            </a:r>
            <a:br>
              <a:rPr lang="en-GB" dirty="0"/>
            </a:br>
            <a:r>
              <a:rPr lang="en-GB" dirty="0"/>
              <a:t>exponent if necessary</a:t>
            </a:r>
          </a:p>
          <a:p>
            <a:pPr lvl="0"/>
            <a:endParaRPr lang="en-GB" sz="1050" dirty="0"/>
          </a:p>
          <a:p>
            <a:pPr lvl="0"/>
            <a:r>
              <a:rPr lang="en-GB" dirty="0"/>
              <a:t>7. Round result</a:t>
            </a:r>
          </a:p>
          <a:p>
            <a:pPr marL="120650" lvl="0" indent="0">
              <a:buNone/>
            </a:pPr>
            <a:endParaRPr lang="en-GB" sz="1000" dirty="0"/>
          </a:p>
          <a:p>
            <a:pPr lvl="0"/>
            <a:r>
              <a:rPr lang="en-GB" dirty="0"/>
              <a:t>8. Assemble exponent and fraction back </a:t>
            </a:r>
            <a:br>
              <a:rPr lang="en-GB" dirty="0"/>
            </a:br>
            <a:r>
              <a:rPr lang="en-GB" dirty="0"/>
              <a:t>into floating-point number</a:t>
            </a:r>
          </a:p>
          <a:p>
            <a:pPr lvl="1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C1B92D-49C6-C272-CB21-A4486E7E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914" y="1602023"/>
            <a:ext cx="2636186" cy="5344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ACF00F7-FB97-2219-E70B-BE9BC7E2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61" y="2269395"/>
            <a:ext cx="2574092" cy="4215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946B22-1F8A-7E53-CFE0-83EEE73F6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867" y="2865230"/>
            <a:ext cx="2636186" cy="55217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6FBFCEB-F609-402F-D122-ECAB64EB3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4914" y="3491045"/>
            <a:ext cx="2903875" cy="447453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7BCAEAE0-178D-8159-CB11-C28C8184DFAC}"/>
              </a:ext>
            </a:extLst>
          </p:cNvPr>
          <p:cNvGrpSpPr/>
          <p:nvPr/>
        </p:nvGrpSpPr>
        <p:grpSpPr>
          <a:xfrm>
            <a:off x="311700" y="1032656"/>
            <a:ext cx="4013200" cy="658777"/>
            <a:chOff x="311700" y="1032656"/>
            <a:chExt cx="4013200" cy="658777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48B8C2C-234B-1A4C-0F03-5C5AA616C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1700" y="1043733"/>
              <a:ext cx="4013200" cy="647700"/>
            </a:xfrm>
            <a:prstGeom prst="rect">
              <a:avLst/>
            </a:prstGeom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6271A286-52CF-AC5E-6577-655CB2C6991E}"/>
                </a:ext>
              </a:extLst>
            </p:cNvPr>
            <p:cNvSpPr/>
            <p:nvPr/>
          </p:nvSpPr>
          <p:spPr>
            <a:xfrm>
              <a:off x="1978702" y="1032656"/>
              <a:ext cx="314793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5" name="Immagine 14">
            <a:extLst>
              <a:ext uri="{FF2B5EF4-FFF2-40B4-BE49-F238E27FC236}">
                <a16:creationId xmlns:a16="http://schemas.microsoft.com/office/drawing/2014/main" id="{814B7B7C-E174-E15D-8D89-439E7F9C36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4914" y="4045474"/>
            <a:ext cx="2636186" cy="534484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CB0FE1B-646F-30D2-BF97-58B1F615F7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100" y="4787167"/>
            <a:ext cx="2903875" cy="59731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0ECE476F-6E2D-2DEF-7F6C-034D7733B6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7810" y="6233152"/>
            <a:ext cx="4121250" cy="3925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3CF3ED6-2623-E00E-487A-0A80913696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4900" y="1155643"/>
            <a:ext cx="1461303" cy="228005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E86EB1BD-2B82-6336-519C-A316225EE4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24900" y="1391070"/>
            <a:ext cx="1341858" cy="214697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A00398AF-6FBD-B2D0-C564-769029A9E1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9052" y="6021496"/>
            <a:ext cx="1693248" cy="21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Building Blocks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Combinational logic is often grouped into </a:t>
            </a:r>
            <a:r>
              <a:rPr lang="en-GB" b="1" dirty="0"/>
              <a:t>larger building blocks </a:t>
            </a:r>
            <a:r>
              <a:rPr lang="en-GB" dirty="0"/>
              <a:t>to build more complex systems</a:t>
            </a:r>
          </a:p>
          <a:p>
            <a:pPr lvl="1"/>
            <a:r>
              <a:rPr lang="en-GB" dirty="0"/>
              <a:t>principles of </a:t>
            </a:r>
            <a:r>
              <a:rPr lang="en-GB" b="1" dirty="0"/>
              <a:t>abstraction, hierarchy, modularity, and regularity</a:t>
            </a:r>
          </a:p>
          <a:p>
            <a:pPr lvl="1"/>
            <a:r>
              <a:rPr lang="en-GB" dirty="0"/>
              <a:t>hiding the unnecessary gate-level details to emphasize the function of the building block</a:t>
            </a:r>
          </a:p>
          <a:p>
            <a:pPr lvl="1"/>
            <a:r>
              <a:rPr lang="en-GB" dirty="0"/>
              <a:t>hierarchically assembled from simpler components</a:t>
            </a:r>
          </a:p>
          <a:p>
            <a:pPr lvl="1"/>
            <a:r>
              <a:rPr lang="en-GB" dirty="0"/>
              <a:t>a well-defined interface and can be treated as a black box</a:t>
            </a:r>
          </a:p>
          <a:p>
            <a:r>
              <a:rPr lang="en-GB" dirty="0"/>
              <a:t>Examples: </a:t>
            </a:r>
          </a:p>
          <a:p>
            <a:pPr lvl="1"/>
            <a:r>
              <a:rPr lang="en-GB" dirty="0"/>
              <a:t>seven-segment display decoders (already considered) </a:t>
            </a:r>
          </a:p>
          <a:p>
            <a:pPr lvl="1"/>
            <a:r>
              <a:rPr lang="en-GB" dirty="0"/>
              <a:t>multiplexers</a:t>
            </a:r>
          </a:p>
          <a:p>
            <a:pPr lvl="1"/>
            <a:r>
              <a:rPr lang="en-GB" dirty="0"/>
              <a:t>decoders</a:t>
            </a:r>
          </a:p>
          <a:p>
            <a:pPr lvl="1"/>
            <a:r>
              <a:rPr lang="en-GB" dirty="0"/>
              <a:t>arithmetic circuits</a:t>
            </a:r>
          </a:p>
          <a:p>
            <a:pPr lvl="1"/>
            <a:endParaRPr lang="en-GB" dirty="0"/>
          </a:p>
          <a:p>
            <a:r>
              <a:rPr lang="en-GB" dirty="0"/>
              <a:t>We will use many of these building blocks to build a microprocessor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Floating-Point Addition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Floating-point arithmetic is usually done in hardware to make it fast</a:t>
            </a:r>
          </a:p>
          <a:p>
            <a:pPr lvl="1"/>
            <a:r>
              <a:rPr lang="en-GB" b="1" dirty="0"/>
              <a:t>floating-point unit </a:t>
            </a:r>
            <a:r>
              <a:rPr lang="en-GB" dirty="0"/>
              <a:t>(FPU)</a:t>
            </a:r>
          </a:p>
          <a:p>
            <a:pPr lvl="1"/>
            <a:r>
              <a:rPr lang="en-GB" dirty="0"/>
              <a:t>typically distinct from the </a:t>
            </a:r>
            <a:r>
              <a:rPr lang="en-GB" b="1" dirty="0"/>
              <a:t>central processing unit </a:t>
            </a:r>
            <a:r>
              <a:rPr lang="en-GB" dirty="0"/>
              <a:t>(CPU)</a:t>
            </a:r>
          </a:p>
          <a:p>
            <a:pPr lvl="1"/>
            <a:endParaRPr lang="en-GB" dirty="0"/>
          </a:p>
          <a:p>
            <a:r>
              <a:rPr lang="en-GB" dirty="0"/>
              <a:t>The infamous floating-point division bug in the Pentium FPU cost Intel $475 million to recall and replace defective chips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234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Ex1: </a:t>
            </a:r>
            <a:r>
              <a:rPr lang="en-GB" b="1" dirty="0"/>
              <a:t>Implement the following function using (a) an 8:1 multiplexer, (b) a 4:1 multiplexer and one inverter, and  (c) a 2:1 multiplexer and two other logic gates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7BA21EAC-66CD-A0EF-436D-59136BC376A0}"/>
              </a:ext>
            </a:extLst>
          </p:cNvPr>
          <p:cNvGrpSpPr/>
          <p:nvPr/>
        </p:nvGrpSpPr>
        <p:grpSpPr>
          <a:xfrm>
            <a:off x="3089431" y="4042941"/>
            <a:ext cx="5003800" cy="2438400"/>
            <a:chOff x="3089431" y="4042941"/>
            <a:chExt cx="5003800" cy="243840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FCFA170-8A2E-6665-9CDD-A5FBF5561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9431" y="4042941"/>
              <a:ext cx="5003800" cy="2438400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1197CF67-6E72-133A-558C-E25AC8862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788" t="31991"/>
            <a:stretch/>
          </p:blipFill>
          <p:spPr>
            <a:xfrm>
              <a:off x="3567659" y="6086006"/>
              <a:ext cx="367572" cy="267753"/>
            </a:xfrm>
            <a:prstGeom prst="rect">
              <a:avLst/>
            </a:prstGeom>
          </p:spPr>
        </p:pic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7570D083-E0BA-EE54-B81B-1134EDD579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65" y="2363137"/>
            <a:ext cx="1422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7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Ex2: </a:t>
            </a:r>
            <a:r>
              <a:rPr lang="en-GB" b="1" dirty="0"/>
              <a:t>Implement the following function using (a) an 8:1 multiplexer, (b) a 4:1 multiplexer and no other gates, and (c) a 2:1 multiplexer, one OR gate, and an inverter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4A592D4-40CD-8349-4A45-7EBAB01C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75" y="2239541"/>
            <a:ext cx="1485900" cy="18034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8360538E-68CF-A252-5EE5-18B276636EF2}"/>
              </a:ext>
            </a:extLst>
          </p:cNvPr>
          <p:cNvGrpSpPr/>
          <p:nvPr/>
        </p:nvGrpSpPr>
        <p:grpSpPr>
          <a:xfrm>
            <a:off x="2825200" y="3963037"/>
            <a:ext cx="5092700" cy="2349500"/>
            <a:chOff x="3739600" y="3946307"/>
            <a:chExt cx="5092700" cy="2349500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297FB06-86AE-1208-2020-2DB7719EA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9600" y="3946307"/>
              <a:ext cx="5092700" cy="2349500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E5619BD-D69E-00BF-5BEA-AFFD03CE5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8847" y="5969704"/>
              <a:ext cx="266700" cy="19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7568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Ex3: </a:t>
            </a:r>
            <a:r>
              <a:rPr lang="en-GB" b="1" dirty="0"/>
              <a:t>Design the following comparators for 32-bit unsigned numbers and sketch the schematics: (a) not equal, (b) greater than or equal to, (c) less than</a:t>
            </a:r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1A64B2-8B54-A17E-DCC4-BF107EB1B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81" y="2795145"/>
            <a:ext cx="2451100" cy="2197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6EF954C-6008-30E3-00D9-F3B6F0D50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12" y="2950772"/>
            <a:ext cx="1131443" cy="1907290"/>
          </a:xfrm>
          <a:prstGeom prst="rect">
            <a:avLst/>
          </a:prstGeom>
        </p:spPr>
      </p:pic>
      <p:pic>
        <p:nvPicPr>
          <p:cNvPr id="9" name="Immagine 8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2D892113-45C8-F396-7257-C49AE8E8D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847" y="2950772"/>
            <a:ext cx="975499" cy="21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2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Multiplexer (mux)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</a:t>
            </a:r>
            <a:r>
              <a:rPr lang="en-GB" b="1" dirty="0"/>
              <a:t>choose an output among several possible inputs</a:t>
            </a:r>
            <a:r>
              <a:rPr lang="en-GB" dirty="0"/>
              <a:t>, based on the value of a </a:t>
            </a:r>
            <a:r>
              <a:rPr lang="en-GB" b="1" dirty="0"/>
              <a:t>select signal</a:t>
            </a:r>
          </a:p>
          <a:p>
            <a:pPr lvl="0"/>
            <a:r>
              <a:rPr lang="en-GB" dirty="0"/>
              <a:t>A 2:1 multiplexer has two data inputs and one output and a select signals</a:t>
            </a:r>
            <a:endParaRPr lang="en-GB" b="1" dirty="0"/>
          </a:p>
          <a:p>
            <a:pPr lvl="1"/>
            <a:r>
              <a:rPr lang="en-GB" dirty="0"/>
              <a:t>if S=0, Y=D</a:t>
            </a:r>
            <a:r>
              <a:rPr lang="en-GB" baseline="-25000" dirty="0"/>
              <a:t>0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if S=1, Y=D</a:t>
            </a:r>
            <a:r>
              <a:rPr lang="en-GB" baseline="-25000" dirty="0"/>
              <a:t>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945E115-D03F-7138-288B-E808C5BB0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619" y="2376954"/>
            <a:ext cx="1886761" cy="16891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23ABBF3-4DE3-F5DE-2CE3-512B55065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100" y="2217020"/>
            <a:ext cx="2044700" cy="24239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20F9D3E-5FBA-8CD6-2A7F-77B0A42DF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33" y="4202562"/>
            <a:ext cx="3247189" cy="242395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CABAE0A-4E82-B5A3-B47F-66FC56242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562850"/>
            <a:ext cx="2133600" cy="2133600"/>
          </a:xfrm>
          <a:prstGeom prst="rect">
            <a:avLst/>
          </a:prstGeom>
        </p:spPr>
      </p:pic>
      <p:sp>
        <p:nvSpPr>
          <p:cNvPr id="10" name="Freccia destra 9">
            <a:extLst>
              <a:ext uri="{FF2B5EF4-FFF2-40B4-BE49-F238E27FC236}">
                <a16:creationId xmlns:a16="http://schemas.microsoft.com/office/drawing/2014/main" id="{C4F0CDBC-D0FA-AA06-D2FC-404F60F25EB8}"/>
              </a:ext>
            </a:extLst>
          </p:cNvPr>
          <p:cNvSpPr/>
          <p:nvPr/>
        </p:nvSpPr>
        <p:spPr>
          <a:xfrm>
            <a:off x="3877433" y="5187037"/>
            <a:ext cx="440567" cy="411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Wider multiplexer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4:1 multiplexer has four data inputs and one output and two select signals are needed to choose among the four data inputs</a:t>
            </a:r>
          </a:p>
          <a:p>
            <a:pPr lvl="1"/>
            <a:r>
              <a:rPr lang="en-GB" dirty="0"/>
              <a:t>it can be built using sum-of-product logic, or multiple 2:1 multiplexers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Wider multiplexers (8:1 and 16:1) can be built by expanding the method</a:t>
            </a:r>
          </a:p>
          <a:p>
            <a:pPr lvl="1"/>
            <a:r>
              <a:rPr lang="en-GB" dirty="0"/>
              <a:t>in general, an N:1 multiplexer needs log</a:t>
            </a:r>
            <a:r>
              <a:rPr lang="en-GB" baseline="-25000" dirty="0"/>
              <a:t>2</a:t>
            </a:r>
            <a:r>
              <a:rPr lang="en-GB" dirty="0"/>
              <a:t>N select lines</a:t>
            </a:r>
          </a:p>
          <a:p>
            <a:pPr marL="590550" lvl="1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002EB0-246D-F77A-A234-F6F623E35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82" y="2937188"/>
            <a:ext cx="1638300" cy="1638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1E6FAAB-046D-A8D5-D854-605D0D0F6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14" y="2454589"/>
            <a:ext cx="2095500" cy="31908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F212896-5F9D-0C02-8B36-A1B2F424C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050" y="2695888"/>
            <a:ext cx="19939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Logic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390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Multiplexers can be used as </a:t>
            </a:r>
            <a:r>
              <a:rPr lang="en-GB" b="1" dirty="0"/>
              <a:t>lookup tables </a:t>
            </a:r>
            <a:r>
              <a:rPr lang="en-GB" dirty="0"/>
              <a:t>to perform logic functions</a:t>
            </a:r>
          </a:p>
          <a:p>
            <a:r>
              <a:rPr lang="en-GB" dirty="0"/>
              <a:t>For example, we can use a multiplexer to implement a two-input AND gate</a:t>
            </a:r>
          </a:p>
          <a:p>
            <a:pPr lvl="1"/>
            <a:r>
              <a:rPr lang="en-GB" dirty="0"/>
              <a:t>A and B serve as select lines</a:t>
            </a:r>
          </a:p>
          <a:p>
            <a:pPr lvl="1"/>
            <a:r>
              <a:rPr lang="en-GB" dirty="0"/>
              <a:t>inputs are connected to 0 or 1, according to the </a:t>
            </a:r>
            <a:br>
              <a:rPr lang="en-GB" dirty="0"/>
            </a:br>
            <a:r>
              <a:rPr lang="en-GB" dirty="0"/>
              <a:t>corresponding row of the truth table</a:t>
            </a:r>
          </a:p>
          <a:p>
            <a:pPr lvl="1"/>
            <a:r>
              <a:rPr lang="en-GB" dirty="0"/>
              <a:t>changing the data inputs, the multiplexer can be </a:t>
            </a:r>
            <a:br>
              <a:rPr lang="en-GB" dirty="0"/>
            </a:br>
            <a:r>
              <a:rPr lang="en-GB" dirty="0"/>
              <a:t>reprogrammed to perform a different function</a:t>
            </a:r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In general, a 2</a:t>
            </a:r>
            <a:r>
              <a:rPr lang="en-GB" baseline="30000" dirty="0"/>
              <a:t>N</a:t>
            </a:r>
            <a:r>
              <a:rPr lang="en-GB" dirty="0"/>
              <a:t>-input multiplexer can be programmed to perform any N-input logic function by applying 0 and 1 to the appropriate data inputs</a:t>
            </a:r>
          </a:p>
          <a:p>
            <a:r>
              <a:rPr lang="en-GB" dirty="0"/>
              <a:t>We can also cut the multiplexer size in half, using only a 2</a:t>
            </a:r>
            <a:r>
              <a:rPr lang="en-GB" baseline="30000" dirty="0"/>
              <a:t>N–1</a:t>
            </a:r>
            <a:r>
              <a:rPr lang="en-GB" dirty="0"/>
              <a:t>-input multiplexer to perform any N-input logic function</a:t>
            </a:r>
          </a:p>
          <a:p>
            <a:pPr lvl="1"/>
            <a:r>
              <a:rPr lang="en-GB" dirty="0"/>
              <a:t>provide one of the literals to the multiplexer inputs: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F611393-2A5A-6EBA-AEE1-374D6287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64" y="1985640"/>
            <a:ext cx="1625047" cy="15294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57B683A-7EC7-E0C8-3EAF-F9D61004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075" y="1891593"/>
            <a:ext cx="1505225" cy="1572876"/>
          </a:xfrm>
          <a:prstGeom prst="rect">
            <a:avLst/>
          </a:prstGeom>
        </p:spPr>
      </p:pic>
      <p:pic>
        <p:nvPicPr>
          <p:cNvPr id="4" name="Immagine 3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E26A1195-1566-0FED-7B0A-B59FA1CE8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887" y="5351041"/>
            <a:ext cx="3835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Logic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As an example, implement the following function using a 8:1 multiplexer and a 4:1 multiplexer:</a:t>
            </a:r>
          </a:p>
          <a:p>
            <a:pPr marL="120650" lv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5145EF5-E8E6-D156-8F5D-C49E7BF6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10" y="1966343"/>
            <a:ext cx="2397470" cy="362775"/>
          </a:xfrm>
          <a:prstGeom prst="rect">
            <a:avLst/>
          </a:prstGeom>
        </p:spPr>
      </p:pic>
      <p:pic>
        <p:nvPicPr>
          <p:cNvPr id="5" name="Immagine 4" descr="Immagine che contiene testo, dispositivo&#10;&#10;Descrizione generata automaticamente">
            <a:extLst>
              <a:ext uri="{FF2B5EF4-FFF2-40B4-BE49-F238E27FC236}">
                <a16:creationId xmlns:a16="http://schemas.microsoft.com/office/drawing/2014/main" id="{FEAFDBEA-8BD7-DC3B-C812-DE7A9EEF9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34" y="2559776"/>
            <a:ext cx="1612900" cy="1778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3201AE-52EA-020C-08A1-47EE56D0A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411" y="2150477"/>
            <a:ext cx="1358900" cy="2311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B7DF172-AE27-F292-A396-6086BA4AA6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10"/>
          <a:stretch/>
        </p:blipFill>
        <p:spPr>
          <a:xfrm>
            <a:off x="397515" y="4614537"/>
            <a:ext cx="2804061" cy="1698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5BE6127-15FD-C66B-DAB2-55BC470A5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5769" y="4693788"/>
            <a:ext cx="1661084" cy="14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5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3C7F154-3B78-10E8-4DA3-F883AF42D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45" y="1948050"/>
            <a:ext cx="1739900" cy="14097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with N inputs and 2</a:t>
            </a:r>
            <a:r>
              <a:rPr lang="en-GB" baseline="30000" dirty="0"/>
              <a:t>N</a:t>
            </a:r>
            <a:r>
              <a:rPr lang="en-GB" dirty="0"/>
              <a:t> outputs that asserts </a:t>
            </a:r>
            <a:r>
              <a:rPr lang="en-GB" b="1" dirty="0"/>
              <a:t>exactly one </a:t>
            </a:r>
            <a:r>
              <a:rPr lang="en-GB" dirty="0"/>
              <a:t>of its outputs depending on the input combination</a:t>
            </a:r>
          </a:p>
          <a:p>
            <a:pPr lvl="0"/>
            <a:r>
              <a:rPr lang="en-GB" dirty="0"/>
              <a:t>For example, consider a 2:4 decoder</a:t>
            </a:r>
          </a:p>
          <a:p>
            <a:pPr lvl="1"/>
            <a:r>
              <a:rPr lang="en-GB" dirty="0"/>
              <a:t>when A</a:t>
            </a:r>
            <a:r>
              <a:rPr lang="en-GB" baseline="-25000" dirty="0"/>
              <a:t>1:0</a:t>
            </a:r>
            <a:r>
              <a:rPr lang="en-GB" dirty="0"/>
              <a:t> = 00, Y</a:t>
            </a:r>
            <a:r>
              <a:rPr lang="en-GB" baseline="-25000" dirty="0"/>
              <a:t>0</a:t>
            </a:r>
            <a:r>
              <a:rPr lang="en-GB" dirty="0"/>
              <a:t> is 1</a:t>
            </a:r>
          </a:p>
          <a:p>
            <a:pPr lvl="1"/>
            <a:r>
              <a:rPr lang="en-GB" dirty="0"/>
              <a:t>when A</a:t>
            </a:r>
            <a:r>
              <a:rPr lang="en-GB" baseline="-25000" dirty="0"/>
              <a:t>1:0</a:t>
            </a:r>
            <a:r>
              <a:rPr lang="en-GB" dirty="0"/>
              <a:t> = 01, Y</a:t>
            </a:r>
            <a:r>
              <a:rPr lang="en-GB" baseline="-25000" dirty="0"/>
              <a:t>1</a:t>
            </a:r>
            <a:r>
              <a:rPr lang="en-GB" dirty="0"/>
              <a:t> is 1</a:t>
            </a:r>
          </a:p>
          <a:p>
            <a:pPr lvl="1"/>
            <a:r>
              <a:rPr lang="en-GB" dirty="0"/>
              <a:t>and so forth</a:t>
            </a:r>
          </a:p>
          <a:p>
            <a:pPr lvl="0"/>
            <a:r>
              <a:rPr lang="en-GB" dirty="0"/>
              <a:t>The outputs are called </a:t>
            </a:r>
            <a:r>
              <a:rPr lang="en-GB" b="1" dirty="0"/>
              <a:t>one-hot</a:t>
            </a:r>
          </a:p>
          <a:p>
            <a:pPr lvl="1"/>
            <a:r>
              <a:rPr lang="en-GB" dirty="0"/>
              <a:t>because exactly one is “hot” (HIGH) at a given time</a:t>
            </a:r>
          </a:p>
          <a:p>
            <a:pPr lvl="0"/>
            <a:r>
              <a:rPr lang="en-GB" dirty="0"/>
              <a:t>In the implementation, each gate depends on either the </a:t>
            </a:r>
            <a:br>
              <a:rPr lang="en-GB" dirty="0"/>
            </a:br>
            <a:r>
              <a:rPr lang="en-GB" dirty="0"/>
              <a:t>true or the complementary form of each input </a:t>
            </a:r>
          </a:p>
          <a:p>
            <a:pPr lvl="1"/>
            <a:r>
              <a:rPr lang="en-GB" dirty="0"/>
              <a:t>an N:2</a:t>
            </a:r>
            <a:r>
              <a:rPr lang="en-GB" baseline="30000" dirty="0"/>
              <a:t>N</a:t>
            </a:r>
            <a:r>
              <a:rPr lang="en-GB" dirty="0"/>
              <a:t> decoder can be constructed from 2</a:t>
            </a:r>
            <a:r>
              <a:rPr lang="en-GB" baseline="30000" dirty="0"/>
              <a:t>N</a:t>
            </a:r>
            <a:r>
              <a:rPr lang="en-GB" dirty="0"/>
              <a:t> N-input AND</a:t>
            </a:r>
            <a:br>
              <a:rPr lang="en-GB" dirty="0"/>
            </a:br>
            <a:r>
              <a:rPr lang="en-GB" dirty="0"/>
              <a:t>gates that accept the various combinations of true or </a:t>
            </a:r>
            <a:br>
              <a:rPr lang="en-GB" dirty="0"/>
            </a:br>
            <a:r>
              <a:rPr lang="en-GB" dirty="0"/>
              <a:t>complementary inputs</a:t>
            </a:r>
          </a:p>
          <a:p>
            <a:pPr lvl="1"/>
            <a:r>
              <a:rPr lang="en-GB" dirty="0"/>
              <a:t>each output in a decoder represents a single minterm</a:t>
            </a:r>
          </a:p>
          <a:p>
            <a:pPr lvl="2"/>
            <a:r>
              <a:rPr lang="en-GB" dirty="0"/>
              <a:t>for example, Y0 represents the minterm </a:t>
            </a:r>
            <a:r>
              <a:rPr lang="en-GB" u="sng" dirty="0"/>
              <a:t>A</a:t>
            </a:r>
            <a:r>
              <a:rPr lang="en-GB" baseline="-25000" dirty="0"/>
              <a:t>1 </a:t>
            </a:r>
            <a:r>
              <a:rPr lang="en-GB" u="sng" dirty="0"/>
              <a:t>A</a:t>
            </a:r>
            <a:r>
              <a:rPr lang="en-GB" baseline="-25000" dirty="0"/>
              <a:t>0</a:t>
            </a:r>
            <a:r>
              <a:rPr lang="en-GB" dirty="0"/>
              <a:t>.</a:t>
            </a:r>
          </a:p>
        </p:txBody>
      </p:sp>
      <p:pic>
        <p:nvPicPr>
          <p:cNvPr id="5" name="Immagine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95B83E66-017B-C2C9-98D2-8DFC1305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45" y="2075712"/>
            <a:ext cx="2711437" cy="128203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DFC7F11-BD0E-CF5F-6138-997995D5B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497" y="3948918"/>
            <a:ext cx="2293139" cy="253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6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 Logic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Decoders can be combined with OR gates to build logic functions</a:t>
            </a:r>
          </a:p>
          <a:p>
            <a:pPr lvl="1"/>
            <a:r>
              <a:rPr lang="en-GB" dirty="0"/>
              <a:t>because each output of a decoder represents a single minterm, </a:t>
            </a:r>
            <a:br>
              <a:rPr lang="en-GB" dirty="0"/>
            </a:br>
            <a:r>
              <a:rPr lang="en-GB" dirty="0"/>
              <a:t>the function is built as the OR of all of the minterms in the function</a:t>
            </a:r>
          </a:p>
          <a:p>
            <a:pPr lvl="1"/>
            <a:r>
              <a:rPr lang="en-GB" dirty="0"/>
              <a:t>example:  a two-input XNOR function using a 2:4 decoder </a:t>
            </a:r>
            <a:br>
              <a:rPr lang="en-GB" dirty="0"/>
            </a:br>
            <a:r>
              <a:rPr lang="en-GB" dirty="0"/>
              <a:t>and a single OR gate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N-input function with M 1’s in the truth table can be built with an N:2N decoder and an M-input OR. </a:t>
            </a:r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This concept will be applied to the building of read-only memories (ROMs)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485CF7A-BF89-D1F5-B3E3-DEE1F421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1" y="2866875"/>
            <a:ext cx="2154504" cy="21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46167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14241</TotalTime>
  <Words>2831</Words>
  <Application>Microsoft Macintosh PowerPoint</Application>
  <PresentationFormat>Presentazione su schermo (4:3)</PresentationFormat>
  <Paragraphs>402</Paragraphs>
  <Slides>33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Courier</vt:lpstr>
      <vt:lpstr>Arial</vt:lpstr>
      <vt:lpstr>Economica</vt:lpstr>
      <vt:lpstr>Open Sans</vt:lpstr>
      <vt:lpstr>Luxe</vt:lpstr>
      <vt:lpstr>Combinational  Building  Blocks</vt:lpstr>
      <vt:lpstr>Index</vt:lpstr>
      <vt:lpstr>Building Blocks</vt:lpstr>
      <vt:lpstr>Multiplexer (mux)</vt:lpstr>
      <vt:lpstr>Wider multiplexer</vt:lpstr>
      <vt:lpstr>Multiplexer Logic (1)</vt:lpstr>
      <vt:lpstr>Multiplexer Logic (2)</vt:lpstr>
      <vt:lpstr>Decoders</vt:lpstr>
      <vt:lpstr>Decoder Logic</vt:lpstr>
      <vt:lpstr>Half and Full Adders</vt:lpstr>
      <vt:lpstr>Carry Propagate Adder</vt:lpstr>
      <vt:lpstr>Carry-Lookahead Adder (1)</vt:lpstr>
      <vt:lpstr>Carry-Lookahead Adder (2)</vt:lpstr>
      <vt:lpstr>Carry-Lookahead Adder (2)</vt:lpstr>
      <vt:lpstr>Carry-Lookahead Adder (3)</vt:lpstr>
      <vt:lpstr>Ripple-Carry Adder vs Carry-Lookahead Adder </vt:lpstr>
      <vt:lpstr>Subtractor</vt:lpstr>
      <vt:lpstr>Comparators (1)</vt:lpstr>
      <vt:lpstr>Comparators (2)</vt:lpstr>
      <vt:lpstr>Arithmetic/Logical Unit (1)</vt:lpstr>
      <vt:lpstr>Arithmetic/Logical Unit (2)</vt:lpstr>
      <vt:lpstr>Arithmetic/Logical Unit (3)</vt:lpstr>
      <vt:lpstr>Arithmetic/Logical Unit (4)</vt:lpstr>
      <vt:lpstr>Shifters (1)</vt:lpstr>
      <vt:lpstr>Shifters (2)</vt:lpstr>
      <vt:lpstr>Rotators</vt:lpstr>
      <vt:lpstr>Multiplier</vt:lpstr>
      <vt:lpstr>Division</vt:lpstr>
      <vt:lpstr>Floating-Point Addition (1)</vt:lpstr>
      <vt:lpstr>Floating-Point Addition (2)</vt:lpstr>
      <vt:lpstr>Exercises (1)</vt:lpstr>
      <vt:lpstr>Exercises (2)</vt:lpstr>
      <vt:lpstr>Exercises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32</cp:revision>
  <dcterms:modified xsi:type="dcterms:W3CDTF">2022-11-16T07:03:33Z</dcterms:modified>
  <cp:category/>
</cp:coreProperties>
</file>