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revisionInfo.xml" ContentType="application/vnd.ms-powerpoint.revisioninfo+xml"/>
  <Override PartName="/ppt/changesInfos/changesInfo1.xml" ContentType="application/vnd.ms-powerpoint.changesinfo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84" r:id="rId9"/>
    <p:sldId id="264" r:id="rId10"/>
    <p:sldId id="265" r:id="rId11"/>
    <p:sldId id="278" r:id="rId12"/>
    <p:sldId id="279" r:id="rId13"/>
    <p:sldId id="280" r:id="rId14"/>
    <p:sldId id="281" r:id="rId15"/>
    <p:sldId id="282" r:id="rId16"/>
    <p:sldId id="283" r:id="rId17"/>
    <p:sldId id="275" r:id="rId18"/>
    <p:sldId id="276" r:id="rId19"/>
    <p:sldId id="277" r:id="rId20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061141-98AB-B84F-BA1A-32879D2AEC16}" v="6" dt="2022-10-06T13:50:38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02"/>
    <p:restoredTop sz="92128"/>
  </p:normalViewPr>
  <p:slideViewPr>
    <p:cSldViewPr snapToGrid="0" snapToObjects="1">
      <p:cViewPr varScale="1">
        <p:scale>
          <a:sx n="112" d="100"/>
          <a:sy n="112" d="100"/>
        </p:scale>
        <p:origin x="1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0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976975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3943615B-4CB7-FC4C-9DE8-9CC727992EE4}"/>
    <pc:docChg chg="undo custSel addSld modSld">
      <pc:chgData name="Riccardo Berta" userId="c8694f89-bba4-4576-b0a8-456619ca5a8c" providerId="ADAL" clId="{3943615B-4CB7-FC4C-9DE8-9CC727992EE4}" dt="2022-08-30T14:16:06.747" v="135" actId="20577"/>
      <pc:docMkLst>
        <pc:docMk/>
      </pc:docMkLst>
      <pc:sldChg chg="modSp mod">
        <pc:chgData name="Riccardo Berta" userId="c8694f89-bba4-4576-b0a8-456619ca5a8c" providerId="ADAL" clId="{3943615B-4CB7-FC4C-9DE8-9CC727992EE4}" dt="2022-08-30T14:16:06.747" v="135" actId="20577"/>
        <pc:sldMkLst>
          <pc:docMk/>
          <pc:sldMk cId="0" sldId="257"/>
        </pc:sldMkLst>
        <pc:spChg chg="mod">
          <ac:chgData name="Riccardo Berta" userId="c8694f89-bba4-4576-b0a8-456619ca5a8c" providerId="ADAL" clId="{3943615B-4CB7-FC4C-9DE8-9CC727992EE4}" dt="2022-08-30T14:16:06.747" v="135" actId="20577"/>
          <ac:spMkLst>
            <pc:docMk/>
            <pc:sldMk cId="0" sldId="257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3943615B-4CB7-FC4C-9DE8-9CC727992EE4}" dt="2022-08-26T11:00:53.093" v="42"/>
        <pc:sldMkLst>
          <pc:docMk/>
          <pc:sldMk cId="97697531" sldId="275"/>
        </pc:sldMkLst>
        <pc:spChg chg="mod">
          <ac:chgData name="Riccardo Berta" userId="c8694f89-bba4-4576-b0a8-456619ca5a8c" providerId="ADAL" clId="{3943615B-4CB7-FC4C-9DE8-9CC727992EE4}" dt="2022-08-26T10:59:35.866" v="35" actId="20577"/>
          <ac:spMkLst>
            <pc:docMk/>
            <pc:sldMk cId="97697531" sldId="27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943615B-4CB7-FC4C-9DE8-9CC727992EE4}" dt="2022-08-26T11:00:40.368" v="40" actId="1076"/>
          <ac:picMkLst>
            <pc:docMk/>
            <pc:sldMk cId="97697531" sldId="275"/>
            <ac:picMk id="3" creationId="{C24425DB-0138-99FE-FAD2-763463941402}"/>
          </ac:picMkLst>
        </pc:picChg>
        <pc:picChg chg="add del mod">
          <ac:chgData name="Riccardo Berta" userId="c8694f89-bba4-4576-b0a8-456619ca5a8c" providerId="ADAL" clId="{3943615B-4CB7-FC4C-9DE8-9CC727992EE4}" dt="2022-08-26T11:00:53.093" v="42"/>
          <ac:picMkLst>
            <pc:docMk/>
            <pc:sldMk cId="97697531" sldId="275"/>
            <ac:picMk id="4" creationId="{FDE442AA-FEA2-9ACC-4D04-39B37A7459FB}"/>
          </ac:picMkLst>
        </pc:picChg>
      </pc:sldChg>
      <pc:sldChg chg="addSp delSp modSp add mod">
        <pc:chgData name="Riccardo Berta" userId="c8694f89-bba4-4576-b0a8-456619ca5a8c" providerId="ADAL" clId="{3943615B-4CB7-FC4C-9DE8-9CC727992EE4}" dt="2022-08-26T11:03:05.514" v="74"/>
        <pc:sldMkLst>
          <pc:docMk/>
          <pc:sldMk cId="1388305878" sldId="276"/>
        </pc:sldMkLst>
        <pc:spChg chg="mod">
          <ac:chgData name="Riccardo Berta" userId="c8694f89-bba4-4576-b0a8-456619ca5a8c" providerId="ADAL" clId="{3943615B-4CB7-FC4C-9DE8-9CC727992EE4}" dt="2022-08-26T11:01:00.809" v="45" actId="20577"/>
          <ac:spMkLst>
            <pc:docMk/>
            <pc:sldMk cId="1388305878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3943615B-4CB7-FC4C-9DE8-9CC727992EE4}" dt="2022-08-26T11:02:41.707" v="71" actId="20577"/>
          <ac:spMkLst>
            <pc:docMk/>
            <pc:sldMk cId="1388305878" sldId="276"/>
            <ac:spMk id="84" creationId="{00000000-0000-0000-0000-000000000000}"/>
          </ac:spMkLst>
        </pc:spChg>
        <pc:picChg chg="del">
          <ac:chgData name="Riccardo Berta" userId="c8694f89-bba4-4576-b0a8-456619ca5a8c" providerId="ADAL" clId="{3943615B-4CB7-FC4C-9DE8-9CC727992EE4}" dt="2022-08-26T11:02:01.677" v="62" actId="478"/>
          <ac:picMkLst>
            <pc:docMk/>
            <pc:sldMk cId="1388305878" sldId="276"/>
            <ac:picMk id="3" creationId="{C24425DB-0138-99FE-FAD2-763463941402}"/>
          </ac:picMkLst>
        </pc:picChg>
        <pc:picChg chg="add mod modCrop">
          <ac:chgData name="Riccardo Berta" userId="c8694f89-bba4-4576-b0a8-456619ca5a8c" providerId="ADAL" clId="{3943615B-4CB7-FC4C-9DE8-9CC727992EE4}" dt="2022-08-26T11:02:45.367" v="72" actId="1076"/>
          <ac:picMkLst>
            <pc:docMk/>
            <pc:sldMk cId="1388305878" sldId="276"/>
            <ac:picMk id="4" creationId="{B37C8976-E86A-4EAB-21EA-45CA6D160B6E}"/>
          </ac:picMkLst>
        </pc:picChg>
        <pc:picChg chg="add del mod">
          <ac:chgData name="Riccardo Berta" userId="c8694f89-bba4-4576-b0a8-456619ca5a8c" providerId="ADAL" clId="{3943615B-4CB7-FC4C-9DE8-9CC727992EE4}" dt="2022-08-26T11:03:05.514" v="74"/>
          <ac:picMkLst>
            <pc:docMk/>
            <pc:sldMk cId="1388305878" sldId="276"/>
            <ac:picMk id="5" creationId="{8C98684A-0491-B2DD-1E97-4FD9DA892AE1}"/>
          </ac:picMkLst>
        </pc:picChg>
      </pc:sldChg>
      <pc:sldChg chg="addSp delSp modSp add mod">
        <pc:chgData name="Riccardo Berta" userId="c8694f89-bba4-4576-b0a8-456619ca5a8c" providerId="ADAL" clId="{3943615B-4CB7-FC4C-9DE8-9CC727992EE4}" dt="2022-08-26T11:06:03.382" v="133" actId="1076"/>
        <pc:sldMkLst>
          <pc:docMk/>
          <pc:sldMk cId="3188504337" sldId="277"/>
        </pc:sldMkLst>
        <pc:spChg chg="mod">
          <ac:chgData name="Riccardo Berta" userId="c8694f89-bba4-4576-b0a8-456619ca5a8c" providerId="ADAL" clId="{3943615B-4CB7-FC4C-9DE8-9CC727992EE4}" dt="2022-08-26T11:03:10.295" v="77" actId="20577"/>
          <ac:spMkLst>
            <pc:docMk/>
            <pc:sldMk cId="3188504337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3943615B-4CB7-FC4C-9DE8-9CC727992EE4}" dt="2022-08-26T11:05:27.517" v="125" actId="20577"/>
          <ac:spMkLst>
            <pc:docMk/>
            <pc:sldMk cId="3188504337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943615B-4CB7-FC4C-9DE8-9CC727992EE4}" dt="2022-08-26T11:04:15.028" v="92" actId="1076"/>
          <ac:picMkLst>
            <pc:docMk/>
            <pc:sldMk cId="3188504337" sldId="277"/>
            <ac:picMk id="3" creationId="{5C628457-BFE4-D14C-E20E-25702C3ECC9E}"/>
          </ac:picMkLst>
        </pc:picChg>
        <pc:picChg chg="del">
          <ac:chgData name="Riccardo Berta" userId="c8694f89-bba4-4576-b0a8-456619ca5a8c" providerId="ADAL" clId="{3943615B-4CB7-FC4C-9DE8-9CC727992EE4}" dt="2022-08-26T11:03:55.080" v="90" actId="478"/>
          <ac:picMkLst>
            <pc:docMk/>
            <pc:sldMk cId="3188504337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3943615B-4CB7-FC4C-9DE8-9CC727992EE4}" dt="2022-08-26T11:05:45.131" v="129" actId="14100"/>
          <ac:picMkLst>
            <pc:docMk/>
            <pc:sldMk cId="3188504337" sldId="277"/>
            <ac:picMk id="6" creationId="{D30940DA-AFF2-81B6-B35F-E7A2B00D97E6}"/>
          </ac:picMkLst>
        </pc:picChg>
        <pc:picChg chg="add mod">
          <ac:chgData name="Riccardo Berta" userId="c8694f89-bba4-4576-b0a8-456619ca5a8c" providerId="ADAL" clId="{3943615B-4CB7-FC4C-9DE8-9CC727992EE4}" dt="2022-08-26T11:06:03.382" v="133" actId="1076"/>
          <ac:picMkLst>
            <pc:docMk/>
            <pc:sldMk cId="3188504337" sldId="277"/>
            <ac:picMk id="8" creationId="{BD5E088C-90F4-901C-67BD-EDFBF83A8455}"/>
          </ac:picMkLst>
        </pc:picChg>
      </pc:sldChg>
    </pc:docChg>
  </pc:docChgLst>
  <pc:docChgLst>
    <pc:chgData name="Riccardo Berta" userId="c8694f89-bba4-4576-b0a8-456619ca5a8c" providerId="ADAL" clId="{CF061141-98AB-B84F-BA1A-32879D2AEC16}"/>
    <pc:docChg chg="addSld modSld sldOrd">
      <pc:chgData name="Riccardo Berta" userId="c8694f89-bba4-4576-b0a8-456619ca5a8c" providerId="ADAL" clId="{CF061141-98AB-B84F-BA1A-32879D2AEC16}" dt="2022-10-06T13:51:15.807" v="101" actId="108"/>
      <pc:docMkLst>
        <pc:docMk/>
      </pc:docMkLst>
      <pc:sldChg chg="modSp mod">
        <pc:chgData name="Riccardo Berta" userId="c8694f89-bba4-4576-b0a8-456619ca5a8c" providerId="ADAL" clId="{CF061141-98AB-B84F-BA1A-32879D2AEC16}" dt="2022-10-06T13:49:21.127" v="47" actId="20577"/>
        <pc:sldMkLst>
          <pc:docMk/>
          <pc:sldMk cId="0" sldId="256"/>
        </pc:sldMkLst>
        <pc:spChg chg="mod">
          <ac:chgData name="Riccardo Berta" userId="c8694f89-bba4-4576-b0a8-456619ca5a8c" providerId="ADAL" clId="{CF061141-98AB-B84F-BA1A-32879D2AEC16}" dt="2022-10-06T13:49:21.127" v="47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CF061141-98AB-B84F-BA1A-32879D2AEC16}" dt="2022-10-06T13:49:32.682" v="71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CF061141-98AB-B84F-BA1A-32879D2AEC16}" dt="2022-10-06T13:49:32.682" v="71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modSp mod">
        <pc:chgData name="Riccardo Berta" userId="c8694f89-bba4-4576-b0a8-456619ca5a8c" providerId="ADAL" clId="{CF061141-98AB-B84F-BA1A-32879D2AEC16}" dt="2022-10-04T10:40:47.844" v="0" actId="20577"/>
        <pc:sldMkLst>
          <pc:docMk/>
          <pc:sldMk cId="3188504337" sldId="277"/>
        </pc:sldMkLst>
        <pc:spChg chg="mod">
          <ac:chgData name="Riccardo Berta" userId="c8694f89-bba4-4576-b0a8-456619ca5a8c" providerId="ADAL" clId="{CF061141-98AB-B84F-BA1A-32879D2AEC16}" dt="2022-10-04T10:40:47.844" v="0" actId="20577"/>
          <ac:spMkLst>
            <pc:docMk/>
            <pc:sldMk cId="3188504337" sldId="277"/>
            <ac:spMk id="84" creationId="{00000000-0000-0000-0000-000000000000}"/>
          </ac:spMkLst>
        </pc:spChg>
      </pc:sldChg>
      <pc:sldChg chg="modSp add mod">
        <pc:chgData name="Riccardo Berta" userId="c8694f89-bba4-4576-b0a8-456619ca5a8c" providerId="ADAL" clId="{CF061141-98AB-B84F-BA1A-32879D2AEC16}" dt="2022-10-06T13:50:03.327" v="87" actId="20577"/>
        <pc:sldMkLst>
          <pc:docMk/>
          <pc:sldMk cId="0" sldId="278"/>
        </pc:sldMkLst>
        <pc:spChg chg="mod">
          <ac:chgData name="Riccardo Berta" userId="c8694f89-bba4-4576-b0a8-456619ca5a8c" providerId="ADAL" clId="{CF061141-98AB-B84F-BA1A-32879D2AEC16}" dt="2022-10-06T13:50:03.327" v="87" actId="20577"/>
          <ac:spMkLst>
            <pc:docMk/>
            <pc:sldMk cId="0" sldId="278"/>
            <ac:spMk id="83" creationId="{00000000-0000-0000-0000-000000000000}"/>
          </ac:spMkLst>
        </pc:spChg>
      </pc:sldChg>
      <pc:sldChg chg="add">
        <pc:chgData name="Riccardo Berta" userId="c8694f89-bba4-4576-b0a8-456619ca5a8c" providerId="ADAL" clId="{CF061141-98AB-B84F-BA1A-32879D2AEC16}" dt="2022-10-06T13:50:11.140" v="88"/>
        <pc:sldMkLst>
          <pc:docMk/>
          <pc:sldMk cId="3692252167" sldId="279"/>
        </pc:sldMkLst>
      </pc:sldChg>
      <pc:sldChg chg="add">
        <pc:chgData name="Riccardo Berta" userId="c8694f89-bba4-4576-b0a8-456619ca5a8c" providerId="ADAL" clId="{CF061141-98AB-B84F-BA1A-32879D2AEC16}" dt="2022-10-06T13:50:17.418" v="89"/>
        <pc:sldMkLst>
          <pc:docMk/>
          <pc:sldMk cId="846979211" sldId="280"/>
        </pc:sldMkLst>
      </pc:sldChg>
      <pc:sldChg chg="add">
        <pc:chgData name="Riccardo Berta" userId="c8694f89-bba4-4576-b0a8-456619ca5a8c" providerId="ADAL" clId="{CF061141-98AB-B84F-BA1A-32879D2AEC16}" dt="2022-10-06T13:50:23.304" v="90"/>
        <pc:sldMkLst>
          <pc:docMk/>
          <pc:sldMk cId="447929702" sldId="281"/>
        </pc:sldMkLst>
      </pc:sldChg>
      <pc:sldChg chg="modSp add mod ord">
        <pc:chgData name="Riccardo Berta" userId="c8694f89-bba4-4576-b0a8-456619ca5a8c" providerId="ADAL" clId="{CF061141-98AB-B84F-BA1A-32879D2AEC16}" dt="2022-10-06T13:51:15.807" v="101" actId="108"/>
        <pc:sldMkLst>
          <pc:docMk/>
          <pc:sldMk cId="11402927" sldId="282"/>
        </pc:sldMkLst>
        <pc:spChg chg="mod">
          <ac:chgData name="Riccardo Berta" userId="c8694f89-bba4-4576-b0a8-456619ca5a8c" providerId="ADAL" clId="{CF061141-98AB-B84F-BA1A-32879D2AEC16}" dt="2022-10-06T13:51:15.807" v="101" actId="108"/>
          <ac:spMkLst>
            <pc:docMk/>
            <pc:sldMk cId="11402927" sldId="282"/>
            <ac:spMk id="84" creationId="{00000000-0000-0000-0000-000000000000}"/>
          </ac:spMkLst>
        </pc:spChg>
      </pc:sldChg>
      <pc:sldChg chg="add">
        <pc:chgData name="Riccardo Berta" userId="c8694f89-bba4-4576-b0a8-456619ca5a8c" providerId="ADAL" clId="{CF061141-98AB-B84F-BA1A-32879D2AEC16}" dt="2022-10-06T13:50:38.636" v="92"/>
        <pc:sldMkLst>
          <pc:docMk/>
          <pc:sldMk cId="2794482370" sldId="283"/>
        </pc:sldMkLst>
      </pc:sld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0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0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976975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97697531" sldId="275"/>
            <ac:picMk id="22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382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832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671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966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206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786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397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52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348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315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9793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987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5CEC694F-0123-C88A-454F-5B2C08AD6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7266874D-A86C-3107-699D-338189A112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9021568D-DC76-6B77-B679-5422C0F662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628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467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855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Logic </a:t>
            </a:r>
            <a:br>
              <a:rPr lang="en-GB" dirty="0"/>
            </a:br>
            <a:r>
              <a:rPr lang="en-GB" dirty="0"/>
              <a:t>Gates and Circuits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Multiple inputs gates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Many boolean functions of </a:t>
            </a:r>
            <a:r>
              <a:rPr lang="en-GB" b="1" dirty="0"/>
              <a:t>three or more inputs </a:t>
            </a:r>
            <a:r>
              <a:rPr lang="en-GB" dirty="0"/>
              <a:t>exist:</a:t>
            </a:r>
          </a:p>
          <a:p>
            <a:pPr lvl="1"/>
            <a:r>
              <a:rPr lang="en-GB" dirty="0"/>
              <a:t>an </a:t>
            </a:r>
            <a:r>
              <a:rPr lang="en-GB" b="1" dirty="0"/>
              <a:t>N-input AND </a:t>
            </a:r>
            <a:r>
              <a:rPr lang="en-GB" dirty="0"/>
              <a:t>gate produces a </a:t>
            </a:r>
            <a:r>
              <a:rPr lang="en-GB" b="1" dirty="0"/>
              <a:t>TRUE output when all N inputs are TRUE</a:t>
            </a:r>
          </a:p>
          <a:p>
            <a:pPr lvl="1"/>
            <a:r>
              <a:rPr lang="en-GB" dirty="0"/>
              <a:t>An </a:t>
            </a:r>
            <a:r>
              <a:rPr lang="en-GB" b="1" dirty="0"/>
              <a:t>N-input OR</a:t>
            </a:r>
            <a:r>
              <a:rPr lang="en-GB" dirty="0"/>
              <a:t> gate produces a </a:t>
            </a:r>
            <a:r>
              <a:rPr lang="en-GB" b="1" dirty="0"/>
              <a:t>TRUE output when at least one input is TRUE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5B90BE74-FC09-AA59-A59F-23C2772990E2}"/>
              </a:ext>
            </a:extLst>
          </p:cNvPr>
          <p:cNvGrpSpPr/>
          <p:nvPr/>
        </p:nvGrpSpPr>
        <p:grpSpPr>
          <a:xfrm>
            <a:off x="1936582" y="3206629"/>
            <a:ext cx="1549400" cy="2632927"/>
            <a:chOff x="1109856" y="3226420"/>
            <a:chExt cx="1549400" cy="2632927"/>
          </a:xfrm>
        </p:grpSpPr>
        <p:pic>
          <p:nvPicPr>
            <p:cNvPr id="4" name="Immagine 3" descr="Immagine che contiene tavolo&#10;&#10;Descrizione generata automaticamente">
              <a:extLst>
                <a:ext uri="{FF2B5EF4-FFF2-40B4-BE49-F238E27FC236}">
                  <a16:creationId xmlns:a16="http://schemas.microsoft.com/office/drawing/2014/main" id="{9CFDEABD-0184-C4A5-2FEE-C9299D93D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1606" y="3226420"/>
              <a:ext cx="1485900" cy="2590800"/>
            </a:xfrm>
            <a:prstGeom prst="rect">
              <a:avLst/>
            </a:prstGeom>
          </p:spPr>
        </p:pic>
        <p:pic>
          <p:nvPicPr>
            <p:cNvPr id="8" name="Immagine 7" descr="Immagine che contiene tavolo&#10;&#10;Descrizione generata automaticamente">
              <a:extLst>
                <a:ext uri="{FF2B5EF4-FFF2-40B4-BE49-F238E27FC236}">
                  <a16:creationId xmlns:a16="http://schemas.microsoft.com/office/drawing/2014/main" id="{0C65A5B9-DCD7-5230-27C1-4E830E8AE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9856" y="4233747"/>
              <a:ext cx="1549400" cy="1625600"/>
            </a:xfrm>
            <a:prstGeom prst="rect">
              <a:avLst/>
            </a:prstGeom>
          </p:spPr>
        </p:pic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8E9318F-444D-1D61-4A6B-17E8CEC14B85}"/>
              </a:ext>
            </a:extLst>
          </p:cNvPr>
          <p:cNvGrpSpPr/>
          <p:nvPr/>
        </p:nvGrpSpPr>
        <p:grpSpPr>
          <a:xfrm>
            <a:off x="5100626" y="2660529"/>
            <a:ext cx="1866900" cy="3776238"/>
            <a:chOff x="3606362" y="2949806"/>
            <a:chExt cx="1866900" cy="3776238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7DB1F293-23D8-F837-0072-226601A42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65550" y="2949806"/>
              <a:ext cx="1612900" cy="1092200"/>
            </a:xfrm>
            <a:prstGeom prst="rect">
              <a:avLst/>
            </a:prstGeom>
          </p:spPr>
        </p:pic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F27BEBAF-478F-7C53-1955-2EDB0E990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06362" y="3919344"/>
              <a:ext cx="1866900" cy="2806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5277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92F2B73-F6B6-F2AC-BB2A-2B1020944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00" y="4716222"/>
            <a:ext cx="2768600" cy="1422400"/>
          </a:xfrm>
          <a:prstGeom prst="rect">
            <a:avLst/>
          </a:prstGeom>
        </p:spPr>
      </p:pic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Digital Circuit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In digital electronics, it is a </a:t>
            </a:r>
            <a:r>
              <a:rPr lang="en-GB" b="1" dirty="0"/>
              <a:t>network</a:t>
            </a:r>
            <a:r>
              <a:rPr lang="en-GB" dirty="0"/>
              <a:t> that processes boolean variables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a black box with one or more </a:t>
            </a:r>
            <a:r>
              <a:rPr lang="en-GB" b="1" dirty="0"/>
              <a:t>input terminals </a:t>
            </a:r>
            <a:r>
              <a:rPr lang="en-GB" dirty="0"/>
              <a:t>and one or more </a:t>
            </a:r>
            <a:r>
              <a:rPr lang="en-GB" b="1" dirty="0"/>
              <a:t>output terminals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a </a:t>
            </a:r>
            <a:r>
              <a:rPr lang="en-GB" b="1" dirty="0"/>
              <a:t>functional specification </a:t>
            </a:r>
            <a:r>
              <a:rPr lang="en-GB" dirty="0"/>
              <a:t>describing the relationship between inputs and outputs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a </a:t>
            </a:r>
            <a:r>
              <a:rPr lang="en-GB" b="1" dirty="0"/>
              <a:t>timing specification </a:t>
            </a:r>
            <a:r>
              <a:rPr lang="en-GB" dirty="0"/>
              <a:t>describing the delay between inputs changing and outputs responding</a:t>
            </a:r>
          </a:p>
          <a:p>
            <a:pPr marL="59055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GB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Inside the black box, circuits are composed of </a:t>
            </a:r>
            <a:r>
              <a:rPr lang="en-GB" b="1" dirty="0"/>
              <a:t>nodes</a:t>
            </a:r>
            <a:r>
              <a:rPr lang="en-GB" dirty="0"/>
              <a:t> and </a:t>
            </a:r>
            <a:r>
              <a:rPr lang="en-GB" b="1" dirty="0"/>
              <a:t>elements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b="1" dirty="0"/>
              <a:t>elements are circuits </a:t>
            </a:r>
            <a:r>
              <a:rPr lang="en-GB" dirty="0"/>
              <a:t>with inputs, outputs, and specifications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b="1" dirty="0"/>
              <a:t>nodes are wires</a:t>
            </a:r>
            <a:r>
              <a:rPr lang="en-GB" dirty="0"/>
              <a:t>, whose voltage conveys a boolean variable</a:t>
            </a:r>
          </a:p>
          <a:p>
            <a:pPr lvl="2">
              <a:spcBef>
                <a:spcPts val="400"/>
              </a:spcBef>
              <a:spcAft>
                <a:spcPts val="400"/>
              </a:spcAft>
            </a:pPr>
            <a:r>
              <a:rPr lang="en-GB" b="1" dirty="0"/>
              <a:t>input node </a:t>
            </a:r>
            <a:r>
              <a:rPr lang="en-GB" dirty="0"/>
              <a:t>receives values </a:t>
            </a:r>
            <a:r>
              <a:rPr lang="en-GB" b="1" dirty="0"/>
              <a:t>from the external world </a:t>
            </a:r>
          </a:p>
          <a:p>
            <a:pPr lvl="2">
              <a:spcBef>
                <a:spcPts val="400"/>
              </a:spcBef>
              <a:spcAft>
                <a:spcPts val="400"/>
              </a:spcAft>
            </a:pPr>
            <a:r>
              <a:rPr lang="en-GB" b="1" dirty="0"/>
              <a:t>output node </a:t>
            </a:r>
            <a:r>
              <a:rPr lang="en-GB" dirty="0"/>
              <a:t>delivers values </a:t>
            </a:r>
            <a:r>
              <a:rPr lang="en-GB" b="1" dirty="0"/>
              <a:t>to the external world </a:t>
            </a:r>
          </a:p>
          <a:p>
            <a:pPr lvl="2">
              <a:spcBef>
                <a:spcPts val="400"/>
              </a:spcBef>
              <a:spcAft>
                <a:spcPts val="400"/>
              </a:spcAft>
            </a:pPr>
            <a:r>
              <a:rPr lang="en-GB" b="1" dirty="0"/>
              <a:t>internal node </a:t>
            </a:r>
            <a:r>
              <a:rPr lang="en-GB" dirty="0"/>
              <a:t>not inputs or outputs</a:t>
            </a:r>
          </a:p>
          <a:p>
            <a:pPr lvl="1"/>
            <a:endParaRPr lang="en-GB" dirty="0"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EE0D0F3E-A843-92E5-ABBC-F41E3CA3C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9155" y="2714598"/>
            <a:ext cx="3394732" cy="10479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Combinational or Sequential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/>
              <a:t>Combinational</a:t>
            </a:r>
            <a:r>
              <a:rPr lang="en-GB" dirty="0"/>
              <a:t> circuit’s output </a:t>
            </a:r>
            <a:r>
              <a:rPr lang="en-GB" b="1" dirty="0"/>
              <a:t>depends only on the current values of the inputs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combines the current input values to compute the output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a logic gate is a combinational circuit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b="1" dirty="0"/>
              <a:t>memoryless</a:t>
            </a:r>
          </a:p>
          <a:p>
            <a:r>
              <a:rPr lang="en-GB" b="1" dirty="0"/>
              <a:t>Sequential</a:t>
            </a:r>
            <a:r>
              <a:rPr lang="en-GB" dirty="0"/>
              <a:t> circuit’s output </a:t>
            </a:r>
            <a:r>
              <a:rPr lang="en-GB" b="1" dirty="0"/>
              <a:t>depends on both current and previous values of the inputs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depends on the input sequence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has </a:t>
            </a:r>
            <a:r>
              <a:rPr lang="en-GB" b="1" dirty="0"/>
              <a:t>memory</a:t>
            </a:r>
          </a:p>
          <a:p>
            <a:r>
              <a:rPr lang="en-GB" dirty="0"/>
              <a:t>There are often many </a:t>
            </a:r>
            <a:r>
              <a:rPr lang="en-GB" b="1" dirty="0"/>
              <a:t>implementations</a:t>
            </a:r>
            <a:r>
              <a:rPr lang="en-GB" dirty="0"/>
              <a:t> for a single function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we choose given the building blocks at our disposal and our design constraints (area, speed, power, etc).</a:t>
            </a:r>
          </a:p>
          <a:p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6020D26-A3D1-87FF-6D23-30510A834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998" y="5318514"/>
            <a:ext cx="1816100" cy="1016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FA419C2-E609-741E-D65C-C1D117A73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593" y="5432490"/>
            <a:ext cx="1079500" cy="4953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ECFDE7C-5996-8F77-AAD8-C21E11379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109" y="5445192"/>
            <a:ext cx="19177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52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Bus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A </a:t>
            </a:r>
            <a:r>
              <a:rPr lang="en-GB" b="1" dirty="0"/>
              <a:t>bundle of multiple signals</a:t>
            </a:r>
            <a:r>
              <a:rPr lang="en-GB" dirty="0"/>
              <a:t>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a single line with a slash through it and a number next to it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BE3CA87-0B25-2C79-A596-21112343D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54" y="2026492"/>
            <a:ext cx="1519190" cy="75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79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Rules of combinational composition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585398"/>
            <a:ext cx="8818500" cy="4185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How we can build a </a:t>
            </a:r>
            <a:r>
              <a:rPr lang="en-GB" b="1" dirty="0"/>
              <a:t>large</a:t>
            </a:r>
            <a:r>
              <a:rPr lang="en-GB" dirty="0"/>
              <a:t> combinational circuit </a:t>
            </a:r>
            <a:r>
              <a:rPr lang="en-GB" b="1" dirty="0"/>
              <a:t>from smaller</a:t>
            </a:r>
            <a:r>
              <a:rPr lang="en-GB" dirty="0"/>
              <a:t> combinational circuit elements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A circuit is combinational if it consists of interconnected elements such that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b="1" dirty="0"/>
              <a:t>every element is itself combinational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b="1" dirty="0"/>
              <a:t>every node is either an input or connects to exactly one output of an element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b="1" dirty="0"/>
              <a:t>it contains no cyclic paths: every path through the circuit visits each element at most once</a:t>
            </a:r>
          </a:p>
          <a:p>
            <a:endParaRPr lang="en-GB" dirty="0"/>
          </a:p>
          <a:p>
            <a:r>
              <a:rPr lang="en-GB" dirty="0"/>
              <a:t>The rules are </a:t>
            </a:r>
            <a:r>
              <a:rPr lang="en-GB" b="1" dirty="0"/>
              <a:t>sufficient</a:t>
            </a:r>
            <a:r>
              <a:rPr lang="en-GB" dirty="0"/>
              <a:t> but </a:t>
            </a:r>
            <a:r>
              <a:rPr lang="en-GB" b="1" dirty="0"/>
              <a:t>not necessary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certain circuits that disobey these rules can be still combinational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we </a:t>
            </a:r>
            <a:r>
              <a:rPr lang="en-GB" b="1" dirty="0"/>
              <a:t>restrict ourselves to combinational composition </a:t>
            </a:r>
            <a:r>
              <a:rPr lang="en-GB" dirty="0"/>
              <a:t>to build combinational circuits</a:t>
            </a:r>
          </a:p>
        </p:txBody>
      </p:sp>
    </p:spTree>
    <p:extLst>
      <p:ext uri="{BB962C8B-B14F-4D97-AF65-F5344CB8AC3E}">
        <p14:creationId xmlns:p14="http://schemas.microsoft.com/office/powerpoint/2010/main" val="447929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Examples of circuits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2155323" y="1212537"/>
            <a:ext cx="6811256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dirty="0"/>
              <a:t>It is </a:t>
            </a:r>
            <a:r>
              <a:rPr lang="en-GB" dirty="0"/>
              <a:t>combinational circuit</a:t>
            </a:r>
          </a:p>
          <a:p>
            <a:endParaRPr lang="en-GB" sz="1100" dirty="0"/>
          </a:p>
          <a:p>
            <a:endParaRPr lang="en-GB" sz="500" dirty="0"/>
          </a:p>
          <a:p>
            <a:r>
              <a:rPr lang="en-GB" b="1" dirty="0"/>
              <a:t>It is not </a:t>
            </a:r>
            <a:r>
              <a:rPr lang="en-GB" dirty="0"/>
              <a:t>combinational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there is a cyclic path</a:t>
            </a:r>
          </a:p>
          <a:p>
            <a:pPr lvl="1"/>
            <a:endParaRPr lang="en-GB" sz="500" dirty="0"/>
          </a:p>
          <a:p>
            <a:r>
              <a:rPr lang="en-GB" b="1" dirty="0"/>
              <a:t>It is not </a:t>
            </a:r>
            <a:r>
              <a:rPr lang="en-GB" dirty="0"/>
              <a:t>combinational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node n6 connects to the output of both I3 and I4	</a:t>
            </a:r>
          </a:p>
          <a:p>
            <a:pPr lvl="1"/>
            <a:endParaRPr lang="en-GB" sz="500" dirty="0"/>
          </a:p>
          <a:p>
            <a:r>
              <a:rPr lang="en-GB" b="1" dirty="0"/>
              <a:t>It is </a:t>
            </a:r>
            <a:r>
              <a:rPr lang="en-GB" dirty="0"/>
              <a:t>combinational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two combinational circuits connected to form a larger combinational circuit</a:t>
            </a:r>
          </a:p>
          <a:p>
            <a:pPr lvl="1"/>
            <a:endParaRPr lang="en-GB" sz="600" dirty="0"/>
          </a:p>
          <a:p>
            <a:r>
              <a:rPr lang="en-GB" b="1" dirty="0"/>
              <a:t>It does not obey the rules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it has a cyclic path through the two elements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depending on the functions of the elements, it may or may not be a combinational circuit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 descr="Immagine che contiene testo, orologio, antenna, calibro&#10;&#10;Descrizione generata automaticamente">
            <a:extLst>
              <a:ext uri="{FF2B5EF4-FFF2-40B4-BE49-F238E27FC236}">
                <a16:creationId xmlns:a16="http://schemas.microsoft.com/office/drawing/2014/main" id="{F3D401DB-61B8-1C3E-9105-7EC9ACE0F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212537"/>
            <a:ext cx="1549400" cy="5969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D828C5A-E211-5917-F0A3-478949F39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2006596"/>
            <a:ext cx="1181100" cy="520700"/>
          </a:xfrm>
          <a:prstGeom prst="rect">
            <a:avLst/>
          </a:prstGeom>
        </p:spPr>
      </p:pic>
      <p:pic>
        <p:nvPicPr>
          <p:cNvPr id="7" name="Immagine 6" descr="Immagine che contiene testo, orologio, antenna&#10;&#10;Descrizione generata automaticamente">
            <a:extLst>
              <a:ext uri="{FF2B5EF4-FFF2-40B4-BE49-F238E27FC236}">
                <a16:creationId xmlns:a16="http://schemas.microsoft.com/office/drawing/2014/main" id="{0C7BE3E7-6868-19EE-3253-53A71F868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2775864"/>
            <a:ext cx="1447800" cy="8763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FF45D8D-E910-4192-97BD-DEBE87AA0D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520" y="3849323"/>
            <a:ext cx="1905000" cy="7112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5A08A20-9095-CFB9-3040-825FE39CFB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700" y="5210571"/>
            <a:ext cx="19685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Complexity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33676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Large circuits such as microprocessors can be very complicated, so we use the principles to manage this complexity:</a:t>
            </a:r>
          </a:p>
          <a:p>
            <a:pPr lvl="1"/>
            <a:r>
              <a:rPr lang="en-GB" dirty="0"/>
              <a:t>view a circuit as a black box with a well-defined interface and function (</a:t>
            </a:r>
            <a:r>
              <a:rPr lang="en-GB" b="1" dirty="0"/>
              <a:t>abstraction</a:t>
            </a:r>
            <a:r>
              <a:rPr lang="en-GB" dirty="0"/>
              <a:t> and </a:t>
            </a:r>
            <a:r>
              <a:rPr lang="en-GB" b="1" dirty="0"/>
              <a:t>modularity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building the circuit out of smaller circuit elements (</a:t>
            </a:r>
            <a:r>
              <a:rPr lang="en-GB" b="1" dirty="0"/>
              <a:t>hierarchy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the rules of combinational composition (</a:t>
            </a:r>
            <a:r>
              <a:rPr lang="en-GB" b="1" dirty="0"/>
              <a:t>discipline</a:t>
            </a:r>
            <a:r>
              <a:rPr lang="en-GB" dirty="0"/>
              <a:t>)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The functional specification of a combinational circuit is usually expressed as a truth table or a boolean equation</a:t>
            </a:r>
          </a:p>
          <a:p>
            <a:pPr lvl="1"/>
            <a:r>
              <a:rPr lang="en-GB" b="1" dirty="0"/>
              <a:t>how to implement the basic gates AND, OR and NOT?</a:t>
            </a:r>
          </a:p>
          <a:p>
            <a:pPr lvl="1"/>
            <a:r>
              <a:rPr lang="en-GB" b="1" dirty="0"/>
              <a:t>how to derive a boolean equation from any truth table</a:t>
            </a:r>
            <a:r>
              <a:rPr lang="en-GB" dirty="0"/>
              <a:t>? </a:t>
            </a:r>
          </a:p>
          <a:p>
            <a:pPr lvl="1"/>
            <a:r>
              <a:rPr lang="en-GB" b="1" dirty="0"/>
              <a:t>how to use boolean algebra to simplify boolean equations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94482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Exercises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92659"/>
            <a:ext cx="8818500" cy="5387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Ex3.1: </a:t>
            </a:r>
            <a:r>
              <a:rPr lang="en-GB" b="1" dirty="0"/>
              <a:t>Draw the symbol, boolean equation, and truth table for (a) a three-input OR gate; (b) a three-input exclusive OR (XOR) gate; (c) a four-input XNOR gate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Solution: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sz="100" dirty="0"/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24425DB-0138-99FE-FAD2-763463941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2487067"/>
            <a:ext cx="52578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7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Exercises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92659"/>
            <a:ext cx="8818500" cy="5387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Ex3.2: </a:t>
            </a:r>
            <a:r>
              <a:rPr lang="en-GB" b="1" dirty="0"/>
              <a:t>Draw the symbol, boolean equation, and truth table for (a) a four-input OR gate; (b) a three-input XNOR gate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Solution: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sz="100" dirty="0"/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37C8976-E86A-4EAB-21EA-45CA6D160B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155" b="37955"/>
          <a:stretch/>
        </p:blipFill>
        <p:spPr>
          <a:xfrm>
            <a:off x="2588986" y="2135415"/>
            <a:ext cx="3681186" cy="401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05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Exercises (3)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92659"/>
            <a:ext cx="8818500" cy="5387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Ex3.3: </a:t>
            </a:r>
            <a:r>
              <a:rPr lang="en-GB" b="1" dirty="0"/>
              <a:t>A majority gate produces a TRUE output if and only if more than half of its inputs are TRUE. Complete a truth table for a three-input majority gate.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Solution: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 marL="59055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GB" dirty="0"/>
          </a:p>
          <a:p>
            <a:pPr marL="59055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GB" sz="800" dirty="0"/>
          </a:p>
          <a:p>
            <a:r>
              <a:rPr lang="en-GB" dirty="0"/>
              <a:t>Ex3.4: </a:t>
            </a:r>
            <a:r>
              <a:rPr lang="en-GB" b="1" dirty="0"/>
              <a:t>A three-input AND-OR gate produces a TRUE output if both A and B are TRUE or if C is TRUE. Complete a truth table for the gate.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Solution: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sz="1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C628457-BFE4-D14C-E20E-25702C3EC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586" y="2178957"/>
            <a:ext cx="1498600" cy="1600200"/>
          </a:xfrm>
          <a:prstGeom prst="rect">
            <a:avLst/>
          </a:prstGeom>
        </p:spPr>
      </p:pic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D5E088C-90F4-901C-67BD-EDFBF83A8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986" y="4730239"/>
            <a:ext cx="14478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0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268BF7-2F3B-A5C4-4F7E-1982399FCE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</p:spPr>
        <p:txBody>
          <a:bodyPr/>
          <a:lstStyle/>
          <a:p>
            <a:r>
              <a:rPr lang="en-GB" dirty="0"/>
              <a:t>Index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BFAA1C-1163-169B-2D77-6FEF73CC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52106"/>
            <a:ext cx="8818500" cy="5113200"/>
          </a:xfrm>
        </p:spPr>
        <p:txBody>
          <a:bodyPr/>
          <a:lstStyle/>
          <a:p>
            <a:r>
              <a:rPr lang="en-GB" dirty="0"/>
              <a:t>Logic Gate Definition</a:t>
            </a:r>
          </a:p>
          <a:p>
            <a:r>
              <a:rPr lang="en-GB" dirty="0"/>
              <a:t>NOT gate</a:t>
            </a:r>
          </a:p>
          <a:p>
            <a:r>
              <a:rPr lang="en-GB" dirty="0"/>
              <a:t>BUFFER gate</a:t>
            </a:r>
          </a:p>
          <a:p>
            <a:r>
              <a:rPr lang="en-GB" dirty="0"/>
              <a:t>AND gate</a:t>
            </a:r>
          </a:p>
          <a:p>
            <a:r>
              <a:rPr lang="en-GB" dirty="0"/>
              <a:t>OR gate</a:t>
            </a:r>
          </a:p>
          <a:p>
            <a:r>
              <a:rPr lang="en-GB" dirty="0"/>
              <a:t>Boolean Algebra</a:t>
            </a:r>
          </a:p>
          <a:p>
            <a:r>
              <a:rPr lang="en-GB" dirty="0"/>
              <a:t>XOR, NAND, NOR gates</a:t>
            </a:r>
          </a:p>
          <a:p>
            <a:r>
              <a:rPr lang="en-GB" dirty="0"/>
              <a:t>Multiple inputs gates</a:t>
            </a:r>
          </a:p>
          <a:p>
            <a:r>
              <a:rPr lang="en-GB" dirty="0"/>
              <a:t>Definition of digital circuits</a:t>
            </a:r>
          </a:p>
          <a:p>
            <a:r>
              <a:rPr lang="en-GB" dirty="0"/>
              <a:t>Combinational or Sequential</a:t>
            </a:r>
          </a:p>
          <a:p>
            <a:r>
              <a:rPr lang="en-GB" dirty="0"/>
              <a:t>Bus</a:t>
            </a:r>
          </a:p>
          <a:p>
            <a:r>
              <a:rPr lang="en-GB" dirty="0"/>
              <a:t>Rules of combinational composition</a:t>
            </a:r>
          </a:p>
          <a:p>
            <a:r>
              <a:rPr lang="en-GB" dirty="0"/>
              <a:t>Examples</a:t>
            </a:r>
          </a:p>
          <a:p>
            <a:r>
              <a:rPr lang="en-GB" dirty="0"/>
              <a:t>Complexity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55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Logic Gate definition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33676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Logic gates are </a:t>
            </a:r>
            <a:r>
              <a:rPr lang="en-GB" b="1" dirty="0"/>
              <a:t>simple digital circuits</a:t>
            </a:r>
            <a:r>
              <a:rPr lang="en-GB" dirty="0"/>
              <a:t> that take one or more binary inputs and produce a binary output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drawn with a </a:t>
            </a:r>
            <a:r>
              <a:rPr lang="en-GB" b="1" dirty="0"/>
              <a:t>symbol</a:t>
            </a:r>
            <a:r>
              <a:rPr lang="en-GB" dirty="0"/>
              <a:t> showing the input and the output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inputs are on the left (or top) and outputs on the right (or bottom)</a:t>
            </a:r>
          </a:p>
          <a:p>
            <a:pPr lvl="1">
              <a:lnSpc>
                <a:spcPct val="100000"/>
              </a:lnSpc>
            </a:pPr>
            <a:endParaRPr lang="en-GB" dirty="0"/>
          </a:p>
          <a:p>
            <a:r>
              <a:rPr lang="en-GB" dirty="0"/>
              <a:t>The relationship between inputs and output is described with a </a:t>
            </a:r>
            <a:r>
              <a:rPr lang="en-GB" b="1" dirty="0"/>
              <a:t>truth table </a:t>
            </a:r>
            <a:r>
              <a:rPr lang="en-GB" dirty="0"/>
              <a:t>or a </a:t>
            </a:r>
            <a:r>
              <a:rPr lang="en-GB" b="1" dirty="0"/>
              <a:t>boolean equation</a:t>
            </a:r>
            <a:endParaRPr lang="en-GB" dirty="0"/>
          </a:p>
          <a:p>
            <a:pPr lvl="1"/>
            <a:r>
              <a:rPr lang="en-GB" dirty="0"/>
              <a:t>a truth table lists inputs on the left and the corresponding output on the right, using one row for each possible combination of inputs</a:t>
            </a:r>
          </a:p>
          <a:p>
            <a:pPr lvl="1"/>
            <a:r>
              <a:rPr lang="en-GB" dirty="0"/>
              <a:t>a boolean equation is a mathematical expression using binary variables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NOT gate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NOT gate has one input, A, and one output, Y  which is the </a:t>
            </a:r>
            <a:r>
              <a:rPr lang="en-GB" b="1" dirty="0"/>
              <a:t>inverse</a:t>
            </a:r>
            <a:r>
              <a:rPr lang="en-GB" dirty="0"/>
              <a:t> of the input </a:t>
            </a:r>
          </a:p>
          <a:p>
            <a:pPr lvl="1"/>
            <a:r>
              <a:rPr lang="en-GB" dirty="0"/>
              <a:t>If A is FALSE, then Y is TRUE</a:t>
            </a:r>
          </a:p>
          <a:p>
            <a:pPr lvl="1"/>
            <a:r>
              <a:rPr lang="en-GB" dirty="0"/>
              <a:t>If A is TRUE, then Y is FALSE</a:t>
            </a:r>
          </a:p>
          <a:p>
            <a:endParaRPr lang="en-GB" dirty="0"/>
          </a:p>
          <a:p>
            <a:r>
              <a:rPr lang="en-GB" dirty="0"/>
              <a:t>This relationship is summarized by the following truth table and boolean equation: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line over A is pronounced NOT: “Y equals NOT A” </a:t>
            </a:r>
          </a:p>
          <a:p>
            <a:r>
              <a:rPr lang="en-GB" dirty="0"/>
              <a:t>The NOT gate is also called an </a:t>
            </a:r>
            <a:r>
              <a:rPr lang="en-GB" b="1" dirty="0"/>
              <a:t>inverter</a:t>
            </a:r>
          </a:p>
          <a:p>
            <a:pPr lvl="1"/>
            <a:endParaRPr lang="en-GB" dirty="0"/>
          </a:p>
        </p:txBody>
      </p:sp>
      <p:pic>
        <p:nvPicPr>
          <p:cNvPr id="3" name="Immagine 2" descr="Immagine che contiene testo, orologio, antenna&#10;&#10;Descrizione generata automaticamente">
            <a:extLst>
              <a:ext uri="{FF2B5EF4-FFF2-40B4-BE49-F238E27FC236}">
                <a16:creationId xmlns:a16="http://schemas.microsoft.com/office/drawing/2014/main" id="{ACFD70D7-071D-9453-7D63-7E8173029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652" y="3292450"/>
            <a:ext cx="1552653" cy="214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9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BUFFER gate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06796"/>
            <a:ext cx="8818500" cy="5576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other one-input logic gate is called a buffer: it simply</a:t>
            </a:r>
            <a:r>
              <a:rPr lang="en-GB" b="1" dirty="0"/>
              <a:t> copies </a:t>
            </a:r>
            <a:r>
              <a:rPr lang="en-GB" dirty="0"/>
              <a:t>the input to the output: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sz="1050" dirty="0"/>
          </a:p>
          <a:p>
            <a:pPr lvl="0"/>
            <a:endParaRPr lang="en-GB" dirty="0"/>
          </a:p>
          <a:p>
            <a:pPr lvl="0"/>
            <a:r>
              <a:rPr lang="en-GB" dirty="0"/>
              <a:t>From the logical point of view, it is no different from a wire 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it might seem useless</a:t>
            </a:r>
          </a:p>
          <a:p>
            <a:pPr lvl="1">
              <a:spcBef>
                <a:spcPts val="600"/>
              </a:spcBef>
            </a:pPr>
            <a:endParaRPr lang="en-GB" sz="500" dirty="0"/>
          </a:p>
          <a:p>
            <a:pPr lvl="0"/>
            <a:r>
              <a:rPr lang="en-GB" dirty="0"/>
              <a:t>From the analog point of view, the buffer has desirable characteristics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ability to </a:t>
            </a:r>
            <a:r>
              <a:rPr lang="en-GB" b="1" dirty="0"/>
              <a:t>deliver large amounts of current</a:t>
            </a:r>
            <a:r>
              <a:rPr lang="en-GB" dirty="0"/>
              <a:t> to a motor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the ability to </a:t>
            </a:r>
            <a:r>
              <a:rPr lang="en-GB" b="1" dirty="0"/>
              <a:t>quickly send its output to many gates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sz="900" dirty="0"/>
          </a:p>
          <a:p>
            <a:r>
              <a:rPr lang="en-GB" dirty="0"/>
              <a:t>We need to consider </a:t>
            </a:r>
            <a:r>
              <a:rPr lang="en-GB" b="1" dirty="0"/>
              <a:t>multiple levels of abstraction </a:t>
            </a:r>
            <a:r>
              <a:rPr lang="en-GB" dirty="0"/>
              <a:t>to fully understand a system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the digital abstraction hides the real purpose of a buffer</a:t>
            </a:r>
          </a:p>
          <a:p>
            <a:pPr lvl="1"/>
            <a:endParaRPr lang="en-GB" dirty="0"/>
          </a:p>
        </p:txBody>
      </p:sp>
      <p:pic>
        <p:nvPicPr>
          <p:cNvPr id="3" name="Immagine 2" descr="Immagine che contiene testo, antenna&#10;&#10;Descrizione generata automaticamente">
            <a:extLst>
              <a:ext uri="{FF2B5EF4-FFF2-40B4-BE49-F238E27FC236}">
                <a16:creationId xmlns:a16="http://schemas.microsoft.com/office/drawing/2014/main" id="{BA476F59-1884-B3C2-2486-C46259980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566" y="1385041"/>
            <a:ext cx="1552893" cy="195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3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AND gate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AND gate is a </a:t>
            </a:r>
            <a:r>
              <a:rPr lang="en-GB" b="1" dirty="0"/>
              <a:t>two-input</a:t>
            </a:r>
            <a:r>
              <a:rPr lang="en-GB" dirty="0"/>
              <a:t> logic gates that produces </a:t>
            </a:r>
            <a:r>
              <a:rPr lang="en-GB" b="1" dirty="0"/>
              <a:t>TRUE  if and only if both inputs are TRUE</a:t>
            </a:r>
            <a:r>
              <a:rPr lang="en-GB" dirty="0"/>
              <a:t>; otherwise, the output is FALSE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The boolean equation can be written in several ways: </a:t>
            </a:r>
          </a:p>
          <a:p>
            <a:pPr lvl="1"/>
            <a:r>
              <a:rPr lang="en-GB" b="1" dirty="0"/>
              <a:t>Y=A•B</a:t>
            </a:r>
            <a:r>
              <a:rPr lang="en-GB" dirty="0"/>
              <a:t>, </a:t>
            </a:r>
            <a:r>
              <a:rPr lang="en-GB" b="1" dirty="0"/>
              <a:t>Y=AB</a:t>
            </a:r>
            <a:r>
              <a:rPr lang="en-GB" dirty="0"/>
              <a:t>, or </a:t>
            </a:r>
            <a:r>
              <a:rPr lang="en-GB" b="1" dirty="0"/>
              <a:t>Y=A∩B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∩ is pronounced “intersection” and it is preferred by logicians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digital designers use Y=AB, read “Y equals A and B”</a:t>
            </a:r>
          </a:p>
          <a:p>
            <a:pPr lvl="1"/>
            <a:endParaRPr lang="en-GB" dirty="0"/>
          </a:p>
        </p:txBody>
      </p:sp>
      <p:pic>
        <p:nvPicPr>
          <p:cNvPr id="3" name="Immagine 2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70F896D3-90C4-73AF-B41F-D9FA6D04E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552" y="2075608"/>
            <a:ext cx="1472580" cy="228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74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OR gate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OR gate produces </a:t>
            </a:r>
            <a:r>
              <a:rPr lang="en-GB" b="1" dirty="0"/>
              <a:t>TRUE if one input (or both) is TRUE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The boolean equation is written as </a:t>
            </a:r>
          </a:p>
          <a:p>
            <a:pPr lvl="1"/>
            <a:r>
              <a:rPr lang="en-GB" b="1" dirty="0"/>
              <a:t>Y=A+B</a:t>
            </a:r>
            <a:r>
              <a:rPr lang="en-GB" dirty="0"/>
              <a:t> or </a:t>
            </a:r>
            <a:r>
              <a:rPr lang="en-GB" b="1" dirty="0"/>
              <a:t>Y=A∪B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∪ symbol is pronounced “union” and is preferred by logicians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digital designers normally use the + notation, pronounced “Y equals A or B”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EB3D07E-0128-421F-F13E-D1AF1A584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437" y="1672063"/>
            <a:ext cx="1613055" cy="238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90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0A5F0A8A-B72A-B790-6032-968E6132A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B041C0E5-F984-3A17-4763-5BDD2D2FAF7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Boolean Algebra</a:t>
            </a:r>
            <a:endParaRPr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DBE2D383-3C20-CCAC-7E0F-5C50D823D8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052517"/>
            <a:ext cx="8878380" cy="5338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The </a:t>
            </a:r>
            <a:r>
              <a:rPr lang="en-GB" b="1" dirty="0"/>
              <a:t>mathematical framework </a:t>
            </a:r>
            <a:r>
              <a:rPr lang="en-GB" dirty="0"/>
              <a:t>for representing and manipulating logical expressions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AND, OR, and NOT are the fundamental</a:t>
            </a:r>
            <a:r>
              <a:rPr lang="en-GB" b="1" dirty="0"/>
              <a:t> logical operators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it is an </a:t>
            </a:r>
            <a:r>
              <a:rPr lang="en-GB" b="1" dirty="0"/>
              <a:t>algebraic system</a:t>
            </a:r>
            <a:r>
              <a:rPr lang="en-GB" dirty="0"/>
              <a:t> (a set of elements to which a set of operations is associated), deﬁned by:</a:t>
            </a:r>
          </a:p>
          <a:p>
            <a:pPr lvl="2">
              <a:spcBef>
                <a:spcPts val="600"/>
              </a:spcBef>
            </a:pPr>
            <a:r>
              <a:rPr lang="en-GB" dirty="0"/>
              <a:t>the set of values {0,1}</a:t>
            </a:r>
          </a:p>
          <a:p>
            <a:pPr lvl="2">
              <a:spcBef>
                <a:spcPts val="600"/>
              </a:spcBef>
            </a:pPr>
            <a:r>
              <a:rPr lang="en-GB" dirty="0"/>
              <a:t>the operations OR, AND, and NOT</a:t>
            </a:r>
          </a:p>
          <a:p>
            <a:pPr lvl="2">
              <a:spcBef>
                <a:spcPts val="600"/>
              </a:spcBef>
            </a:pPr>
            <a:r>
              <a:rPr lang="en-GB" dirty="0"/>
              <a:t>the equivalence operator “=”</a:t>
            </a:r>
          </a:p>
          <a:p>
            <a:pPr lvl="2">
              <a:spcBef>
                <a:spcPts val="600"/>
              </a:spcBef>
            </a:pPr>
            <a:endParaRPr lang="en-GB" sz="1000" dirty="0"/>
          </a:p>
          <a:p>
            <a:r>
              <a:rPr lang="en-GB" dirty="0"/>
              <a:t>We call </a:t>
            </a:r>
            <a:r>
              <a:rPr lang="en-GB" b="1" dirty="0"/>
              <a:t>Boolean variable</a:t>
            </a:r>
            <a:r>
              <a:rPr lang="en-GB" dirty="0"/>
              <a:t> any discreet variable that can assume only two values</a:t>
            </a:r>
          </a:p>
          <a:p>
            <a:endParaRPr lang="en-GB" sz="1000" dirty="0"/>
          </a:p>
          <a:p>
            <a:r>
              <a:rPr lang="en-GB" dirty="0"/>
              <a:t>We call </a:t>
            </a:r>
            <a:r>
              <a:rPr lang="en-GB" b="1" dirty="0"/>
              <a:t>Boolean function </a:t>
            </a:r>
            <a:r>
              <a:rPr lang="en-GB" dirty="0"/>
              <a:t>any expression F expressed using the logical operations, that takes one or more binary inputs  (X1, X2, …, </a:t>
            </a:r>
            <a:r>
              <a:rPr lang="en-GB" dirty="0" err="1"/>
              <a:t>Xn</a:t>
            </a:r>
            <a:r>
              <a:rPr lang="en-GB" dirty="0"/>
              <a:t>) and produces a binary output (Y)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its domain is composed of all the 2^n combinations of the values of the variables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the domain is </a:t>
            </a:r>
            <a:r>
              <a:rPr lang="en-GB" b="1" dirty="0"/>
              <a:t>countable</a:t>
            </a:r>
            <a:r>
              <a:rPr lang="en-GB" dirty="0"/>
              <a:t> 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it can be represented by its </a:t>
            </a:r>
            <a:r>
              <a:rPr lang="en-GB" b="1" dirty="0"/>
              <a:t>boolean expression</a:t>
            </a:r>
            <a:r>
              <a:rPr lang="en-GB" dirty="0"/>
              <a:t> or by its </a:t>
            </a:r>
            <a:r>
              <a:rPr lang="en-GB" b="1" dirty="0"/>
              <a:t>truth table</a:t>
            </a:r>
          </a:p>
        </p:txBody>
      </p:sp>
    </p:spTree>
    <p:extLst>
      <p:ext uri="{BB962C8B-B14F-4D97-AF65-F5344CB8AC3E}">
        <p14:creationId xmlns:p14="http://schemas.microsoft.com/office/powerpoint/2010/main" val="2011826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XOR, NAND, NOR gates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Other common two-input logic gates are:</a:t>
            </a:r>
          </a:p>
          <a:p>
            <a:pPr lvl="1"/>
            <a:r>
              <a:rPr lang="en-GB" b="1" dirty="0"/>
              <a:t>XOR</a:t>
            </a:r>
            <a:r>
              <a:rPr lang="en-GB" dirty="0"/>
              <a:t> (exclusive OR, pronounced “ex-OR”) is </a:t>
            </a:r>
            <a:r>
              <a:rPr lang="en-GB" b="1" dirty="0"/>
              <a:t>TRUE if A or B, but not both, are TRUE</a:t>
            </a:r>
          </a:p>
          <a:p>
            <a:pPr lvl="2"/>
            <a:r>
              <a:rPr lang="en-GB" dirty="0"/>
              <a:t>it is indicated by ⊕ (a plus sign with a circle around it) </a:t>
            </a:r>
          </a:p>
          <a:p>
            <a:pPr lvl="1"/>
            <a:r>
              <a:rPr lang="en-GB" b="1" dirty="0"/>
              <a:t>NAND</a:t>
            </a:r>
            <a:r>
              <a:rPr lang="en-GB" dirty="0"/>
              <a:t> gate performs NOT AND. Its </a:t>
            </a:r>
            <a:r>
              <a:rPr lang="en-GB" b="1" dirty="0"/>
              <a:t>output is TRUE unless both inputs are TRUE</a:t>
            </a:r>
            <a:r>
              <a:rPr lang="en-GB" dirty="0"/>
              <a:t> </a:t>
            </a:r>
          </a:p>
          <a:p>
            <a:pPr lvl="1"/>
            <a:r>
              <a:rPr lang="en-GB" b="1" dirty="0"/>
              <a:t>NOR</a:t>
            </a:r>
            <a:r>
              <a:rPr lang="en-GB" dirty="0"/>
              <a:t> gate performs NOT OR. Its </a:t>
            </a:r>
            <a:r>
              <a:rPr lang="en-GB" b="1" dirty="0"/>
              <a:t>output is TRUE if neither A nor B are TRUE</a:t>
            </a:r>
            <a:r>
              <a:rPr lang="en-GB" dirty="0"/>
              <a:t> </a:t>
            </a:r>
          </a:p>
          <a:p>
            <a:pPr lvl="1"/>
            <a:endParaRPr lang="en-GB" dirty="0"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51B95C12-57A6-891A-CC46-32567D243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480" y="3765663"/>
            <a:ext cx="1708870" cy="254687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1A27034-F2E8-E777-0656-1C6DB876A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581" y="3750975"/>
            <a:ext cx="1592766" cy="256156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7AC623D-0CBE-154F-9EEF-7DCAC2F40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1578" y="3798733"/>
            <a:ext cx="1697218" cy="251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70888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FA822B18A0634FB7342CF29752587A" ma:contentTypeVersion="12" ma:contentTypeDescription="Creare un nuovo documento." ma:contentTypeScope="" ma:versionID="4c8b1e8002f5a6c880c83187af115cef">
  <xsd:schema xmlns:xsd="http://www.w3.org/2001/XMLSchema" xmlns:xs="http://www.w3.org/2001/XMLSchema" xmlns:p="http://schemas.microsoft.com/office/2006/metadata/properties" xmlns:ns2="3bd0d43f-5e5b-43cd-b6fc-691bd77672c6" xmlns:ns3="e9b5433c-2372-4cb7-8bab-09518096b29b" targetNamespace="http://schemas.microsoft.com/office/2006/metadata/properties" ma:root="true" ma:fieldsID="618b708abf3b656f834d84e193700042" ns2:_="" ns3:_="">
    <xsd:import namespace="3bd0d43f-5e5b-43cd-b6fc-691bd77672c6"/>
    <xsd:import namespace="e9b5433c-2372-4cb7-8bab-09518096b2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0d43f-5e5b-43cd-b6fc-691bd77672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b3f316dc-fb4b-4146-8b22-f4ef2efe4b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5433c-2372-4cb7-8bab-09518096b29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c4bbe8c-9a55-4d5f-b385-d948ddfe6c4d}" ma:internalName="TaxCatchAll" ma:showField="CatchAllData" ma:web="e9b5433c-2372-4cb7-8bab-09518096b2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b5433c-2372-4cb7-8bab-09518096b29b" xsi:nil="true"/>
    <lcf76f155ced4ddcb4097134ff3c332f xmlns="3bd0d43f-5e5b-43cd-b6fc-691bd77672c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2B3472A-EF56-49B9-A348-BAF44BBAD7D8}"/>
</file>

<file path=customXml/itemProps2.xml><?xml version="1.0" encoding="utf-8"?>
<ds:datastoreItem xmlns:ds="http://schemas.openxmlformats.org/officeDocument/2006/customXml" ds:itemID="{3350DDC4-6AF7-418C-A870-CE2A12430908}"/>
</file>

<file path=customXml/itemProps3.xml><?xml version="1.0" encoding="utf-8"?>
<ds:datastoreItem xmlns:ds="http://schemas.openxmlformats.org/officeDocument/2006/customXml" ds:itemID="{5050C20A-3C88-462F-A38E-6E748FF1CEAD}"/>
</file>

<file path=docProps/app.xml><?xml version="1.0" encoding="utf-8"?>
<Properties xmlns="http://schemas.openxmlformats.org/officeDocument/2006/extended-properties" xmlns:vt="http://schemas.openxmlformats.org/officeDocument/2006/docPropsVTypes">
  <TotalTime>3950</TotalTime>
  <Words>1363</Words>
  <Application>Microsoft Macintosh PowerPoint</Application>
  <PresentationFormat>Presentazione su schermo (4:3)</PresentationFormat>
  <Paragraphs>194</Paragraphs>
  <Slides>19</Slides>
  <Notes>18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Open Sans</vt:lpstr>
      <vt:lpstr>Arial</vt:lpstr>
      <vt:lpstr>Economica</vt:lpstr>
      <vt:lpstr>Luxe</vt:lpstr>
      <vt:lpstr>Logic  Gates and Circuits</vt:lpstr>
      <vt:lpstr>Index</vt:lpstr>
      <vt:lpstr>Logic Gate definition</vt:lpstr>
      <vt:lpstr>NOT gate</vt:lpstr>
      <vt:lpstr>BUFFER gate</vt:lpstr>
      <vt:lpstr>AND gate</vt:lpstr>
      <vt:lpstr>OR gate</vt:lpstr>
      <vt:lpstr>Boolean Algebra</vt:lpstr>
      <vt:lpstr>XOR, NAND, NOR gates</vt:lpstr>
      <vt:lpstr>Multiple inputs gates</vt:lpstr>
      <vt:lpstr>Digital Circuit</vt:lpstr>
      <vt:lpstr>Combinational or Sequential</vt:lpstr>
      <vt:lpstr>Bus</vt:lpstr>
      <vt:lpstr>Rules of combinational composition</vt:lpstr>
      <vt:lpstr>Examples of circuits</vt:lpstr>
      <vt:lpstr>Complexity</vt:lpstr>
      <vt:lpstr>Exercises (1)</vt:lpstr>
      <vt:lpstr>Exercises (2)</vt:lpstr>
      <vt:lpstr>Exercises (3)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9</cp:revision>
  <dcterms:modified xsi:type="dcterms:W3CDTF">2024-10-11T06:36:40Z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0x010100B8FA822B18A0634FB7342CF29752587A</vt:lpwstr>
  </property>
</Properties>
</file>