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9" r:id="rId3"/>
    <p:sldId id="257" r:id="rId4"/>
    <p:sldId id="260" r:id="rId5"/>
    <p:sldId id="261" r:id="rId6"/>
    <p:sldId id="271" r:id="rId7"/>
    <p:sldId id="262" r:id="rId8"/>
    <p:sldId id="264" r:id="rId9"/>
    <p:sldId id="265" r:id="rId10"/>
    <p:sldId id="285" r:id="rId11"/>
    <p:sldId id="272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78" r:id="rId20"/>
    <p:sldId id="279" r:id="rId21"/>
    <p:sldId id="276" r:id="rId22"/>
    <p:sldId id="270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61ABA-6FC4-8B4A-BF77-D9D519E7FBC8}" v="40" dt="2022-12-07T07:14:2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2078"/>
  </p:normalViewPr>
  <p:slideViewPr>
    <p:cSldViewPr snapToGrid="0" snapToObjects="1">
      <p:cViewPr varScale="1">
        <p:scale>
          <a:sx n="109" d="100"/>
          <a:sy n="109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E87A421E-0AC4-4445-8C29-2DDF02E81DC7}"/>
    <pc:docChg chg="undo custSel addSld modSld sldOrd">
      <pc:chgData name="Riccardo Berta" userId="c8694f89-bba4-4576-b0a8-456619ca5a8c" providerId="ADAL" clId="{E87A421E-0AC4-4445-8C29-2DDF02E81DC7}" dt="2022-11-17T17:58:03.661" v="1157" actId="1038"/>
      <pc:docMkLst>
        <pc:docMk/>
      </pc:docMkLst>
      <pc:sldChg chg="modSp mod">
        <pc:chgData name="Riccardo Berta" userId="c8694f89-bba4-4576-b0a8-456619ca5a8c" providerId="ADAL" clId="{E87A421E-0AC4-4445-8C29-2DDF02E81DC7}" dt="2022-11-17T15:51:51.289" v="1002"/>
        <pc:sldMkLst>
          <pc:docMk/>
          <pc:sldMk cId="3018556184" sldId="259"/>
        </pc:sldMkLst>
        <pc:spChg chg="mod">
          <ac:chgData name="Riccardo Berta" userId="c8694f89-bba4-4576-b0a8-456619ca5a8c" providerId="ADAL" clId="{E87A421E-0AC4-4445-8C29-2DDF02E81DC7}" dt="2022-11-17T15:51:51.289" v="1002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E87A421E-0AC4-4445-8C29-2DDF02E81DC7}" dt="2022-11-04T16:47:17.176" v="39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E87A421E-0AC4-4445-8C29-2DDF02E81DC7}" dt="2022-11-04T16:26:24.415" v="0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47:17.176" v="390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6:42:03.118" v="252" actId="1076"/>
          <ac:picMkLst>
            <pc:docMk/>
            <pc:sldMk cId="3239712184" sldId="260"/>
            <ac:picMk id="3" creationId="{D211F3A5-D09C-C7A9-B4F1-008E6B12EEE1}"/>
          </ac:picMkLst>
        </pc:picChg>
        <pc:picChg chg="add mod">
          <ac:chgData name="Riccardo Berta" userId="c8694f89-bba4-4576-b0a8-456619ca5a8c" providerId="ADAL" clId="{E87A421E-0AC4-4445-8C29-2DDF02E81DC7}" dt="2022-11-04T16:42:14.077" v="256" actId="1076"/>
          <ac:picMkLst>
            <pc:docMk/>
            <pc:sldMk cId="3239712184" sldId="260"/>
            <ac:picMk id="5" creationId="{79CFA748-398B-90AB-43EF-9805581A2011}"/>
          </ac:picMkLst>
        </pc:picChg>
      </pc:sldChg>
      <pc:sldChg chg="modSp mod">
        <pc:chgData name="Riccardo Berta" userId="c8694f89-bba4-4576-b0a8-456619ca5a8c" providerId="ADAL" clId="{E87A421E-0AC4-4445-8C29-2DDF02E81DC7}" dt="2022-11-04T16:50:08.801" v="435" actId="20577"/>
        <pc:sldMkLst>
          <pc:docMk/>
          <pc:sldMk cId="723946338" sldId="261"/>
        </pc:sldMkLst>
        <pc:spChg chg="mod">
          <ac:chgData name="Riccardo Berta" userId="c8694f89-bba4-4576-b0a8-456619ca5a8c" providerId="ADAL" clId="{E87A421E-0AC4-4445-8C29-2DDF02E81DC7}" dt="2022-11-04T16:47:25.802" v="396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50:08.801" v="435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E87A421E-0AC4-4445-8C29-2DDF02E81DC7}" dt="2022-11-04T17:20:08.966" v="705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E87A421E-0AC4-4445-8C29-2DDF02E81DC7}" dt="2022-11-04T17:17:57.210" v="646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0:08.966" v="705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9:45.501" v="689" actId="1076"/>
          <ac:picMkLst>
            <pc:docMk/>
            <pc:sldMk cId="1167696200" sldId="262"/>
            <ac:picMk id="3" creationId="{E85CD448-8826-6530-5CF0-7C050A2DFF41}"/>
          </ac:picMkLst>
        </pc:picChg>
      </pc:sldChg>
      <pc:sldChg chg="modSp add mod">
        <pc:chgData name="Riccardo Berta" userId="c8694f89-bba4-4576-b0a8-456619ca5a8c" providerId="ADAL" clId="{E87A421E-0AC4-4445-8C29-2DDF02E81DC7}" dt="2022-11-04T17:26:41.316" v="713"/>
        <pc:sldMkLst>
          <pc:docMk/>
          <pc:sldMk cId="242497059" sldId="264"/>
        </pc:sldMkLst>
        <pc:spChg chg="mod">
          <ac:chgData name="Riccardo Berta" userId="c8694f89-bba4-4576-b0a8-456619ca5a8c" providerId="ADAL" clId="{E87A421E-0AC4-4445-8C29-2DDF02E81DC7}" dt="2022-11-04T17:26:25.012" v="709" actId="20577"/>
          <ac:spMkLst>
            <pc:docMk/>
            <pc:sldMk cId="242497059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6:41.316" v="713"/>
          <ac:spMkLst>
            <pc:docMk/>
            <pc:sldMk cId="242497059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E87A421E-0AC4-4445-8C29-2DDF02E81DC7}" dt="2022-11-04T17:09:53.297" v="437"/>
        <pc:sldMkLst>
          <pc:docMk/>
          <pc:sldMk cId="3338835471" sldId="265"/>
        </pc:sldMkLst>
      </pc:sldChg>
      <pc:sldChg chg="add">
        <pc:chgData name="Riccardo Berta" userId="c8694f89-bba4-4576-b0a8-456619ca5a8c" providerId="ADAL" clId="{E87A421E-0AC4-4445-8C29-2DDF02E81DC7}" dt="2022-11-04T17:09:53.578" v="438"/>
        <pc:sldMkLst>
          <pc:docMk/>
          <pc:sldMk cId="3485793408" sldId="266"/>
        </pc:sldMkLst>
      </pc:sldChg>
      <pc:sldChg chg="add">
        <pc:chgData name="Riccardo Berta" userId="c8694f89-bba4-4576-b0a8-456619ca5a8c" providerId="ADAL" clId="{E87A421E-0AC4-4445-8C29-2DDF02E81DC7}" dt="2022-11-04T17:09:53.868" v="439"/>
        <pc:sldMkLst>
          <pc:docMk/>
          <pc:sldMk cId="1744649895" sldId="267"/>
        </pc:sldMkLst>
      </pc:sldChg>
      <pc:sldChg chg="add">
        <pc:chgData name="Riccardo Berta" userId="c8694f89-bba4-4576-b0a8-456619ca5a8c" providerId="ADAL" clId="{E87A421E-0AC4-4445-8C29-2DDF02E81DC7}" dt="2022-11-04T17:09:54.152" v="440"/>
        <pc:sldMkLst>
          <pc:docMk/>
          <pc:sldMk cId="3864869582" sldId="268"/>
        </pc:sldMkLst>
      </pc:sldChg>
      <pc:sldChg chg="add">
        <pc:chgData name="Riccardo Berta" userId="c8694f89-bba4-4576-b0a8-456619ca5a8c" providerId="ADAL" clId="{E87A421E-0AC4-4445-8C29-2DDF02E81DC7}" dt="2022-11-04T17:09:54.442" v="441"/>
        <pc:sldMkLst>
          <pc:docMk/>
          <pc:sldMk cId="1013305728" sldId="269"/>
        </pc:sldMkLst>
      </pc:sldChg>
      <pc:sldChg chg="add">
        <pc:chgData name="Riccardo Berta" userId="c8694f89-bba4-4576-b0a8-456619ca5a8c" providerId="ADAL" clId="{E87A421E-0AC4-4445-8C29-2DDF02E81DC7}" dt="2022-11-04T17:09:54.746" v="442"/>
        <pc:sldMkLst>
          <pc:docMk/>
          <pc:sldMk cId="1675725185" sldId="270"/>
        </pc:sldMkLst>
      </pc:sldChg>
      <pc:sldChg chg="addSp modSp add mod ord">
        <pc:chgData name="Riccardo Berta" userId="c8694f89-bba4-4576-b0a8-456619ca5a8c" providerId="ADAL" clId="{E87A421E-0AC4-4445-8C29-2DDF02E81DC7}" dt="2022-11-04T17:18:36.219" v="656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E87A421E-0AC4-4445-8C29-2DDF02E81DC7}" dt="2022-11-04T17:17:36.498" v="642" actId="20577"/>
          <ac:spMkLst>
            <pc:docMk/>
            <pc:sldMk cId="2145928830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18:36.219" v="656" actId="20577"/>
          <ac:spMkLst>
            <pc:docMk/>
            <pc:sldMk cId="2145928830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7:27.559" v="638" actId="1076"/>
          <ac:picMkLst>
            <pc:docMk/>
            <pc:sldMk cId="2145928830" sldId="271"/>
            <ac:picMk id="3" creationId="{8E16D4CA-B8AE-89D5-9954-CD93BBCD3F2E}"/>
          </ac:picMkLst>
        </pc:picChg>
        <pc:picChg chg="add mod">
          <ac:chgData name="Riccardo Berta" userId="c8694f89-bba4-4576-b0a8-456619ca5a8c" providerId="ADAL" clId="{E87A421E-0AC4-4445-8C29-2DDF02E81DC7}" dt="2022-11-04T17:17:21.948" v="635" actId="1076"/>
          <ac:picMkLst>
            <pc:docMk/>
            <pc:sldMk cId="2145928830" sldId="271"/>
            <ac:picMk id="5" creationId="{A55CCC8C-D9EA-5E44-EDE9-DBAB9B2C1D19}"/>
          </ac:picMkLst>
        </pc:picChg>
      </pc:sldChg>
      <pc:sldChg chg="addSp modSp mod">
        <pc:chgData name="Riccardo Berta" userId="c8694f89-bba4-4576-b0a8-456619ca5a8c" providerId="ADAL" clId="{E87A421E-0AC4-4445-8C29-2DDF02E81DC7}" dt="2022-11-17T15:51:33.723" v="1000" actId="1076"/>
        <pc:sldMkLst>
          <pc:docMk/>
          <pc:sldMk cId="3848209052" sldId="275"/>
        </pc:sldMkLst>
        <pc:spChg chg="mod">
          <ac:chgData name="Riccardo Berta" userId="c8694f89-bba4-4576-b0a8-456619ca5a8c" providerId="ADAL" clId="{E87A421E-0AC4-4445-8C29-2DDF02E81DC7}" dt="2022-11-17T15:51:30.146" v="999" actId="20577"/>
          <ac:spMkLst>
            <pc:docMk/>
            <pc:sldMk cId="3848209052" sldId="275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5:51:33.723" v="1000" actId="1076"/>
          <ac:picMkLst>
            <pc:docMk/>
            <pc:sldMk cId="3848209052" sldId="275"/>
            <ac:picMk id="3" creationId="{3A5C5A95-EEA4-B47B-BDF1-E175B8A1AEB6}"/>
          </ac:picMkLst>
        </pc:picChg>
      </pc:sldChg>
      <pc:sldChg chg="addSp modSp mod">
        <pc:chgData name="Riccardo Berta" userId="c8694f89-bba4-4576-b0a8-456619ca5a8c" providerId="ADAL" clId="{E87A421E-0AC4-4445-8C29-2DDF02E81DC7}" dt="2022-11-17T17:58:03.661" v="1157" actId="1038"/>
        <pc:sldMkLst>
          <pc:docMk/>
          <pc:sldMk cId="3374863184" sldId="277"/>
        </pc:sldMkLst>
        <pc:spChg chg="mod">
          <ac:chgData name="Riccardo Berta" userId="c8694f89-bba4-4576-b0a8-456619ca5a8c" providerId="ADAL" clId="{E87A421E-0AC4-4445-8C29-2DDF02E81DC7}" dt="2022-11-17T17:57:23.936" v="1119" actId="20577"/>
          <ac:spMkLst>
            <pc:docMk/>
            <pc:sldMk cId="337486318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17T17:57:54.515" v="1132" actId="20577"/>
          <ac:spMkLst>
            <pc:docMk/>
            <pc:sldMk cId="3374863184" sldId="277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7:57:59.667" v="1146" actId="1038"/>
          <ac:picMkLst>
            <pc:docMk/>
            <pc:sldMk cId="3374863184" sldId="277"/>
            <ac:picMk id="3" creationId="{88E2D47E-C294-8CBA-4915-16C21E6F4EC2}"/>
          </ac:picMkLst>
        </pc:picChg>
        <pc:picChg chg="add mod">
          <ac:chgData name="Riccardo Berta" userId="c8694f89-bba4-4576-b0a8-456619ca5a8c" providerId="ADAL" clId="{E87A421E-0AC4-4445-8C29-2DDF02E81DC7}" dt="2022-11-17T17:58:03.661" v="1157" actId="1038"/>
          <ac:picMkLst>
            <pc:docMk/>
            <pc:sldMk cId="3374863184" sldId="277"/>
            <ac:picMk id="5" creationId="{9F5A6219-AD0A-F5A7-BFE8-F143C8780D7B}"/>
          </ac:picMkLst>
        </pc:picChg>
        <pc:picChg chg="add mod">
          <ac:chgData name="Riccardo Berta" userId="c8694f89-bba4-4576-b0a8-456619ca5a8c" providerId="ADAL" clId="{E87A421E-0AC4-4445-8C29-2DDF02E81DC7}" dt="2022-11-17T17:57:51.694" v="1131" actId="1076"/>
          <ac:picMkLst>
            <pc:docMk/>
            <pc:sldMk cId="3374863184" sldId="277"/>
            <ac:picMk id="7" creationId="{1CC56025-75A9-DA72-FC5B-5920A392F5DE}"/>
          </ac:picMkLst>
        </pc:picChg>
        <pc:picChg chg="add mod">
          <ac:chgData name="Riccardo Berta" userId="c8694f89-bba4-4576-b0a8-456619ca5a8c" providerId="ADAL" clId="{E87A421E-0AC4-4445-8C29-2DDF02E81DC7}" dt="2022-11-17T17:57:49.361" v="1130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E87A421E-0AC4-4445-8C29-2DDF02E81DC7}" dt="2022-11-17T17:57:32.453" v="1122" actId="20577"/>
        <pc:sldMkLst>
          <pc:docMk/>
          <pc:sldMk cId="3188076125" sldId="278"/>
        </pc:sldMkLst>
        <pc:spChg chg="mod">
          <ac:chgData name="Riccardo Berta" userId="c8694f89-bba4-4576-b0a8-456619ca5a8c" providerId="ADAL" clId="{E87A421E-0AC4-4445-8C29-2DDF02E81DC7}" dt="2022-11-17T17:57:32.453" v="1122" actId="20577"/>
          <ac:spMkLst>
            <pc:docMk/>
            <pc:sldMk cId="3188076125" sldId="278"/>
            <ac:spMk id="83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94B61ABA-6FC4-8B4A-BF77-D9D519E7FBC8}"/>
    <pc:docChg chg="undo custSel addSld delSld modSld">
      <pc:chgData name="Riccardo Berta" userId="c8694f89-bba4-4576-b0a8-456619ca5a8c" providerId="ADAL" clId="{94B61ABA-6FC4-8B4A-BF77-D9D519E7FBC8}" dt="2022-12-07T07:14:24.545" v="409" actId="1038"/>
      <pc:docMkLst>
        <pc:docMk/>
      </pc:docMkLst>
      <pc:sldChg chg="modSp mod">
        <pc:chgData name="Riccardo Berta" userId="c8694f89-bba4-4576-b0a8-456619ca5a8c" providerId="ADAL" clId="{94B61ABA-6FC4-8B4A-BF77-D9D519E7FBC8}" dt="2022-12-01T15:13:55.477" v="165" actId="20577"/>
        <pc:sldMkLst>
          <pc:docMk/>
          <pc:sldMk cId="0" sldId="257"/>
        </pc:sldMkLst>
        <pc:spChg chg="mod">
          <ac:chgData name="Riccardo Berta" userId="c8694f89-bba4-4576-b0a8-456619ca5a8c" providerId="ADAL" clId="{94B61ABA-6FC4-8B4A-BF77-D9D519E7FBC8}" dt="2022-12-01T15:11:47.665" v="1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1T15:13:55.477" v="165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1T15:12:30.976" v="59"/>
        <pc:sldMkLst>
          <pc:docMk/>
          <pc:sldMk cId="3018556184" sldId="259"/>
        </pc:sldMkLst>
        <pc:spChg chg="mod">
          <ac:chgData name="Riccardo Berta" userId="c8694f89-bba4-4576-b0a8-456619ca5a8c" providerId="ADAL" clId="{94B61ABA-6FC4-8B4A-BF77-D9D519E7FBC8}" dt="2022-12-01T15:12:30.976" v="59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94B61ABA-6FC4-8B4A-BF77-D9D519E7FBC8}" dt="2022-12-02T06:34:51.577" v="19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94B61ABA-6FC4-8B4A-BF77-D9D519E7FBC8}" dt="2022-12-02T06:34:51.577" v="19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94B61ABA-6FC4-8B4A-BF77-D9D519E7FBC8}" dt="2022-12-01T15:15:29.943" v="192" actId="2696"/>
        <pc:sldMkLst>
          <pc:docMk/>
          <pc:sldMk cId="1817587258" sldId="263"/>
        </pc:sldMkLst>
      </pc:sldChg>
      <pc:sldChg chg="addSp delSp modSp mod">
        <pc:chgData name="Riccardo Berta" userId="c8694f89-bba4-4576-b0a8-456619ca5a8c" providerId="ADAL" clId="{94B61ABA-6FC4-8B4A-BF77-D9D519E7FBC8}" dt="2022-12-07T06:40:42.522" v="235" actId="20577"/>
        <pc:sldMkLst>
          <pc:docMk/>
          <pc:sldMk cId="3338835471" sldId="265"/>
        </pc:sldMkLst>
        <pc:spChg chg="mod">
          <ac:chgData name="Riccardo Berta" userId="c8694f89-bba4-4576-b0a8-456619ca5a8c" providerId="ADAL" clId="{94B61ABA-6FC4-8B4A-BF77-D9D519E7FBC8}" dt="2022-12-07T06:40:42.522" v="235" actId="20577"/>
          <ac:spMkLst>
            <pc:docMk/>
            <pc:sldMk cId="333883547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2T06:42:19.225" v="201" actId="20577"/>
          <ac:spMkLst>
            <pc:docMk/>
            <pc:sldMk cId="3338835471" sldId="265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94B61ABA-6FC4-8B4A-BF77-D9D519E7FBC8}" dt="2022-12-07T06:39:48.660" v="230" actId="478"/>
          <ac:picMkLst>
            <pc:docMk/>
            <pc:sldMk cId="3338835471" sldId="265"/>
            <ac:picMk id="2" creationId="{175E243B-6164-8CF3-663A-3288E757689F}"/>
          </ac:picMkLst>
        </pc:picChg>
      </pc:sldChg>
      <pc:sldChg chg="modSp mod">
        <pc:chgData name="Riccardo Berta" userId="c8694f89-bba4-4576-b0a8-456619ca5a8c" providerId="ADAL" clId="{94B61ABA-6FC4-8B4A-BF77-D9D519E7FBC8}" dt="2022-12-02T06:36:44.800" v="199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94B61ABA-6FC4-8B4A-BF77-D9D519E7FBC8}" dt="2022-12-02T06:36:44.800" v="199" actId="20577"/>
          <ac:spMkLst>
            <pc:docMk/>
            <pc:sldMk cId="2145928830" sldId="271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94B61ABA-6FC4-8B4A-BF77-D9D519E7FBC8}" dt="2022-12-07T06:38:48.199" v="222" actId="21"/>
        <pc:sldMkLst>
          <pc:docMk/>
          <pc:sldMk cId="1520137878" sldId="272"/>
        </pc:sldMkLst>
        <pc:picChg chg="add del mod">
          <ac:chgData name="Riccardo Berta" userId="c8694f89-bba4-4576-b0a8-456619ca5a8c" providerId="ADAL" clId="{94B61ABA-6FC4-8B4A-BF77-D9D519E7FBC8}" dt="2022-12-07T06:38:48.199" v="222" actId="21"/>
          <ac:picMkLst>
            <pc:docMk/>
            <pc:sldMk cId="1520137878" sldId="272"/>
            <ac:picMk id="8" creationId="{05DAEC35-44E0-FB16-C08D-370899A23210}"/>
          </ac:picMkLst>
        </pc:picChg>
      </pc:sldChg>
      <pc:sldChg chg="modSp mod">
        <pc:chgData name="Riccardo Berta" userId="c8694f89-bba4-4576-b0a8-456619ca5a8c" providerId="ADAL" clId="{94B61ABA-6FC4-8B4A-BF77-D9D519E7FBC8}" dt="2022-12-07T06:48:25.073" v="242" actId="20577"/>
        <pc:sldMkLst>
          <pc:docMk/>
          <pc:sldMk cId="3164666663" sldId="274"/>
        </pc:sldMkLst>
        <pc:spChg chg="mod">
          <ac:chgData name="Riccardo Berta" userId="c8694f89-bba4-4576-b0a8-456619ca5a8c" providerId="ADAL" clId="{94B61ABA-6FC4-8B4A-BF77-D9D519E7FBC8}" dt="2022-12-07T06:48:25.073" v="242" actId="20577"/>
          <ac:spMkLst>
            <pc:docMk/>
            <pc:sldMk cId="3164666663" sldId="27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48:59.100" v="247" actId="20577"/>
        <pc:sldMkLst>
          <pc:docMk/>
          <pc:sldMk cId="3848209052" sldId="275"/>
        </pc:sldMkLst>
        <pc:spChg chg="mod">
          <ac:chgData name="Riccardo Berta" userId="c8694f89-bba4-4576-b0a8-456619ca5a8c" providerId="ADAL" clId="{94B61ABA-6FC4-8B4A-BF77-D9D519E7FBC8}" dt="2022-12-07T06:48:59.100" v="247" actId="20577"/>
          <ac:spMkLst>
            <pc:docMk/>
            <pc:sldMk cId="3848209052" sldId="275"/>
            <ac:spMk id="84" creationId="{00000000-0000-0000-0000-000000000000}"/>
          </ac:spMkLst>
        </pc:spChg>
      </pc:sldChg>
      <pc:sldChg chg="delSp modSp mod">
        <pc:chgData name="Riccardo Berta" userId="c8694f89-bba4-4576-b0a8-456619ca5a8c" providerId="ADAL" clId="{94B61ABA-6FC4-8B4A-BF77-D9D519E7FBC8}" dt="2022-12-07T06:57:08.623" v="280" actId="1076"/>
        <pc:sldMkLst>
          <pc:docMk/>
          <pc:sldMk cId="3374863184" sldId="277"/>
        </pc:sldMkLst>
        <pc:spChg chg="mod">
          <ac:chgData name="Riccardo Berta" userId="c8694f89-bba4-4576-b0a8-456619ca5a8c" providerId="ADAL" clId="{94B61ABA-6FC4-8B4A-BF77-D9D519E7FBC8}" dt="2022-12-07T06:57:03.347" v="278" actId="20577"/>
          <ac:spMkLst>
            <pc:docMk/>
            <pc:sldMk cId="3374863184" sldId="277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7:08.623" v="280" actId="1076"/>
          <ac:picMkLst>
            <pc:docMk/>
            <pc:sldMk cId="3374863184" sldId="277"/>
            <ac:picMk id="7" creationId="{1CC56025-75A9-DA72-FC5B-5920A392F5DE}"/>
          </ac:picMkLst>
        </pc:picChg>
        <pc:picChg chg="del">
          <ac:chgData name="Riccardo Berta" userId="c8694f89-bba4-4576-b0a8-456619ca5a8c" providerId="ADAL" clId="{94B61ABA-6FC4-8B4A-BF77-D9D519E7FBC8}" dt="2022-12-07T06:56:48.196" v="274" actId="478"/>
          <ac:picMkLst>
            <pc:docMk/>
            <pc:sldMk cId="3374863184" sldId="277"/>
            <ac:picMk id="8" creationId="{C4474924-246A-3960-3027-7B58026EDA7B}"/>
          </ac:picMkLst>
        </pc:picChg>
        <pc:picChg chg="mod">
          <ac:chgData name="Riccardo Berta" userId="c8694f89-bba4-4576-b0a8-456619ca5a8c" providerId="ADAL" clId="{94B61ABA-6FC4-8B4A-BF77-D9D519E7FBC8}" dt="2022-12-07T06:57:05.756" v="279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94B61ABA-6FC4-8B4A-BF77-D9D519E7FBC8}" dt="2022-12-07T06:54:13.491" v="272" actId="1036"/>
        <pc:sldMkLst>
          <pc:docMk/>
          <pc:sldMk cId="3188076125" sldId="278"/>
        </pc:sldMkLst>
        <pc:spChg chg="mod">
          <ac:chgData name="Riccardo Berta" userId="c8694f89-bba4-4576-b0a8-456619ca5a8c" providerId="ADAL" clId="{94B61ABA-6FC4-8B4A-BF77-D9D519E7FBC8}" dt="2022-12-07T06:53:18.432" v="259" actId="1035"/>
          <ac:spMkLst>
            <pc:docMk/>
            <pc:sldMk cId="3188076125" sldId="278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3:21.788" v="268" actId="1035"/>
          <ac:picMkLst>
            <pc:docMk/>
            <pc:sldMk cId="3188076125" sldId="278"/>
            <ac:picMk id="3" creationId="{5D791EAF-67A2-8D75-FB6E-3BBE24D75633}"/>
          </ac:picMkLst>
        </pc:picChg>
        <pc:picChg chg="mod">
          <ac:chgData name="Riccardo Berta" userId="c8694f89-bba4-4576-b0a8-456619ca5a8c" providerId="ADAL" clId="{94B61ABA-6FC4-8B4A-BF77-D9D519E7FBC8}" dt="2022-12-07T06:54:13.491" v="272" actId="1036"/>
          <ac:picMkLst>
            <pc:docMk/>
            <pc:sldMk cId="3188076125" sldId="278"/>
            <ac:picMk id="5" creationId="{36FC7BEF-9F15-908F-3468-301B75272A6B}"/>
          </ac:picMkLst>
        </pc:picChg>
      </pc:sldChg>
      <pc:sldChg chg="modSp mod">
        <pc:chgData name="Riccardo Berta" userId="c8694f89-bba4-4576-b0a8-456619ca5a8c" providerId="ADAL" clId="{94B61ABA-6FC4-8B4A-BF77-D9D519E7FBC8}" dt="2022-12-07T06:55:06.762" v="273" actId="20577"/>
        <pc:sldMkLst>
          <pc:docMk/>
          <pc:sldMk cId="2973194964" sldId="279"/>
        </pc:sldMkLst>
        <pc:spChg chg="mod">
          <ac:chgData name="Riccardo Berta" userId="c8694f89-bba4-4576-b0a8-456619ca5a8c" providerId="ADAL" clId="{94B61ABA-6FC4-8B4A-BF77-D9D519E7FBC8}" dt="2022-12-07T06:55:06.762" v="273" actId="20577"/>
          <ac:spMkLst>
            <pc:docMk/>
            <pc:sldMk cId="2973194964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59:49.721" v="281" actId="20577"/>
        <pc:sldMkLst>
          <pc:docMk/>
          <pc:sldMk cId="567034916" sldId="281"/>
        </pc:sldMkLst>
        <pc:spChg chg="mod">
          <ac:chgData name="Riccardo Berta" userId="c8694f89-bba4-4576-b0a8-456619ca5a8c" providerId="ADAL" clId="{94B61ABA-6FC4-8B4A-BF77-D9D519E7FBC8}" dt="2022-12-07T06:59:49.721" v="281" actId="20577"/>
          <ac:spMkLst>
            <pc:docMk/>
            <pc:sldMk cId="567034916" sldId="28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2T06:46:14.714" v="214" actId="1035"/>
        <pc:sldMkLst>
          <pc:docMk/>
          <pc:sldMk cId="953998658" sldId="282"/>
        </pc:sldMkLst>
        <pc:picChg chg="mod">
          <ac:chgData name="Riccardo Berta" userId="c8694f89-bba4-4576-b0a8-456619ca5a8c" providerId="ADAL" clId="{94B61ABA-6FC4-8B4A-BF77-D9D519E7FBC8}" dt="2022-12-02T06:46:14.714" v="214" actId="1035"/>
          <ac:picMkLst>
            <pc:docMk/>
            <pc:sldMk cId="953998658" sldId="282"/>
            <ac:picMk id="4" creationId="{0FD8E0B7-788B-44F1-5320-AD56236E173D}"/>
          </ac:picMkLst>
        </pc:picChg>
      </pc:sldChg>
      <pc:sldChg chg="modSp mod">
        <pc:chgData name="Riccardo Berta" userId="c8694f89-bba4-4576-b0a8-456619ca5a8c" providerId="ADAL" clId="{94B61ABA-6FC4-8B4A-BF77-D9D519E7FBC8}" dt="2022-12-07T07:04:27.810" v="291" actId="404"/>
        <pc:sldMkLst>
          <pc:docMk/>
          <pc:sldMk cId="3672496764" sldId="283"/>
        </pc:sldMkLst>
        <pc:spChg chg="mod">
          <ac:chgData name="Riccardo Berta" userId="c8694f89-bba4-4576-b0a8-456619ca5a8c" providerId="ADAL" clId="{94B61ABA-6FC4-8B4A-BF77-D9D519E7FBC8}" dt="2022-12-07T07:04:27.810" v="291" actId="404"/>
          <ac:spMkLst>
            <pc:docMk/>
            <pc:sldMk cId="3672496764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7:06:10.179" v="298" actId="20577"/>
        <pc:sldMkLst>
          <pc:docMk/>
          <pc:sldMk cId="1621338847" sldId="284"/>
        </pc:sldMkLst>
        <pc:spChg chg="mod">
          <ac:chgData name="Riccardo Berta" userId="c8694f89-bba4-4576-b0a8-456619ca5a8c" providerId="ADAL" clId="{94B61ABA-6FC4-8B4A-BF77-D9D519E7FBC8}" dt="2022-12-07T07:06:10.179" v="298" actId="20577"/>
          <ac:spMkLst>
            <pc:docMk/>
            <pc:sldMk cId="1621338847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7T07:05:32.365" v="294" actId="948"/>
          <ac:spMkLst>
            <pc:docMk/>
            <pc:sldMk cId="1621338847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1T15:15:22.824" v="188" actId="1076"/>
          <ac:picMkLst>
            <pc:docMk/>
            <pc:sldMk cId="1621338847" sldId="284"/>
            <ac:picMk id="3" creationId="{A3ECDA60-9F01-2DDE-2EEA-865FD2FB5C10}"/>
          </ac:picMkLst>
        </pc:picChg>
        <pc:picChg chg="mod">
          <ac:chgData name="Riccardo Berta" userId="c8694f89-bba4-4576-b0a8-456619ca5a8c" providerId="ADAL" clId="{94B61ABA-6FC4-8B4A-BF77-D9D519E7FBC8}" dt="2022-12-01T15:15:24.723" v="189" actId="1076"/>
          <ac:picMkLst>
            <pc:docMk/>
            <pc:sldMk cId="1621338847" sldId="284"/>
            <ac:picMk id="5" creationId="{4368ED42-985A-A41A-0047-D76E832658D2}"/>
          </ac:picMkLst>
        </pc:picChg>
        <pc:picChg chg="mod">
          <ac:chgData name="Riccardo Berta" userId="c8694f89-bba4-4576-b0a8-456619ca5a8c" providerId="ADAL" clId="{94B61ABA-6FC4-8B4A-BF77-D9D519E7FBC8}" dt="2022-12-01T15:15:26.055" v="190" actId="1076"/>
          <ac:picMkLst>
            <pc:docMk/>
            <pc:sldMk cId="1621338847" sldId="284"/>
            <ac:picMk id="7" creationId="{BBD3E66E-C91C-A3E9-4265-A23DE4237BA7}"/>
          </ac:picMkLst>
        </pc:picChg>
        <pc:picChg chg="mod">
          <ac:chgData name="Riccardo Berta" userId="c8694f89-bba4-4576-b0a8-456619ca5a8c" providerId="ADAL" clId="{94B61ABA-6FC4-8B4A-BF77-D9D519E7FBC8}" dt="2022-12-01T15:15:27.255" v="191" actId="1076"/>
          <ac:picMkLst>
            <pc:docMk/>
            <pc:sldMk cId="1621338847" sldId="284"/>
            <ac:picMk id="9" creationId="{4382862D-A777-D6AD-2627-573C4D819E65}"/>
          </ac:picMkLst>
        </pc:picChg>
      </pc:sldChg>
      <pc:sldChg chg="addSp delSp modSp add mod">
        <pc:chgData name="Riccardo Berta" userId="c8694f89-bba4-4576-b0a8-456619ca5a8c" providerId="ADAL" clId="{94B61ABA-6FC4-8B4A-BF77-D9D519E7FBC8}" dt="2022-12-07T07:14:24.545" v="409" actId="1038"/>
        <pc:sldMkLst>
          <pc:docMk/>
          <pc:sldMk cId="45888795" sldId="285"/>
        </pc:sldMkLst>
        <pc:spChg chg="add del mod">
          <ac:chgData name="Riccardo Berta" userId="c8694f89-bba4-4576-b0a8-456619ca5a8c" providerId="ADAL" clId="{94B61ABA-6FC4-8B4A-BF77-D9D519E7FBC8}" dt="2022-12-07T06:40:57.230" v="241" actId="478"/>
          <ac:spMkLst>
            <pc:docMk/>
            <pc:sldMk cId="45888795" sldId="285"/>
            <ac:spMk id="3" creationId="{D148CE73-F7F1-26CC-6280-4F885CBA6BB4}"/>
          </ac:spMkLst>
        </pc:spChg>
        <pc:spChg chg="add mod">
          <ac:chgData name="Riccardo Berta" userId="c8694f89-bba4-4576-b0a8-456619ca5a8c" providerId="ADAL" clId="{94B61ABA-6FC4-8B4A-BF77-D9D519E7FBC8}" dt="2022-12-07T07:14:17.823" v="385" actId="1036"/>
          <ac:spMkLst>
            <pc:docMk/>
            <pc:sldMk cId="45888795" sldId="285"/>
            <ac:spMk id="5" creationId="{32F3024B-9187-9A17-DB3C-7346240E73B2}"/>
          </ac:spMkLst>
        </pc:spChg>
        <pc:spChg chg="mod">
          <ac:chgData name="Riccardo Berta" userId="c8694f89-bba4-4576-b0a8-456619ca5a8c" providerId="ADAL" clId="{94B61ABA-6FC4-8B4A-BF77-D9D519E7FBC8}" dt="2022-12-07T06:40:52.844" v="239" actId="20577"/>
          <ac:spMkLst>
            <pc:docMk/>
            <pc:sldMk cId="45888795" sldId="285"/>
            <ac:spMk id="83" creationId="{00000000-0000-0000-0000-000000000000}"/>
          </ac:spMkLst>
        </pc:spChg>
        <pc:spChg chg="del">
          <ac:chgData name="Riccardo Berta" userId="c8694f89-bba4-4576-b0a8-456619ca5a8c" providerId="ADAL" clId="{94B61ABA-6FC4-8B4A-BF77-D9D519E7FBC8}" dt="2022-12-07T06:40:55.178" v="240" actId="478"/>
          <ac:spMkLst>
            <pc:docMk/>
            <pc:sldMk cId="45888795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94B61ABA-6FC4-8B4A-BF77-D9D519E7FBC8}" dt="2022-12-07T07:14:24.545" v="409" actId="1038"/>
          <ac:picMkLst>
            <pc:docMk/>
            <pc:sldMk cId="45888795" sldId="285"/>
            <ac:picMk id="4" creationId="{6D6E5821-1D95-F9E8-801D-4F93DA8E8549}"/>
          </ac:picMkLst>
        </pc:picChg>
        <pc:picChg chg="add del mod">
          <ac:chgData name="Riccardo Berta" userId="c8694f89-bba4-4576-b0a8-456619ca5a8c" providerId="ADAL" clId="{94B61ABA-6FC4-8B4A-BF77-D9D519E7FBC8}" dt="2022-12-07T07:08:56.124" v="308" actId="478"/>
          <ac:picMkLst>
            <pc:docMk/>
            <pc:sldMk cId="45888795" sldId="285"/>
            <ac:picMk id="1026" creationId="{4F9DD4EE-FD1B-7A4A-AB49-9ED2508BC962}"/>
          </ac:picMkLst>
        </pc:picChg>
        <pc:picChg chg="add mod">
          <ac:chgData name="Riccardo Berta" userId="c8694f89-bba4-4576-b0a8-456619ca5a8c" providerId="ADAL" clId="{94B61ABA-6FC4-8B4A-BF77-D9D519E7FBC8}" dt="2022-12-07T07:14:09.177" v="380" actId="1076"/>
          <ac:picMkLst>
            <pc:docMk/>
            <pc:sldMk cId="45888795" sldId="285"/>
            <ac:picMk id="1028" creationId="{AD3E4DBD-B3DA-4BA7-ADDA-5DE906B747F5}"/>
          </ac:picMkLst>
        </pc:picChg>
      </pc:sldChg>
      <pc:sldChg chg="new del">
        <pc:chgData name="Riccardo Berta" userId="c8694f89-bba4-4576-b0a8-456619ca5a8c" providerId="ADAL" clId="{94B61ABA-6FC4-8B4A-BF77-D9D519E7FBC8}" dt="2022-12-07T06:40:46.739" v="236" actId="2696"/>
        <pc:sldMkLst>
          <pc:docMk/>
          <pc:sldMk cId="96930409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1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5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2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6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74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2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3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4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7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Building </a:t>
            </a:r>
            <a:r>
              <a:rPr lang="it-IT" dirty="0" err="1"/>
              <a:t>Blocks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(2)</a:t>
            </a:r>
            <a:endParaRPr dirty="0"/>
          </a:p>
        </p:txBody>
      </p:sp>
      <p:pic>
        <p:nvPicPr>
          <p:cNvPr id="12" name="Immagine 11" descr="Immagine che contiene vestiti, uomo, schermata, testo&#10;&#10;Descrizione generata automaticamente">
            <a:extLst>
              <a:ext uri="{FF2B5EF4-FFF2-40B4-BE49-F238E27FC236}">
                <a16:creationId xmlns:a16="http://schemas.microsoft.com/office/drawing/2014/main" id="{0EDBF9A9-B2D3-35EB-2041-72F69C81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" y="1102216"/>
            <a:ext cx="8839290" cy="55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Arrays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is organized as a two-dimensional array of memory cells</a:t>
            </a:r>
          </a:p>
          <a:p>
            <a:pPr lvl="1"/>
            <a:r>
              <a:rPr lang="en-GB" dirty="0"/>
              <a:t>row is specified by an </a:t>
            </a:r>
            <a:r>
              <a:rPr lang="en-GB" b="1" dirty="0"/>
              <a:t>address</a:t>
            </a:r>
          </a:p>
          <a:p>
            <a:pPr lvl="2"/>
            <a:r>
              <a:rPr lang="en-GB" b="1" dirty="0"/>
              <a:t>depth</a:t>
            </a:r>
            <a:r>
              <a:rPr lang="en-GB" dirty="0"/>
              <a:t> of an array is the number of rows</a:t>
            </a:r>
            <a:endParaRPr lang="en-GB" b="1" dirty="0"/>
          </a:p>
          <a:p>
            <a:pPr lvl="1"/>
            <a:r>
              <a:rPr lang="en-GB" dirty="0"/>
              <a:t>value read or written is called </a:t>
            </a:r>
            <a:r>
              <a:rPr lang="en-GB" b="1" dirty="0"/>
              <a:t>data</a:t>
            </a:r>
          </a:p>
          <a:p>
            <a:pPr lvl="2"/>
            <a:r>
              <a:rPr lang="en-GB" b="1" dirty="0"/>
              <a:t>width</a:t>
            </a:r>
            <a:r>
              <a:rPr lang="en-GB" dirty="0"/>
              <a:t> is the number of columns, also </a:t>
            </a:r>
            <a:br>
              <a:rPr lang="en-GB" dirty="0"/>
            </a:br>
            <a:r>
              <a:rPr lang="en-GB" dirty="0"/>
              <a:t>called the </a:t>
            </a:r>
            <a:r>
              <a:rPr lang="en-GB" b="1" dirty="0"/>
              <a:t>word size</a:t>
            </a:r>
          </a:p>
          <a:p>
            <a:r>
              <a:rPr lang="en-GB" dirty="0"/>
              <a:t>Memory with N-bit address and M-bit data </a:t>
            </a:r>
            <a:br>
              <a:rPr lang="en-GB" dirty="0"/>
            </a:br>
            <a:r>
              <a:rPr lang="en-GB" dirty="0"/>
              <a:t>has 2</a:t>
            </a:r>
            <a:r>
              <a:rPr lang="en-GB" baseline="30000" dirty="0"/>
              <a:t>N</a:t>
            </a:r>
            <a:r>
              <a:rPr lang="en-GB" dirty="0"/>
              <a:t> rows and M columns</a:t>
            </a:r>
          </a:p>
          <a:p>
            <a:pPr lvl="1"/>
            <a:r>
              <a:rPr lang="en-GB" dirty="0"/>
              <a:t>Memory size is given as </a:t>
            </a:r>
            <a:r>
              <a:rPr lang="en-GB" b="1" dirty="0"/>
              <a:t>depth * width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Example:</a:t>
            </a:r>
          </a:p>
          <a:p>
            <a:pPr lvl="1"/>
            <a:r>
              <a:rPr lang="en-GB" dirty="0"/>
              <a:t>a memory array with two address bits and three data bits</a:t>
            </a:r>
          </a:p>
          <a:p>
            <a:pPr lvl="1"/>
            <a:r>
              <a:rPr lang="en-GB" dirty="0"/>
              <a:t>the two address bits specify one of the four rows </a:t>
            </a:r>
            <a:br>
              <a:rPr lang="en-GB" dirty="0"/>
            </a:br>
            <a:r>
              <a:rPr lang="en-GB" dirty="0"/>
              <a:t>(data words)</a:t>
            </a:r>
          </a:p>
          <a:p>
            <a:pPr lvl="1"/>
            <a:r>
              <a:rPr lang="en-GB" dirty="0"/>
              <a:t>each data word is three bits wide</a:t>
            </a:r>
          </a:p>
          <a:p>
            <a:pPr lvl="1"/>
            <a:r>
              <a:rPr lang="en-GB" dirty="0"/>
              <a:t>it is a 4-word * 3-bit array, or simply 4 × 3 memory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14" name="Immagine 1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29A70CE-4703-019E-F884-5828B3A5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92" y="1488572"/>
            <a:ext cx="3806858" cy="2965450"/>
          </a:xfrm>
          <a:prstGeom prst="rect">
            <a:avLst/>
          </a:prstGeom>
        </p:spPr>
      </p:pic>
      <p:pic>
        <p:nvPicPr>
          <p:cNvPr id="16" name="Immagine 15" descr="Immagine che contiene testo, diagramma, Carattere, numero&#10;&#10;Descrizione generata automaticamente">
            <a:extLst>
              <a:ext uri="{FF2B5EF4-FFF2-40B4-BE49-F238E27FC236}">
                <a16:creationId xmlns:a16="http://schemas.microsoft.com/office/drawing/2014/main" id="{78E5017E-8D3C-2FA4-9479-19ECEBCE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24" y="4578466"/>
            <a:ext cx="2601326" cy="20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testo, diagramma, design&#10;&#10;Descrizione generata automaticamente">
            <a:extLst>
              <a:ext uri="{FF2B5EF4-FFF2-40B4-BE49-F238E27FC236}">
                <a16:creationId xmlns:a16="http://schemas.microsoft.com/office/drawing/2014/main" id="{7668BA66-5CEA-C5E9-EB36-E96F25FF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32" y="313657"/>
            <a:ext cx="3251200" cy="29464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6498"/>
            <a:ext cx="8818500" cy="5554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arrays are built as an array of </a:t>
            </a:r>
            <a:r>
              <a:rPr lang="en-GB" b="1" dirty="0"/>
              <a:t>bit cells</a:t>
            </a:r>
          </a:p>
          <a:p>
            <a:pPr lvl="1"/>
            <a:r>
              <a:rPr lang="en-GB" dirty="0"/>
              <a:t>each of which stores 1 bit of data</a:t>
            </a:r>
          </a:p>
          <a:p>
            <a:r>
              <a:rPr lang="en-GB" dirty="0"/>
              <a:t>Each bit cell is connected to a </a:t>
            </a:r>
            <a:r>
              <a:rPr lang="en-GB" b="1" dirty="0" err="1"/>
              <a:t>wordline</a:t>
            </a:r>
            <a:r>
              <a:rPr lang="en-GB" dirty="0"/>
              <a:t> and a </a:t>
            </a:r>
            <a:r>
              <a:rPr lang="en-GB" b="1" dirty="0" err="1"/>
              <a:t>bitline</a:t>
            </a:r>
            <a:endParaRPr lang="en-GB" b="1" dirty="0"/>
          </a:p>
          <a:p>
            <a:pPr lvl="1"/>
            <a:r>
              <a:rPr lang="en-GB" dirty="0"/>
              <a:t>for each combination of address bits, the memory asserts </a:t>
            </a:r>
            <a:br>
              <a:rPr lang="en-GB" dirty="0"/>
            </a:br>
            <a:r>
              <a:rPr lang="en-GB" dirty="0"/>
              <a:t>a single </a:t>
            </a:r>
            <a:r>
              <a:rPr lang="en-GB" dirty="0" err="1"/>
              <a:t>wordline</a:t>
            </a:r>
            <a:r>
              <a:rPr lang="en-GB" dirty="0"/>
              <a:t> that activates the bit cells in that row</a:t>
            </a:r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HIGH, the stored bit transfers to or from the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otherwise, the </a:t>
            </a:r>
            <a:r>
              <a:rPr lang="en-GB" dirty="0" err="1"/>
              <a:t>bitline</a:t>
            </a:r>
            <a:r>
              <a:rPr lang="en-GB" dirty="0"/>
              <a:t> is disconnected from the bit cell</a:t>
            </a:r>
          </a:p>
          <a:p>
            <a:r>
              <a:rPr lang="en-GB" dirty="0"/>
              <a:t>The circuitry to store the bit varies with memory type</a:t>
            </a:r>
          </a:p>
          <a:p>
            <a:endParaRPr lang="en-GB" sz="800" dirty="0"/>
          </a:p>
          <a:p>
            <a:r>
              <a:rPr lang="en-GB" dirty="0"/>
              <a:t>To </a:t>
            </a:r>
            <a:r>
              <a:rPr lang="en-GB" b="1" dirty="0"/>
              <a:t>read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left floating (Z)</a:t>
            </a:r>
          </a:p>
          <a:p>
            <a:pPr lvl="1"/>
            <a:r>
              <a:rPr lang="en-GB" dirty="0"/>
              <a:t>then the </a:t>
            </a:r>
            <a:r>
              <a:rPr lang="en-GB" dirty="0" err="1"/>
              <a:t>wordline</a:t>
            </a:r>
            <a:r>
              <a:rPr lang="en-GB" dirty="0"/>
              <a:t> is turned ON, allowing the stored value to drive the </a:t>
            </a:r>
            <a:r>
              <a:rPr lang="en-GB" dirty="0" err="1"/>
              <a:t>bitline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b="1" dirty="0"/>
              <a:t>write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strongly driven to the desired value 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ON, connecting the </a:t>
            </a:r>
            <a:r>
              <a:rPr lang="en-GB" dirty="0" err="1"/>
              <a:t>bitline</a:t>
            </a:r>
            <a:r>
              <a:rPr lang="en-GB" dirty="0"/>
              <a:t> to the stored bit </a:t>
            </a:r>
          </a:p>
          <a:p>
            <a:pPr lvl="1"/>
            <a:r>
              <a:rPr lang="en-GB" dirty="0"/>
              <a:t>the strongly driven </a:t>
            </a:r>
            <a:r>
              <a:rPr lang="en-GB" dirty="0" err="1"/>
              <a:t>bitline</a:t>
            </a:r>
            <a:r>
              <a:rPr lang="en-GB" dirty="0"/>
              <a:t> overpowers the contents of the bit cell, writing the desired value into the stored bit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6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figure shows the internal organization of a 4 * 3 memory array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testo, Piano, schematico&#10;&#10;Descrizione generata automaticamente">
            <a:extLst>
              <a:ext uri="{FF2B5EF4-FFF2-40B4-BE49-F238E27FC236}">
                <a16:creationId xmlns:a16="http://schemas.microsoft.com/office/drawing/2014/main" id="{10F43FEB-D8FB-33E6-A617-8F721C82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581478"/>
            <a:ext cx="6615953" cy="51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Dynamic Random Access Memory (DRAM)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7529" y="1047955"/>
            <a:ext cx="8818500" cy="554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DRAM stores data as a charge on a </a:t>
            </a:r>
            <a:r>
              <a:rPr lang="en-GB" b="1" dirty="0"/>
              <a:t>capacitor</a:t>
            </a:r>
          </a:p>
          <a:p>
            <a:pPr lvl="1"/>
            <a:r>
              <a:rPr lang="en-GB" dirty="0"/>
              <a:t>transistor behaves as a switch </a:t>
            </a:r>
          </a:p>
          <a:p>
            <a:pPr lvl="1"/>
            <a:r>
              <a:rPr lang="en-GB" dirty="0"/>
              <a:t>connects or disconnects the capacitor from the  </a:t>
            </a:r>
            <a:r>
              <a:rPr lang="en-GB" dirty="0" err="1"/>
              <a:t>bitline</a:t>
            </a:r>
            <a:endParaRPr lang="en-GB" dirty="0"/>
          </a:p>
          <a:p>
            <a:pPr lvl="2"/>
            <a:r>
              <a:rPr lang="en-GB" dirty="0"/>
              <a:t>when the capacitor is charged to VDD, the stored bit is 1</a:t>
            </a:r>
          </a:p>
          <a:p>
            <a:pPr lvl="2"/>
            <a:r>
              <a:rPr lang="en-GB" dirty="0"/>
              <a:t>when it is discharged to GND, the stored bit is 0</a:t>
            </a:r>
          </a:p>
          <a:p>
            <a:endParaRPr lang="en-GB" dirty="0"/>
          </a:p>
          <a:p>
            <a:r>
              <a:rPr lang="en-GB" dirty="0"/>
              <a:t>Upon a write, data values are transferred from the </a:t>
            </a:r>
            <a:r>
              <a:rPr lang="en-GB" dirty="0" err="1"/>
              <a:t>bitline</a:t>
            </a:r>
            <a:r>
              <a:rPr lang="en-GB" dirty="0"/>
              <a:t> to the capacitor</a:t>
            </a:r>
          </a:p>
          <a:p>
            <a:pPr lvl="0"/>
            <a:r>
              <a:rPr lang="en-GB" dirty="0"/>
              <a:t>Upon a read, data are transferred from the capacitor to the </a:t>
            </a:r>
            <a:r>
              <a:rPr lang="en-GB" dirty="0" err="1"/>
              <a:t>bitline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Reading </a:t>
            </a:r>
            <a:r>
              <a:rPr lang="en-GB" b="1" dirty="0"/>
              <a:t>destroys</a:t>
            </a:r>
            <a:r>
              <a:rPr lang="en-GB" dirty="0"/>
              <a:t> the bit stored on the capacitor</a:t>
            </a:r>
          </a:p>
          <a:p>
            <a:pPr lvl="1"/>
            <a:r>
              <a:rPr lang="en-GB" dirty="0"/>
              <a:t>data must be restored (rewritten) after each read</a:t>
            </a:r>
          </a:p>
          <a:p>
            <a:pPr lvl="1"/>
            <a:r>
              <a:rPr lang="en-GB" dirty="0"/>
              <a:t>even when it is not read, the contents must be </a:t>
            </a:r>
            <a:r>
              <a:rPr lang="en-GB" b="1" dirty="0"/>
              <a:t>refreshed</a:t>
            </a:r>
            <a:r>
              <a:rPr lang="en-GB" dirty="0"/>
              <a:t> (read and rewritten)</a:t>
            </a:r>
          </a:p>
          <a:p>
            <a:pPr lvl="2"/>
            <a:r>
              <a:rPr lang="en-GB" dirty="0"/>
              <a:t>every few milliseconds</a:t>
            </a:r>
          </a:p>
          <a:p>
            <a:pPr lvl="2"/>
            <a:r>
              <a:rPr lang="en-GB" dirty="0"/>
              <a:t>the charge on the capacitor gradually </a:t>
            </a:r>
            <a:br>
              <a:rPr lang="en-GB" dirty="0"/>
            </a:br>
            <a:r>
              <a:rPr lang="en-GB" dirty="0"/>
              <a:t>leaks away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Viso umano, uomo, testo, persona&#10;&#10;Descrizione generata automaticamente">
            <a:extLst>
              <a:ext uri="{FF2B5EF4-FFF2-40B4-BE49-F238E27FC236}">
                <a16:creationId xmlns:a16="http://schemas.microsoft.com/office/drawing/2014/main" id="{941CE20E-5B3B-44D6-1B8A-B14725AB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79" y="5449313"/>
            <a:ext cx="3295650" cy="1189300"/>
          </a:xfrm>
          <a:prstGeom prst="rect">
            <a:avLst/>
          </a:prstGeom>
        </p:spPr>
      </p:pic>
      <p:pic>
        <p:nvPicPr>
          <p:cNvPr id="3" name="Immagine 2" descr="Immagine che contiene diagramma, linea, Carattere, testo&#10;&#10;Descrizione generata automaticamente">
            <a:extLst>
              <a:ext uri="{FF2B5EF4-FFF2-40B4-BE49-F238E27FC236}">
                <a16:creationId xmlns:a16="http://schemas.microsoft.com/office/drawing/2014/main" id="{FBB73F52-2986-EAA3-6E97-E208EA7A7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41" y="993327"/>
            <a:ext cx="2433523" cy="20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Static Random Access Memory (SRAM)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data bit is stored on cross-coupled inverters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Each cell has two outputs, </a:t>
            </a:r>
            <a:r>
              <a:rPr lang="en-GB" dirty="0" err="1"/>
              <a:t>bitline</a:t>
            </a:r>
            <a:r>
              <a:rPr lang="en-GB" dirty="0"/>
              <a:t> and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asserted, both transistors turn on</a:t>
            </a:r>
          </a:p>
          <a:p>
            <a:pPr lvl="1"/>
            <a:r>
              <a:rPr lang="en-GB" dirty="0"/>
              <a:t>data values are transferred to or from the </a:t>
            </a:r>
            <a:r>
              <a:rPr lang="en-GB" dirty="0" err="1"/>
              <a:t>bitlines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 not need to be refreshed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testo, Carattere&#10;&#10;Descrizione generata automaticamente">
            <a:extLst>
              <a:ext uri="{FF2B5EF4-FFF2-40B4-BE49-F238E27FC236}">
                <a16:creationId xmlns:a16="http://schemas.microsoft.com/office/drawing/2014/main" id="{482F77C8-3C6C-BC9E-5AD2-49D725E7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7" y="1649447"/>
            <a:ext cx="4684697" cy="242513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C05B2C33-8669-BBC0-0B3D-BD3B6C884E4C}"/>
              </a:ext>
            </a:extLst>
          </p:cNvPr>
          <p:cNvCxnSpPr/>
          <p:nvPr/>
        </p:nvCxnSpPr>
        <p:spPr>
          <a:xfrm>
            <a:off x="4477871" y="4289612"/>
            <a:ext cx="6320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20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Flip-flops, SRAM, and DRAM are all volatile memories, but each has different </a:t>
            </a:r>
            <a:r>
              <a:rPr lang="en-GB" b="1" dirty="0"/>
              <a:t>area</a:t>
            </a:r>
            <a:r>
              <a:rPr lang="en-GB" dirty="0"/>
              <a:t> and </a:t>
            </a:r>
            <a:r>
              <a:rPr lang="en-GB" b="1" dirty="0"/>
              <a:t>delay</a:t>
            </a:r>
            <a:r>
              <a:rPr lang="en-GB" dirty="0"/>
              <a:t> characteristics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Flip-flop data is available immediately in output, but it takes at least 20 transistors</a:t>
            </a:r>
          </a:p>
          <a:p>
            <a:r>
              <a:rPr lang="en-GB" dirty="0"/>
              <a:t>DRAM is slower</a:t>
            </a:r>
          </a:p>
          <a:p>
            <a:pPr lvl="1"/>
            <a:r>
              <a:rPr lang="en-GB" dirty="0"/>
              <a:t>must wait for charge to move (relatively) slowly from the capacitor</a:t>
            </a:r>
          </a:p>
          <a:p>
            <a:pPr lvl="1"/>
            <a:r>
              <a:rPr lang="en-GB" dirty="0"/>
              <a:t>must refresh data periodically and after a read</a:t>
            </a:r>
          </a:p>
          <a:p>
            <a:r>
              <a:rPr lang="en-GB" dirty="0"/>
              <a:t>Today, modern DRAM technologies (synchronous and double data rate, DDR)</a:t>
            </a:r>
          </a:p>
          <a:p>
            <a:pPr lvl="1"/>
            <a:r>
              <a:rPr lang="en-GB" dirty="0"/>
              <a:t>uses both rising and falling edges of the clock to access data</a:t>
            </a:r>
          </a:p>
          <a:p>
            <a:pPr lvl="1"/>
            <a:r>
              <a:rPr lang="en-GB" dirty="0"/>
              <a:t>first standardized in 2000 (100 MHz), today (2024) speeds over 5 GHz (DDR5)</a:t>
            </a:r>
          </a:p>
          <a:p>
            <a:r>
              <a:rPr lang="en-GB" dirty="0"/>
              <a:t>The </a:t>
            </a:r>
            <a:r>
              <a:rPr lang="en-GB" b="1" dirty="0"/>
              <a:t>best memory type </a:t>
            </a:r>
            <a:r>
              <a:rPr lang="en-GB" dirty="0"/>
              <a:t>for a particular design </a:t>
            </a:r>
            <a:r>
              <a:rPr lang="en-GB" b="1" dirty="0"/>
              <a:t>depends on the speed, cost, and power constraints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linea&#10;&#10;Descrizione generata automaticamente">
            <a:extLst>
              <a:ext uri="{FF2B5EF4-FFF2-40B4-BE49-F238E27FC236}">
                <a16:creationId xmlns:a16="http://schemas.microsoft.com/office/drawing/2014/main" id="{058B0FFD-03A7-115D-9AB4-2F647DD6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9" y="1769035"/>
            <a:ext cx="4330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Files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93219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set of registers used to store </a:t>
            </a:r>
            <a:r>
              <a:rPr lang="en-GB" b="1" dirty="0"/>
              <a:t>temporary variables</a:t>
            </a:r>
          </a:p>
          <a:p>
            <a:pPr lvl="0"/>
            <a:r>
              <a:rPr lang="en-GB" dirty="0"/>
              <a:t>Usually built as a small, multi-ported SRAM array </a:t>
            </a:r>
          </a:p>
          <a:p>
            <a:pPr lvl="1"/>
            <a:r>
              <a:rPr lang="en-GB" dirty="0"/>
              <a:t>more compact than an array of flip-flops</a:t>
            </a:r>
          </a:p>
          <a:p>
            <a:pPr lvl="1"/>
            <a:r>
              <a:rPr lang="en-GB" dirty="0"/>
              <a:t>multi-ported means that can access several addresses </a:t>
            </a:r>
            <a:br>
              <a:rPr lang="en-GB" dirty="0"/>
            </a:br>
            <a:r>
              <a:rPr lang="en-GB" dirty="0"/>
              <a:t>simultaneously</a:t>
            </a:r>
          </a:p>
          <a:p>
            <a:pPr lvl="1"/>
            <a:endParaRPr lang="en-GB" dirty="0"/>
          </a:p>
          <a:p>
            <a:r>
              <a:rPr lang="en-GB" dirty="0"/>
              <a:t>For example, a 32-register (N=5) with 32-bit (M=32) three-ported register file</a:t>
            </a:r>
          </a:p>
          <a:p>
            <a:pPr lvl="1"/>
            <a:r>
              <a:rPr lang="en-GB" dirty="0"/>
              <a:t>two read ports (A1-&gt;RD1 and A2-&gt;RD2) </a:t>
            </a:r>
          </a:p>
          <a:p>
            <a:pPr lvl="1"/>
            <a:r>
              <a:rPr lang="en-GB" dirty="0"/>
              <a:t>one write port (A3-&gt;WD3)</a:t>
            </a:r>
          </a:p>
          <a:p>
            <a:pPr lvl="1"/>
            <a:r>
              <a:rPr lang="en-GB" dirty="0"/>
              <a:t>the 5-bit addresses (A1, A2, A3) can access all 2</a:t>
            </a:r>
            <a:r>
              <a:rPr lang="en-GB" baseline="30000" dirty="0"/>
              <a:t>5</a:t>
            </a:r>
            <a:r>
              <a:rPr lang="en-GB" dirty="0"/>
              <a:t> = 32 registers</a:t>
            </a:r>
          </a:p>
          <a:p>
            <a:pPr lvl="1"/>
            <a:r>
              <a:rPr lang="en-GB" dirty="0"/>
              <a:t>two registers can be read and one register written simultaneously</a:t>
            </a:r>
          </a:p>
          <a:p>
            <a:pPr lvl="1"/>
            <a:endParaRPr lang="en-GB" dirty="0"/>
          </a:p>
          <a:p>
            <a:r>
              <a:rPr lang="en-GB" dirty="0"/>
              <a:t>Sometimes, a particular register is </a:t>
            </a:r>
            <a:r>
              <a:rPr lang="en-GB" b="1" dirty="0"/>
              <a:t>hardwired</a:t>
            </a:r>
            <a:r>
              <a:rPr lang="en-GB" dirty="0"/>
              <a:t> to always read the value 0 </a:t>
            </a:r>
          </a:p>
          <a:p>
            <a:pPr lvl="1"/>
            <a:r>
              <a:rPr lang="en-GB" dirty="0"/>
              <a:t>because 0 is a commonly used constant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testo, calligrafia, linea&#10;&#10;Descrizione generata automaticamente">
            <a:extLst>
              <a:ext uri="{FF2B5EF4-FFF2-40B4-BE49-F238E27FC236}">
                <a16:creationId xmlns:a16="http://schemas.microsoft.com/office/drawing/2014/main" id="{692E3EDC-5E90-23B6-979C-F35A827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421233"/>
            <a:ext cx="273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 Only Memory (ROM)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3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ROM stores a bit as the </a:t>
            </a:r>
            <a:r>
              <a:rPr lang="en-GB" b="1" dirty="0"/>
              <a:t>presence</a:t>
            </a:r>
            <a:r>
              <a:rPr lang="en-GB" dirty="0"/>
              <a:t> or </a:t>
            </a:r>
            <a:r>
              <a:rPr lang="en-GB" b="1" dirty="0"/>
              <a:t>absence</a:t>
            </a:r>
            <a:r>
              <a:rPr lang="en-GB" dirty="0"/>
              <a:t> of a transistor</a:t>
            </a:r>
          </a:p>
          <a:p>
            <a:r>
              <a:rPr lang="en-GB" dirty="0"/>
              <a:t>To read the cell: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weakly pulled HIGH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</a:t>
            </a:r>
          </a:p>
          <a:p>
            <a:pPr lvl="2"/>
            <a:r>
              <a:rPr lang="en-GB" dirty="0"/>
              <a:t>if the transistor is present, it pulls the </a:t>
            </a:r>
            <a:r>
              <a:rPr lang="en-GB" dirty="0" err="1"/>
              <a:t>bitline</a:t>
            </a:r>
            <a:r>
              <a:rPr lang="en-GB" dirty="0"/>
              <a:t> LOW</a:t>
            </a:r>
          </a:p>
          <a:p>
            <a:pPr lvl="2"/>
            <a:r>
              <a:rPr lang="en-GB" dirty="0"/>
              <a:t>if it is absent, the </a:t>
            </a:r>
            <a:r>
              <a:rPr lang="en-GB" dirty="0" err="1"/>
              <a:t>bitline</a:t>
            </a:r>
            <a:r>
              <a:rPr lang="en-GB" dirty="0"/>
              <a:t> remains HIGH</a:t>
            </a:r>
          </a:p>
          <a:p>
            <a:pPr lvl="2"/>
            <a:endParaRPr lang="en-GB" dirty="0"/>
          </a:p>
          <a:p>
            <a:r>
              <a:rPr lang="en-GB" dirty="0"/>
              <a:t>The contents of a ROM can be indicated using dot notation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454843EE-FA35-DD59-ADC4-1E014881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47" y="339331"/>
            <a:ext cx="2323353" cy="3481342"/>
          </a:xfrm>
          <a:prstGeom prst="rect">
            <a:avLst/>
          </a:prstGeom>
        </p:spPr>
      </p:pic>
      <p:pic>
        <p:nvPicPr>
          <p:cNvPr id="8" name="Immagine 7" descr="Immagine che contiene testo, Carattere, numero, diagramma&#10;&#10;Descrizione generata automaticamente">
            <a:extLst>
              <a:ext uri="{FF2B5EF4-FFF2-40B4-BE49-F238E27FC236}">
                <a16:creationId xmlns:a16="http://schemas.microsoft.com/office/drawing/2014/main" id="{9AA279E0-6E48-D80C-B4AA-4D30827C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26" y="4238087"/>
            <a:ext cx="2644962" cy="1576181"/>
          </a:xfrm>
          <a:prstGeom prst="rect">
            <a:avLst/>
          </a:prstGeom>
        </p:spPr>
      </p:pic>
      <p:pic>
        <p:nvPicPr>
          <p:cNvPr id="11" name="Immagine 10" descr="Immagine che contiene diagramma, linea, Parallelo, design&#10;&#10;Descrizione generata automaticamente">
            <a:extLst>
              <a:ext uri="{FF2B5EF4-FFF2-40B4-BE49-F238E27FC236}">
                <a16:creationId xmlns:a16="http://schemas.microsoft.com/office/drawing/2014/main" id="{C163323E-FAD2-966F-70FE-7DEB1EFB4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656" y="3988326"/>
            <a:ext cx="3285313" cy="26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ROM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0" y="1113924"/>
            <a:ext cx="898125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Places a transistor in </a:t>
            </a:r>
            <a:r>
              <a:rPr lang="en-GB" b="1" dirty="0"/>
              <a:t>every</a:t>
            </a:r>
            <a:r>
              <a:rPr lang="en-GB" dirty="0"/>
              <a:t> bit cell, but provides a </a:t>
            </a:r>
            <a:r>
              <a:rPr lang="en-GB" b="1" dirty="0"/>
              <a:t>way to connect or disconnect </a:t>
            </a:r>
            <a:r>
              <a:rPr lang="en-GB" dirty="0"/>
              <a:t>the transistor to ground</a:t>
            </a:r>
          </a:p>
          <a:p>
            <a:r>
              <a:rPr lang="en-GB" dirty="0"/>
              <a:t>User programs the ROM by applying a high voltage </a:t>
            </a:r>
            <a:br>
              <a:rPr lang="en-GB" dirty="0"/>
            </a:br>
            <a:r>
              <a:rPr lang="en-GB" dirty="0"/>
              <a:t>to selectively blow fuses</a:t>
            </a:r>
          </a:p>
          <a:p>
            <a:pPr lvl="1"/>
            <a:r>
              <a:rPr lang="en-GB" dirty="0"/>
              <a:t>if the fuse is present, transistor is connected to GND </a:t>
            </a:r>
            <a:br>
              <a:rPr lang="en-GB" dirty="0"/>
            </a:br>
            <a:r>
              <a:rPr lang="en-GB" dirty="0"/>
              <a:t>and the cell holds 0</a:t>
            </a:r>
          </a:p>
          <a:p>
            <a:pPr lvl="1"/>
            <a:r>
              <a:rPr lang="en-GB" dirty="0"/>
              <a:t>if the fuse is destroyed, transistor is disconnected </a:t>
            </a:r>
            <a:br>
              <a:rPr lang="en-GB" dirty="0"/>
            </a:br>
            <a:r>
              <a:rPr lang="en-GB" dirty="0"/>
              <a:t>from ground and the cell holds 1 </a:t>
            </a:r>
          </a:p>
          <a:p>
            <a:pPr lvl="1"/>
            <a:endParaRPr lang="en-GB" b="1" dirty="0"/>
          </a:p>
          <a:p>
            <a:r>
              <a:rPr lang="en-GB" b="1" dirty="0"/>
              <a:t>One-time programmable ROM</a:t>
            </a:r>
          </a:p>
          <a:p>
            <a:pPr lvl="1"/>
            <a:r>
              <a:rPr lang="en-GB" dirty="0"/>
              <a:t>because the fuse cannot be repaired once it is blown</a:t>
            </a:r>
          </a:p>
          <a:p>
            <a:pPr lvl="1"/>
            <a:r>
              <a:rPr lang="en-GB" dirty="0"/>
              <a:t>The process id called </a:t>
            </a:r>
            <a:r>
              <a:rPr lang="en-GB" b="1" dirty="0"/>
              <a:t>burning</a:t>
            </a:r>
            <a:r>
              <a:rPr lang="en-GB" dirty="0"/>
              <a:t> a ROM</a:t>
            </a:r>
          </a:p>
          <a:p>
            <a:pPr marL="590550" lvl="1" indent="0">
              <a:buNone/>
            </a:pPr>
            <a:endParaRPr lang="en-GB" sz="500" dirty="0"/>
          </a:p>
          <a:p>
            <a:pPr lvl="1"/>
            <a:endParaRPr lang="en-GB" sz="500" dirty="0"/>
          </a:p>
          <a:p>
            <a:r>
              <a:rPr lang="en-GB" dirty="0"/>
              <a:t>Exist also </a:t>
            </a:r>
            <a:r>
              <a:rPr lang="en-GB" b="1" dirty="0"/>
              <a:t>reversible mechanism </a:t>
            </a:r>
            <a:r>
              <a:rPr lang="en-GB" dirty="0"/>
              <a:t>for connecting or disconnecting </a:t>
            </a:r>
            <a:br>
              <a:rPr lang="en-GB" dirty="0"/>
            </a:br>
            <a:r>
              <a:rPr lang="en-GB" dirty="0"/>
              <a:t>the transistor</a:t>
            </a:r>
          </a:p>
          <a:p>
            <a:endParaRPr lang="en-GB" dirty="0"/>
          </a:p>
        </p:txBody>
      </p:sp>
      <p:pic>
        <p:nvPicPr>
          <p:cNvPr id="4" name="Immagine 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F00B1F2A-88B4-0D64-1843-157227B7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8" y="1453653"/>
            <a:ext cx="3161211" cy="3184627"/>
          </a:xfrm>
          <a:prstGeom prst="rect">
            <a:avLst/>
          </a:prstGeom>
        </p:spPr>
      </p:pic>
      <p:pic>
        <p:nvPicPr>
          <p:cNvPr id="10" name="Immagine 9" descr="Immagine che contiene testo, libro, bianco e nero, monocromatico&#10;&#10;Descrizione generata automaticamente">
            <a:extLst>
              <a:ext uri="{FF2B5EF4-FFF2-40B4-BE49-F238E27FC236}">
                <a16:creationId xmlns:a16="http://schemas.microsoft.com/office/drawing/2014/main" id="{6615E824-DBB6-BBDB-E306-6F22CE39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21" y="4795516"/>
            <a:ext cx="1047179" cy="16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909"/>
            <a:ext cx="8520600" cy="4469561"/>
          </a:xfrm>
        </p:spPr>
        <p:txBody>
          <a:bodyPr/>
          <a:lstStyle/>
          <a:p>
            <a:r>
              <a:rPr lang="en-GB" dirty="0"/>
              <a:t>Building Blocks</a:t>
            </a:r>
          </a:p>
          <a:p>
            <a:r>
              <a:rPr lang="en-GB" dirty="0"/>
              <a:t>Counters</a:t>
            </a:r>
          </a:p>
          <a:p>
            <a:r>
              <a:rPr lang="en-GB" dirty="0"/>
              <a:t>Digitally Controlled Oscillator (DCO)</a:t>
            </a:r>
          </a:p>
          <a:p>
            <a:r>
              <a:rPr lang="en-GB" dirty="0"/>
              <a:t>Shift Registers</a:t>
            </a:r>
          </a:p>
          <a:p>
            <a:r>
              <a:rPr lang="en-GB" dirty="0"/>
              <a:t>Scan Chains</a:t>
            </a:r>
          </a:p>
          <a:p>
            <a:r>
              <a:rPr lang="en-GB" dirty="0"/>
              <a:t>Memory Arrays</a:t>
            </a:r>
          </a:p>
          <a:p>
            <a:r>
              <a:rPr lang="en-GB" dirty="0"/>
              <a:t>Bit Cell</a:t>
            </a:r>
          </a:p>
          <a:p>
            <a:r>
              <a:rPr lang="en-GB" dirty="0"/>
              <a:t>Dynamic Random Access Memory (DRAM)</a:t>
            </a:r>
          </a:p>
          <a:p>
            <a:r>
              <a:rPr lang="en-GB" dirty="0"/>
              <a:t>Static Random Access Memory (SRAM)</a:t>
            </a:r>
          </a:p>
          <a:p>
            <a:r>
              <a:rPr lang="en-GB" dirty="0"/>
              <a:t>Register Files</a:t>
            </a:r>
          </a:p>
          <a:p>
            <a:r>
              <a:rPr lang="en-GB" dirty="0"/>
              <a:t>Read Only Memory (ROM)</a:t>
            </a:r>
          </a:p>
          <a:p>
            <a:r>
              <a:rPr lang="en-GB" dirty="0"/>
              <a:t>Programmable ROM (PROM)</a:t>
            </a:r>
          </a:p>
          <a:p>
            <a:r>
              <a:rPr lang="en-GB" dirty="0"/>
              <a:t>Lookup tables (LUT)</a:t>
            </a:r>
          </a:p>
          <a:p>
            <a:r>
              <a:rPr lang="en-GB" dirty="0"/>
              <a:t>Programmable Logic Array (PLA)</a:t>
            </a:r>
          </a:p>
          <a:p>
            <a:r>
              <a:rPr lang="en-GB" dirty="0"/>
              <a:t>Field Programmable Gate Array (FPGA)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Re-programmable ROM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3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Erasable PROMs (</a:t>
            </a:r>
            <a:r>
              <a:rPr lang="en-GB" b="1" dirty="0"/>
              <a:t>EPROM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replace the transistor and fuse with a floating-gate transistor</a:t>
            </a:r>
          </a:p>
          <a:p>
            <a:pPr lvl="2"/>
            <a:r>
              <a:rPr lang="en-GB" dirty="0"/>
              <a:t>not physically attached to any other wires</a:t>
            </a:r>
          </a:p>
          <a:p>
            <a:pPr lvl="2"/>
            <a:r>
              <a:rPr lang="en-GB" dirty="0"/>
              <a:t>when high voltages are applied, electrons tunnel  through an insulator onto the floating gate, turning on the  transistor and  connecting the </a:t>
            </a:r>
            <a:r>
              <a:rPr lang="en-GB" dirty="0" err="1"/>
              <a:t>bitline</a:t>
            </a:r>
            <a:r>
              <a:rPr lang="en-GB" dirty="0"/>
              <a:t> to the </a:t>
            </a:r>
            <a:r>
              <a:rPr lang="en-GB" dirty="0" err="1"/>
              <a:t>wordline</a:t>
            </a:r>
            <a:endParaRPr lang="en-GB" dirty="0"/>
          </a:p>
          <a:p>
            <a:pPr lvl="2"/>
            <a:r>
              <a:rPr lang="en-GB" dirty="0"/>
              <a:t>when exposed to ultraviolet light (half an hour),  the  electrons are knocked off the floating  gate, turning the  transistor off</a:t>
            </a:r>
          </a:p>
          <a:p>
            <a:pPr lvl="2"/>
            <a:r>
              <a:rPr lang="en-GB" dirty="0"/>
              <a:t>these actions are called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/>
              <a:t>erasing</a:t>
            </a:r>
            <a:endParaRPr lang="en-GB" dirty="0"/>
          </a:p>
          <a:p>
            <a:r>
              <a:rPr lang="en-GB" dirty="0"/>
              <a:t>Electrically erasable PROMs (</a:t>
            </a:r>
            <a:r>
              <a:rPr lang="en-GB" b="1" dirty="0"/>
              <a:t>EEPROM</a:t>
            </a:r>
            <a:r>
              <a:rPr lang="en-GB" dirty="0"/>
              <a:t>) and </a:t>
            </a:r>
            <a:r>
              <a:rPr lang="en-GB" b="1" dirty="0"/>
              <a:t>Flash memory </a:t>
            </a:r>
          </a:p>
          <a:p>
            <a:pPr lvl="1"/>
            <a:r>
              <a:rPr lang="en-GB" dirty="0"/>
              <a:t>use similar principles but include circuitry for erasing and  programming</a:t>
            </a:r>
          </a:p>
          <a:p>
            <a:pPr lvl="1"/>
            <a:r>
              <a:rPr lang="en-GB" dirty="0"/>
              <a:t>in 2024, Flash cost about $0.05 per GB, and price is dropping</a:t>
            </a:r>
          </a:p>
          <a:p>
            <a:pPr lvl="2"/>
            <a:r>
              <a:rPr lang="en-GB" dirty="0"/>
              <a:t>a way to store large amounts of data in portable battery-powered systems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ROMs are </a:t>
            </a:r>
            <a:r>
              <a:rPr lang="en-GB" b="1" dirty="0"/>
              <a:t>not really read only</a:t>
            </a:r>
            <a:r>
              <a:rPr lang="en-GB" dirty="0"/>
              <a:t>: they can be programmed </a:t>
            </a:r>
          </a:p>
          <a:p>
            <a:pPr lvl="1"/>
            <a:r>
              <a:rPr lang="en-GB" dirty="0"/>
              <a:t>difference between RAM and ROM: ROMs </a:t>
            </a:r>
            <a:r>
              <a:rPr lang="en-GB" b="1" dirty="0"/>
              <a:t>take a longer time to write </a:t>
            </a:r>
            <a:r>
              <a:rPr lang="en-GB" dirty="0"/>
              <a:t>but are </a:t>
            </a:r>
            <a:r>
              <a:rPr lang="en-GB" b="1" dirty="0"/>
              <a:t>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Viso umano, testo, uomo, persona&#10;&#10;Descrizione generata automaticamente">
            <a:extLst>
              <a:ext uri="{FF2B5EF4-FFF2-40B4-BE49-F238E27FC236}">
                <a16:creationId xmlns:a16="http://schemas.microsoft.com/office/drawing/2014/main" id="{4675D4D2-DBEA-E414-1F64-CF403AA3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97" y="195799"/>
            <a:ext cx="4039203" cy="1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Lookup tables (LUT)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Memory arrays can also </a:t>
            </a:r>
            <a:r>
              <a:rPr lang="en-GB" b="1" dirty="0"/>
              <a:t>perform combinational logic functions</a:t>
            </a:r>
          </a:p>
          <a:p>
            <a:pPr lvl="1"/>
            <a:r>
              <a:rPr lang="en-GB" dirty="0"/>
              <a:t>each address corresponds to a row in the truth table</a:t>
            </a:r>
          </a:p>
          <a:p>
            <a:pPr lvl="1"/>
            <a:r>
              <a:rPr lang="en-GB" dirty="0"/>
              <a:t>each data bit corresponds to an output value</a:t>
            </a:r>
          </a:p>
          <a:p>
            <a:endParaRPr lang="en-GB" dirty="0"/>
          </a:p>
          <a:p>
            <a:r>
              <a:rPr lang="en-GB" dirty="0"/>
              <a:t>A 2</a:t>
            </a:r>
            <a:r>
              <a:rPr lang="en-GB" baseline="30000" dirty="0"/>
              <a:t>N</a:t>
            </a:r>
            <a:r>
              <a:rPr lang="en-GB" dirty="0"/>
              <a:t>-word × M-bit memory can perform any combinational function of N inputs and M outputs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The following figure shows a LUT (4-word × 1-bit)  </a:t>
            </a:r>
            <a:br>
              <a:rPr lang="en-GB" dirty="0"/>
            </a:br>
            <a:r>
              <a:rPr lang="en-GB" dirty="0"/>
              <a:t>to perform the function Y = AB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linea, schermata, numero, diagramma&#10;&#10;Descrizione generata automaticamente">
            <a:extLst>
              <a:ext uri="{FF2B5EF4-FFF2-40B4-BE49-F238E27FC236}">
                <a16:creationId xmlns:a16="http://schemas.microsoft.com/office/drawing/2014/main" id="{02E14479-FA77-891D-0B19-60509F5C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740" y="4065405"/>
            <a:ext cx="1594944" cy="2084398"/>
          </a:xfrm>
          <a:prstGeom prst="rect">
            <a:avLst/>
          </a:prstGeom>
        </p:spPr>
      </p:pic>
      <p:pic>
        <p:nvPicPr>
          <p:cNvPr id="6" name="Immagine 5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D45897C7-9286-C5DF-83CE-49EAB233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077" y="3147089"/>
            <a:ext cx="2877887" cy="33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memory, gates can be </a:t>
            </a:r>
            <a:r>
              <a:rPr lang="en-GB" b="1" dirty="0"/>
              <a:t>organized into regular arrays </a:t>
            </a:r>
          </a:p>
          <a:p>
            <a:pPr lvl="1"/>
            <a:r>
              <a:rPr lang="en-GB" dirty="0"/>
              <a:t>if connections are made programmable, they can be configured to perform any function  </a:t>
            </a:r>
          </a:p>
          <a:p>
            <a:r>
              <a:rPr lang="en-GB" dirty="0"/>
              <a:t>PLA implement two-level combinational logic in sum-of-products form</a:t>
            </a:r>
          </a:p>
          <a:p>
            <a:pPr lvl="1"/>
            <a:r>
              <a:rPr lang="en-GB" dirty="0"/>
              <a:t>the inputs (in true and complementary form) drive an AND array</a:t>
            </a:r>
          </a:p>
          <a:p>
            <a:pPr lvl="2"/>
            <a:r>
              <a:rPr lang="en-GB" dirty="0"/>
              <a:t>which produces implicants</a:t>
            </a:r>
          </a:p>
          <a:p>
            <a:pPr lvl="1"/>
            <a:r>
              <a:rPr lang="en-GB" dirty="0"/>
              <a:t>the implicants, in turn, are </a:t>
            </a:r>
            <a:r>
              <a:rPr lang="en-GB" dirty="0" err="1"/>
              <a:t>ORed</a:t>
            </a:r>
            <a:r>
              <a:rPr lang="en-GB" dirty="0"/>
              <a:t> together to form the outputs</a:t>
            </a:r>
            <a:endParaRPr lang="en-GB" sz="500" dirty="0"/>
          </a:p>
          <a:p>
            <a:r>
              <a:rPr lang="en-GB" dirty="0"/>
              <a:t>An M×N×P-bit PLA has M inputs, N implicants, and P outputs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calligrafia&#10;&#10;Descrizione generata automaticamente">
            <a:extLst>
              <a:ext uri="{FF2B5EF4-FFF2-40B4-BE49-F238E27FC236}">
                <a16:creationId xmlns:a16="http://schemas.microsoft.com/office/drawing/2014/main" id="{11610FC4-A78B-766A-0C5D-2DE7B087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36" y="4043892"/>
            <a:ext cx="3991707" cy="2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855"/>
            <a:ext cx="8818500" cy="534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Example:</a:t>
            </a:r>
            <a:endParaRPr lang="en-GB" u="sng" dirty="0"/>
          </a:p>
          <a:p>
            <a:pPr lvl="0"/>
            <a:endParaRPr lang="en-GB" sz="5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ROMs can be viewed as a special case of PLAs</a:t>
            </a:r>
          </a:p>
          <a:p>
            <a:pPr lvl="1"/>
            <a:r>
              <a:rPr lang="en-GB" dirty="0"/>
              <a:t>A 2</a:t>
            </a:r>
            <a:r>
              <a:rPr lang="en-GB" baseline="30000" dirty="0"/>
              <a:t>M</a:t>
            </a:r>
            <a:r>
              <a:rPr lang="en-GB" dirty="0"/>
              <a:t>-word×N-bit ROM is simply an M×2</a:t>
            </a:r>
            <a:r>
              <a:rPr lang="en-GB" baseline="30000" dirty="0"/>
              <a:t>M</a:t>
            </a:r>
            <a:r>
              <a:rPr lang="en-GB" dirty="0"/>
              <a:t>×N-bit PLA</a:t>
            </a:r>
          </a:p>
          <a:p>
            <a:pPr lvl="1"/>
            <a:r>
              <a:rPr lang="en-GB" dirty="0"/>
              <a:t>the decoder behaves as an AND plane that produces all 2</a:t>
            </a:r>
            <a:r>
              <a:rPr lang="en-GB" baseline="30000" dirty="0"/>
              <a:t>M</a:t>
            </a:r>
            <a:r>
              <a:rPr lang="en-GB" dirty="0"/>
              <a:t> minterms</a:t>
            </a:r>
          </a:p>
          <a:p>
            <a:pPr lvl="1"/>
            <a:r>
              <a:rPr lang="en-GB" dirty="0"/>
              <a:t>the ROM array behaves as the OR plane that produces the outputs</a:t>
            </a:r>
          </a:p>
          <a:p>
            <a:r>
              <a:rPr lang="en-GB" dirty="0"/>
              <a:t>If function does not depend on all minterms, PLA is smaller than a ROM</a:t>
            </a:r>
          </a:p>
          <a:p>
            <a:endParaRPr lang="en-GB" sz="300" dirty="0"/>
          </a:p>
          <a:p>
            <a:r>
              <a:rPr lang="en-GB" dirty="0"/>
              <a:t>PLAs have largely been displaced by FPGAs, which are more flexible and efficient</a:t>
            </a:r>
          </a:p>
        </p:txBody>
      </p:sp>
      <p:pic>
        <p:nvPicPr>
          <p:cNvPr id="5" name="Immagine 4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ADA169-2A82-BF41-4698-1E17CFF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1" y="1575324"/>
            <a:ext cx="1346200" cy="558800"/>
          </a:xfrm>
          <a:prstGeom prst="rect">
            <a:avLst/>
          </a:prstGeom>
        </p:spPr>
      </p:pic>
      <p:pic>
        <p:nvPicPr>
          <p:cNvPr id="9" name="Immagine 8" descr="Immagine che contiene diagramma, linea, Piano, Disegno tecnico&#10;&#10;Descrizione generata automaticamente">
            <a:extLst>
              <a:ext uri="{FF2B5EF4-FFF2-40B4-BE49-F238E27FC236}">
                <a16:creationId xmlns:a16="http://schemas.microsoft.com/office/drawing/2014/main" id="{F5D3C964-5CE0-9642-955F-E281A5B7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262" y="1060171"/>
            <a:ext cx="3331779" cy="2888993"/>
          </a:xfrm>
          <a:prstGeom prst="rect">
            <a:avLst/>
          </a:prstGeom>
        </p:spPr>
      </p:pic>
      <p:pic>
        <p:nvPicPr>
          <p:cNvPr id="11" name="Immagine 10" descr="Immagine che contiene diagramma, testo, linea, Parallelo&#10;&#10;Descrizione generata automaticamente">
            <a:extLst>
              <a:ext uri="{FF2B5EF4-FFF2-40B4-BE49-F238E27FC236}">
                <a16:creationId xmlns:a16="http://schemas.microsoft.com/office/drawing/2014/main" id="{F9BB2082-3483-0A2F-6D9A-D441E679A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35" y="996267"/>
            <a:ext cx="3013315" cy="29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array of </a:t>
            </a:r>
            <a:r>
              <a:rPr lang="en-GB" b="1" dirty="0"/>
              <a:t>reconfigurable logic elements (LE)</a:t>
            </a:r>
          </a:p>
          <a:p>
            <a:pPr lvl="1"/>
            <a:r>
              <a:rPr lang="en-GB" dirty="0"/>
              <a:t>user can implement designs employing either an </a:t>
            </a:r>
            <a:br>
              <a:rPr lang="en-GB" dirty="0"/>
            </a:br>
            <a:r>
              <a:rPr lang="en-GB" b="1" dirty="0"/>
              <a:t>Hardware Description Language</a:t>
            </a:r>
            <a:r>
              <a:rPr lang="en-GB" dirty="0"/>
              <a:t> (HDL) or a schematic </a:t>
            </a:r>
          </a:p>
          <a:p>
            <a:pPr lvl="1"/>
            <a:r>
              <a:rPr lang="en-GB" dirty="0"/>
              <a:t>each LE can be configured to perform combinational or </a:t>
            </a:r>
            <a:br>
              <a:rPr lang="en-GB" dirty="0"/>
            </a:br>
            <a:r>
              <a:rPr lang="en-GB" dirty="0"/>
              <a:t>sequential functions</a:t>
            </a:r>
          </a:p>
          <a:p>
            <a:pPr lvl="1"/>
            <a:r>
              <a:rPr lang="en-GB" dirty="0"/>
              <a:t>LEs are surrounded by </a:t>
            </a:r>
            <a:r>
              <a:rPr lang="en-GB" b="1" dirty="0"/>
              <a:t>input/output elements</a:t>
            </a:r>
            <a:r>
              <a:rPr lang="en-GB" dirty="0"/>
              <a:t> (</a:t>
            </a:r>
            <a:r>
              <a:rPr lang="en-GB" b="1" dirty="0"/>
              <a:t>IOE</a:t>
            </a:r>
            <a:r>
              <a:rPr lang="en-GB" dirty="0"/>
              <a:t>) for </a:t>
            </a:r>
            <a:br>
              <a:rPr lang="en-GB" dirty="0"/>
            </a:br>
            <a:r>
              <a:rPr lang="en-GB" dirty="0"/>
              <a:t>interfacing with the outside world</a:t>
            </a:r>
          </a:p>
          <a:p>
            <a:pPr lvl="2"/>
            <a:r>
              <a:rPr lang="en-GB" dirty="0"/>
              <a:t>IOEs inputs and outputs to pins on the chip package</a:t>
            </a:r>
          </a:p>
          <a:p>
            <a:pPr lvl="1"/>
            <a:r>
              <a:rPr lang="en-GB" dirty="0"/>
              <a:t>LEs can connect to other LEs and IOEs through </a:t>
            </a:r>
            <a:br>
              <a:rPr lang="en-GB" dirty="0"/>
            </a:br>
            <a:r>
              <a:rPr lang="en-GB" dirty="0"/>
              <a:t>programmable routing channels</a:t>
            </a:r>
            <a:endParaRPr lang="en-GB" sz="1000" dirty="0"/>
          </a:p>
          <a:p>
            <a:r>
              <a:rPr lang="en-GB" dirty="0"/>
              <a:t>FPGAs are more powerful and more flexible than PLAs </a:t>
            </a:r>
          </a:p>
          <a:p>
            <a:pPr lvl="1"/>
            <a:r>
              <a:rPr lang="en-GB" dirty="0"/>
              <a:t>can implement both combinational and sequential logic</a:t>
            </a:r>
          </a:p>
          <a:p>
            <a:pPr lvl="1"/>
            <a:r>
              <a:rPr lang="en-GB" dirty="0"/>
              <a:t>can implement multilevel logic functions (not just two-level logic)</a:t>
            </a:r>
          </a:p>
          <a:p>
            <a:r>
              <a:rPr lang="en-GB" dirty="0"/>
              <a:t>FPGAs are used on several consumer products</a:t>
            </a:r>
          </a:p>
          <a:p>
            <a:pPr lvl="1"/>
            <a:r>
              <a:rPr lang="en-GB" dirty="0"/>
              <a:t>Mercedes Benz S-Class has over a dozed on Xilinx FPGAs</a:t>
            </a:r>
          </a:p>
          <a:p>
            <a:pPr lvl="1"/>
            <a:r>
              <a:rPr lang="en-GB" dirty="0"/>
              <a:t>quick time-to-market</a:t>
            </a:r>
          </a:p>
        </p:txBody>
      </p:sp>
      <p:pic>
        <p:nvPicPr>
          <p:cNvPr id="3" name="Immagine 2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DB10C530-1089-EDE3-18A8-B31E89AD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5" y="1212536"/>
            <a:ext cx="2542745" cy="22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single LE from Intel’s Cyclone IV FPGA</a:t>
            </a:r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3" name="Immagine 2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BBB2DC54-CA9C-A7F6-A29C-1B126B50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" y="1540290"/>
            <a:ext cx="8028632" cy="4704393"/>
          </a:xfrm>
          <a:prstGeom prst="rect">
            <a:avLst/>
          </a:prstGeom>
        </p:spPr>
      </p:pic>
      <p:pic>
        <p:nvPicPr>
          <p:cNvPr id="5" name="Immagine 4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FEF74A06-8D5A-F939-A788-B9AF4222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" y="1375168"/>
            <a:ext cx="8989950" cy="52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Other brands of FPGA are organized somewhat differently, but the same general principles apply </a:t>
            </a:r>
          </a:p>
          <a:p>
            <a:pPr lvl="1"/>
            <a:r>
              <a:rPr lang="en-GB" dirty="0"/>
              <a:t>for example, Xilinx’s 7-series FPGAs use 6-input LUTs instead of 4-input LUTs</a:t>
            </a:r>
          </a:p>
          <a:p>
            <a:r>
              <a:rPr lang="en-GB" dirty="0"/>
              <a:t>The designer configures an FPGA by first creating a schematic or HDL description of the design</a:t>
            </a:r>
          </a:p>
          <a:p>
            <a:pPr lvl="1"/>
            <a:r>
              <a:rPr lang="en-GB" dirty="0"/>
              <a:t>the design is then synthesized onto the FPGA</a:t>
            </a:r>
          </a:p>
          <a:p>
            <a:pPr lvl="1"/>
            <a:r>
              <a:rPr lang="en-GB" dirty="0"/>
              <a:t>synthesis tool determines how the LUTs, multiplexers, and routing channels should be configured to perform the specified functions</a:t>
            </a:r>
          </a:p>
          <a:p>
            <a:r>
              <a:rPr lang="en-GB" dirty="0"/>
              <a:t>This configuration information is then downloaded to the FPGA </a:t>
            </a:r>
          </a:p>
          <a:p>
            <a:pPr lvl="1"/>
            <a:r>
              <a:rPr lang="en-GB" dirty="0"/>
              <a:t>Cyclone IV FPGAs store their configuration information in SRAM and then are easily reprogrammed</a:t>
            </a:r>
          </a:p>
          <a:p>
            <a:pPr lvl="1"/>
            <a:r>
              <a:rPr lang="en-GB" dirty="0"/>
              <a:t>FPGA may download its SRAM contents from a computer or from an EEPROM chip when the system is turned on</a:t>
            </a:r>
          </a:p>
          <a:p>
            <a:pPr lvl="2"/>
            <a:r>
              <a:rPr lang="en-GB" dirty="0"/>
              <a:t>some manufacturers include an EEPROM directly on the FPGA or use one-time programmable fuses to configure the FPGA</a:t>
            </a:r>
          </a:p>
          <a:p>
            <a:pPr lvl="2"/>
            <a:endParaRPr lang="en-GB" sz="100" dirty="0"/>
          </a:p>
          <a:p>
            <a:r>
              <a:rPr lang="en-GB" dirty="0"/>
              <a:t>DEEDS is capable of creating an HDL description of your schematic that can be deployed on a real FPGA, as we will see in the next semester!</a:t>
            </a:r>
          </a:p>
        </p:txBody>
      </p:sp>
    </p:spTree>
    <p:extLst>
      <p:ext uri="{BB962C8B-B14F-4D97-AF65-F5344CB8AC3E}">
        <p14:creationId xmlns:p14="http://schemas.microsoft.com/office/powerpoint/2010/main" val="367249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Combinational logic, also Sequential logic  is often grouped into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pPr lvl="1"/>
            <a:r>
              <a:rPr lang="en-GB" dirty="0"/>
              <a:t>principles of </a:t>
            </a:r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dirty="0"/>
              <a:t>hiding the unnecessary gate-level details to emphasize the function of the building block</a:t>
            </a:r>
          </a:p>
          <a:p>
            <a:pPr lvl="1"/>
            <a:r>
              <a:rPr lang="en-GB" dirty="0"/>
              <a:t>hierarchically assembled from simpler components</a:t>
            </a:r>
          </a:p>
          <a:p>
            <a:pPr lvl="1"/>
            <a:r>
              <a:rPr lang="en-GB" dirty="0"/>
              <a:t>a well-defined interface and can be treated as a black box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Registers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PLA </a:t>
            </a:r>
          </a:p>
          <a:p>
            <a:pPr lvl="1"/>
            <a:r>
              <a:rPr lang="en-GB" dirty="0"/>
              <a:t>FPGA</a:t>
            </a:r>
          </a:p>
          <a:p>
            <a:r>
              <a:rPr lang="en-GB" dirty="0"/>
              <a:t>We will use many of these building blocks to build a microprocessor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advances through all 2</a:t>
            </a:r>
            <a:r>
              <a:rPr lang="en-GB" baseline="30000" dirty="0"/>
              <a:t>N</a:t>
            </a:r>
            <a:r>
              <a:rPr lang="en-GB" dirty="0"/>
              <a:t> possible outputs in binary </a:t>
            </a:r>
            <a:br>
              <a:rPr lang="en-GB" dirty="0"/>
            </a:br>
            <a:r>
              <a:rPr lang="en-GB" dirty="0"/>
              <a:t>order</a:t>
            </a:r>
          </a:p>
          <a:p>
            <a:pPr lvl="1"/>
            <a:r>
              <a:rPr lang="en-GB" dirty="0"/>
              <a:t>incrementing on the rising edge of the clock</a:t>
            </a:r>
          </a:p>
          <a:p>
            <a:pPr lvl="1"/>
            <a:r>
              <a:rPr lang="en-GB" dirty="0"/>
              <a:t>Reset initializes the output to 0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 possible implementation composed of an adder </a:t>
            </a:r>
            <a:br>
              <a:rPr lang="en-GB" dirty="0"/>
            </a:br>
            <a:r>
              <a:rPr lang="en-GB" dirty="0"/>
              <a:t>and a  resettable register</a:t>
            </a:r>
          </a:p>
          <a:p>
            <a:pPr lvl="1"/>
            <a:r>
              <a:rPr lang="en-GB" dirty="0"/>
              <a:t>on each cycle, the counter adds 1 to the value </a:t>
            </a:r>
            <a:br>
              <a:rPr lang="en-GB" dirty="0"/>
            </a:br>
            <a:r>
              <a:rPr lang="en-GB" dirty="0"/>
              <a:t>stored in the register</a:t>
            </a:r>
          </a:p>
          <a:p>
            <a:pPr lvl="1"/>
            <a:r>
              <a:rPr lang="en-GB" dirty="0"/>
              <a:t>the most significant bit toggles every 2</a:t>
            </a:r>
            <a:r>
              <a:rPr lang="en-GB" baseline="30000" dirty="0"/>
              <a:t>N</a:t>
            </a:r>
            <a:r>
              <a:rPr lang="en-GB" dirty="0"/>
              <a:t> cycles </a:t>
            </a:r>
          </a:p>
          <a:p>
            <a:endParaRPr lang="en-GB" dirty="0"/>
          </a:p>
          <a:p>
            <a:r>
              <a:rPr lang="en-GB" dirty="0"/>
              <a:t>It can be used to reduces the frequency of the </a:t>
            </a:r>
            <a:br>
              <a:rPr lang="en-GB" dirty="0"/>
            </a:br>
            <a:r>
              <a:rPr lang="en-GB" dirty="0"/>
              <a:t>clock by a factor of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useful for slowing down fast signals</a:t>
            </a:r>
          </a:p>
          <a:p>
            <a:pPr lvl="1"/>
            <a:r>
              <a:rPr lang="en-GB" dirty="0"/>
              <a:t>a digital system with a 50MHz clock, can be slowed with a 24-bit counter to produce a 2.98Hz signal that  blinks a LED at a rate the human eye can observe</a:t>
            </a:r>
          </a:p>
        </p:txBody>
      </p:sp>
      <p:pic>
        <p:nvPicPr>
          <p:cNvPr id="4" name="Immagine 3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BC367194-A37E-6082-630A-671094B9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318" y="593479"/>
            <a:ext cx="1382443" cy="1984213"/>
          </a:xfrm>
          <a:prstGeom prst="rect">
            <a:avLst/>
          </a:prstGeom>
        </p:spPr>
      </p:pic>
      <p:pic>
        <p:nvPicPr>
          <p:cNvPr id="7" name="Immagine 6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9994D323-1EB8-2C51-AD2E-03829C5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77" y="2723465"/>
            <a:ext cx="3259682" cy="29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Digitally Controlled Oscillator (DCO)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counter generalization to produce arbitrary frequencies </a:t>
            </a:r>
          </a:p>
          <a:p>
            <a:pPr lvl="0"/>
            <a:endParaRPr lang="en-GB" dirty="0"/>
          </a:p>
          <a:p>
            <a:r>
              <a:rPr lang="en-GB" dirty="0"/>
              <a:t>A N-bit counter that adds p on each cycle, rather than 1</a:t>
            </a:r>
          </a:p>
          <a:p>
            <a:pPr lvl="1"/>
            <a:r>
              <a:rPr lang="en-GB" dirty="0"/>
              <a:t>if the clock has frequency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, the most significant bit now toggles at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 =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 * p/2</a:t>
            </a:r>
            <a:r>
              <a:rPr lang="en-GB" baseline="30000" dirty="0"/>
              <a:t>N</a:t>
            </a:r>
          </a:p>
          <a:p>
            <a:endParaRPr lang="en-GB" dirty="0"/>
          </a:p>
          <a:p>
            <a:r>
              <a:rPr lang="en-GB" dirty="0"/>
              <a:t>Selecting p and N, we can produce an output of any frequency</a:t>
            </a:r>
          </a:p>
          <a:p>
            <a:pPr lvl="1"/>
            <a:r>
              <a:rPr lang="en-GB" dirty="0"/>
              <a:t>larger N gives more precise control at the expense of more hardware</a:t>
            </a:r>
          </a:p>
          <a:p>
            <a:endParaRPr lang="en-GB" dirty="0"/>
          </a:p>
          <a:p>
            <a:r>
              <a:rPr lang="en-GB" dirty="0"/>
              <a:t>Suppose we have a 50 MHz clock and want to produce a 500 Hz output</a:t>
            </a:r>
          </a:p>
          <a:p>
            <a:pPr lvl="1"/>
            <a:r>
              <a:rPr lang="en-GB" dirty="0"/>
              <a:t>consider using an N=24 or 32 bit counter</a:t>
            </a:r>
          </a:p>
          <a:p>
            <a:pPr lvl="1"/>
            <a:r>
              <a:rPr lang="en-GB" dirty="0"/>
              <a:t>we want p/2</a:t>
            </a:r>
            <a:r>
              <a:rPr lang="en-GB" baseline="30000" dirty="0"/>
              <a:t>N</a:t>
            </a:r>
            <a:r>
              <a:rPr lang="en-GB" dirty="0"/>
              <a:t> = 500Hz/50MHz = 0.00001</a:t>
            </a:r>
          </a:p>
          <a:p>
            <a:pPr lvl="1"/>
            <a:r>
              <a:rPr lang="en-GB" dirty="0"/>
              <a:t>if N=24, choose p=168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=500.68Hz </a:t>
            </a:r>
          </a:p>
          <a:p>
            <a:pPr lvl="1"/>
            <a:r>
              <a:rPr lang="en-GB" dirty="0"/>
              <a:t>if N=32, choose p=42950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=500.038 Hz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0187"/>
            <a:ext cx="8818500" cy="55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shift in a new bit on each clock edge</a:t>
            </a:r>
          </a:p>
          <a:p>
            <a:pPr lvl="1"/>
            <a:r>
              <a:rPr lang="en-GB" dirty="0"/>
              <a:t>on each rising edge of the clock, a new bit is shifted in from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 the subsequent contents are shifted forward</a:t>
            </a:r>
          </a:p>
          <a:p>
            <a:pPr lvl="1"/>
            <a:r>
              <a:rPr lang="en-GB" dirty="0"/>
              <a:t>the last bit in the shift register is available at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endParaRPr lang="en-GB" dirty="0"/>
          </a:p>
          <a:p>
            <a:r>
              <a:rPr lang="en-GB" dirty="0"/>
              <a:t>It can be constructed from N flip-flops connected in series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Don’t confuse shift registers with shifters</a:t>
            </a:r>
          </a:p>
          <a:p>
            <a:pPr lvl="1"/>
            <a:r>
              <a:rPr lang="en-GB" dirty="0"/>
              <a:t>shifters are un-clocked combinational blocks that shift an input by a specified amount</a:t>
            </a:r>
            <a:endParaRPr lang="en-GB" sz="1400" dirty="0"/>
          </a:p>
          <a:p>
            <a:r>
              <a:rPr lang="en-GB" dirty="0"/>
              <a:t>Can be viewed as </a:t>
            </a:r>
            <a:r>
              <a:rPr lang="en-GB" b="1" dirty="0"/>
              <a:t>serial-to-parallel converter</a:t>
            </a:r>
            <a:endParaRPr lang="en-GB" dirty="0"/>
          </a:p>
          <a:p>
            <a:pPr lvl="1"/>
            <a:r>
              <a:rPr lang="en-GB" dirty="0"/>
              <a:t>the input is provided serially (one bit at a time) at S</a:t>
            </a:r>
            <a:r>
              <a:rPr lang="en-GB" baseline="-25000" dirty="0"/>
              <a:t>in</a:t>
            </a:r>
          </a:p>
          <a:p>
            <a:pPr lvl="1"/>
            <a:r>
              <a:rPr lang="en-GB" dirty="0"/>
              <a:t>after N cycles, the past N inputs are available in parallel at Q</a:t>
            </a:r>
          </a:p>
        </p:txBody>
      </p:sp>
      <p:pic>
        <p:nvPicPr>
          <p:cNvPr id="4" name="Immagine 3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1DB3BC4-02A7-DEF9-0CF0-1D082829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28" y="732483"/>
            <a:ext cx="1664672" cy="1856750"/>
          </a:xfrm>
          <a:prstGeom prst="rect">
            <a:avLst/>
          </a:prstGeom>
        </p:spPr>
      </p:pic>
      <p:pic>
        <p:nvPicPr>
          <p:cNvPr id="7" name="Immagine 6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C0181FA4-1A0D-8AF9-6795-9A0A1F5F5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5" y="2826080"/>
            <a:ext cx="3975652" cy="18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, linea, Diagramma, Disegno tecnico&#10;&#10;Descrizione generata automaticamente">
            <a:extLst>
              <a:ext uri="{FF2B5EF4-FFF2-40B4-BE49-F238E27FC236}">
                <a16:creationId xmlns:a16="http://schemas.microsoft.com/office/drawing/2014/main" id="{408F8785-A7D5-BB6E-AF9A-0CC10979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" y="2917356"/>
            <a:ext cx="6442276" cy="2728107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related circuit is a </a:t>
            </a:r>
            <a:r>
              <a:rPr lang="en-GB" b="1" dirty="0"/>
              <a:t>parallel-to-serial converter</a:t>
            </a:r>
          </a:p>
          <a:p>
            <a:pPr lvl="1"/>
            <a:r>
              <a:rPr lang="en-GB" dirty="0"/>
              <a:t>it loads N bits in parallel</a:t>
            </a:r>
          </a:p>
          <a:p>
            <a:pPr lvl="1"/>
            <a:r>
              <a:rPr lang="en-GB" dirty="0"/>
              <a:t>then shifts them out one at a time</a:t>
            </a:r>
          </a:p>
          <a:p>
            <a:r>
              <a:rPr lang="en-GB" dirty="0"/>
              <a:t>A shift register can be modified to perform both serial-to-parallel and parallel-to-serial operations by adding a parallel input D</a:t>
            </a:r>
            <a:r>
              <a:rPr lang="en-GB" baseline="-25000" dirty="0"/>
              <a:t>N−1:0</a:t>
            </a:r>
            <a:r>
              <a:rPr lang="en-GB" dirty="0"/>
              <a:t> and a control signal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when Load is asserted, the flip-flops are loaded in parallel from the D inputs </a:t>
            </a:r>
          </a:p>
          <a:p>
            <a:pPr lvl="1"/>
            <a:r>
              <a:rPr lang="en-GB" dirty="0"/>
              <a:t>otherwise, the shift register shifts normally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Chains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44580"/>
            <a:ext cx="8818500" cy="559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Testing combinational circuits is relatively straightforward</a:t>
            </a:r>
          </a:p>
          <a:p>
            <a:pPr lvl="1"/>
            <a:r>
              <a:rPr lang="en-GB" dirty="0"/>
              <a:t>known inputs (</a:t>
            </a:r>
            <a:r>
              <a:rPr lang="en-GB" b="1" dirty="0"/>
              <a:t>test vectors</a:t>
            </a:r>
            <a:r>
              <a:rPr lang="en-GB" dirty="0"/>
              <a:t>) are applied, and outputs are checked</a:t>
            </a:r>
          </a:p>
          <a:p>
            <a:r>
              <a:rPr lang="en-GB" dirty="0"/>
              <a:t>Testing sequential circuits is more difficult because the circuits have state</a:t>
            </a:r>
          </a:p>
          <a:p>
            <a:pPr lvl="1"/>
            <a:r>
              <a:rPr lang="en-GB" dirty="0"/>
              <a:t>many cycles of test vectors may be needed to put the circuit into a state</a:t>
            </a:r>
          </a:p>
          <a:p>
            <a:pPr lvl="1"/>
            <a:r>
              <a:rPr lang="en-GB" dirty="0"/>
              <a:t>testing that the </a:t>
            </a:r>
            <a:r>
              <a:rPr lang="en-GB" dirty="0" err="1"/>
              <a:t>msb</a:t>
            </a:r>
            <a:r>
              <a:rPr lang="en-GB" dirty="0"/>
              <a:t> of a 32-bit counter requires 2</a:t>
            </a:r>
            <a:r>
              <a:rPr lang="en-GB" baseline="30000" dirty="0"/>
              <a:t>31</a:t>
            </a:r>
            <a:r>
              <a:rPr lang="en-GB" dirty="0"/>
              <a:t> clock pulses!</a:t>
            </a:r>
          </a:p>
          <a:p>
            <a:pPr lvl="0"/>
            <a:r>
              <a:rPr lang="en-GB" dirty="0"/>
              <a:t>Directly control the state, flip-flops connected into a shift register (</a:t>
            </a:r>
            <a:r>
              <a:rPr lang="en-GB" b="1" dirty="0"/>
              <a:t>scan chain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 normal operation, flip-flops load data from their input D</a:t>
            </a:r>
          </a:p>
          <a:p>
            <a:pPr lvl="1"/>
            <a:r>
              <a:rPr lang="en-GB" dirty="0"/>
              <a:t>in test mode, flip-flops serially shift contents using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pPr marL="120650" indent="0">
              <a:buNone/>
            </a:pPr>
            <a:endParaRPr lang="en-GB" sz="1050" dirty="0"/>
          </a:p>
          <a:p>
            <a:pPr marL="120650" indent="0">
              <a:buNone/>
            </a:pPr>
            <a:endParaRPr lang="en-GB" sz="1200" dirty="0"/>
          </a:p>
          <a:p>
            <a:pPr marL="120650" indent="0">
              <a:buNone/>
            </a:pPr>
            <a:endParaRPr lang="en-GB" sz="100" dirty="0"/>
          </a:p>
          <a:p>
            <a:r>
              <a:rPr lang="en-GB" dirty="0"/>
              <a:t>The example:</a:t>
            </a:r>
          </a:p>
          <a:p>
            <a:pPr lvl="1"/>
            <a:r>
              <a:rPr lang="en-GB" dirty="0"/>
              <a:t>32-bit counter can be tested by shifting in the pattern 011111…111 in test mode, counting for one cycle, then shifting out the result, which should be 100000…000</a:t>
            </a:r>
          </a:p>
          <a:p>
            <a:pPr lvl="1"/>
            <a:r>
              <a:rPr lang="en-GB" dirty="0"/>
              <a:t>this requires 32 + 1 + 32 = 65 cycles</a:t>
            </a:r>
          </a:p>
          <a:p>
            <a:pPr lvl="1"/>
            <a:endParaRPr lang="en-GB" dirty="0"/>
          </a:p>
        </p:txBody>
      </p:sp>
      <p:pic>
        <p:nvPicPr>
          <p:cNvPr id="6" name="Immagine 5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3066009C-A1A0-4C1E-E9C1-59DE87F3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" y="3807615"/>
            <a:ext cx="2291295" cy="1408620"/>
          </a:xfrm>
          <a:prstGeom prst="rect">
            <a:avLst/>
          </a:prstGeom>
        </p:spPr>
      </p:pic>
      <p:pic>
        <p:nvPicPr>
          <p:cNvPr id="9" name="Immagine 8" descr="Immagine che contiene diagramma, linea, schizzo, origami&#10;&#10;Descrizione generata automaticamente">
            <a:extLst>
              <a:ext uri="{FF2B5EF4-FFF2-40B4-BE49-F238E27FC236}">
                <a16:creationId xmlns:a16="http://schemas.microsoft.com/office/drawing/2014/main" id="{317E278A-88D4-4E85-5928-76A6083D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814" y="3851959"/>
            <a:ext cx="1091595" cy="1643456"/>
          </a:xfrm>
          <a:prstGeom prst="rect">
            <a:avLst/>
          </a:prstGeom>
        </p:spPr>
      </p:pic>
      <p:pic>
        <p:nvPicPr>
          <p:cNvPr id="11" name="Immagine 10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AF079640-270A-D701-4718-587EB422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150" y="3772494"/>
            <a:ext cx="4180649" cy="19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Digital systems require </a:t>
            </a:r>
            <a:r>
              <a:rPr lang="en-GB" b="1" dirty="0"/>
              <a:t>memories</a:t>
            </a:r>
            <a:r>
              <a:rPr lang="en-GB" dirty="0"/>
              <a:t> to store data used and generated by circuits</a:t>
            </a:r>
          </a:p>
          <a:p>
            <a:pPr lvl="1"/>
            <a:r>
              <a:rPr lang="en-GB" dirty="0"/>
              <a:t>registers are a kind of memory that stores small amounts of data</a:t>
            </a:r>
          </a:p>
          <a:p>
            <a:r>
              <a:rPr lang="en-GB" dirty="0"/>
              <a:t>Memory arrays can efficiently store </a:t>
            </a:r>
            <a:r>
              <a:rPr lang="en-GB" b="1" dirty="0"/>
              <a:t>large amounts of data</a:t>
            </a:r>
            <a:endParaRPr lang="en-GB" dirty="0"/>
          </a:p>
          <a:p>
            <a:pPr lvl="0"/>
            <a:r>
              <a:rPr lang="en-GB" dirty="0"/>
              <a:t>Memories are classified based on how they store bits</a:t>
            </a:r>
          </a:p>
          <a:p>
            <a:pPr lvl="1"/>
            <a:r>
              <a:rPr lang="en-GB" dirty="0"/>
              <a:t>Random Access Memory (</a:t>
            </a:r>
            <a:r>
              <a:rPr lang="en-GB" b="1" dirty="0"/>
              <a:t>RAM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volatile</a:t>
            </a:r>
            <a:r>
              <a:rPr lang="en-GB" dirty="0"/>
              <a:t>: loses data when the power is turned off</a:t>
            </a:r>
          </a:p>
          <a:p>
            <a:pPr lvl="1"/>
            <a:r>
              <a:rPr lang="en-GB" dirty="0"/>
              <a:t>Read Only Memory (</a:t>
            </a:r>
            <a:r>
              <a:rPr lang="en-GB" b="1" dirty="0"/>
              <a:t>ROM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non-volatile</a:t>
            </a:r>
            <a:r>
              <a:rPr lang="en-GB" dirty="0"/>
              <a:t>: retains its data indefinitely, even without a power source</a:t>
            </a:r>
          </a:p>
          <a:p>
            <a:r>
              <a:rPr lang="en-GB" dirty="0"/>
              <a:t>Names for </a:t>
            </a:r>
            <a:r>
              <a:rPr lang="en-GB" b="1" dirty="0"/>
              <a:t>historical reasons</a:t>
            </a:r>
            <a:r>
              <a:rPr lang="en-GB" dirty="0"/>
              <a:t>: no longer very meaningful</a:t>
            </a:r>
          </a:p>
          <a:p>
            <a:pPr lvl="1"/>
            <a:r>
              <a:rPr lang="en-GB" dirty="0"/>
              <a:t>RAM accesses data with the same delay, in contrast with sequential access memory (e.g. tape recorder accesses nearby data more quickly than faraway data) </a:t>
            </a:r>
          </a:p>
          <a:p>
            <a:pPr lvl="1"/>
            <a:r>
              <a:rPr lang="en-GB" dirty="0"/>
              <a:t>ROM historically could only be read, but not written</a:t>
            </a:r>
          </a:p>
          <a:p>
            <a:r>
              <a:rPr lang="en-GB" dirty="0"/>
              <a:t>These names are </a:t>
            </a:r>
            <a:r>
              <a:rPr lang="en-GB" b="1" dirty="0"/>
              <a:t>confusing</a:t>
            </a:r>
          </a:p>
          <a:p>
            <a:pPr lvl="1"/>
            <a:r>
              <a:rPr lang="en-GB" dirty="0"/>
              <a:t>ROMs are also randomly accessed… </a:t>
            </a:r>
          </a:p>
          <a:p>
            <a:pPr lvl="1"/>
            <a:r>
              <a:rPr lang="en-GB" dirty="0"/>
              <a:t>worse yet, modern ROMs can be written as well as read… </a:t>
            </a:r>
          </a:p>
          <a:p>
            <a:r>
              <a:rPr lang="en-GB" dirty="0"/>
              <a:t>Just one important distinction:  volatile and non-volatile</a:t>
            </a:r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3547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9A5D33-C100-4F4E-A85B-9E1EF0319A50}"/>
</file>

<file path=customXml/itemProps2.xml><?xml version="1.0" encoding="utf-8"?>
<ds:datastoreItem xmlns:ds="http://schemas.openxmlformats.org/officeDocument/2006/customXml" ds:itemID="{018D92DE-74D8-4E8D-B660-A4E78A249987}"/>
</file>

<file path=customXml/itemProps3.xml><?xml version="1.0" encoding="utf-8"?>
<ds:datastoreItem xmlns:ds="http://schemas.openxmlformats.org/officeDocument/2006/customXml" ds:itemID="{E5D0B8B2-4476-4716-BA59-88DF709D873D}"/>
</file>

<file path=docProps/app.xml><?xml version="1.0" encoding="utf-8"?>
<Properties xmlns="http://schemas.openxmlformats.org/officeDocument/2006/extended-properties" xmlns:vt="http://schemas.openxmlformats.org/officeDocument/2006/docPropsVTypes">
  <TotalTime>12561</TotalTime>
  <Words>2506</Words>
  <Application>Microsoft Macintosh PowerPoint</Application>
  <PresentationFormat>Presentazione su schermo (4:3)</PresentationFormat>
  <Paragraphs>328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Open Sans</vt:lpstr>
      <vt:lpstr>Arial</vt:lpstr>
      <vt:lpstr>Economica</vt:lpstr>
      <vt:lpstr>Luxe</vt:lpstr>
      <vt:lpstr>Sequential Building Blocks</vt:lpstr>
      <vt:lpstr>Index</vt:lpstr>
      <vt:lpstr>Building Blocks</vt:lpstr>
      <vt:lpstr>Counters</vt:lpstr>
      <vt:lpstr>Digitally Controlled Oscillator (DCO)</vt:lpstr>
      <vt:lpstr>Shift Registers (1)</vt:lpstr>
      <vt:lpstr>Shift Registers (2)</vt:lpstr>
      <vt:lpstr>Scan Chains</vt:lpstr>
      <vt:lpstr>Memory (1)</vt:lpstr>
      <vt:lpstr>Memory (2)</vt:lpstr>
      <vt:lpstr>Memory Arrays</vt:lpstr>
      <vt:lpstr>Bit Cell (1)</vt:lpstr>
      <vt:lpstr>Bit Cell (2)</vt:lpstr>
      <vt:lpstr>Dynamic Random Access Memory (DRAM)</vt:lpstr>
      <vt:lpstr>Static Random Access Memory (SRAM)</vt:lpstr>
      <vt:lpstr>Memory comparison</vt:lpstr>
      <vt:lpstr>Register Files</vt:lpstr>
      <vt:lpstr>Read Only Memory (ROM) (1)</vt:lpstr>
      <vt:lpstr>Programmable ROM</vt:lpstr>
      <vt:lpstr>Re-programmable ROM </vt:lpstr>
      <vt:lpstr>Lookup tables (LUT)</vt:lpstr>
      <vt:lpstr>Programmable Logic Array (PLA)</vt:lpstr>
      <vt:lpstr>Programmable Logic Array (PLA)</vt:lpstr>
      <vt:lpstr>Field Programmable Gate Array (FPGA) (1)</vt:lpstr>
      <vt:lpstr>Field Programmable Gate Array (FPGA) (2)</vt:lpstr>
      <vt:lpstr>Field Programmable Gate Array (FPGA)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2024-12-06T07:11:27Z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