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16068D-2F13-CA44-9725-40FC0ECDD9CA}" v="3" dt="2023-05-17T12:53:27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06"/>
    <p:restoredTop sz="94725"/>
  </p:normalViewPr>
  <p:slideViewPr>
    <p:cSldViewPr snapToGrid="0" snapToObjects="1">
      <p:cViewPr varScale="1">
        <p:scale>
          <a:sx n="148" d="100"/>
          <a:sy n="148" d="100"/>
        </p:scale>
        <p:origin x="23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BDE16916-5F1F-B640-862F-454FEF94E1A1}"/>
    <pc:docChg chg="undo custSel modSld">
      <pc:chgData name="Riccardo Berta" userId="c8694f89-bba4-4576-b0a8-456619ca5a8c" providerId="ADAL" clId="{BDE16916-5F1F-B640-862F-454FEF94E1A1}" dt="2022-05-06T13:02:22.784" v="106" actId="20577"/>
      <pc:docMkLst>
        <pc:docMk/>
      </pc:docMkLst>
      <pc:sldChg chg="modSp">
        <pc:chgData name="Riccardo Berta" userId="c8694f89-bba4-4576-b0a8-456619ca5a8c" providerId="ADAL" clId="{BDE16916-5F1F-B640-862F-454FEF94E1A1}" dt="2022-05-03T07:29:34.506" v="0"/>
        <pc:sldMkLst>
          <pc:docMk/>
          <pc:sldMk cId="0" sldId="257"/>
        </pc:sldMkLst>
        <pc:picChg chg="mod">
          <ac:chgData name="Riccardo Berta" userId="c8694f89-bba4-4576-b0a8-456619ca5a8c" providerId="ADAL" clId="{BDE16916-5F1F-B640-862F-454FEF94E1A1}" dt="2022-05-03T07:29:34.506" v="0"/>
          <ac:picMkLst>
            <pc:docMk/>
            <pc:sldMk cId="0" sldId="257"/>
            <ac:picMk id="86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3T07:30:13.773" v="3"/>
        <pc:sldMkLst>
          <pc:docMk/>
          <pc:sldMk cId="0" sldId="258"/>
        </pc:sldMkLst>
        <pc:picChg chg="mod">
          <ac:chgData name="Riccardo Berta" userId="c8694f89-bba4-4576-b0a8-456619ca5a8c" providerId="ADAL" clId="{BDE16916-5F1F-B640-862F-454FEF94E1A1}" dt="2022-05-03T07:29:58.370" v="1"/>
          <ac:picMkLst>
            <pc:docMk/>
            <pc:sldMk cId="0" sldId="258"/>
            <ac:picMk id="93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0:13.773" v="3"/>
          <ac:picMkLst>
            <pc:docMk/>
            <pc:sldMk cId="0" sldId="258"/>
            <ac:picMk id="94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4T06:20:19.977" v="26" actId="20577"/>
        <pc:sldMkLst>
          <pc:docMk/>
          <pc:sldMk cId="0" sldId="259"/>
        </pc:sldMkLst>
        <pc:spChg chg="mod">
          <ac:chgData name="Riccardo Berta" userId="c8694f89-bba4-4576-b0a8-456619ca5a8c" providerId="ADAL" clId="{BDE16916-5F1F-B640-862F-454FEF94E1A1}" dt="2022-05-04T06:20:19.977" v="26" actId="20577"/>
          <ac:spMkLst>
            <pc:docMk/>
            <pc:sldMk cId="0" sldId="259"/>
            <ac:spMk id="100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0:28.834" v="4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0:50.609" v="7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1:02.378" v="8"/>
          <ac:picMkLst>
            <pc:docMk/>
            <pc:sldMk cId="0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4T06:20:40.159" v="30" actId="12"/>
        <pc:sldMkLst>
          <pc:docMk/>
          <pc:sldMk cId="0" sldId="260"/>
        </pc:sldMkLst>
        <pc:spChg chg="mod">
          <ac:chgData name="Riccardo Berta" userId="c8694f89-bba4-4576-b0a8-456619ca5a8c" providerId="ADAL" clId="{BDE16916-5F1F-B640-862F-454FEF94E1A1}" dt="2022-05-04T06:20:40.159" v="30" actId="12"/>
          <ac:spMkLst>
            <pc:docMk/>
            <pc:sldMk cId="0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1:16.970" v="9"/>
          <ac:picMkLst>
            <pc:docMk/>
            <pc:sldMk cId="0" sldId="260"/>
            <ac:picMk id="110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4T08:30:34.254" v="42" actId="20577"/>
        <pc:sldMkLst>
          <pc:docMk/>
          <pc:sldMk cId="0" sldId="261"/>
        </pc:sldMkLst>
        <pc:spChg chg="mod">
          <ac:chgData name="Riccardo Berta" userId="c8694f89-bba4-4576-b0a8-456619ca5a8c" providerId="ADAL" clId="{BDE16916-5F1F-B640-862F-454FEF94E1A1}" dt="2022-05-04T08:30:34.254" v="42" actId="20577"/>
          <ac:spMkLst>
            <pc:docMk/>
            <pc:sldMk cId="0" sldId="261"/>
            <ac:spMk id="116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1:30.739" v="10"/>
          <ac:picMkLst>
            <pc:docMk/>
            <pc:sldMk cId="0" sldId="261"/>
            <ac:picMk id="117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1:43.624" v="11"/>
          <ac:picMkLst>
            <pc:docMk/>
            <pc:sldMk cId="0" sldId="261"/>
            <ac:picMk id="118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2:02.363" v="12"/>
        <pc:sldMkLst>
          <pc:docMk/>
          <pc:sldMk cId="0" sldId="262"/>
        </pc:sldMkLst>
        <pc:picChg chg="mod">
          <ac:chgData name="Riccardo Berta" userId="c8694f89-bba4-4576-b0a8-456619ca5a8c" providerId="ADAL" clId="{BDE16916-5F1F-B640-862F-454FEF94E1A1}" dt="2022-05-03T07:32:02.363" v="12"/>
          <ac:picMkLst>
            <pc:docMk/>
            <pc:sldMk cId="0" sldId="262"/>
            <ac:picMk id="125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6T12:39:13.850" v="63" actId="20577"/>
        <pc:sldMkLst>
          <pc:docMk/>
          <pc:sldMk cId="0" sldId="264"/>
        </pc:sldMkLst>
        <pc:spChg chg="mod">
          <ac:chgData name="Riccardo Berta" userId="c8694f89-bba4-4576-b0a8-456619ca5a8c" providerId="ADAL" clId="{BDE16916-5F1F-B640-862F-454FEF94E1A1}" dt="2022-05-06T12:39:13.850" v="63" actId="20577"/>
          <ac:spMkLst>
            <pc:docMk/>
            <pc:sldMk cId="0" sldId="264"/>
            <ac:spMk id="137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2:19.374" v="13"/>
          <ac:picMkLst>
            <pc:docMk/>
            <pc:sldMk cId="0" sldId="264"/>
            <ac:picMk id="138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3:00.197" v="16"/>
        <pc:sldMkLst>
          <pc:docMk/>
          <pc:sldMk cId="0" sldId="265"/>
        </pc:sldMkLst>
        <pc:picChg chg="mod">
          <ac:chgData name="Riccardo Berta" userId="c8694f89-bba4-4576-b0a8-456619ca5a8c" providerId="ADAL" clId="{BDE16916-5F1F-B640-862F-454FEF94E1A1}" dt="2022-05-03T07:32:32.847" v="14"/>
          <ac:picMkLst>
            <pc:docMk/>
            <pc:sldMk cId="0" sldId="265"/>
            <ac:picMk id="145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2:46.401" v="15"/>
          <ac:picMkLst>
            <pc:docMk/>
            <pc:sldMk cId="0" sldId="265"/>
            <ac:picMk id="146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3:00.197" v="16"/>
          <ac:picMkLst>
            <pc:docMk/>
            <pc:sldMk cId="0" sldId="265"/>
            <ac:picMk id="147" creationId="{00000000-0000-0000-0000-000000000000}"/>
          </ac:picMkLst>
        </pc:picChg>
      </pc:sldChg>
      <pc:sldChg chg="modSp mod modNotes">
        <pc:chgData name="Riccardo Berta" userId="c8694f89-bba4-4576-b0a8-456619ca5a8c" providerId="ADAL" clId="{BDE16916-5F1F-B640-862F-454FEF94E1A1}" dt="2022-05-06T13:02:22.784" v="106" actId="20577"/>
        <pc:sldMkLst>
          <pc:docMk/>
          <pc:sldMk cId="0" sldId="266"/>
        </pc:sldMkLst>
        <pc:spChg chg="mod">
          <ac:chgData name="Riccardo Berta" userId="c8694f89-bba4-4576-b0a8-456619ca5a8c" providerId="ADAL" clId="{BDE16916-5F1F-B640-862F-454FEF94E1A1}" dt="2022-05-06T13:02:22.784" v="106" actId="20577"/>
          <ac:spMkLst>
            <pc:docMk/>
            <pc:sldMk cId="0" sldId="266"/>
            <ac:spMk id="153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3:16.174" v="17"/>
          <ac:picMkLst>
            <pc:docMk/>
            <pc:sldMk cId="0" sldId="266"/>
            <ac:picMk id="154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3:28.828" v="18"/>
        <pc:sldMkLst>
          <pc:docMk/>
          <pc:sldMk cId="0" sldId="267"/>
        </pc:sldMkLst>
        <pc:picChg chg="mod">
          <ac:chgData name="Riccardo Berta" userId="c8694f89-bba4-4576-b0a8-456619ca5a8c" providerId="ADAL" clId="{BDE16916-5F1F-B640-862F-454FEF94E1A1}" dt="2022-05-03T07:33:28.828" v="18"/>
          <ac:picMkLst>
            <pc:docMk/>
            <pc:sldMk cId="0" sldId="267"/>
            <ac:picMk id="161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3:52.578" v="20"/>
        <pc:sldMkLst>
          <pc:docMk/>
          <pc:sldMk cId="0" sldId="268"/>
        </pc:sldMkLst>
        <pc:picChg chg="mod">
          <ac:chgData name="Riccardo Berta" userId="c8694f89-bba4-4576-b0a8-456619ca5a8c" providerId="ADAL" clId="{BDE16916-5F1F-B640-862F-454FEF94E1A1}" dt="2022-05-03T07:33:42.115" v="19"/>
          <ac:picMkLst>
            <pc:docMk/>
            <pc:sldMk cId="0" sldId="268"/>
            <ac:picMk id="168" creationId="{00000000-0000-0000-0000-000000000000}"/>
          </ac:picMkLst>
        </pc:picChg>
        <pc:picChg chg="mod">
          <ac:chgData name="Riccardo Berta" userId="c8694f89-bba4-4576-b0a8-456619ca5a8c" providerId="ADAL" clId="{BDE16916-5F1F-B640-862F-454FEF94E1A1}" dt="2022-05-03T07:33:52.578" v="20"/>
          <ac:picMkLst>
            <pc:docMk/>
            <pc:sldMk cId="0" sldId="268"/>
            <ac:picMk id="169" creationId="{00000000-0000-0000-0000-000000000000}"/>
          </ac:picMkLst>
        </pc:picChg>
      </pc:sldChg>
      <pc:sldChg chg="modSp mod">
        <pc:chgData name="Riccardo Berta" userId="c8694f89-bba4-4576-b0a8-456619ca5a8c" providerId="ADAL" clId="{BDE16916-5F1F-B640-862F-454FEF94E1A1}" dt="2022-05-04T06:31:55.111" v="39" actId="12"/>
        <pc:sldMkLst>
          <pc:docMk/>
          <pc:sldMk cId="0" sldId="269"/>
        </pc:sldMkLst>
        <pc:spChg chg="mod">
          <ac:chgData name="Riccardo Berta" userId="c8694f89-bba4-4576-b0a8-456619ca5a8c" providerId="ADAL" clId="{BDE16916-5F1F-B640-862F-454FEF94E1A1}" dt="2022-05-04T06:31:55.111" v="39" actId="12"/>
          <ac:spMkLst>
            <pc:docMk/>
            <pc:sldMk cId="0" sldId="269"/>
            <ac:spMk id="175" creationId="{00000000-0000-0000-0000-000000000000}"/>
          </ac:spMkLst>
        </pc:spChg>
        <pc:picChg chg="mod">
          <ac:chgData name="Riccardo Berta" userId="c8694f89-bba4-4576-b0a8-456619ca5a8c" providerId="ADAL" clId="{BDE16916-5F1F-B640-862F-454FEF94E1A1}" dt="2022-05-03T07:34:09.745" v="21"/>
          <ac:picMkLst>
            <pc:docMk/>
            <pc:sldMk cId="0" sldId="269"/>
            <ac:picMk id="176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4:35.991" v="23"/>
        <pc:sldMkLst>
          <pc:docMk/>
          <pc:sldMk cId="0" sldId="270"/>
        </pc:sldMkLst>
        <pc:picChg chg="mod">
          <ac:chgData name="Riccardo Berta" userId="c8694f89-bba4-4576-b0a8-456619ca5a8c" providerId="ADAL" clId="{BDE16916-5F1F-B640-862F-454FEF94E1A1}" dt="2022-05-03T07:34:35.991" v="23"/>
          <ac:picMkLst>
            <pc:docMk/>
            <pc:sldMk cId="0" sldId="270"/>
            <ac:picMk id="183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4:49.775" v="24"/>
        <pc:sldMkLst>
          <pc:docMk/>
          <pc:sldMk cId="0" sldId="271"/>
        </pc:sldMkLst>
        <pc:picChg chg="mod">
          <ac:chgData name="Riccardo Berta" userId="c8694f89-bba4-4576-b0a8-456619ca5a8c" providerId="ADAL" clId="{BDE16916-5F1F-B640-862F-454FEF94E1A1}" dt="2022-05-03T07:34:49.775" v="24"/>
          <ac:picMkLst>
            <pc:docMk/>
            <pc:sldMk cId="0" sldId="271"/>
            <ac:picMk id="191" creationId="{00000000-0000-0000-0000-000000000000}"/>
          </ac:picMkLst>
        </pc:picChg>
      </pc:sldChg>
      <pc:sldChg chg="modSp">
        <pc:chgData name="Riccardo Berta" userId="c8694f89-bba4-4576-b0a8-456619ca5a8c" providerId="ADAL" clId="{BDE16916-5F1F-B640-862F-454FEF94E1A1}" dt="2022-05-03T07:35:06.701" v="25"/>
        <pc:sldMkLst>
          <pc:docMk/>
          <pc:sldMk cId="0" sldId="272"/>
        </pc:sldMkLst>
        <pc:picChg chg="mod">
          <ac:chgData name="Riccardo Berta" userId="c8694f89-bba4-4576-b0a8-456619ca5a8c" providerId="ADAL" clId="{BDE16916-5F1F-B640-862F-454FEF94E1A1}" dt="2022-05-03T07:35:06.701" v="25"/>
          <ac:picMkLst>
            <pc:docMk/>
            <pc:sldMk cId="0" sldId="272"/>
            <ac:picMk id="198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EA16068D-2F13-CA44-9725-40FC0ECDD9CA}"/>
    <pc:docChg chg="undo custSel delSld modSld sldOrd">
      <pc:chgData name="Riccardo Berta" userId="c8694f89-bba4-4576-b0a8-456619ca5a8c" providerId="ADAL" clId="{EA16068D-2F13-CA44-9725-40FC0ECDD9CA}" dt="2023-05-17T12:53:25.595" v="773" actId="20578"/>
      <pc:docMkLst>
        <pc:docMk/>
      </pc:docMkLst>
      <pc:sldChg chg="modSp mod">
        <pc:chgData name="Riccardo Berta" userId="c8694f89-bba4-4576-b0a8-456619ca5a8c" providerId="ADAL" clId="{EA16068D-2F13-CA44-9725-40FC0ECDD9CA}" dt="2023-05-11T11:49:07.018" v="47" actId="403"/>
        <pc:sldMkLst>
          <pc:docMk/>
          <pc:sldMk cId="0" sldId="258"/>
        </pc:sldMkLst>
        <pc:spChg chg="mod">
          <ac:chgData name="Riccardo Berta" userId="c8694f89-bba4-4576-b0a8-456619ca5a8c" providerId="ADAL" clId="{EA16068D-2F13-CA44-9725-40FC0ECDD9CA}" dt="2023-05-11T11:49:07.018" v="47" actId="403"/>
          <ac:spMkLst>
            <pc:docMk/>
            <pc:sldMk cId="0" sldId="258"/>
            <ac:spMk id="92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1T11:49:25.453" v="69" actId="1036"/>
        <pc:sldMkLst>
          <pc:docMk/>
          <pc:sldMk cId="0" sldId="259"/>
        </pc:sldMkLst>
        <pc:picChg chg="mod">
          <ac:chgData name="Riccardo Berta" userId="c8694f89-bba4-4576-b0a8-456619ca5a8c" providerId="ADAL" clId="{EA16068D-2F13-CA44-9725-40FC0ECDD9CA}" dt="2023-05-11T11:49:13.124" v="48" actId="1076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EA16068D-2F13-CA44-9725-40FC0ECDD9CA}" dt="2023-05-11T11:49:20.247" v="63" actId="1035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EA16068D-2F13-CA44-9725-40FC0ECDD9CA}" dt="2023-05-11T11:49:25.453" v="69" actId="1036"/>
          <ac:picMkLst>
            <pc:docMk/>
            <pc:sldMk cId="0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EA16068D-2F13-CA44-9725-40FC0ECDD9CA}" dt="2023-05-11T11:48:30.095" v="3" actId="20577"/>
        <pc:sldMkLst>
          <pc:docMk/>
          <pc:sldMk cId="0" sldId="260"/>
        </pc:sldMkLst>
        <pc:spChg chg="mod">
          <ac:chgData name="Riccardo Berta" userId="c8694f89-bba4-4576-b0a8-456619ca5a8c" providerId="ADAL" clId="{EA16068D-2F13-CA44-9725-40FC0ECDD9CA}" dt="2023-05-11T11:48:30.095" v="3" actId="20577"/>
          <ac:spMkLst>
            <pc:docMk/>
            <pc:sldMk cId="0" sldId="260"/>
            <ac:spMk id="109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2:24:44.233" v="772" actId="15"/>
        <pc:sldMkLst>
          <pc:docMk/>
          <pc:sldMk cId="0" sldId="261"/>
        </pc:sldMkLst>
        <pc:spChg chg="mod">
          <ac:chgData name="Riccardo Berta" userId="c8694f89-bba4-4576-b0a8-456619ca5a8c" providerId="ADAL" clId="{EA16068D-2F13-CA44-9725-40FC0ECDD9CA}" dt="2023-05-17T12:24:44.233" v="772" actId="15"/>
          <ac:spMkLst>
            <pc:docMk/>
            <pc:sldMk cId="0" sldId="261"/>
            <ac:spMk id="116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1T11:50:55.251" v="99" actId="14100"/>
        <pc:sldMkLst>
          <pc:docMk/>
          <pc:sldMk cId="0" sldId="262"/>
        </pc:sldMkLst>
        <pc:spChg chg="mod">
          <ac:chgData name="Riccardo Berta" userId="c8694f89-bba4-4576-b0a8-456619ca5a8c" providerId="ADAL" clId="{EA16068D-2F13-CA44-9725-40FC0ECDD9CA}" dt="2023-05-11T11:50:55.251" v="99" actId="14100"/>
          <ac:spMkLst>
            <pc:docMk/>
            <pc:sldMk cId="0" sldId="262"/>
            <ac:spMk id="124" creationId="{00000000-0000-0000-0000-000000000000}"/>
          </ac:spMkLst>
        </pc:spChg>
      </pc:sldChg>
      <pc:sldChg chg="del ord">
        <pc:chgData name="Riccardo Berta" userId="c8694f89-bba4-4576-b0a8-456619ca5a8c" providerId="ADAL" clId="{EA16068D-2F13-CA44-9725-40FC0ECDD9CA}" dt="2023-05-11T11:51:46.593" v="115" actId="2696"/>
        <pc:sldMkLst>
          <pc:docMk/>
          <pc:sldMk cId="0" sldId="263"/>
        </pc:sldMkLst>
      </pc:sldChg>
      <pc:sldChg chg="modSp mod">
        <pc:chgData name="Riccardo Berta" userId="c8694f89-bba4-4576-b0a8-456619ca5a8c" providerId="ADAL" clId="{EA16068D-2F13-CA44-9725-40FC0ECDD9CA}" dt="2023-05-11T11:52:52.226" v="158" actId="404"/>
        <pc:sldMkLst>
          <pc:docMk/>
          <pc:sldMk cId="0" sldId="264"/>
        </pc:sldMkLst>
        <pc:spChg chg="mod">
          <ac:chgData name="Riccardo Berta" userId="c8694f89-bba4-4576-b0a8-456619ca5a8c" providerId="ADAL" clId="{EA16068D-2F13-CA44-9725-40FC0ECDD9CA}" dt="2023-05-11T11:52:52.226" v="158" actId="404"/>
          <ac:spMkLst>
            <pc:docMk/>
            <pc:sldMk cId="0" sldId="264"/>
            <ac:spMk id="137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2:53:25.595" v="773" actId="20578"/>
        <pc:sldMkLst>
          <pc:docMk/>
          <pc:sldMk cId="0" sldId="265"/>
        </pc:sldMkLst>
        <pc:spChg chg="mod">
          <ac:chgData name="Riccardo Berta" userId="c8694f89-bba4-4576-b0a8-456619ca5a8c" providerId="ADAL" clId="{EA16068D-2F13-CA44-9725-40FC0ECDD9CA}" dt="2023-05-17T12:53:25.595" v="773" actId="20578"/>
          <ac:spMkLst>
            <pc:docMk/>
            <pc:sldMk cId="0" sldId="265"/>
            <ac:spMk id="144" creationId="{00000000-0000-0000-0000-000000000000}"/>
          </ac:spMkLst>
        </pc:spChg>
        <pc:picChg chg="mod">
          <ac:chgData name="Riccardo Berta" userId="c8694f89-bba4-4576-b0a8-456619ca5a8c" providerId="ADAL" clId="{EA16068D-2F13-CA44-9725-40FC0ECDD9CA}" dt="2023-05-11T11:54:33.127" v="204" actId="1076"/>
          <ac:picMkLst>
            <pc:docMk/>
            <pc:sldMk cId="0" sldId="265"/>
            <ac:picMk id="145" creationId="{00000000-0000-0000-0000-000000000000}"/>
          </ac:picMkLst>
        </pc:picChg>
        <pc:picChg chg="mod">
          <ac:chgData name="Riccardo Berta" userId="c8694f89-bba4-4576-b0a8-456619ca5a8c" providerId="ADAL" clId="{EA16068D-2F13-CA44-9725-40FC0ECDD9CA}" dt="2023-05-11T11:54:30.675" v="203" actId="1076"/>
          <ac:picMkLst>
            <pc:docMk/>
            <pc:sldMk cId="0" sldId="265"/>
            <ac:picMk id="146" creationId="{00000000-0000-0000-0000-000000000000}"/>
          </ac:picMkLst>
        </pc:picChg>
        <pc:picChg chg="mod">
          <ac:chgData name="Riccardo Berta" userId="c8694f89-bba4-4576-b0a8-456619ca5a8c" providerId="ADAL" clId="{EA16068D-2F13-CA44-9725-40FC0ECDD9CA}" dt="2023-05-11T11:54:27.963" v="202" actId="1076"/>
          <ac:picMkLst>
            <pc:docMk/>
            <pc:sldMk cId="0" sldId="265"/>
            <ac:picMk id="147" creationId="{00000000-0000-0000-0000-000000000000}"/>
          </ac:picMkLst>
        </pc:picChg>
      </pc:sldChg>
      <pc:sldChg chg="modSp mod">
        <pc:chgData name="Riccardo Berta" userId="c8694f89-bba4-4576-b0a8-456619ca5a8c" providerId="ADAL" clId="{EA16068D-2F13-CA44-9725-40FC0ECDD9CA}" dt="2023-05-17T10:25:14.059" v="268" actId="1076"/>
        <pc:sldMkLst>
          <pc:docMk/>
          <pc:sldMk cId="0" sldId="266"/>
        </pc:sldMkLst>
        <pc:spChg chg="mod">
          <ac:chgData name="Riccardo Berta" userId="c8694f89-bba4-4576-b0a8-456619ca5a8c" providerId="ADAL" clId="{EA16068D-2F13-CA44-9725-40FC0ECDD9CA}" dt="2023-05-17T10:25:14.059" v="268" actId="1076"/>
          <ac:spMkLst>
            <pc:docMk/>
            <pc:sldMk cId="0" sldId="266"/>
            <ac:spMk id="153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27:49.052" v="334" actId="14100"/>
        <pc:sldMkLst>
          <pc:docMk/>
          <pc:sldMk cId="0" sldId="267"/>
        </pc:sldMkLst>
        <pc:spChg chg="mod">
          <ac:chgData name="Riccardo Berta" userId="c8694f89-bba4-4576-b0a8-456619ca5a8c" providerId="ADAL" clId="{EA16068D-2F13-CA44-9725-40FC0ECDD9CA}" dt="2023-05-17T10:27:49.052" v="334" actId="14100"/>
          <ac:spMkLst>
            <pc:docMk/>
            <pc:sldMk cId="0" sldId="267"/>
            <ac:spMk id="160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29:31.409" v="366" actId="404"/>
        <pc:sldMkLst>
          <pc:docMk/>
          <pc:sldMk cId="0" sldId="268"/>
        </pc:sldMkLst>
        <pc:spChg chg="mod">
          <ac:chgData name="Riccardo Berta" userId="c8694f89-bba4-4576-b0a8-456619ca5a8c" providerId="ADAL" clId="{EA16068D-2F13-CA44-9725-40FC0ECDD9CA}" dt="2023-05-17T10:29:31.409" v="366" actId="404"/>
          <ac:spMkLst>
            <pc:docMk/>
            <pc:sldMk cId="0" sldId="268"/>
            <ac:spMk id="167" creationId="{00000000-0000-0000-0000-000000000000}"/>
          </ac:spMkLst>
        </pc:spChg>
        <pc:picChg chg="mod">
          <ac:chgData name="Riccardo Berta" userId="c8694f89-bba4-4576-b0a8-456619ca5a8c" providerId="ADAL" clId="{EA16068D-2F13-CA44-9725-40FC0ECDD9CA}" dt="2023-05-17T10:29:05.085" v="358" actId="1076"/>
          <ac:picMkLst>
            <pc:docMk/>
            <pc:sldMk cId="0" sldId="268"/>
            <ac:picMk id="169" creationId="{00000000-0000-0000-0000-000000000000}"/>
          </ac:picMkLst>
        </pc:picChg>
      </pc:sldChg>
      <pc:sldChg chg="modSp mod">
        <pc:chgData name="Riccardo Berta" userId="c8694f89-bba4-4576-b0a8-456619ca5a8c" providerId="ADAL" clId="{EA16068D-2F13-CA44-9725-40FC0ECDD9CA}" dt="2023-05-17T10:31:51.669" v="423" actId="20577"/>
        <pc:sldMkLst>
          <pc:docMk/>
          <pc:sldMk cId="0" sldId="269"/>
        </pc:sldMkLst>
        <pc:spChg chg="mod">
          <ac:chgData name="Riccardo Berta" userId="c8694f89-bba4-4576-b0a8-456619ca5a8c" providerId="ADAL" clId="{EA16068D-2F13-CA44-9725-40FC0ECDD9CA}" dt="2023-05-17T10:31:51.669" v="423" actId="20577"/>
          <ac:spMkLst>
            <pc:docMk/>
            <pc:sldMk cId="0" sldId="269"/>
            <ac:spMk id="175" creationId="{00000000-0000-0000-0000-000000000000}"/>
          </ac:spMkLst>
        </pc:spChg>
        <pc:picChg chg="mod">
          <ac:chgData name="Riccardo Berta" userId="c8694f89-bba4-4576-b0a8-456619ca5a8c" providerId="ADAL" clId="{EA16068D-2F13-CA44-9725-40FC0ECDD9CA}" dt="2023-05-17T10:29:40.350" v="367" actId="1076"/>
          <ac:picMkLst>
            <pc:docMk/>
            <pc:sldMk cId="0" sldId="269"/>
            <ac:picMk id="176" creationId="{00000000-0000-0000-0000-000000000000}"/>
          </ac:picMkLst>
        </pc:picChg>
      </pc:sldChg>
      <pc:sldChg chg="modSp mod">
        <pc:chgData name="Riccardo Berta" userId="c8694f89-bba4-4576-b0a8-456619ca5a8c" providerId="ADAL" clId="{EA16068D-2F13-CA44-9725-40FC0ECDD9CA}" dt="2023-05-17T10:33:44.895" v="455" actId="313"/>
        <pc:sldMkLst>
          <pc:docMk/>
          <pc:sldMk cId="0" sldId="270"/>
        </pc:sldMkLst>
        <pc:spChg chg="mod">
          <ac:chgData name="Riccardo Berta" userId="c8694f89-bba4-4576-b0a8-456619ca5a8c" providerId="ADAL" clId="{EA16068D-2F13-CA44-9725-40FC0ECDD9CA}" dt="2023-05-17T10:33:44.895" v="455" actId="313"/>
          <ac:spMkLst>
            <pc:docMk/>
            <pc:sldMk cId="0" sldId="270"/>
            <ac:spMk id="182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42:26.636" v="701" actId="403"/>
        <pc:sldMkLst>
          <pc:docMk/>
          <pc:sldMk cId="0" sldId="271"/>
        </pc:sldMkLst>
        <pc:spChg chg="mod">
          <ac:chgData name="Riccardo Berta" userId="c8694f89-bba4-4576-b0a8-456619ca5a8c" providerId="ADAL" clId="{EA16068D-2F13-CA44-9725-40FC0ECDD9CA}" dt="2023-05-17T10:42:26.636" v="701" actId="403"/>
          <ac:spMkLst>
            <pc:docMk/>
            <pc:sldMk cId="0" sldId="271"/>
            <ac:spMk id="189" creationId="{00000000-0000-0000-0000-000000000000}"/>
          </ac:spMkLst>
        </pc:spChg>
        <pc:picChg chg="mod">
          <ac:chgData name="Riccardo Berta" userId="c8694f89-bba4-4576-b0a8-456619ca5a8c" providerId="ADAL" clId="{EA16068D-2F13-CA44-9725-40FC0ECDD9CA}" dt="2023-05-17T10:39:45.639" v="612" actId="1076"/>
          <ac:picMkLst>
            <pc:docMk/>
            <pc:sldMk cId="0" sldId="271"/>
            <ac:picMk id="190" creationId="{00000000-0000-0000-0000-000000000000}"/>
          </ac:picMkLst>
        </pc:picChg>
      </pc:sldChg>
      <pc:sldChg chg="modSp mod">
        <pc:chgData name="Riccardo Berta" userId="c8694f89-bba4-4576-b0a8-456619ca5a8c" providerId="ADAL" clId="{EA16068D-2F13-CA44-9725-40FC0ECDD9CA}" dt="2023-05-17T10:43:48.517" v="714" actId="404"/>
        <pc:sldMkLst>
          <pc:docMk/>
          <pc:sldMk cId="0" sldId="273"/>
        </pc:sldMkLst>
        <pc:spChg chg="mod">
          <ac:chgData name="Riccardo Berta" userId="c8694f89-bba4-4576-b0a8-456619ca5a8c" providerId="ADAL" clId="{EA16068D-2F13-CA44-9725-40FC0ECDD9CA}" dt="2023-05-17T10:43:48.517" v="714" actId="404"/>
          <ac:spMkLst>
            <pc:docMk/>
            <pc:sldMk cId="0" sldId="273"/>
            <ac:spMk id="204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45:01.793" v="722" actId="6549"/>
        <pc:sldMkLst>
          <pc:docMk/>
          <pc:sldMk cId="0" sldId="274"/>
        </pc:sldMkLst>
        <pc:spChg chg="mod">
          <ac:chgData name="Riccardo Berta" userId="c8694f89-bba4-4576-b0a8-456619ca5a8c" providerId="ADAL" clId="{EA16068D-2F13-CA44-9725-40FC0ECDD9CA}" dt="2023-05-17T10:45:01.793" v="722" actId="6549"/>
          <ac:spMkLst>
            <pc:docMk/>
            <pc:sldMk cId="0" sldId="274"/>
            <ac:spMk id="210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46:21.986" v="755" actId="20577"/>
        <pc:sldMkLst>
          <pc:docMk/>
          <pc:sldMk cId="0" sldId="276"/>
        </pc:sldMkLst>
        <pc:spChg chg="mod">
          <ac:chgData name="Riccardo Berta" userId="c8694f89-bba4-4576-b0a8-456619ca5a8c" providerId="ADAL" clId="{EA16068D-2F13-CA44-9725-40FC0ECDD9CA}" dt="2023-05-17T10:46:21.986" v="755" actId="20577"/>
          <ac:spMkLst>
            <pc:docMk/>
            <pc:sldMk cId="0" sldId="276"/>
            <ac:spMk id="285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46:53.436" v="768" actId="20577"/>
        <pc:sldMkLst>
          <pc:docMk/>
          <pc:sldMk cId="0" sldId="277"/>
        </pc:sldMkLst>
        <pc:spChg chg="mod">
          <ac:chgData name="Riccardo Berta" userId="c8694f89-bba4-4576-b0a8-456619ca5a8c" providerId="ADAL" clId="{EA16068D-2F13-CA44-9725-40FC0ECDD9CA}" dt="2023-05-17T10:46:53.436" v="768" actId="20577"/>
          <ac:spMkLst>
            <pc:docMk/>
            <pc:sldMk cId="0" sldId="277"/>
            <ac:spMk id="291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7T10:47:21.375" v="771" actId="20577"/>
        <pc:sldMkLst>
          <pc:docMk/>
          <pc:sldMk cId="0" sldId="278"/>
        </pc:sldMkLst>
        <pc:spChg chg="mod">
          <ac:chgData name="Riccardo Berta" userId="c8694f89-bba4-4576-b0a8-456619ca5a8c" providerId="ADAL" clId="{EA16068D-2F13-CA44-9725-40FC0ECDD9CA}" dt="2023-05-17T10:47:21.375" v="771" actId="20577"/>
          <ac:spMkLst>
            <pc:docMk/>
            <pc:sldMk cId="0" sldId="278"/>
            <ac:spMk id="297" creationId="{00000000-0000-0000-0000-000000000000}"/>
          </ac:spMkLst>
        </pc:spChg>
      </pc:sldChg>
      <pc:sldChg chg="modSp mod">
        <pc:chgData name="Riccardo Berta" userId="c8694f89-bba4-4576-b0a8-456619ca5a8c" providerId="ADAL" clId="{EA16068D-2F13-CA44-9725-40FC0ECDD9CA}" dt="2023-05-11T11:51:42.467" v="114"/>
        <pc:sldMkLst>
          <pc:docMk/>
          <pc:sldMk cId="0" sldId="279"/>
        </pc:sldMkLst>
        <pc:spChg chg="mod">
          <ac:chgData name="Riccardo Berta" userId="c8694f89-bba4-4576-b0a8-456619ca5a8c" providerId="ADAL" clId="{EA16068D-2F13-CA44-9725-40FC0ECDD9CA}" dt="2023-05-11T11:51:42.467" v="114"/>
          <ac:spMkLst>
            <pc:docMk/>
            <pc:sldMk cId="0" sldId="279"/>
            <ac:spMk id="30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d013a7736d5df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d013a7736d5df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1d013a7736d5df1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1d013a7736d5df1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d013a7736d5df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d013a7736d5df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1d013a7736d5df1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1d013a7736d5df1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d013a7736d5df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1d013a7736d5df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1d013a7736d5df1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1d013a7736d5df1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013a7736d5df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d013a7736d5df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1d013a7736d5df1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1d013a7736d5df1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9f695d65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9f695d65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87c9b41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87c9b41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1b1dc8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1b1dc82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59f695d65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59f695d65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59f695d65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59f695d65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9f695d65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9f695d65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583696eb9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583696eb9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985d61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985d61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5985d619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5985d619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7b2b8a30794a76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7b2b8a30794a76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7b2b8a30794a7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47b2b8a30794a7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d013a7736d5df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d013a7736d5df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1d013a7736d5df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1d013a7736d5df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1d013a7736d5df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1d013a7736d5df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5%20-%20embedded%20documents.mp4?csf=1&amp;web=1&amp;e=Aub24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6%20-%20indexes.mp4?csf=1&amp;web=1&amp;e=h9XPuk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7%20-%20model%20data.mp4?csf=1&amp;web=1&amp;e=p37L0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8%20-%20example.mp4?csf=1&amp;web=1&amp;e=NvUkHg" TargetMode="Externa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9%20-%20aggregations.mp4?csf=1&amp;web=1&amp;e=0f41Ra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20%20-%20pros%20and%20cons.mp4?csf=1&amp;web=1&amp;e=CJ290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21%20-%20replication%20and%20sharding.mp4?csf=1&amp;web=1&amp;e=5hxeuV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hecodebarbarian.com/a-node-js-perspective-on-mongodb-4-transaction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22%20-%20transaction.mp4?csf=1&amp;web=1&amp;e=siY5d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1%20-%20orm.mp4?csf=1&amp;web=1&amp;e=R3Nj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2%20-%20problems%20and%20benefits.mp4?csf=1&amp;web=1&amp;e=FmvS1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3%20-%20data%20model.mp4?csf=1&amp;web=1&amp;e=MBT8KO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6%20-%20insert.mp4?csf=1&amp;web=1&amp;e=ykSI9t" TargetMode="External"/><Relationship Id="rId3" Type="http://schemas.openxmlformats.org/officeDocument/2006/relationships/hyperlink" Target="https://docs.mongodb.com/manual/administration/install-community/" TargetMode="External"/><Relationship Id="rId7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5%20-%20mongo%20and%20robo.mp4?csf=1&amp;web=1&amp;e=ipUuh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4%20-%20core%20difference.mp4?csf=1&amp;web=1&amp;e=ooPMpI" TargetMode="External"/><Relationship Id="rId4" Type="http://schemas.openxmlformats.org/officeDocument/2006/relationships/hyperlink" Target="https://robomongo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7%20-%20find.mp4?csf=1&amp;web=1&amp;e=CYFdn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8%20-%20query.mp4?csf=1&amp;web=1&amp;e=FP56oB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09%20-%20example.mp4?csf=1&amp;web=1&amp;e=J7v6mf" TargetMode="Externa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0%20-%20count%20and%20remove.mp4?csf=1&amp;web=1&amp;e=fztPP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1%20-%20update.mp4?csf=1&amp;web=1&amp;e=RVdFf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2%20-%20projection.mp4?csf=1&amp;web=1&amp;e=bCn7Oo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4%20-%20paging.mp4?csf=1&amp;web=1&amp;e=PvvJ9U" TargetMode="External"/><Relationship Id="rId5" Type="http://schemas.openxmlformats.org/officeDocument/2006/relationships/hyperlink" Target="https://unigeit-my.sharepoint.com/:v:/r/personal/riccardo_berta_unige_it/Documents/Corsi/MEA%20-%20Makers%20a%20new%20approach%20to%20Electronic%20Applications/Lecture%20Notes/07.%20Persisting%20Data/video/13%20-%20cursor.mp4?csf=1&amp;web=1&amp;e=HvN3Rd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Persisting Data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" name="Google Shape;64;p13"/>
          <p:cNvGrpSpPr/>
          <p:nvPr/>
        </p:nvGrpSpPr>
        <p:grpSpPr>
          <a:xfrm>
            <a:off x="4991502" y="202216"/>
            <a:ext cx="3988156" cy="1681357"/>
            <a:chOff x="596595" y="1681625"/>
            <a:chExt cx="7590704" cy="3377576"/>
          </a:xfrm>
        </p:grpSpPr>
        <p:pic>
          <p:nvPicPr>
            <p:cNvPr id="65" name="Google Shape;6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3500" y="3485357"/>
              <a:ext cx="1051800" cy="7152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3"/>
            <p:cNvSpPr/>
            <p:nvPr/>
          </p:nvSpPr>
          <p:spPr>
            <a:xfrm>
              <a:off x="1929869" y="3438494"/>
              <a:ext cx="2529576" cy="1548504"/>
            </a:xfrm>
            <a:prstGeom prst="cloud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" name="Google Shape;67;p13"/>
            <p:cNvCxnSpPr>
              <a:stCxn id="68" idx="3"/>
            </p:cNvCxnSpPr>
            <p:nvPr/>
          </p:nvCxnSpPr>
          <p:spPr>
            <a:xfrm>
              <a:off x="1937776" y="3426272"/>
              <a:ext cx="427200" cy="2379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68" name="Google Shape;68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6595" y="2978971"/>
              <a:ext cx="1341180" cy="894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69970" y="1681625"/>
              <a:ext cx="921151" cy="7724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0" name="Google Shape;70;p13"/>
            <p:cNvCxnSpPr>
              <a:stCxn id="69" idx="2"/>
              <a:endCxn id="66" idx="3"/>
            </p:cNvCxnSpPr>
            <p:nvPr/>
          </p:nvCxnSpPr>
          <p:spPr>
            <a:xfrm>
              <a:off x="2830546" y="2454075"/>
              <a:ext cx="364200" cy="1073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1" name="Google Shape;71;p13"/>
            <p:cNvPicPr preferRelativeResize="0"/>
            <p:nvPr/>
          </p:nvPicPr>
          <p:blipFill rotWithShape="1">
            <a:blip r:embed="rId6">
              <a:alphaModFix/>
            </a:blip>
            <a:srcRect l="7526" t="9500" r="8376" b="35009"/>
            <a:stretch/>
          </p:blipFill>
          <p:spPr>
            <a:xfrm rot="5400000">
              <a:off x="6395675" y="3267576"/>
              <a:ext cx="2271976" cy="1311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1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5380" y="3787000"/>
              <a:ext cx="504057" cy="3252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3" name="Google Shape;73;p13"/>
            <p:cNvCxnSpPr/>
            <p:nvPr/>
          </p:nvCxnSpPr>
          <p:spPr>
            <a:xfrm>
              <a:off x="4459430" y="3920656"/>
              <a:ext cx="254100" cy="5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13"/>
            <p:cNvCxnSpPr/>
            <p:nvPr/>
          </p:nvCxnSpPr>
          <p:spPr>
            <a:xfrm>
              <a:off x="5765300" y="3919166"/>
              <a:ext cx="365400" cy="81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" name="Google Shape;75;p13"/>
            <p:cNvCxnSpPr>
              <a:stCxn id="72" idx="3"/>
              <a:endCxn id="72" idx="3"/>
            </p:cNvCxnSpPr>
            <p:nvPr/>
          </p:nvCxnSpPr>
          <p:spPr>
            <a:xfrm>
              <a:off x="6589437" y="3949600"/>
              <a:ext cx="0" cy="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6" name="Google Shape;76;p13"/>
            <p:cNvCxnSpPr>
              <a:stCxn id="72" idx="3"/>
            </p:cNvCxnSpPr>
            <p:nvPr/>
          </p:nvCxnSpPr>
          <p:spPr>
            <a:xfrm>
              <a:off x="6589437" y="3949600"/>
              <a:ext cx="304200" cy="8400"/>
            </a:xfrm>
            <a:prstGeom prst="straightConnector1">
              <a:avLst/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77" name="Google Shape;77;p13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2542954" y="3807661"/>
              <a:ext cx="1311275" cy="8154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5012750" y="4200575"/>
              <a:ext cx="576750" cy="81571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13"/>
          <p:cNvSpPr/>
          <p:nvPr/>
        </p:nvSpPr>
        <p:spPr>
          <a:xfrm>
            <a:off x="7172960" y="1409375"/>
            <a:ext cx="561300" cy="516300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Arrays and Embedded Documents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311700" y="1275525"/>
            <a:ext cx="8520600" cy="50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dirty="0"/>
              <a:t>Arrays</a:t>
            </a:r>
            <a:r>
              <a:rPr lang="en-GB" dirty="0"/>
              <a:t> can be used for </a:t>
            </a:r>
            <a:r>
              <a:rPr lang="en-GB" b="1" dirty="0"/>
              <a:t>many-to-one</a:t>
            </a:r>
            <a:r>
              <a:rPr lang="en-GB" dirty="0"/>
              <a:t> or </a:t>
            </a:r>
            <a:r>
              <a:rPr lang="en-GB" b="1" dirty="0"/>
              <a:t>many-to-many</a:t>
            </a:r>
            <a:r>
              <a:rPr lang="en-GB" dirty="0"/>
              <a:t> relationships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example: a measurement realized by two devices: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({_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id:ObjectId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('4d85c7039ab0fd70a117d733'), 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value:76, devices:[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('6272386cdf012d4f4ba31b3b'),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(’6272386cdf012d4f4ba31b3c')]})</a:t>
            </a:r>
          </a:p>
          <a:p>
            <a:pPr lvl="1">
              <a:spcBef>
                <a:spcPts val="0"/>
              </a:spcBef>
            </a:pPr>
            <a:r>
              <a:rPr lang="en-GB" dirty="0"/>
              <a:t>Notice that for some documents, the same field can be a scalar value, while for others it can be an array!</a:t>
            </a:r>
          </a:p>
          <a:p>
            <a:pPr lvl="1">
              <a:spcBef>
                <a:spcPts val="0"/>
              </a:spcBef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Arrays of values are much more convenient to deal with than many-to-many join-tables</a:t>
            </a:r>
            <a:endParaRPr sz="600"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Mongo supports also </a:t>
            </a:r>
            <a:r>
              <a:rPr lang="en-GB" b="1" dirty="0"/>
              <a:t>embedded documents</a:t>
            </a:r>
            <a:r>
              <a:rPr lang="en-GB" dirty="0"/>
              <a:t>	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({value:96, user:{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name:'Pio',surname:'Blu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’}})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Embedded documents can be queried using a dot-notation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db.measurements.find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user.name':'Pio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’})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Combining the two concepts, we can </a:t>
            </a:r>
            <a:r>
              <a:rPr lang="en-GB" b="1" dirty="0"/>
              <a:t>embed arrays of documents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54" name="Google Shape;154;p23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8000" y="5511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Indexes</a:t>
            </a:r>
            <a:endParaRPr dirty="0"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311700" y="990185"/>
            <a:ext cx="8520600" cy="5446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Indexes in mongo work like indexes in a relational database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help improve query and sorting performance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without indexes, mongo must perform a collection scan to select documents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special data structures (</a:t>
            </a:r>
            <a:r>
              <a:rPr lang="en-GB" dirty="0" err="1"/>
              <a:t>Btree</a:t>
            </a:r>
            <a:r>
              <a:rPr lang="en-GB" dirty="0"/>
              <a:t>) store value of a specific field (or set of fields) ordered by the value of the field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Created using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/>
              <a:t>and dropped using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dropIndex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db.devices.dropIndex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The index can be set as </a:t>
            </a:r>
            <a:r>
              <a:rPr lang="en-GB" b="1" dirty="0"/>
              <a:t>unique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 not store duplicate values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db.devices.ensureIndex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1}, {unique: true})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also create </a:t>
            </a:r>
            <a:r>
              <a:rPr lang="en-GB" b="1" dirty="0"/>
              <a:t>compound</a:t>
            </a:r>
            <a:r>
              <a:rPr lang="en-GB" dirty="0"/>
              <a:t> indexes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indexes on multiple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cs typeface="Courier New"/>
              </a:rPr>
              <a:t>db.devices.ensureIndex</a:t>
            </a:r>
            <a:r>
              <a:rPr lang="en-GB" dirty="0">
                <a:latin typeface="Courier New"/>
                <a:cs typeface="Courier New"/>
              </a:rPr>
              <a:t>({name: 1, values: -1});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Indexes on embedded fields (dot-notation) and on array fields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if you index a field that holds an array, mongo creates separate index entries for every element of the array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More: Geospatial Index, Text Indexes, Hashed Indexes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1" name="Google Shape;161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200" y="5511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 to model data?</a:t>
            </a:r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311700" y="1043725"/>
            <a:ext cx="8520600" cy="5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Embedded documents or referencing?</a:t>
            </a:r>
            <a:endParaRPr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a document size is currently limited to 16 </a:t>
            </a:r>
            <a:r>
              <a:rPr lang="en-GB" dirty="0" err="1"/>
              <a:t>MBytes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embedded mostly used for “smaller” pieces of data (always pull with the parent)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example: store an addresses with each user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don’t underestimate the power of embedded documents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often removes the need to join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Few or many collections?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 enforced schema, so it’s possible to build a system using a single collection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very bad idea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better to model similarly a relational system (with fewer collections)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if it would be a table in a relational </a:t>
            </a:r>
            <a:r>
              <a:rPr lang="en-GB" dirty="0" err="1"/>
              <a:t>db</a:t>
            </a:r>
            <a:r>
              <a:rPr lang="en-GB" dirty="0"/>
              <a:t>, there’s a chance it’ll be a collection in mongo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many-to-many or one-to-many join table are exceptions 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Example from a blog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should you have a “posts” collection and a “comments” collection, or should each post have an array of comments embedded within it?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most developers should prefer to separate things out: cleaner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you can combine, keep comments in their own collection, but embed few comments in the post to be able to display them with the post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Principle: </a:t>
            </a:r>
            <a:r>
              <a:rPr lang="en-GB" b="1" dirty="0"/>
              <a:t>keep together data that you want to get back in one query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68" name="Google Shape;168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2275" y="522000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364" y="452224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Aggregation</a:t>
            </a:r>
            <a:endParaRPr dirty="0"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311700" y="967525"/>
            <a:ext cx="8520600" cy="56945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Process data records and return computed results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groups values from multiple documents together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perform a variety of operations on the grouped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return a single result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MongoDB provides three ways to perform aggregation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Aggregation Pipeline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array of data transformations applied to the data in order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</a:t>
            </a:r>
            <a:r>
              <a:rPr lang="en-GB" b="1" dirty="0" err="1">
                <a:latin typeface="Courier New"/>
                <a:ea typeface="Courier New"/>
                <a:cs typeface="Courier New"/>
                <a:sym typeface="Courier New"/>
              </a:rPr>
              <a:t>aggregate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([ ... aggregation steps go here ...]);</a:t>
            </a:r>
            <a:endParaRPr sz="18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first stage is </a:t>
            </a:r>
            <a:r>
              <a:rPr lang="en-GB" b="1" dirty="0"/>
              <a:t>matching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to filter out documents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then </a:t>
            </a:r>
            <a:r>
              <a:rPr lang="en-GB" b="1" dirty="0"/>
              <a:t>grouping</a:t>
            </a:r>
            <a:r>
              <a:rPr lang="en-GB" dirty="0"/>
              <a:t> together the ones into useful subsets, or to perform operations across a common field in all documents</a:t>
            </a:r>
          </a:p>
          <a:p>
            <a:pPr lvl="2">
              <a:spcBef>
                <a:spcPts val="0"/>
              </a:spcBef>
            </a:pPr>
            <a:r>
              <a:rPr lang="en-GB" sz="1200" dirty="0"/>
              <a:t>e.g. calculating the sum of some field</a:t>
            </a:r>
            <a:endParaRPr lang="en-GB"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db.devices.aggregate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([{$match: {weight: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700}}}, 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       {$group: {_id: null, total: {$sum: '$values'}}}])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Single Purpose Aggregation Methods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simple access to common aggregation processes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-GB" dirty="0"/>
              <a:t>lack the flexibility of the aggregation pipeline</a:t>
            </a:r>
          </a:p>
          <a:p>
            <a:pPr marL="1511300" lvl="3" indent="0">
              <a:spcBef>
                <a:spcPts val="0"/>
              </a:spcBef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db.collection.estimatedDocumentCount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511300" marR="0" lvl="3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db.collection.distinct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/>
              <a:t>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Map-Reduce</a:t>
            </a:r>
            <a:r>
              <a:rPr lang="en-GB" dirty="0"/>
              <a:t> function...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76" name="Google Shape;176;p2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5358" y="566254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When to use Mongo?</a:t>
            </a:r>
            <a:endParaRPr/>
          </a:p>
        </p:txBody>
      </p:sp>
      <p:sp>
        <p:nvSpPr>
          <p:cNvPr id="182" name="Google Shape;182;p27"/>
          <p:cNvSpPr txBox="1">
            <a:spLocks noGrp="1"/>
          </p:cNvSpPr>
          <p:nvPr>
            <p:ph type="body" idx="1"/>
          </p:nvPr>
        </p:nvSpPr>
        <p:spPr>
          <a:xfrm>
            <a:off x="311700" y="1149025"/>
            <a:ext cx="8520600" cy="54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Mongo should be seen as a </a:t>
            </a:r>
            <a:r>
              <a:rPr lang="en-GB" b="1" dirty="0"/>
              <a:t>direct alternative</a:t>
            </a:r>
            <a:r>
              <a:rPr lang="en-GB" dirty="0"/>
              <a:t> to relational databases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schema-less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more flexible than traditional database tables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schema-less is cool, but most of your data is going to be highly structured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occasional mismatch can be handy (e.g. introduction of new features)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lack of setup and reduced friction with OOP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you want to save an object? serialize it to JSON and send it to mongo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 property mapping or type mapping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Example: a logging </a:t>
            </a:r>
            <a:r>
              <a:rPr lang="en-GB" dirty="0" err="1"/>
              <a:t>db</a:t>
            </a:r>
            <a:endParaRPr lang="en-GB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Control over </a:t>
            </a:r>
            <a:r>
              <a:rPr lang="en-GB" b="1" dirty="0"/>
              <a:t>write performance</a:t>
            </a:r>
            <a:r>
              <a:rPr lang="en-GB" dirty="0"/>
              <a:t> and </a:t>
            </a:r>
            <a:r>
              <a:rPr lang="en-GB" b="1" dirty="0"/>
              <a:t>data durability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possibility to send write commands that return immediately (without waiting)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control the write behaviour with respect to data durability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/>
              <a:t>capped</a:t>
            </a:r>
            <a:r>
              <a:rPr lang="en-GB" dirty="0"/>
              <a:t> collection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db.createCollection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('logs', {capped: true, size: 1048576})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collection reaches its limit, old documents are automatically purged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possibility to specifying how many servers should get data before considered successful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replication…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6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Full text search, Geospatial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stemming and stop words, </a:t>
            </a:r>
            <a:r>
              <a:rPr lang="en-GB" dirty="0" err="1"/>
              <a:t>geoJSON</a:t>
            </a:r>
            <a:endParaRPr dirty="0"/>
          </a:p>
        </p:txBody>
      </p:sp>
      <p:pic>
        <p:nvPicPr>
          <p:cNvPr id="183" name="Google Shape;183;p2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3000" y="5362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Replication and Sharding</a:t>
            </a:r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body" idx="1"/>
          </p:nvPr>
        </p:nvSpPr>
        <p:spPr>
          <a:xfrm>
            <a:off x="245550" y="1161103"/>
            <a:ext cx="8520600" cy="5405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 b="1" dirty="0"/>
              <a:t>Replica set</a:t>
            </a:r>
            <a:endParaRPr b="1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three or more servers that hold the same data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writes are sent to a single server (the primary) </a:t>
            </a:r>
            <a:br>
              <a:rPr lang="en-GB" dirty="0"/>
            </a:br>
            <a:r>
              <a:rPr lang="en-GB" dirty="0"/>
              <a:t>then it’s asynchronously replicated to every secondary	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performance and high availability</a:t>
            </a:r>
          </a:p>
          <a:p>
            <a:pPr lvl="2">
              <a:spcBef>
                <a:spcPts val="0"/>
              </a:spcBef>
            </a:pPr>
            <a:r>
              <a:rPr lang="en-GB" dirty="0"/>
              <a:t>long queries can be moved to secondaries to reduce load on the primary</a:t>
            </a:r>
          </a:p>
          <a:p>
            <a:pPr lvl="2">
              <a:spcBef>
                <a:spcPts val="0"/>
              </a:spcBef>
            </a:pPr>
            <a:r>
              <a:rPr lang="en-GB" dirty="0"/>
              <a:t>the risk of reading slightly stale data</a:t>
            </a:r>
          </a:p>
          <a:p>
            <a:pPr lvl="2">
              <a:spcBef>
                <a:spcPts val="0"/>
              </a:spcBef>
            </a:pPr>
            <a:r>
              <a:rPr lang="en-GB" dirty="0"/>
              <a:t>if the primary goes down, a secondary will be elected as the new primary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 err="1"/>
              <a:t>Sharding</a:t>
            </a:r>
            <a:endParaRPr lang="en-GB"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approach to scalability which partitions data across multiple servers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simple implementation: data of users with names A-M on server1 and the rest on </a:t>
            </a:r>
            <a:endParaRPr lang="it-IT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it-IT" sz="10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CAP theorem</a:t>
            </a:r>
            <a:r>
              <a:rPr lang="en-GB" dirty="0"/>
              <a:t>: any distributed datastore can provide only two of the following three guarantees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consistency</a:t>
            </a:r>
            <a:r>
              <a:rPr lang="en-GB" dirty="0"/>
              <a:t>: every read receives the most recent write or an error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availability</a:t>
            </a:r>
            <a:r>
              <a:rPr lang="en-GB" dirty="0"/>
              <a:t>: every request receives a response (not guarantee to the most recent write)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b="1" dirty="0"/>
              <a:t>partition tolerance</a:t>
            </a:r>
            <a:r>
              <a:rPr lang="en-GB" dirty="0"/>
              <a:t>: the system continues to operate despite an arbitrary number of messages being dropped (or delayed) by the network between nodes</a:t>
            </a:r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thus, if there is a partition, you must choose between consistency or availability</a:t>
            </a: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2424" y="635225"/>
            <a:ext cx="2963726" cy="11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2850" y="507100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Transaction</a:t>
            </a:r>
            <a:endParaRPr/>
          </a:p>
        </p:txBody>
      </p:sp>
      <p:sp>
        <p:nvSpPr>
          <p:cNvPr id="197" name="Google Shape;197;p29"/>
          <p:cNvSpPr txBox="1">
            <a:spLocks noGrp="1"/>
          </p:cNvSpPr>
          <p:nvPr>
            <p:ph type="body" idx="1"/>
          </p:nvPr>
        </p:nvSpPr>
        <p:spPr>
          <a:xfrm>
            <a:off x="195975" y="1075000"/>
            <a:ext cx="8520600" cy="53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Tasks executed in </a:t>
            </a:r>
            <a:r>
              <a:rPr lang="en-GB" b="1" dirty="0"/>
              <a:t>ACID</a:t>
            </a:r>
            <a:r>
              <a:rPr lang="en-GB" dirty="0"/>
              <a:t> way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Atomicity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a transaction is treated as a single "unit", which either succeeds completely, or fails completely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Consistency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transactions can only bring the </a:t>
            </a:r>
            <a:r>
              <a:rPr lang="en-GB" dirty="0" err="1"/>
              <a:t>db</a:t>
            </a:r>
            <a:r>
              <a:rPr lang="en-GB" dirty="0"/>
              <a:t> from one valid state to another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Isolation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concurrent execution of transactions leaves the database in the same state that would have been obtained if the transactions were executed sequentially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b="1" dirty="0"/>
              <a:t>Durability</a:t>
            </a:r>
            <a:endParaRPr b="1"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once a transaction has been committed, it will remain committed even in the case of a system failure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An operation </a:t>
            </a:r>
            <a:r>
              <a:rPr lang="en-GB" u="sng" dirty="0"/>
              <a:t>on a single document</a:t>
            </a:r>
            <a:r>
              <a:rPr lang="en-GB" dirty="0"/>
              <a:t> is atomic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embedded documents and arrays captures relationships between data in a single document and obviates the need for transactions (multi-docs) for many practical cases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b="1" dirty="0"/>
              <a:t>Multi-document transactions</a:t>
            </a:r>
            <a:r>
              <a:rPr lang="en-GB" dirty="0"/>
              <a:t> 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 dirty="0"/>
              <a:t>used across multiple operations, collections, databases, and documents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it’s ACID, but needs a </a:t>
            </a:r>
            <a:r>
              <a:rPr lang="en-GB" b="1" dirty="0"/>
              <a:t>replica set</a:t>
            </a:r>
            <a:r>
              <a:rPr lang="en-GB" dirty="0"/>
              <a:t>	</a:t>
            </a:r>
            <a:endParaRPr dirty="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-GB" dirty="0"/>
              <a:t>Advanced topic…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https://thecodebarbarian.com/a-node-js-perspective-on-mongodb-4-transactions.html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198" name="Google Shape;198;p29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8500" y="54602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Stats, Backup, Restore, Profiler</a:t>
            </a:r>
            <a:endParaRPr/>
          </a:p>
        </p:txBody>
      </p:sp>
      <p:sp>
        <p:nvSpPr>
          <p:cNvPr id="204" name="Google Shape;204;p30"/>
          <p:cNvSpPr txBox="1">
            <a:spLocks noGrp="1"/>
          </p:cNvSpPr>
          <p:nvPr>
            <p:ph type="body" idx="1"/>
          </p:nvPr>
        </p:nvSpPr>
        <p:spPr>
          <a:xfrm>
            <a:off x="311700" y="1203445"/>
            <a:ext cx="8520600" cy="48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obtain </a:t>
            </a:r>
            <a:r>
              <a:rPr lang="en-GB" b="1" dirty="0"/>
              <a:t>statistics</a:t>
            </a:r>
            <a:r>
              <a:rPr lang="en-GB" dirty="0"/>
              <a:t> on a database/collection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information deals with the size and indexes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</a:t>
            </a:r>
            <a:r>
              <a:rPr lang="en-GB" b="1" dirty="0"/>
              <a:t>profiler</a:t>
            </a:r>
            <a:r>
              <a:rPr lang="en-GB" dirty="0"/>
              <a:t> tells us what was run and when, how many documents were scanned, and how much data was returned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db.setProfilingLevel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0 profiler is off and does not collect any data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1 profiler collects data for operations that take longer than 100 </a:t>
            </a:r>
            <a:r>
              <a:rPr lang="en-GB" dirty="0" err="1"/>
              <a:t>ms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2 profiler collects data for all operations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db.system.profile.find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mongodump</a:t>
            </a:r>
            <a:r>
              <a:rPr lang="en-GB" dirty="0"/>
              <a:t> backups all of databases to a dump subfolder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options to select a </a:t>
            </a:r>
            <a:r>
              <a:rPr lang="en-GB" dirty="0" err="1"/>
              <a:t>db</a:t>
            </a:r>
            <a:r>
              <a:rPr lang="en-GB" dirty="0"/>
              <a:t>, a specific collection 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mongorestore</a:t>
            </a:r>
            <a:r>
              <a:rPr lang="en-GB" dirty="0"/>
              <a:t> is used to restore a previously made backup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mongoexport</a:t>
            </a:r>
            <a:r>
              <a:rPr lang="en-GB" dirty="0"/>
              <a:t> to use different data formats than BSON (JSON and CSV)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mongoexport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mydb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--collection devices --csv --fields name, weight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</a:t>
            </a:r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"/>
          </p:nvPr>
        </p:nvSpPr>
        <p:spPr>
          <a:xfrm>
            <a:off x="311700" y="957725"/>
            <a:ext cx="8520600" cy="56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An Object Data Modelling (ODM)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provides a modelling environment for data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enforces structure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still maintains the flexibility of MongoDB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 </a:t>
            </a:r>
            <a:r>
              <a:rPr lang="en-GB" dirty="0" err="1"/>
              <a:t>mogoose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install mongoose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endParaRPr lang="en-GB"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>
                <a:highlight>
                  <a:srgbClr val="FFFF00"/>
                </a:highlight>
              </a:rPr>
              <a:t>Code: </a:t>
            </a:r>
            <a:r>
              <a:rPr lang="en-GB" b="1" dirty="0" err="1">
                <a:highlight>
                  <a:srgbClr val="FFFF00"/>
                </a:highlight>
              </a:rPr>
              <a:t>WoT</a:t>
            </a:r>
            <a:r>
              <a:rPr lang="en-GB" b="1" dirty="0">
                <a:highlight>
                  <a:srgbClr val="FFFF00"/>
                </a:highlight>
              </a:rPr>
              <a:t> Fog Server</a:t>
            </a:r>
            <a:endParaRPr b="1" dirty="0">
              <a:highlight>
                <a:srgbClr val="FFFF00"/>
              </a:highlight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Connection to Mongo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 err="1"/>
              <a:t>database.js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mongoose = require('mongoose');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mongoose.connect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mongodb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://localhost:27017/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wotserver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-prod)</a:t>
            </a:r>
            <a:r>
              <a:rPr lang="en-GB" dirty="0"/>
              <a:t>;</a:t>
            </a:r>
            <a:br>
              <a:rPr lang="en-GB" dirty="0"/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mongoose.connection.on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('error', (err) =&gt; {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console.error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('Database connection error '+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err.message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);})</a:t>
            </a:r>
            <a:r>
              <a:rPr lang="en-GB" dirty="0"/>
              <a:t>;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is best to open </a:t>
            </a:r>
            <a:r>
              <a:rPr lang="en-GB" dirty="0" err="1"/>
              <a:t>db</a:t>
            </a:r>
            <a:r>
              <a:rPr lang="en-GB" dirty="0"/>
              <a:t> connection once (at </a:t>
            </a:r>
            <a:r>
              <a:rPr lang="en-GB" dirty="0" err="1"/>
              <a:t>startup</a:t>
            </a:r>
            <a:r>
              <a:rPr lang="en-GB" dirty="0"/>
              <a:t>) and leave it open until app shuts down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>
            <a:spLocks noGrp="1"/>
          </p:cNvSpPr>
          <p:nvPr>
            <p:ph type="title"/>
          </p:nvPr>
        </p:nvSpPr>
        <p:spPr>
          <a:xfrm>
            <a:off x="327675" y="383708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WoT Fog Server</a:t>
            </a:r>
            <a:endParaRPr/>
          </a:p>
        </p:txBody>
      </p:sp>
      <p:grpSp>
        <p:nvGrpSpPr>
          <p:cNvPr id="216" name="Google Shape;216;p32"/>
          <p:cNvGrpSpPr/>
          <p:nvPr/>
        </p:nvGrpSpPr>
        <p:grpSpPr>
          <a:xfrm>
            <a:off x="5181125" y="2749773"/>
            <a:ext cx="2139600" cy="1588766"/>
            <a:chOff x="3005500" y="2960575"/>
            <a:chExt cx="2139600" cy="1599000"/>
          </a:xfrm>
        </p:grpSpPr>
        <p:sp>
          <p:nvSpPr>
            <p:cNvPr id="217" name="Google Shape;217;p32"/>
            <p:cNvSpPr/>
            <p:nvPr/>
          </p:nvSpPr>
          <p:spPr>
            <a:xfrm>
              <a:off x="3005500" y="2960575"/>
              <a:ext cx="2139600" cy="15990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/>
                <a:t>MODEL</a:t>
              </a:r>
              <a:endParaRPr sz="1800"/>
            </a:p>
          </p:txBody>
        </p:sp>
        <p:sp>
          <p:nvSpPr>
            <p:cNvPr id="218" name="Google Shape;218;p32"/>
            <p:cNvSpPr/>
            <p:nvPr/>
          </p:nvSpPr>
          <p:spPr>
            <a:xfrm>
              <a:off x="3028025" y="2962300"/>
              <a:ext cx="1159868" cy="752771"/>
            </a:xfrm>
            <a:custGeom>
              <a:avLst/>
              <a:gdLst/>
              <a:ahLst/>
              <a:cxnLst/>
              <a:rect l="l" t="t" r="r" b="b"/>
              <a:pathLst>
                <a:path w="51350" h="36035" extrusionOk="0">
                  <a:moveTo>
                    <a:pt x="0" y="36035"/>
                  </a:moveTo>
                  <a:cubicBezTo>
                    <a:pt x="17283" y="36035"/>
                    <a:pt x="34249" y="23857"/>
                    <a:pt x="45044" y="10360"/>
                  </a:cubicBezTo>
                  <a:cubicBezTo>
                    <a:pt x="47569" y="7203"/>
                    <a:pt x="51350" y="4043"/>
                    <a:pt x="51350" y="0"/>
                  </a:cubicBez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19" name="Google Shape;219;p32"/>
            <p:cNvSpPr/>
            <p:nvPr/>
          </p:nvSpPr>
          <p:spPr>
            <a:xfrm flipH="1">
              <a:off x="4086498" y="3174576"/>
              <a:ext cx="1002352" cy="530525"/>
            </a:xfrm>
            <a:custGeom>
              <a:avLst/>
              <a:gdLst/>
              <a:ahLst/>
              <a:cxnLst/>
              <a:rect l="l" t="t" r="r" b="b"/>
              <a:pathLst>
                <a:path w="51350" h="36035" extrusionOk="0">
                  <a:moveTo>
                    <a:pt x="0" y="36035"/>
                  </a:moveTo>
                  <a:cubicBezTo>
                    <a:pt x="17283" y="36035"/>
                    <a:pt x="34249" y="23857"/>
                    <a:pt x="45044" y="10360"/>
                  </a:cubicBezTo>
                  <a:cubicBezTo>
                    <a:pt x="47569" y="7203"/>
                    <a:pt x="51350" y="4043"/>
                    <a:pt x="51350" y="0"/>
                  </a:cubicBez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220" name="Google Shape;220;p32"/>
            <p:cNvSpPr/>
            <p:nvPr/>
          </p:nvSpPr>
          <p:spPr>
            <a:xfrm rot="-173223" flipH="1">
              <a:off x="3454269" y="3646146"/>
              <a:ext cx="983831" cy="866591"/>
            </a:xfrm>
            <a:custGeom>
              <a:avLst/>
              <a:gdLst/>
              <a:ahLst/>
              <a:cxnLst/>
              <a:rect l="l" t="t" r="r" b="b"/>
              <a:pathLst>
                <a:path w="51350" h="36035" extrusionOk="0">
                  <a:moveTo>
                    <a:pt x="0" y="36035"/>
                  </a:moveTo>
                  <a:cubicBezTo>
                    <a:pt x="17283" y="36035"/>
                    <a:pt x="34249" y="23857"/>
                    <a:pt x="45044" y="10360"/>
                  </a:cubicBezTo>
                  <a:cubicBezTo>
                    <a:pt x="47569" y="7203"/>
                    <a:pt x="51350" y="4043"/>
                    <a:pt x="51350" y="0"/>
                  </a:cubicBezTo>
                </a:path>
              </a:pathLst>
            </a:custGeom>
            <a:noFill/>
            <a:ln w="28575" cap="flat" cmpd="sng">
              <a:solidFill>
                <a:srgbClr val="4A86E8"/>
              </a:solidFill>
              <a:prstDash val="dash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1" name="Google Shape;221;p32"/>
          <p:cNvSpPr/>
          <p:nvPr/>
        </p:nvSpPr>
        <p:spPr>
          <a:xfrm>
            <a:off x="3212175" y="3043943"/>
            <a:ext cx="1486200" cy="10068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SERVER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(Express)</a:t>
            </a:r>
            <a:endParaRPr sz="1800"/>
          </a:p>
        </p:txBody>
      </p:sp>
      <p:cxnSp>
        <p:nvCxnSpPr>
          <p:cNvPr id="222" name="Google Shape;222;p32"/>
          <p:cNvCxnSpPr>
            <a:stCxn id="221" idx="3"/>
            <a:endCxn id="217" idx="1"/>
          </p:cNvCxnSpPr>
          <p:nvPr/>
        </p:nvCxnSpPr>
        <p:spPr>
          <a:xfrm rot="10800000" flipH="1">
            <a:off x="4698375" y="2982443"/>
            <a:ext cx="796200" cy="564900"/>
          </a:xfrm>
          <a:prstGeom prst="curvedConnector4">
            <a:avLst>
              <a:gd name="adj1" fmla="val 30316"/>
              <a:gd name="adj2" fmla="val 183341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3" name="Google Shape;223;p32"/>
          <p:cNvCxnSpPr>
            <a:endCxn id="217" idx="3"/>
          </p:cNvCxnSpPr>
          <p:nvPr/>
        </p:nvCxnSpPr>
        <p:spPr>
          <a:xfrm>
            <a:off x="4711462" y="3852970"/>
            <a:ext cx="783000" cy="252900"/>
          </a:xfrm>
          <a:prstGeom prst="curvedConnector4">
            <a:avLst>
              <a:gd name="adj1" fmla="val 29991"/>
              <a:gd name="adj2" fmla="val 17028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4" name="Google Shape;224;p32"/>
          <p:cNvCxnSpPr>
            <a:stCxn id="221" idx="3"/>
          </p:cNvCxnSpPr>
          <p:nvPr/>
        </p:nvCxnSpPr>
        <p:spPr>
          <a:xfrm>
            <a:off x="4698375" y="3547343"/>
            <a:ext cx="1950300" cy="401400"/>
          </a:xfrm>
          <a:prstGeom prst="curvedConnector3">
            <a:avLst>
              <a:gd name="adj1" fmla="val 44555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5" name="Google Shape;225;p32"/>
          <p:cNvCxnSpPr/>
          <p:nvPr/>
        </p:nvCxnSpPr>
        <p:spPr>
          <a:xfrm>
            <a:off x="4673388" y="3188416"/>
            <a:ext cx="2194200" cy="80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26" name="Google Shape;226;p32"/>
          <p:cNvSpPr/>
          <p:nvPr/>
        </p:nvSpPr>
        <p:spPr>
          <a:xfrm>
            <a:off x="1350975" y="3299739"/>
            <a:ext cx="823500" cy="622512"/>
          </a:xfrm>
          <a:prstGeom prst="cloud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2"/>
          <p:cNvSpPr/>
          <p:nvPr/>
        </p:nvSpPr>
        <p:spPr>
          <a:xfrm>
            <a:off x="108425" y="2662721"/>
            <a:ext cx="9150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sp>
        <p:nvSpPr>
          <p:cNvPr id="228" name="Google Shape;228;p32"/>
          <p:cNvSpPr/>
          <p:nvPr/>
        </p:nvSpPr>
        <p:spPr>
          <a:xfrm>
            <a:off x="108425" y="3394696"/>
            <a:ext cx="9150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sp>
        <p:nvSpPr>
          <p:cNvPr id="229" name="Google Shape;229;p32"/>
          <p:cNvSpPr/>
          <p:nvPr/>
        </p:nvSpPr>
        <p:spPr>
          <a:xfrm>
            <a:off x="123050" y="4145521"/>
            <a:ext cx="9150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Client</a:t>
            </a:r>
            <a:endParaRPr/>
          </a:p>
        </p:txBody>
      </p:sp>
      <p:cxnSp>
        <p:nvCxnSpPr>
          <p:cNvPr id="230" name="Google Shape;230;p32"/>
          <p:cNvCxnSpPr>
            <a:stCxn id="227" idx="3"/>
            <a:endCxn id="231" idx="0"/>
          </p:cNvCxnSpPr>
          <p:nvPr/>
        </p:nvCxnSpPr>
        <p:spPr>
          <a:xfrm>
            <a:off x="1023425" y="2879021"/>
            <a:ext cx="1491600" cy="6684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2" name="Google Shape;232;p32"/>
          <p:cNvCxnSpPr>
            <a:stCxn id="228" idx="3"/>
            <a:endCxn id="231" idx="0"/>
          </p:cNvCxnSpPr>
          <p:nvPr/>
        </p:nvCxnSpPr>
        <p:spPr>
          <a:xfrm rot="10800000" flipH="1">
            <a:off x="1023425" y="3547396"/>
            <a:ext cx="1491600" cy="636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33" name="Google Shape;233;p32"/>
          <p:cNvCxnSpPr>
            <a:stCxn id="229" idx="3"/>
            <a:endCxn id="231" idx="0"/>
          </p:cNvCxnSpPr>
          <p:nvPr/>
        </p:nvCxnSpPr>
        <p:spPr>
          <a:xfrm rot="10800000" flipH="1">
            <a:off x="1038050" y="3547321"/>
            <a:ext cx="1477200" cy="814500"/>
          </a:xfrm>
          <a:prstGeom prst="curvedConnector3">
            <a:avLst>
              <a:gd name="adj1" fmla="val 49996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4" name="Google Shape;234;p32"/>
          <p:cNvSpPr txBox="1"/>
          <p:nvPr/>
        </p:nvSpPr>
        <p:spPr>
          <a:xfrm>
            <a:off x="1023425" y="4578125"/>
            <a:ext cx="1746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Resources, Verbs, Representations</a:t>
            </a:r>
            <a:endParaRPr sz="1200"/>
          </a:p>
        </p:txBody>
      </p:sp>
      <p:grpSp>
        <p:nvGrpSpPr>
          <p:cNvPr id="235" name="Google Shape;235;p32"/>
          <p:cNvGrpSpPr/>
          <p:nvPr/>
        </p:nvGrpSpPr>
        <p:grpSpPr>
          <a:xfrm>
            <a:off x="3454825" y="1517650"/>
            <a:ext cx="1000900" cy="1364700"/>
            <a:chOff x="3539875" y="4560750"/>
            <a:chExt cx="1000900" cy="1364700"/>
          </a:xfrm>
        </p:grpSpPr>
        <p:sp>
          <p:nvSpPr>
            <p:cNvPr id="236" name="Google Shape;236;p32"/>
            <p:cNvSpPr/>
            <p:nvPr/>
          </p:nvSpPr>
          <p:spPr>
            <a:xfrm rot="-5400000">
              <a:off x="2976925" y="5123700"/>
              <a:ext cx="1364700" cy="2388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BodyParser </a:t>
              </a:r>
              <a:endParaRPr/>
            </a:p>
          </p:txBody>
        </p:sp>
        <p:sp>
          <p:nvSpPr>
            <p:cNvPr id="237" name="Google Shape;237;p32"/>
            <p:cNvSpPr/>
            <p:nvPr/>
          </p:nvSpPr>
          <p:spPr>
            <a:xfrm rot="-5400000">
              <a:off x="3339050" y="5104650"/>
              <a:ext cx="1364700" cy="2769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Middleware x </a:t>
              </a:r>
              <a:endParaRPr/>
            </a:p>
          </p:txBody>
        </p:sp>
        <p:sp>
          <p:nvSpPr>
            <p:cNvPr id="238" name="Google Shape;238;p32"/>
            <p:cNvSpPr/>
            <p:nvPr/>
          </p:nvSpPr>
          <p:spPr>
            <a:xfrm rot="-5400000">
              <a:off x="3723575" y="5108250"/>
              <a:ext cx="1364700" cy="2697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Routers</a:t>
              </a:r>
              <a:endParaRPr/>
            </a:p>
          </p:txBody>
        </p:sp>
        <p:cxnSp>
          <p:nvCxnSpPr>
            <p:cNvPr id="239" name="Google Shape;239;p32"/>
            <p:cNvCxnSpPr>
              <a:stCxn id="236" idx="3"/>
              <a:endCxn id="237" idx="3"/>
            </p:cNvCxnSpPr>
            <p:nvPr/>
          </p:nvCxnSpPr>
          <p:spPr>
            <a:xfrm rot="-5400000" flipH="1">
              <a:off x="3840025" y="4380000"/>
              <a:ext cx="600" cy="3621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0" name="Google Shape;240;p32"/>
            <p:cNvCxnSpPr>
              <a:stCxn id="237" idx="3"/>
              <a:endCxn id="238" idx="3"/>
            </p:cNvCxnSpPr>
            <p:nvPr/>
          </p:nvCxnSpPr>
          <p:spPr>
            <a:xfrm rot="-5400000" flipH="1">
              <a:off x="4213400" y="4368750"/>
              <a:ext cx="600" cy="384600"/>
            </a:xfrm>
            <a:prstGeom prst="curvedConnector3">
              <a:avLst>
                <a:gd name="adj1" fmla="val -396875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41" name="Google Shape;241;p32"/>
          <p:cNvCxnSpPr>
            <a:endCxn id="236" idx="0"/>
          </p:cNvCxnSpPr>
          <p:nvPr/>
        </p:nvCxnSpPr>
        <p:spPr>
          <a:xfrm rot="-5400000">
            <a:off x="2952925" y="2533000"/>
            <a:ext cx="834900" cy="1689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32"/>
          <p:cNvCxnSpPr>
            <a:stCxn id="238" idx="2"/>
          </p:cNvCxnSpPr>
          <p:nvPr/>
        </p:nvCxnSpPr>
        <p:spPr>
          <a:xfrm>
            <a:off x="4455725" y="2200000"/>
            <a:ext cx="135000" cy="8280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3" name="Google Shape;243;p32"/>
          <p:cNvSpPr txBox="1"/>
          <p:nvPr/>
        </p:nvSpPr>
        <p:spPr>
          <a:xfrm>
            <a:off x="3681800" y="1013088"/>
            <a:ext cx="823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Next</a:t>
            </a:r>
            <a:endParaRPr sz="1200"/>
          </a:p>
        </p:txBody>
      </p:sp>
      <p:sp>
        <p:nvSpPr>
          <p:cNvPr id="244" name="Google Shape;244;p32"/>
          <p:cNvSpPr/>
          <p:nvPr/>
        </p:nvSpPr>
        <p:spPr>
          <a:xfrm>
            <a:off x="7666750" y="5377400"/>
            <a:ext cx="13971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Driver</a:t>
            </a:r>
            <a:endParaRPr/>
          </a:p>
        </p:txBody>
      </p:sp>
      <p:grpSp>
        <p:nvGrpSpPr>
          <p:cNvPr id="245" name="Google Shape;245;p32"/>
          <p:cNvGrpSpPr/>
          <p:nvPr/>
        </p:nvGrpSpPr>
        <p:grpSpPr>
          <a:xfrm>
            <a:off x="7666750" y="3378538"/>
            <a:ext cx="1000900" cy="1364700"/>
            <a:chOff x="3539875" y="4560750"/>
            <a:chExt cx="1000900" cy="1364700"/>
          </a:xfrm>
        </p:grpSpPr>
        <p:sp>
          <p:nvSpPr>
            <p:cNvPr id="246" name="Google Shape;246;p32"/>
            <p:cNvSpPr/>
            <p:nvPr/>
          </p:nvSpPr>
          <p:spPr>
            <a:xfrm rot="-5400000">
              <a:off x="2976925" y="5123700"/>
              <a:ext cx="1364700" cy="2388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1</a:t>
              </a:r>
              <a:endParaRPr/>
            </a:p>
          </p:txBody>
        </p:sp>
        <p:sp>
          <p:nvSpPr>
            <p:cNvPr id="247" name="Google Shape;247;p32"/>
            <p:cNvSpPr/>
            <p:nvPr/>
          </p:nvSpPr>
          <p:spPr>
            <a:xfrm rot="-5400000">
              <a:off x="3339050" y="5104650"/>
              <a:ext cx="1364700" cy="2769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2</a:t>
              </a:r>
              <a:endParaRPr/>
            </a:p>
          </p:txBody>
        </p:sp>
        <p:sp>
          <p:nvSpPr>
            <p:cNvPr id="248" name="Google Shape;248;p32"/>
            <p:cNvSpPr/>
            <p:nvPr/>
          </p:nvSpPr>
          <p:spPr>
            <a:xfrm rot="-5400000">
              <a:off x="3723575" y="5108250"/>
              <a:ext cx="1364700" cy="2697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Plugin 3 </a:t>
              </a:r>
              <a:endParaRPr/>
            </a:p>
          </p:txBody>
        </p:sp>
      </p:grpSp>
      <p:cxnSp>
        <p:nvCxnSpPr>
          <p:cNvPr id="249" name="Google Shape;249;p32"/>
          <p:cNvCxnSpPr>
            <a:stCxn id="217" idx="5"/>
            <a:endCxn id="246" idx="1"/>
          </p:cNvCxnSpPr>
          <p:nvPr/>
        </p:nvCxnSpPr>
        <p:spPr>
          <a:xfrm rot="-5400000" flipH="1">
            <a:off x="7078038" y="4035220"/>
            <a:ext cx="637500" cy="778800"/>
          </a:xfrm>
          <a:prstGeom prst="curvedConnector3">
            <a:avLst>
              <a:gd name="adj1" fmla="val 13733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0" name="Google Shape;250;p32"/>
          <p:cNvCxnSpPr>
            <a:stCxn id="217" idx="7"/>
            <a:endCxn id="248" idx="3"/>
          </p:cNvCxnSpPr>
          <p:nvPr/>
        </p:nvCxnSpPr>
        <p:spPr>
          <a:xfrm rot="-5400000" flipH="1">
            <a:off x="7572138" y="2417693"/>
            <a:ext cx="396000" cy="1525500"/>
          </a:xfrm>
          <a:prstGeom prst="curvedConnector3">
            <a:avLst>
              <a:gd name="adj1" fmla="val -62530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1" name="Google Shape;251;p32"/>
          <p:cNvCxnSpPr>
            <a:stCxn id="217" idx="1"/>
            <a:endCxn id="252" idx="3"/>
          </p:cNvCxnSpPr>
          <p:nvPr/>
        </p:nvCxnSpPr>
        <p:spPr>
          <a:xfrm rot="-5400000" flipH="1">
            <a:off x="6987562" y="1489343"/>
            <a:ext cx="396000" cy="3382200"/>
          </a:xfrm>
          <a:prstGeom prst="curvedConnector3">
            <a:avLst>
              <a:gd name="adj1" fmla="val -16823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2" name="Google Shape;252;p32"/>
          <p:cNvSpPr/>
          <p:nvPr/>
        </p:nvSpPr>
        <p:spPr>
          <a:xfrm rot="-5400000">
            <a:off x="8194275" y="3926038"/>
            <a:ext cx="1364700" cy="2697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Plugin m </a:t>
            </a:r>
            <a:endParaRPr/>
          </a:p>
        </p:txBody>
      </p:sp>
      <p:cxnSp>
        <p:nvCxnSpPr>
          <p:cNvPr id="253" name="Google Shape;253;p32"/>
          <p:cNvCxnSpPr>
            <a:stCxn id="217" idx="3"/>
            <a:endCxn id="247" idx="1"/>
          </p:cNvCxnSpPr>
          <p:nvPr/>
        </p:nvCxnSpPr>
        <p:spPr>
          <a:xfrm rot="-5400000" flipH="1">
            <a:off x="6502612" y="3097720"/>
            <a:ext cx="637500" cy="2653800"/>
          </a:xfrm>
          <a:prstGeom prst="curvedConnector3">
            <a:avLst>
              <a:gd name="adj1" fmla="val 181095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4" name="Google Shape;254;p32"/>
          <p:cNvCxnSpPr>
            <a:stCxn id="252" idx="1"/>
            <a:endCxn id="244" idx="0"/>
          </p:cNvCxnSpPr>
          <p:nvPr/>
        </p:nvCxnSpPr>
        <p:spPr>
          <a:xfrm rot="5400000">
            <a:off x="8303925" y="4804738"/>
            <a:ext cx="634200" cy="5112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5" name="Google Shape;255;p32"/>
          <p:cNvCxnSpPr>
            <a:stCxn id="247" idx="1"/>
            <a:endCxn id="244" idx="0"/>
          </p:cNvCxnSpPr>
          <p:nvPr/>
        </p:nvCxnSpPr>
        <p:spPr>
          <a:xfrm rot="-5400000" flipH="1">
            <a:off x="7939625" y="4951888"/>
            <a:ext cx="634200" cy="2169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6" name="Google Shape;256;p32"/>
          <p:cNvCxnSpPr>
            <a:stCxn id="248" idx="1"/>
            <a:endCxn id="244" idx="0"/>
          </p:cNvCxnSpPr>
          <p:nvPr/>
        </p:nvCxnSpPr>
        <p:spPr>
          <a:xfrm rot="5400000">
            <a:off x="8132000" y="4976638"/>
            <a:ext cx="634200" cy="1674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7" name="Google Shape;257;p32"/>
          <p:cNvCxnSpPr>
            <a:stCxn id="246" idx="1"/>
            <a:endCxn id="244" idx="0"/>
          </p:cNvCxnSpPr>
          <p:nvPr/>
        </p:nvCxnSpPr>
        <p:spPr>
          <a:xfrm rot="-5400000" flipH="1">
            <a:off x="7758700" y="4770688"/>
            <a:ext cx="634200" cy="579300"/>
          </a:xfrm>
          <a:prstGeom prst="curvedConnector3">
            <a:avLst>
              <a:gd name="adj1" fmla="val 4999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58" name="Google Shape;258;p32"/>
          <p:cNvSpPr txBox="1"/>
          <p:nvPr/>
        </p:nvSpPr>
        <p:spPr>
          <a:xfrm>
            <a:off x="6639395" y="2276225"/>
            <a:ext cx="8337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Observe</a:t>
            </a:r>
            <a:endParaRPr sz="1200" dirty="0"/>
          </a:p>
        </p:txBody>
      </p:sp>
      <p:sp>
        <p:nvSpPr>
          <p:cNvPr id="259" name="Google Shape;259;p32"/>
          <p:cNvSpPr/>
          <p:nvPr/>
        </p:nvSpPr>
        <p:spPr>
          <a:xfrm>
            <a:off x="7666750" y="6137525"/>
            <a:ext cx="13971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Devices</a:t>
            </a:r>
            <a:endParaRPr/>
          </a:p>
        </p:txBody>
      </p:sp>
      <p:cxnSp>
        <p:nvCxnSpPr>
          <p:cNvPr id="260" name="Google Shape;260;p32"/>
          <p:cNvCxnSpPr>
            <a:stCxn id="244" idx="2"/>
            <a:endCxn id="259" idx="0"/>
          </p:cNvCxnSpPr>
          <p:nvPr/>
        </p:nvCxnSpPr>
        <p:spPr>
          <a:xfrm rot="-5400000" flipH="1">
            <a:off x="8201800" y="5973500"/>
            <a:ext cx="327600" cy="600"/>
          </a:xfrm>
          <a:prstGeom prst="curvedConnector3">
            <a:avLst>
              <a:gd name="adj1" fmla="val 49989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31" name="Google Shape;231;p32"/>
          <p:cNvSpPr/>
          <p:nvPr/>
        </p:nvSpPr>
        <p:spPr>
          <a:xfrm rot="-5400000">
            <a:off x="2050125" y="3331100"/>
            <a:ext cx="1362600" cy="4326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WebSocket</a:t>
            </a:r>
            <a:endParaRPr sz="1800"/>
          </a:p>
        </p:txBody>
      </p:sp>
      <p:cxnSp>
        <p:nvCxnSpPr>
          <p:cNvPr id="261" name="Google Shape;261;p32"/>
          <p:cNvCxnSpPr>
            <a:stCxn id="231" idx="1"/>
            <a:endCxn id="217" idx="4"/>
          </p:cNvCxnSpPr>
          <p:nvPr/>
        </p:nvCxnSpPr>
        <p:spPr>
          <a:xfrm rot="-5400000" flipH="1">
            <a:off x="4436325" y="2523800"/>
            <a:ext cx="109800" cy="3519600"/>
          </a:xfrm>
          <a:prstGeom prst="curvedConnector3">
            <a:avLst>
              <a:gd name="adj1" fmla="val 2019740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62" name="Google Shape;262;p32"/>
          <p:cNvSpPr txBox="1"/>
          <p:nvPr/>
        </p:nvSpPr>
        <p:spPr>
          <a:xfrm>
            <a:off x="6487000" y="4873950"/>
            <a:ext cx="823500" cy="3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Observe</a:t>
            </a:r>
            <a:endParaRPr sz="1200"/>
          </a:p>
        </p:txBody>
      </p:sp>
      <p:cxnSp>
        <p:nvCxnSpPr>
          <p:cNvPr id="263" name="Google Shape;263;p32"/>
          <p:cNvCxnSpPr>
            <a:stCxn id="228" idx="3"/>
            <a:endCxn id="231" idx="0"/>
          </p:cNvCxnSpPr>
          <p:nvPr/>
        </p:nvCxnSpPr>
        <p:spPr>
          <a:xfrm rot="10800000" flipH="1">
            <a:off x="1023425" y="3547396"/>
            <a:ext cx="1491600" cy="63600"/>
          </a:xfrm>
          <a:prstGeom prst="curvedConnector3">
            <a:avLst>
              <a:gd name="adj1" fmla="val 50003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4" name="Google Shape;264;p32"/>
          <p:cNvCxnSpPr>
            <a:stCxn id="231" idx="2"/>
            <a:endCxn id="221" idx="1"/>
          </p:cNvCxnSpPr>
          <p:nvPr/>
        </p:nvCxnSpPr>
        <p:spPr>
          <a:xfrm>
            <a:off x="2947725" y="3547400"/>
            <a:ext cx="264600" cy="600"/>
          </a:xfrm>
          <a:prstGeom prst="curvedConnector3">
            <a:avLst>
              <a:gd name="adj1" fmla="val 49972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65" name="Google Shape;265;p32"/>
          <p:cNvGrpSpPr/>
          <p:nvPr/>
        </p:nvGrpSpPr>
        <p:grpSpPr>
          <a:xfrm rot="10800000">
            <a:off x="3522275" y="4361825"/>
            <a:ext cx="1000900" cy="1365300"/>
            <a:chOff x="3539875" y="4560150"/>
            <a:chExt cx="1000900" cy="1365300"/>
          </a:xfrm>
        </p:grpSpPr>
        <p:sp>
          <p:nvSpPr>
            <p:cNvPr id="266" name="Google Shape;266;p32"/>
            <p:cNvSpPr/>
            <p:nvPr/>
          </p:nvSpPr>
          <p:spPr>
            <a:xfrm rot="-5400000">
              <a:off x="2989225" y="5111400"/>
              <a:ext cx="1364700" cy="2634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Middleware y</a:t>
              </a:r>
              <a:endParaRPr/>
            </a:p>
          </p:txBody>
        </p:sp>
        <p:sp>
          <p:nvSpPr>
            <p:cNvPr id="267" name="Google Shape;267;p32"/>
            <p:cNvSpPr/>
            <p:nvPr/>
          </p:nvSpPr>
          <p:spPr>
            <a:xfrm rot="-5400000">
              <a:off x="3339050" y="5104650"/>
              <a:ext cx="1364700" cy="2769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Middleware k</a:t>
              </a:r>
              <a:endParaRPr/>
            </a:p>
          </p:txBody>
        </p:sp>
        <p:sp>
          <p:nvSpPr>
            <p:cNvPr id="268" name="Google Shape;268;p32"/>
            <p:cNvSpPr/>
            <p:nvPr/>
          </p:nvSpPr>
          <p:spPr>
            <a:xfrm rot="-5400000">
              <a:off x="3723575" y="5108250"/>
              <a:ext cx="1364700" cy="269700"/>
            </a:xfrm>
            <a:prstGeom prst="rect">
              <a:avLst/>
            </a:prstGeom>
            <a:noFill/>
            <a:ln w="2857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/>
                <a:t>Converter </a:t>
              </a:r>
              <a:endParaRPr/>
            </a:p>
          </p:txBody>
        </p:sp>
        <p:cxnSp>
          <p:nvCxnSpPr>
            <p:cNvPr id="269" name="Google Shape;269;p32"/>
            <p:cNvCxnSpPr>
              <a:stCxn id="266" idx="3"/>
              <a:endCxn id="267" idx="3"/>
            </p:cNvCxnSpPr>
            <p:nvPr/>
          </p:nvCxnSpPr>
          <p:spPr>
            <a:xfrm rot="-5400000">
              <a:off x="3846175" y="4385550"/>
              <a:ext cx="600" cy="3498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32"/>
            <p:cNvCxnSpPr>
              <a:stCxn id="267" idx="3"/>
              <a:endCxn id="268" idx="3"/>
            </p:cNvCxnSpPr>
            <p:nvPr/>
          </p:nvCxnSpPr>
          <p:spPr>
            <a:xfrm rot="-5400000">
              <a:off x="4213400" y="4368150"/>
              <a:ext cx="600" cy="384600"/>
            </a:xfrm>
            <a:prstGeom prst="curvedConnector3">
              <a:avLst>
                <a:gd name="adj1" fmla="val 39687500"/>
              </a:avLst>
            </a:prstGeom>
            <a:noFill/>
            <a:ln w="9525" cap="flat" cmpd="sng">
              <a:solidFill>
                <a:srgbClr val="B7B7B7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271" name="Google Shape;271;p32"/>
          <p:cNvCxnSpPr>
            <a:stCxn id="266" idx="0"/>
          </p:cNvCxnSpPr>
          <p:nvPr/>
        </p:nvCxnSpPr>
        <p:spPr>
          <a:xfrm rot="10800000" flipH="1">
            <a:off x="4523175" y="4051775"/>
            <a:ext cx="129600" cy="9924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none" w="med" len="med"/>
          </a:ln>
        </p:spPr>
      </p:cxnSp>
      <p:cxnSp>
        <p:nvCxnSpPr>
          <p:cNvPr id="272" name="Google Shape;272;p32"/>
          <p:cNvCxnSpPr>
            <a:stCxn id="268" idx="2"/>
          </p:cNvCxnSpPr>
          <p:nvPr/>
        </p:nvCxnSpPr>
        <p:spPr>
          <a:xfrm rot="10800000">
            <a:off x="3335075" y="4066775"/>
            <a:ext cx="187200" cy="9774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3" name="Google Shape;273;p32"/>
          <p:cNvSpPr txBox="1"/>
          <p:nvPr/>
        </p:nvSpPr>
        <p:spPr>
          <a:xfrm>
            <a:off x="3773025" y="5852147"/>
            <a:ext cx="579000" cy="2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Next</a:t>
            </a:r>
            <a:endParaRPr sz="1200"/>
          </a:p>
        </p:txBody>
      </p:sp>
      <p:sp>
        <p:nvSpPr>
          <p:cNvPr id="274" name="Google Shape;274;p32"/>
          <p:cNvSpPr txBox="1"/>
          <p:nvPr/>
        </p:nvSpPr>
        <p:spPr>
          <a:xfrm>
            <a:off x="1217050" y="2430888"/>
            <a:ext cx="7668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GETs / PUTs</a:t>
            </a:r>
            <a:endParaRPr sz="1200"/>
          </a:p>
        </p:txBody>
      </p:sp>
      <p:sp>
        <p:nvSpPr>
          <p:cNvPr id="275" name="Google Shape;275;p32"/>
          <p:cNvSpPr/>
          <p:nvPr/>
        </p:nvSpPr>
        <p:spPr>
          <a:xfrm>
            <a:off x="5541250" y="1082450"/>
            <a:ext cx="1972500" cy="1006800"/>
          </a:xfrm>
          <a:prstGeom prst="rect">
            <a:avLst/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PERSISTENCE</a:t>
            </a:r>
            <a:endParaRPr sz="1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(Mongoose)</a:t>
            </a:r>
            <a:endParaRPr sz="1800"/>
          </a:p>
        </p:txBody>
      </p:sp>
      <p:cxnSp>
        <p:nvCxnSpPr>
          <p:cNvPr id="276" name="Google Shape;276;p32"/>
          <p:cNvCxnSpPr>
            <a:endCxn id="275" idx="1"/>
          </p:cNvCxnSpPr>
          <p:nvPr/>
        </p:nvCxnSpPr>
        <p:spPr>
          <a:xfrm rot="10800000" flipH="1">
            <a:off x="4478950" y="1585850"/>
            <a:ext cx="1062300" cy="3747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7" name="Google Shape;277;p32"/>
          <p:cNvCxnSpPr>
            <a:cxnSpLocks/>
            <a:stCxn id="247" idx="3"/>
            <a:endCxn id="275" idx="3"/>
          </p:cNvCxnSpPr>
          <p:nvPr/>
        </p:nvCxnSpPr>
        <p:spPr>
          <a:xfrm rot="5400000" flipH="1">
            <a:off x="6934625" y="2164888"/>
            <a:ext cx="1792800" cy="634500"/>
          </a:xfrm>
          <a:prstGeom prst="curvedConnector2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78" name="Google Shape;278;p32"/>
          <p:cNvSpPr/>
          <p:nvPr/>
        </p:nvSpPr>
        <p:spPr>
          <a:xfrm>
            <a:off x="5541350" y="111550"/>
            <a:ext cx="1972500" cy="668400"/>
          </a:xfrm>
          <a:prstGeom prst="can">
            <a:avLst>
              <a:gd name="adj" fmla="val 25000"/>
            </a:avLst>
          </a:prstGeom>
          <a:noFill/>
          <a:ln w="2857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</a:t>
            </a:r>
            <a:br>
              <a:rPr lang="en-GB"/>
            </a:br>
            <a:r>
              <a:rPr lang="en-GB"/>
              <a:t>(MongoDB)</a:t>
            </a:r>
            <a:endParaRPr/>
          </a:p>
        </p:txBody>
      </p:sp>
      <p:cxnSp>
        <p:nvCxnSpPr>
          <p:cNvPr id="279" name="Google Shape;279;p32"/>
          <p:cNvCxnSpPr>
            <a:stCxn id="275" idx="0"/>
            <a:endCxn id="278" idx="3"/>
          </p:cNvCxnSpPr>
          <p:nvPr/>
        </p:nvCxnSpPr>
        <p:spPr>
          <a:xfrm rot="-5400000">
            <a:off x="6376600" y="930950"/>
            <a:ext cx="302400" cy="600"/>
          </a:xfrm>
          <a:prstGeom prst="curvedConnector3">
            <a:avLst>
              <a:gd name="adj1" fmla="val 50017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</a:t>
            </a: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body" idx="1"/>
          </p:nvPr>
        </p:nvSpPr>
        <p:spPr>
          <a:xfrm>
            <a:off x="311700" y="1192950"/>
            <a:ext cx="8599200" cy="53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/>
              <a:t>In order to store and retrieve information efficiently, we will store it in a </a:t>
            </a:r>
            <a:r>
              <a:rPr lang="en-GB" b="1"/>
              <a:t>database</a:t>
            </a:r>
            <a:endParaRPr b="1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Node.js can use many different databases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popular options: PostgreSQL, MySQL, Redis, SQLite, and MongoDB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dimensions to be considered: time-to-productivity, learning curve, performance, ease of replication, backup, cost, community support, etc.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is no single "best" database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Two approaches for interacting with a database: 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the databases' native query language (e.g. SQL)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using an </a:t>
            </a:r>
            <a:r>
              <a:rPr lang="en-GB" b="1"/>
              <a:t>Object Relational Model</a:t>
            </a:r>
            <a:r>
              <a:rPr lang="en-GB"/>
              <a:t> (ORM)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represents the data as objects, which are then mapped to the underlying database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ORMs are slower 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use translation code to map between objects and database format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may not use the most efficient queries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ORM allows programmers to think in terms of objects rather than db semantics</a:t>
            </a:r>
            <a:endParaRPr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/>
              <a:t>particularly true if you need to work with different databases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Unless you're very familiar with the native query language, you should use an ORM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There are many ORM solutions available on NPM</a:t>
            </a:r>
            <a:endParaRPr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-GB"/>
              <a:t>Mongoose, Waterline, Bookshelf, Objection, Sequelize, etc.</a:t>
            </a:r>
            <a:endParaRPr/>
          </a:p>
        </p:txBody>
      </p:sp>
      <p:pic>
        <p:nvPicPr>
          <p:cNvPr id="86" name="Google Shape;86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800" y="33008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Mongoose Schema</a:t>
            </a:r>
            <a:endParaRPr/>
          </a:p>
        </p:txBody>
      </p:sp>
      <p:sp>
        <p:nvSpPr>
          <p:cNvPr id="285" name="Google Shape;285;p33"/>
          <p:cNvSpPr txBox="1">
            <a:spLocks noGrp="1"/>
          </p:cNvSpPr>
          <p:nvPr>
            <p:ph type="body" idx="1"/>
          </p:nvPr>
        </p:nvSpPr>
        <p:spPr>
          <a:xfrm>
            <a:off x="311700" y="1043725"/>
            <a:ext cx="8520600" cy="5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Schemas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defines the </a:t>
            </a:r>
            <a:r>
              <a:rPr lang="en-GB" b="1" dirty="0"/>
              <a:t>shape</a:t>
            </a:r>
            <a:r>
              <a:rPr lang="en-GB" dirty="0"/>
              <a:t> of a document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/>
              <a:t>/models/</a:t>
            </a:r>
            <a:r>
              <a:rPr lang="en-GB" b="1" dirty="0" err="1"/>
              <a:t>measurementSchema.js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new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	type: { type: String, required: true },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value: { type: Number },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timestamp: { type: Date, default: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Date.now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}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})</a:t>
            </a:r>
            <a:r>
              <a:rPr lang="en-GB" dirty="0"/>
              <a:t>;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key defines a property in our documents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it will be cast to its associated </a:t>
            </a:r>
            <a:r>
              <a:rPr lang="en-GB" dirty="0" err="1"/>
              <a:t>SchemaType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</a:pPr>
            <a:r>
              <a:rPr lang="en-GB" dirty="0"/>
              <a:t>the property “type” will be cast to the String </a:t>
            </a:r>
            <a:r>
              <a:rPr lang="en-GB" dirty="0" err="1"/>
              <a:t>SchemaType</a:t>
            </a:r>
            <a:r>
              <a:rPr lang="en-GB" dirty="0"/>
              <a:t>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property “timestamp” will be cast to a Date </a:t>
            </a:r>
            <a:r>
              <a:rPr lang="en-GB" dirty="0" err="1"/>
              <a:t>SchemaType</a:t>
            </a:r>
            <a:endParaRPr lang="en-GB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7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 permitted </a:t>
            </a:r>
            <a:r>
              <a:rPr lang="en-GB" dirty="0" err="1"/>
              <a:t>SchemaTypes</a:t>
            </a:r>
            <a:r>
              <a:rPr lang="en-GB" dirty="0"/>
              <a:t> are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String, Number, Date, Buffer, Boolean, Mixed, </a:t>
            </a:r>
            <a:r>
              <a:rPr lang="en-GB" dirty="0" err="1"/>
              <a:t>ObjectId</a:t>
            </a:r>
            <a:r>
              <a:rPr lang="en-GB" dirty="0"/>
              <a:t>, Array, Decimal128, Map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Exporting a Model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 need to call the model constructor and pass it the name of the collection and a reference to the schema definition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module.exports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mongoose.model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('Measurement',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measurementSchema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Persist and fetch values</a:t>
            </a:r>
            <a:endParaRPr/>
          </a:p>
        </p:txBody>
      </p:sp>
      <p:sp>
        <p:nvSpPr>
          <p:cNvPr id="291" name="Google Shape;291;p34"/>
          <p:cNvSpPr txBox="1">
            <a:spLocks noGrp="1"/>
          </p:cNvSpPr>
          <p:nvPr>
            <p:ph type="body" idx="1"/>
          </p:nvPr>
        </p:nvSpPr>
        <p:spPr>
          <a:xfrm>
            <a:off x="311700" y="124200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create an instance of the model and populate it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see </a:t>
            </a:r>
            <a:r>
              <a:rPr lang="en-GB" b="1" dirty="0"/>
              <a:t>/plugins/</a:t>
            </a:r>
            <a:r>
              <a:rPr lang="en-GB" b="1" dirty="0" err="1"/>
              <a:t>tempPlugin.js</a:t>
            </a:r>
            <a:r>
              <a:rPr lang="en-GB" dirty="0"/>
              <a:t> and </a:t>
            </a:r>
            <a:r>
              <a:rPr lang="en-GB" b="1" dirty="0"/>
              <a:t>/plugins/</a:t>
            </a:r>
            <a:r>
              <a:rPr lang="en-GB" b="1" dirty="0" err="1"/>
              <a:t>lightPlugin.js</a:t>
            </a:r>
            <a:endParaRPr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Measurement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mongoose.model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('Measurement');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(new Measurement({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type:MeasurementTypes.temperature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value: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model.value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})).save();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We can retrieve values we saved to the database earlier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we can add a new route in order to expose measurements data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see </a:t>
            </a:r>
            <a:r>
              <a:rPr lang="en-GB" b="1" dirty="0"/>
              <a:t>/routes/</a:t>
            </a:r>
            <a:r>
              <a:rPr lang="en-GB" b="1" dirty="0" err="1"/>
              <a:t>measurements.js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filter =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req.query.filter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options = { select: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req.query.select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sort: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JSON.parse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req.query.sort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page: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req.query.page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                 limit: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parseInt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req.query.limit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 }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measurements = await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Measurement.paginate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(filter, options);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GET 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iot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measurements?filter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={"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type":"temperature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[Celsius degree]"}&amp;limit=2&amp;page=6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More...</a:t>
            </a:r>
            <a:endParaRPr/>
          </a:p>
        </p:txBody>
      </p:sp>
      <p:sp>
        <p:nvSpPr>
          <p:cNvPr id="297" name="Google Shape;297;p35"/>
          <p:cNvSpPr txBox="1">
            <a:spLocks noGrp="1"/>
          </p:cNvSpPr>
          <p:nvPr>
            <p:ph type="body" idx="1"/>
          </p:nvPr>
        </p:nvSpPr>
        <p:spPr>
          <a:xfrm>
            <a:off x="366350" y="1192958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Updates and delete values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findOneAndUpdate</a:t>
            </a:r>
            <a:r>
              <a:rPr lang="en-GB" dirty="0"/>
              <a:t> method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findOneAndRemove</a:t>
            </a:r>
            <a:r>
              <a:rPr lang="en-GB" dirty="0"/>
              <a:t> method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References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other schemas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Virtual properties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not persisted to the database, but added to the schema as a helper to get and </a:t>
            </a:r>
            <a:r>
              <a:rPr lang="en-GB"/>
              <a:t>set values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Plugins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E.g. “mongoose-paginate”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Hands-on Activity</a:t>
            </a:r>
            <a:endParaRPr/>
          </a:p>
        </p:txBody>
      </p:sp>
      <p:sp>
        <p:nvSpPr>
          <p:cNvPr id="303" name="Google Shape;303;p36"/>
          <p:cNvSpPr txBox="1">
            <a:spLocks noGrp="1"/>
          </p:cNvSpPr>
          <p:nvPr>
            <p:ph type="body" idx="1"/>
          </p:nvPr>
        </p:nvSpPr>
        <p:spPr>
          <a:xfrm>
            <a:off x="311700" y="1143033"/>
            <a:ext cx="85206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collection of users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Insert different users (documents) inside, with fields like: name, surname, phone, address, gender, bird date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Get familiar with different selectors: use find to select different sets of users (e.g. female, less than 40 years old, etc.)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Try to use count and remove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new schema for “logs”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 a new log document every time the API get a request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Create a new route in order to expose logs 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MongoDB</a:t>
            </a:r>
            <a:endParaRPr/>
          </a:p>
        </p:txBody>
      </p:sp>
      <p:sp>
        <p:nvSpPr>
          <p:cNvPr id="92" name="Google Shape;92;p15"/>
          <p:cNvSpPr txBox="1">
            <a:spLocks noGrp="1"/>
          </p:cNvSpPr>
          <p:nvPr>
            <p:ph type="body" idx="1"/>
          </p:nvPr>
        </p:nvSpPr>
        <p:spPr>
          <a:xfrm>
            <a:off x="311700" y="1241098"/>
            <a:ext cx="8520600" cy="534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An alternative to relational databases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endParaRPr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-GB" dirty="0"/>
              <a:t>Problems with SQL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rigid schema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not easily scalable (designed for 90’s technology)</a:t>
            </a:r>
            <a:endParaRPr dirty="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○"/>
            </a:pPr>
            <a:r>
              <a:rPr lang="en-GB" dirty="0"/>
              <a:t>requires unintuitive joins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Benefit of using mongo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easy interface with common languages (Java, </a:t>
            </a:r>
            <a:r>
              <a:rPr lang="en-GB" dirty="0" err="1"/>
              <a:t>Javascript</a:t>
            </a:r>
            <a:r>
              <a:rPr lang="en-GB" dirty="0"/>
              <a:t>, PHP, etc.)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flexible schema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5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Cons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less flexibility with querying </a:t>
            </a: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200"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Data Model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Database -&gt; </a:t>
            </a:r>
            <a:r>
              <a:rPr lang="en-GB" b="1" dirty="0"/>
              <a:t>Database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Table -&gt; </a:t>
            </a:r>
            <a:r>
              <a:rPr lang="en-GB" b="1" dirty="0"/>
              <a:t>Collection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Row -&gt; </a:t>
            </a:r>
            <a:r>
              <a:rPr lang="en-GB" b="1" dirty="0"/>
              <a:t>Document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Column -&gt; </a:t>
            </a:r>
            <a:r>
              <a:rPr lang="en-GB" b="1" dirty="0"/>
              <a:t>Field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Join -&gt; </a:t>
            </a:r>
            <a:r>
              <a:rPr lang="en-GB" b="1" dirty="0"/>
              <a:t>Embedding</a:t>
            </a:r>
            <a:r>
              <a:rPr lang="en-GB" dirty="0"/>
              <a:t>, </a:t>
            </a:r>
            <a:r>
              <a:rPr lang="en-GB" b="1" dirty="0"/>
              <a:t>Linking</a:t>
            </a:r>
            <a:r>
              <a:rPr lang="en-GB" dirty="0"/>
              <a:t>, etc.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93" name="Google Shape;93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5225" y="1666625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5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82491" y="4095180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Collections, Documents, Fields</a:t>
            </a:r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body" idx="1"/>
          </p:nvPr>
        </p:nvSpPr>
        <p:spPr>
          <a:xfrm>
            <a:off x="194375" y="1089673"/>
            <a:ext cx="8520600" cy="52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Why use new terminology</a:t>
            </a:r>
            <a:r>
              <a:rPr lang="en-GB" sz="1400" dirty="0"/>
              <a:t>?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collection vs. table, document vs. row and field vs. column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while these concepts are similar, they are not identical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Core difference: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relational databases define columns at the table level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document-oriented database defines its fields at the document level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Each document within a collection can have </a:t>
            </a:r>
            <a:r>
              <a:rPr lang="en-GB" b="1" dirty="0"/>
              <a:t>its own unique</a:t>
            </a:r>
            <a:r>
              <a:rPr lang="en-GB" dirty="0"/>
              <a:t> set of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collection isn’t strict about what goes in it it’s </a:t>
            </a:r>
            <a:r>
              <a:rPr lang="en-GB" b="1" dirty="0"/>
              <a:t>schema-less</a:t>
            </a: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Install mongo and a shell to interact with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MongoDB:</a:t>
            </a:r>
            <a:r>
              <a:rPr lang="en-GB" u="sng" dirty="0">
                <a:solidFill>
                  <a:schemeClr val="hlink"/>
                </a:solidFill>
              </a:rPr>
              <a:t>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https://docs.mongodb.com/manual/administration/install-community/</a:t>
            </a:r>
            <a:endParaRPr u="sng" dirty="0">
              <a:solidFill>
                <a:schemeClr val="hlink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Robo 3T: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https://robomongo.org/</a:t>
            </a:r>
            <a:r>
              <a:rPr lang="en-GB" dirty="0"/>
              <a:t>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Run: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--config 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usr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/local/etc/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mongod.conf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Commands that you execute against a specific collection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db.help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-GB" dirty="0"/>
              <a:t>or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db.stats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this is a JavaScript shell, if you execute a method and omit (), you’ll see the method body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db.getCollectionNames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Since collections are schema-less, we don’t explicitly need to create them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simply insert a document into a new collection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 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name:'Temperature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unit:'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value:22} )</a:t>
            </a:r>
            <a:endParaRPr dirty="0"/>
          </a:p>
        </p:txBody>
      </p:sp>
      <p:pic>
        <p:nvPicPr>
          <p:cNvPr id="101" name="Google Shape;101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638270" y="2032264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>
            <a:hlinkClick r:id="rId7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38638" y="3376450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6">
            <a:hlinkClick r:id="rId8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7445" y="577248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Find, ID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311700" y="1192948"/>
            <a:ext cx="8520600" cy="53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You can use the </a:t>
            </a:r>
            <a:r>
              <a:rPr lang="en-GB" b="1" dirty="0"/>
              <a:t>find command</a:t>
            </a:r>
            <a:r>
              <a:rPr lang="en-GB" dirty="0"/>
              <a:t> to return a list of documents</a:t>
            </a:r>
            <a:endParaRPr dirty="0"/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	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"_id" :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("5cacba924d45a140c16580fc"),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"name" : "Temperature",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"unit" : "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celsius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",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"value" : 22.0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59690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Notice: in addition to the data, there’s an </a:t>
            </a:r>
            <a:r>
              <a:rPr lang="en-GB" b="1" dirty="0"/>
              <a:t>_id field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every document </a:t>
            </a:r>
            <a:r>
              <a:rPr lang="en-GB" b="1" dirty="0"/>
              <a:t>must have a unique</a:t>
            </a:r>
            <a:r>
              <a:rPr lang="en-GB" dirty="0"/>
              <a:t> _id field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you can generate it or let Mongo generate one (</a:t>
            </a:r>
            <a:r>
              <a:rPr lang="en-GB" dirty="0" err="1"/>
              <a:t>ObjectId</a:t>
            </a:r>
            <a:r>
              <a:rPr lang="en-GB" dirty="0"/>
              <a:t> type)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By default, the _id field is indexed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db.sensors.getIndexes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	</a:t>
            </a: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dirty="0"/>
              <a:t>Insert a totally different document in the collection: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db.sensors.insert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HeartRate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device:'Pulsimeter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again, use find to list the documents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what’s happen?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10" name="Google Shape;110;p1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0200" y="5576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Query selectors</a:t>
            </a:r>
            <a:endParaRPr dirty="0"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87900" y="1192949"/>
            <a:ext cx="8520600" cy="52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Like the “</a:t>
            </a:r>
            <a:r>
              <a:rPr lang="en-GB" b="1" dirty="0"/>
              <a:t>where</a:t>
            </a:r>
            <a:r>
              <a:rPr lang="en-GB" dirty="0"/>
              <a:t>” SQL clause for the find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it when finding, counting, updating and removing documents from collections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a JSON object which matches all documents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Add some test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</a:t>
            </a:r>
            <a:r>
              <a:rPr lang="en-GB" dirty="0" err="1"/>
              <a:t>data.js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GB" sz="1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Where: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{field: value}</a:t>
            </a:r>
            <a:r>
              <a:rPr lang="en-GB" dirty="0"/>
              <a:t> finds any documents where field is equal to value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{field1: value1, field2: value2</a:t>
            </a:r>
            <a:r>
              <a:rPr lang="en-GB" dirty="0"/>
              <a:t>} an </a:t>
            </a:r>
            <a:r>
              <a:rPr lang="en-GB" b="1" dirty="0"/>
              <a:t>AND</a:t>
            </a:r>
            <a:r>
              <a:rPr lang="en-GB" dirty="0"/>
              <a:t> statement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lt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lte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, 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gte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$ne</a:t>
            </a:r>
            <a:r>
              <a:rPr lang="en-GB" dirty="0"/>
              <a:t> are used for less than, etc... operations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example: get all type “m” devices that weight more than 700:</a:t>
            </a:r>
            <a:endParaRPr dirty="0"/>
          </a:p>
          <a:p>
            <a: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({type: 'm', 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828800" marR="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({type: {$ne: 'f'}, weight: {$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gte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: 700}})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$exists</a:t>
            </a:r>
            <a:r>
              <a:rPr lang="en-GB" dirty="0"/>
              <a:t> is used for matching the presence (absence) of a field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({values: {$exists: false}}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$in</a:t>
            </a:r>
            <a:r>
              <a:rPr lang="en-GB" dirty="0"/>
              <a:t> is used for matching one of several values, like an </a:t>
            </a:r>
            <a:r>
              <a:rPr lang="en-GB" b="1" dirty="0"/>
              <a:t>OR </a:t>
            </a:r>
            <a:r>
              <a:rPr lang="en-GB" dirty="0"/>
              <a:t>statement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({tags: {$in:['tag_a','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tag_c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']}})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$or</a:t>
            </a:r>
            <a:r>
              <a:rPr lang="en-GB" dirty="0"/>
              <a:t> is used to have </a:t>
            </a:r>
            <a:r>
              <a:rPr lang="en-GB" b="1" dirty="0"/>
              <a:t>OR</a:t>
            </a:r>
            <a:r>
              <a:rPr lang="en-GB" dirty="0"/>
              <a:t> rather than AND for conditions on different fields</a:t>
            </a:r>
            <a:endParaRPr dirty="0"/>
          </a:p>
          <a:p>
            <a:pPr lvl="3" indent="-304800">
              <a:spcBef>
                <a:spcPts val="0"/>
              </a:spcBef>
              <a:buSzPts val="1200"/>
              <a:buChar char="■"/>
            </a:pP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type:'f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$or:[{tags:'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tag_c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'},{weight:{$lt:600}}]})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17" name="Google Shape;117;p1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42100" y="547950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8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4100" y="4182850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Query selectors</a:t>
            </a:r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body" idx="1"/>
          </p:nvPr>
        </p:nvSpPr>
        <p:spPr>
          <a:xfrm>
            <a:off x="311700" y="1249682"/>
            <a:ext cx="8520600" cy="4793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Notice that “tags” field is an array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MongoDB supports arrays as first-class objects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this is an incredibly handy feature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once you start using it, you wonder how you ever lived without it!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It is easy selecting based on an array value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{tags: 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tag_a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'}</a:t>
            </a:r>
            <a:r>
              <a:rPr lang="en-GB" dirty="0"/>
              <a:t> will return any document where ‘</a:t>
            </a:r>
            <a:r>
              <a:rPr lang="en-GB" dirty="0" err="1"/>
              <a:t>tag_a</a:t>
            </a:r>
            <a:r>
              <a:rPr lang="en-GB" dirty="0"/>
              <a:t>’  is a value of “tags”.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There are more available operators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described in the MongoDB manual 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Selectors can be used also with the </a:t>
            </a:r>
            <a:r>
              <a:rPr lang="en-GB" b="1" dirty="0"/>
              <a:t>remove</a:t>
            </a:r>
            <a:r>
              <a:rPr lang="en-GB" dirty="0"/>
              <a:t>,</a:t>
            </a:r>
            <a:r>
              <a:rPr lang="en-GB" b="1" dirty="0"/>
              <a:t> count </a:t>
            </a:r>
            <a:r>
              <a:rPr lang="en-GB" dirty="0"/>
              <a:t>and</a:t>
            </a:r>
            <a:r>
              <a:rPr lang="en-GB" b="1" dirty="0"/>
              <a:t> update</a:t>
            </a:r>
            <a:r>
              <a:rPr lang="en-GB" dirty="0"/>
              <a:t> commands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ObjectId</a:t>
            </a:r>
            <a:r>
              <a:rPr lang="en-GB" dirty="0"/>
              <a:t> can be selected like this:</a:t>
            </a:r>
            <a:endParaRPr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({_id: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TheObjectId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')})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b="1" i="1" dirty="0">
              <a:solidFill>
                <a:srgbClr val="4C113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125" name="Google Shape;125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8150" y="3573250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Updating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Simplest form takes two parameters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the selector (where) and what updates to apply to fields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'Device 1'}, {weight: 620,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pippo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56})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/>
              <a:t>Ooops</a:t>
            </a:r>
            <a:r>
              <a:rPr lang="en-GB" dirty="0"/>
              <a:t>, what happens?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update found a document (by selector) and </a:t>
            </a:r>
            <a:r>
              <a:rPr lang="en-GB" b="1" dirty="0"/>
              <a:t>replaced</a:t>
            </a:r>
            <a:r>
              <a:rPr lang="en-GB" dirty="0"/>
              <a:t> it with the new document (the second parameter)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To change the value of just one ( or few) field, use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$set</a:t>
            </a:r>
            <a:r>
              <a:rPr lang="en-GB" dirty="0"/>
              <a:t> operator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'Device 2'}, {$set: {weight: 590}})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Other operators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GB" dirty="0"/>
              <a:t> is used to increment a field by a certain positive or negative amount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({name: 'Device 3'}, {$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inc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{values: -2}})</a:t>
            </a:r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Fully supports </a:t>
            </a:r>
            <a:r>
              <a:rPr lang="en-GB" b="1" dirty="0" err="1"/>
              <a:t>upserts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updates the document if found or inserts it if not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enable </a:t>
            </a:r>
            <a:r>
              <a:rPr lang="en-GB" dirty="0" err="1"/>
              <a:t>upserting</a:t>
            </a:r>
            <a:r>
              <a:rPr lang="en-GB" dirty="0"/>
              <a:t>, pass a third parameter to 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upsert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: true}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name:'Device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15'}, {$set: {hits:1}},{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upsert:true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b="1" dirty="0"/>
              <a:t>Multiple</a:t>
            </a:r>
            <a:r>
              <a:rPr lang="en-GB" dirty="0"/>
              <a:t> updates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by default, update updates only the first matching document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pass the parameter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{multi: true}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db.devices.update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{$set: {verified: true }}, {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multi:true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dirty="0"/>
          </a:p>
        </p:txBody>
      </p:sp>
      <p:pic>
        <p:nvPicPr>
          <p:cNvPr id="138" name="Google Shape;138;p2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5575" y="557675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Projection, Cursor, Ordering and Paging</a:t>
            </a:r>
            <a:endParaRPr/>
          </a:p>
        </p:txBody>
      </p:sp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262947"/>
            <a:ext cx="8520600" cy="4980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Projection</a:t>
            </a:r>
            <a:r>
              <a:rPr lang="en-GB" dirty="0"/>
              <a:t> is an optional parameter of find() to list the fields we want to </a:t>
            </a:r>
            <a:r>
              <a:rPr lang="en-GB" b="1" dirty="0"/>
              <a:t>retrieve/ exclude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{name: 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by default, the _id is always returned, but we can explicitly exclude 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({}, {name: 1, _id: 0})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aside from the _id, you </a:t>
            </a:r>
            <a:r>
              <a:rPr lang="en-GB" b="1" dirty="0"/>
              <a:t>cannot mix</a:t>
            </a:r>
            <a:r>
              <a:rPr lang="en-GB" dirty="0"/>
              <a:t> inclusion and exclusion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Find returns a </a:t>
            </a:r>
            <a:r>
              <a:rPr lang="en-GB" b="1" dirty="0"/>
              <a:t>cursor</a:t>
            </a:r>
            <a:r>
              <a:rPr lang="en-GB" dirty="0"/>
              <a:t> whose execution is </a:t>
            </a:r>
            <a:r>
              <a:rPr lang="en-GB" b="1" dirty="0"/>
              <a:t>delayed</a:t>
            </a:r>
            <a:r>
              <a:rPr lang="en-GB" dirty="0"/>
              <a:t> until needed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from the shell find appears to be executes immediately (a behaviour of the shell only)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observe the true behaviour by chaining methods to find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5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b="1" dirty="0"/>
              <a:t>Sort</a:t>
            </a:r>
            <a:r>
              <a:rPr lang="en-GB" dirty="0"/>
              <a:t>:  we can specify the fields we want to sort on as a JSON document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use 1 for ascending and -1 for descending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().sort({weight:-1})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().sort({name: 1, values: -1})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endParaRPr sz="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-GB" b="1" dirty="0"/>
              <a:t>Paging</a:t>
            </a:r>
            <a:r>
              <a:rPr lang="en-GB" dirty="0"/>
              <a:t> can be accomplished via </a:t>
            </a:r>
            <a:r>
              <a:rPr lang="en-GB" b="1" dirty="0"/>
              <a:t>limit</a:t>
            </a:r>
            <a:r>
              <a:rPr lang="en-GB" dirty="0"/>
              <a:t> and </a:t>
            </a:r>
            <a:r>
              <a:rPr lang="en-GB" b="1" dirty="0"/>
              <a:t>skip</a:t>
            </a:r>
            <a:r>
              <a:rPr lang="en-GB" dirty="0"/>
              <a:t> cursor methods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to get the second and third heaviest devices: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db.devices.find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().sort({weight: -1}).limit(2).skip(1)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it is always better to get list of entities in a paginated way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45" name="Google Shape;145;p22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6573" y="1696126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>
            <a:hlinkClick r:id="rId5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500" y="3063595"/>
            <a:ext cx="296550" cy="25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2">
            <a:hlinkClick r:id="rId6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2500" y="5120493"/>
            <a:ext cx="296550" cy="25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BE1EE01-1F45-4B86-950A-89F2D6928414}"/>
</file>

<file path=customXml/itemProps2.xml><?xml version="1.0" encoding="utf-8"?>
<ds:datastoreItem xmlns:ds="http://schemas.openxmlformats.org/officeDocument/2006/customXml" ds:itemID="{9D701534-58DE-430C-8C7E-64F63CAC4C07}"/>
</file>

<file path=customXml/itemProps3.xml><?xml version="1.0" encoding="utf-8"?>
<ds:datastoreItem xmlns:ds="http://schemas.openxmlformats.org/officeDocument/2006/customXml" ds:itemID="{10716466-962F-46DA-9921-2BD92E633557}"/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3406</Words>
  <Application>Microsoft Macintosh PowerPoint</Application>
  <PresentationFormat>Presentazione su schermo (4:3)</PresentationFormat>
  <Paragraphs>406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8" baseType="lpstr">
      <vt:lpstr>Arial</vt:lpstr>
      <vt:lpstr>Open Sans</vt:lpstr>
      <vt:lpstr>Courier New</vt:lpstr>
      <vt:lpstr>Economica</vt:lpstr>
      <vt:lpstr>Luxe</vt:lpstr>
      <vt:lpstr>Persisting Data</vt:lpstr>
      <vt:lpstr>Database</vt:lpstr>
      <vt:lpstr>MongoDB</vt:lpstr>
      <vt:lpstr>Collections, Documents, Fields</vt:lpstr>
      <vt:lpstr>Find, ID</vt:lpstr>
      <vt:lpstr>Query selectors</vt:lpstr>
      <vt:lpstr>Query selectors</vt:lpstr>
      <vt:lpstr>Updating</vt:lpstr>
      <vt:lpstr>Projection, Cursor, Ordering and Paging</vt:lpstr>
      <vt:lpstr>Arrays and Embedded Documents</vt:lpstr>
      <vt:lpstr>Indexes</vt:lpstr>
      <vt:lpstr>How to model data?</vt:lpstr>
      <vt:lpstr>Aggregation</vt:lpstr>
      <vt:lpstr>When to use Mongo?</vt:lpstr>
      <vt:lpstr>Replication and Sharding</vt:lpstr>
      <vt:lpstr>Transaction</vt:lpstr>
      <vt:lpstr>Stats, Backup, Restore, Profiler</vt:lpstr>
      <vt:lpstr>Mongoose</vt:lpstr>
      <vt:lpstr>WoT Fog Server</vt:lpstr>
      <vt:lpstr>Mongoose Schema</vt:lpstr>
      <vt:lpstr>Persist and fetch values</vt:lpstr>
      <vt:lpstr>More...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Persisting Data</dc:title>
  <cp:lastModifiedBy>Riccardo Berta</cp:lastModifiedBy>
  <cp:revision>3</cp:revision>
  <dcterms:modified xsi:type="dcterms:W3CDTF">2024-05-22T14:10:28Z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