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embeddedFontLst>
    <p:embeddedFont>
      <p:font typeface="Economica" panose="02000506040000020004" pitchFamily="2" charset="77"/>
      <p:regular r:id="rId18"/>
      <p:bold r:id="rId19"/>
      <p:italic r:id="rId20"/>
      <p:boldItalic r:id="rId21"/>
    </p:embeddedFont>
    <p:embeddedFont>
      <p:font typeface="Open Sans" panose="020B060603050402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snapToObjects="1">
      <p:cViewPr varScale="1">
        <p:scale>
          <a:sx n="121" d="100"/>
          <a:sy n="121" d="100"/>
        </p:scale>
        <p:origin x="190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 Id="rId30"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cardo Berta" userId="c8694f89-bba4-4576-b0a8-456619ca5a8c" providerId="ADAL" clId="{5A6EC9EF-1F2A-8E45-BA21-E02252CCCF79}"/>
    <pc:docChg chg="modSld">
      <pc:chgData name="Riccardo Berta" userId="c8694f89-bba4-4576-b0a8-456619ca5a8c" providerId="ADAL" clId="{5A6EC9EF-1F2A-8E45-BA21-E02252CCCF79}" dt="2022-05-18T08:37:15.957" v="0" actId="20577"/>
      <pc:docMkLst>
        <pc:docMk/>
      </pc:docMkLst>
      <pc:sldChg chg="modSp mod">
        <pc:chgData name="Riccardo Berta" userId="c8694f89-bba4-4576-b0a8-456619ca5a8c" providerId="ADAL" clId="{5A6EC9EF-1F2A-8E45-BA21-E02252CCCF79}" dt="2022-05-18T08:37:15.957" v="0" actId="20577"/>
        <pc:sldMkLst>
          <pc:docMk/>
          <pc:sldMk cId="0" sldId="268"/>
        </pc:sldMkLst>
        <pc:spChg chg="mod">
          <ac:chgData name="Riccardo Berta" userId="c8694f89-bba4-4576-b0a8-456619ca5a8c" providerId="ADAL" clId="{5A6EC9EF-1F2A-8E45-BA21-E02252CCCF79}" dt="2022-05-18T08:37:15.957" v="0" actId="20577"/>
          <ac:spMkLst>
            <pc:docMk/>
            <pc:sldMk cId="0" sldId="268"/>
            <ac:spMk id="154" creationId="{00000000-0000-0000-0000-000000000000}"/>
          </ac:spMkLst>
        </pc:spChg>
      </pc:sldChg>
    </pc:docChg>
  </pc:docChgLst>
  <pc:docChgLst>
    <pc:chgData name="Riccardo Berta" userId="c8694f89-bba4-4576-b0a8-456619ca5a8c" providerId="ADAL" clId="{A5C46C25-53B4-094C-B435-086F3C5DB2D2}"/>
    <pc:docChg chg="undo custSel modSld">
      <pc:chgData name="Riccardo Berta" userId="c8694f89-bba4-4576-b0a8-456619ca5a8c" providerId="ADAL" clId="{A5C46C25-53B4-094C-B435-086F3C5DB2D2}" dt="2023-05-17T07:54:19.879" v="376" actId="20577"/>
      <pc:docMkLst>
        <pc:docMk/>
      </pc:docMkLst>
      <pc:sldChg chg="modSp mod">
        <pc:chgData name="Riccardo Berta" userId="c8694f89-bba4-4576-b0a8-456619ca5a8c" providerId="ADAL" clId="{A5C46C25-53B4-094C-B435-086F3C5DB2D2}" dt="2023-05-17T07:29:14.215" v="82" actId="1076"/>
        <pc:sldMkLst>
          <pc:docMk/>
          <pc:sldMk cId="0" sldId="257"/>
        </pc:sldMkLst>
        <pc:spChg chg="mod">
          <ac:chgData name="Riccardo Berta" userId="c8694f89-bba4-4576-b0a8-456619ca5a8c" providerId="ADAL" clId="{A5C46C25-53B4-094C-B435-086F3C5DB2D2}" dt="2023-05-17T07:29:14.215" v="82" actId="1076"/>
          <ac:spMkLst>
            <pc:docMk/>
            <pc:sldMk cId="0" sldId="257"/>
            <ac:spMk id="85" creationId="{00000000-0000-0000-0000-000000000000}"/>
          </ac:spMkLst>
        </pc:spChg>
      </pc:sldChg>
      <pc:sldChg chg="delSp modSp mod">
        <pc:chgData name="Riccardo Berta" userId="c8694f89-bba4-4576-b0a8-456619ca5a8c" providerId="ADAL" clId="{A5C46C25-53B4-094C-B435-086F3C5DB2D2}" dt="2023-05-17T07:30:23.446" v="94" actId="1076"/>
        <pc:sldMkLst>
          <pc:docMk/>
          <pc:sldMk cId="0" sldId="258"/>
        </pc:sldMkLst>
        <pc:spChg chg="mod">
          <ac:chgData name="Riccardo Berta" userId="c8694f89-bba4-4576-b0a8-456619ca5a8c" providerId="ADAL" clId="{A5C46C25-53B4-094C-B435-086F3C5DB2D2}" dt="2023-05-17T07:30:23.446" v="94" actId="1076"/>
          <ac:spMkLst>
            <pc:docMk/>
            <pc:sldMk cId="0" sldId="258"/>
            <ac:spMk id="91" creationId="{00000000-0000-0000-0000-000000000000}"/>
          </ac:spMkLst>
        </pc:spChg>
        <pc:picChg chg="del">
          <ac:chgData name="Riccardo Berta" userId="c8694f89-bba4-4576-b0a8-456619ca5a8c" providerId="ADAL" clId="{A5C46C25-53B4-094C-B435-086F3C5DB2D2}" dt="2023-05-17T07:29:42.423" v="85" actId="478"/>
          <ac:picMkLst>
            <pc:docMk/>
            <pc:sldMk cId="0" sldId="258"/>
            <ac:picMk id="92" creationId="{00000000-0000-0000-0000-000000000000}"/>
          </ac:picMkLst>
        </pc:picChg>
      </pc:sldChg>
      <pc:sldChg chg="modSp mod">
        <pc:chgData name="Riccardo Berta" userId="c8694f89-bba4-4576-b0a8-456619ca5a8c" providerId="ADAL" clId="{A5C46C25-53B4-094C-B435-086F3C5DB2D2}" dt="2023-05-17T07:31:35.462" v="125" actId="1076"/>
        <pc:sldMkLst>
          <pc:docMk/>
          <pc:sldMk cId="0" sldId="260"/>
        </pc:sldMkLst>
        <pc:spChg chg="mod">
          <ac:chgData name="Riccardo Berta" userId="c8694f89-bba4-4576-b0a8-456619ca5a8c" providerId="ADAL" clId="{A5C46C25-53B4-094C-B435-086F3C5DB2D2}" dt="2023-05-17T07:31:21.376" v="124" actId="20577"/>
          <ac:spMkLst>
            <pc:docMk/>
            <pc:sldMk cId="0" sldId="260"/>
            <ac:spMk id="104" creationId="{00000000-0000-0000-0000-000000000000}"/>
          </ac:spMkLst>
        </pc:spChg>
        <pc:picChg chg="mod">
          <ac:chgData name="Riccardo Berta" userId="c8694f89-bba4-4576-b0a8-456619ca5a8c" providerId="ADAL" clId="{A5C46C25-53B4-094C-B435-086F3C5DB2D2}" dt="2023-05-17T07:31:35.462" v="125" actId="1076"/>
          <ac:picMkLst>
            <pc:docMk/>
            <pc:sldMk cId="0" sldId="260"/>
            <ac:picMk id="105" creationId="{00000000-0000-0000-0000-000000000000}"/>
          </ac:picMkLst>
        </pc:picChg>
      </pc:sldChg>
      <pc:sldChg chg="modSp mod">
        <pc:chgData name="Riccardo Berta" userId="c8694f89-bba4-4576-b0a8-456619ca5a8c" providerId="ADAL" clId="{A5C46C25-53B4-094C-B435-086F3C5DB2D2}" dt="2023-05-17T07:34:08.011" v="163" actId="20577"/>
        <pc:sldMkLst>
          <pc:docMk/>
          <pc:sldMk cId="0" sldId="261"/>
        </pc:sldMkLst>
        <pc:spChg chg="mod">
          <ac:chgData name="Riccardo Berta" userId="c8694f89-bba4-4576-b0a8-456619ca5a8c" providerId="ADAL" clId="{A5C46C25-53B4-094C-B435-086F3C5DB2D2}" dt="2023-05-17T07:34:08.011" v="163" actId="20577"/>
          <ac:spMkLst>
            <pc:docMk/>
            <pc:sldMk cId="0" sldId="261"/>
            <ac:spMk id="111" creationId="{00000000-0000-0000-0000-000000000000}"/>
          </ac:spMkLst>
        </pc:spChg>
      </pc:sldChg>
      <pc:sldChg chg="modSp mod">
        <pc:chgData name="Riccardo Berta" userId="c8694f89-bba4-4576-b0a8-456619ca5a8c" providerId="ADAL" clId="{A5C46C25-53B4-094C-B435-086F3C5DB2D2}" dt="2023-05-17T07:36:00.237" v="208" actId="1035"/>
        <pc:sldMkLst>
          <pc:docMk/>
          <pc:sldMk cId="0" sldId="262"/>
        </pc:sldMkLst>
        <pc:spChg chg="mod">
          <ac:chgData name="Riccardo Berta" userId="c8694f89-bba4-4576-b0a8-456619ca5a8c" providerId="ADAL" clId="{A5C46C25-53B4-094C-B435-086F3C5DB2D2}" dt="2023-05-17T07:36:00.237" v="208" actId="1035"/>
          <ac:spMkLst>
            <pc:docMk/>
            <pc:sldMk cId="0" sldId="262"/>
            <ac:spMk id="117" creationId="{00000000-0000-0000-0000-000000000000}"/>
          </ac:spMkLst>
        </pc:spChg>
      </pc:sldChg>
      <pc:sldChg chg="modSp mod">
        <pc:chgData name="Riccardo Berta" userId="c8694f89-bba4-4576-b0a8-456619ca5a8c" providerId="ADAL" clId="{A5C46C25-53B4-094C-B435-086F3C5DB2D2}" dt="2023-05-17T07:37:07.909" v="246" actId="404"/>
        <pc:sldMkLst>
          <pc:docMk/>
          <pc:sldMk cId="0" sldId="263"/>
        </pc:sldMkLst>
        <pc:spChg chg="mod">
          <ac:chgData name="Riccardo Berta" userId="c8694f89-bba4-4576-b0a8-456619ca5a8c" providerId="ADAL" clId="{A5C46C25-53B4-094C-B435-086F3C5DB2D2}" dt="2023-05-17T07:37:07.909" v="246" actId="404"/>
          <ac:spMkLst>
            <pc:docMk/>
            <pc:sldMk cId="0" sldId="263"/>
            <ac:spMk id="123" creationId="{00000000-0000-0000-0000-000000000000}"/>
          </ac:spMkLst>
        </pc:spChg>
      </pc:sldChg>
      <pc:sldChg chg="modSp mod">
        <pc:chgData name="Riccardo Berta" userId="c8694f89-bba4-4576-b0a8-456619ca5a8c" providerId="ADAL" clId="{A5C46C25-53B4-094C-B435-086F3C5DB2D2}" dt="2023-05-17T07:39:12.412" v="290" actId="14100"/>
        <pc:sldMkLst>
          <pc:docMk/>
          <pc:sldMk cId="0" sldId="264"/>
        </pc:sldMkLst>
        <pc:spChg chg="mod">
          <ac:chgData name="Riccardo Berta" userId="c8694f89-bba4-4576-b0a8-456619ca5a8c" providerId="ADAL" clId="{A5C46C25-53B4-094C-B435-086F3C5DB2D2}" dt="2023-05-17T07:39:12.412" v="290" actId="14100"/>
          <ac:spMkLst>
            <pc:docMk/>
            <pc:sldMk cId="0" sldId="264"/>
            <ac:spMk id="129" creationId="{00000000-0000-0000-0000-000000000000}"/>
          </ac:spMkLst>
        </pc:spChg>
      </pc:sldChg>
      <pc:sldChg chg="modSp mod">
        <pc:chgData name="Riccardo Berta" userId="c8694f89-bba4-4576-b0a8-456619ca5a8c" providerId="ADAL" clId="{A5C46C25-53B4-094C-B435-086F3C5DB2D2}" dt="2023-05-17T07:48:44.994" v="327" actId="1036"/>
        <pc:sldMkLst>
          <pc:docMk/>
          <pc:sldMk cId="0" sldId="265"/>
        </pc:sldMkLst>
        <pc:spChg chg="mod">
          <ac:chgData name="Riccardo Berta" userId="c8694f89-bba4-4576-b0a8-456619ca5a8c" providerId="ADAL" clId="{A5C46C25-53B4-094C-B435-086F3C5DB2D2}" dt="2023-05-17T07:48:44.994" v="327" actId="1036"/>
          <ac:spMkLst>
            <pc:docMk/>
            <pc:sldMk cId="0" sldId="265"/>
            <ac:spMk id="135" creationId="{00000000-0000-0000-0000-000000000000}"/>
          </ac:spMkLst>
        </pc:spChg>
      </pc:sldChg>
      <pc:sldChg chg="modSp mod">
        <pc:chgData name="Riccardo Berta" userId="c8694f89-bba4-4576-b0a8-456619ca5a8c" providerId="ADAL" clId="{A5C46C25-53B4-094C-B435-086F3C5DB2D2}" dt="2023-05-17T07:49:42.649" v="338" actId="404"/>
        <pc:sldMkLst>
          <pc:docMk/>
          <pc:sldMk cId="0" sldId="266"/>
        </pc:sldMkLst>
        <pc:spChg chg="mod">
          <ac:chgData name="Riccardo Berta" userId="c8694f89-bba4-4576-b0a8-456619ca5a8c" providerId="ADAL" clId="{A5C46C25-53B4-094C-B435-086F3C5DB2D2}" dt="2023-05-17T07:49:42.649" v="338" actId="404"/>
          <ac:spMkLst>
            <pc:docMk/>
            <pc:sldMk cId="0" sldId="266"/>
            <ac:spMk id="141" creationId="{00000000-0000-0000-0000-000000000000}"/>
          </ac:spMkLst>
        </pc:spChg>
      </pc:sldChg>
      <pc:sldChg chg="modSp mod">
        <pc:chgData name="Riccardo Berta" userId="c8694f89-bba4-4576-b0a8-456619ca5a8c" providerId="ADAL" clId="{A5C46C25-53B4-094C-B435-086F3C5DB2D2}" dt="2023-05-17T07:51:04.410" v="342" actId="1076"/>
        <pc:sldMkLst>
          <pc:docMk/>
          <pc:sldMk cId="0" sldId="267"/>
        </pc:sldMkLst>
        <pc:picChg chg="mod modCrop">
          <ac:chgData name="Riccardo Berta" userId="c8694f89-bba4-4576-b0a8-456619ca5a8c" providerId="ADAL" clId="{A5C46C25-53B4-094C-B435-086F3C5DB2D2}" dt="2023-05-17T07:51:04.410" v="342" actId="1076"/>
          <ac:picMkLst>
            <pc:docMk/>
            <pc:sldMk cId="0" sldId="267"/>
            <ac:picMk id="148" creationId="{00000000-0000-0000-0000-000000000000}"/>
          </ac:picMkLst>
        </pc:picChg>
      </pc:sldChg>
      <pc:sldChg chg="modSp mod">
        <pc:chgData name="Riccardo Berta" userId="c8694f89-bba4-4576-b0a8-456619ca5a8c" providerId="ADAL" clId="{A5C46C25-53B4-094C-B435-086F3C5DB2D2}" dt="2023-05-17T07:52:21.788" v="367" actId="14100"/>
        <pc:sldMkLst>
          <pc:docMk/>
          <pc:sldMk cId="0" sldId="268"/>
        </pc:sldMkLst>
        <pc:spChg chg="mod">
          <ac:chgData name="Riccardo Berta" userId="c8694f89-bba4-4576-b0a8-456619ca5a8c" providerId="ADAL" clId="{A5C46C25-53B4-094C-B435-086F3C5DB2D2}" dt="2023-05-17T07:52:21.788" v="367" actId="14100"/>
          <ac:spMkLst>
            <pc:docMk/>
            <pc:sldMk cId="0" sldId="268"/>
            <ac:spMk id="154" creationId="{00000000-0000-0000-0000-000000000000}"/>
          </ac:spMkLst>
        </pc:spChg>
      </pc:sldChg>
      <pc:sldChg chg="modSp mod">
        <pc:chgData name="Riccardo Berta" userId="c8694f89-bba4-4576-b0a8-456619ca5a8c" providerId="ADAL" clId="{A5C46C25-53B4-094C-B435-086F3C5DB2D2}" dt="2023-05-17T07:52:32" v="368" actId="1076"/>
        <pc:sldMkLst>
          <pc:docMk/>
          <pc:sldMk cId="0" sldId="269"/>
        </pc:sldMkLst>
        <pc:picChg chg="mod">
          <ac:chgData name="Riccardo Berta" userId="c8694f89-bba4-4576-b0a8-456619ca5a8c" providerId="ADAL" clId="{A5C46C25-53B4-094C-B435-086F3C5DB2D2}" dt="2023-05-17T07:52:32" v="368" actId="1076"/>
          <ac:picMkLst>
            <pc:docMk/>
            <pc:sldMk cId="0" sldId="269"/>
            <ac:picMk id="160" creationId="{00000000-0000-0000-0000-000000000000}"/>
          </ac:picMkLst>
        </pc:picChg>
      </pc:sldChg>
      <pc:sldChg chg="modSp mod">
        <pc:chgData name="Riccardo Berta" userId="c8694f89-bba4-4576-b0a8-456619ca5a8c" providerId="ADAL" clId="{A5C46C25-53B4-094C-B435-086F3C5DB2D2}" dt="2023-05-17T07:54:19.879" v="376" actId="20577"/>
        <pc:sldMkLst>
          <pc:docMk/>
          <pc:sldMk cId="0" sldId="270"/>
        </pc:sldMkLst>
        <pc:spChg chg="mod">
          <ac:chgData name="Riccardo Berta" userId="c8694f89-bba4-4576-b0a8-456619ca5a8c" providerId="ADAL" clId="{A5C46C25-53B4-094C-B435-086F3C5DB2D2}" dt="2023-05-17T07:54:19.879" v="376" actId="20577"/>
          <ac:spMkLst>
            <pc:docMk/>
            <pc:sldMk cId="0" sldId="270"/>
            <ac:spMk id="16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12b84db8f_0_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12b84db8f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12b84db8f_0_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12b84db8f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12b84db8f_0_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12b84db8f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12b84db8f_0_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12b84db8f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12b84db8f_0_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12b84db8f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12b84db8f_0_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12b84db8f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12ad02ed0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12ad02ed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12ad02ed0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12ad02ed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12ad02ed0_0_12: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12ad02ed0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12ad02ed0_0_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12ad02ed0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12ad02ed0_0_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12ad02ed0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12ad02ed0_0_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12ad02ed0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12b84db8f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12b84db8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12b84db8f_0_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12b84db8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1008933"/>
            <a:ext cx="1081625" cy="1499896"/>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4355671"/>
            <a:ext cx="1081625" cy="1499896"/>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925674"/>
            <a:ext cx="3054600" cy="2049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4155440"/>
            <a:ext cx="3054600" cy="9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1276167"/>
            <a:ext cx="8520600" cy="2838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4216000"/>
            <a:ext cx="8520600" cy="1428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613633"/>
            <a:ext cx="1081625" cy="1499896"/>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4744471"/>
            <a:ext cx="1081625" cy="1499896"/>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2408600"/>
            <a:ext cx="7596600" cy="2040900"/>
          </a:xfrm>
          <a:prstGeom prst="rect">
            <a:avLst/>
          </a:prstGeom>
        </p:spPr>
        <p:txBody>
          <a:bodyPr spcFirstLastPara="1" wrap="square" lIns="91425" tIns="91425" rIns="91425" bIns="91425" anchor="ctr"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633633"/>
            <a:ext cx="8520600" cy="44721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633633"/>
            <a:ext cx="3999900" cy="4472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633633"/>
            <a:ext cx="3999900" cy="4472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865867"/>
            <a:ext cx="2808000" cy="3713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6" name="Google Shape;36;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600200"/>
            <a:ext cx="5878800" cy="5454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33"/>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59940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1239033"/>
            <a:ext cx="4045200" cy="2381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3692001"/>
            <a:ext cx="4045200" cy="2098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965600"/>
            <a:ext cx="3837000" cy="49269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5625233"/>
            <a:ext cx="5998800" cy="7983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21233"/>
            <a:ext cx="8520600" cy="6225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633633"/>
            <a:ext cx="8520600" cy="44721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GB"/>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tools.ietf.org/html/rfc7519"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www.passportjs.org/"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letsencrypt.org/"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3044700" y="1925674"/>
            <a:ext cx="3054600" cy="204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Securing</a:t>
            </a:r>
            <a:endParaRPr/>
          </a:p>
        </p:txBody>
      </p:sp>
      <p:sp>
        <p:nvSpPr>
          <p:cNvPr id="63" name="Google Shape;63;p13"/>
          <p:cNvSpPr txBox="1">
            <a:spLocks noGrp="1"/>
          </p:cNvSpPr>
          <p:nvPr>
            <p:ph type="subTitle" idx="1"/>
          </p:nvPr>
        </p:nvSpPr>
        <p:spPr>
          <a:xfrm>
            <a:off x="3044700" y="4155440"/>
            <a:ext cx="3054600" cy="93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grpSp>
        <p:nvGrpSpPr>
          <p:cNvPr id="64" name="Google Shape;64;p13"/>
          <p:cNvGrpSpPr/>
          <p:nvPr/>
        </p:nvGrpSpPr>
        <p:grpSpPr>
          <a:xfrm>
            <a:off x="4991502" y="202216"/>
            <a:ext cx="3988156" cy="1681357"/>
            <a:chOff x="596595" y="1681625"/>
            <a:chExt cx="7590704" cy="3377576"/>
          </a:xfrm>
        </p:grpSpPr>
        <p:pic>
          <p:nvPicPr>
            <p:cNvPr id="65" name="Google Shape;65;p13"/>
            <p:cNvPicPr preferRelativeResize="0"/>
            <p:nvPr/>
          </p:nvPicPr>
          <p:blipFill>
            <a:blip r:embed="rId3">
              <a:alphaModFix/>
            </a:blip>
            <a:stretch>
              <a:fillRect/>
            </a:stretch>
          </p:blipFill>
          <p:spPr>
            <a:xfrm>
              <a:off x="4713500" y="3485357"/>
              <a:ext cx="1051800" cy="715218"/>
            </a:xfrm>
            <a:prstGeom prst="rect">
              <a:avLst/>
            </a:prstGeom>
            <a:noFill/>
            <a:ln>
              <a:noFill/>
            </a:ln>
          </p:spPr>
        </p:pic>
        <p:sp>
          <p:nvSpPr>
            <p:cNvPr id="66" name="Google Shape;66;p13"/>
            <p:cNvSpPr/>
            <p:nvPr/>
          </p:nvSpPr>
          <p:spPr>
            <a:xfrm>
              <a:off x="1929869" y="3438494"/>
              <a:ext cx="2529576" cy="1548504"/>
            </a:xfrm>
            <a:prstGeom prst="cloud">
              <a:avLst/>
            </a:prstGeom>
            <a:no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 name="Google Shape;67;p13"/>
            <p:cNvCxnSpPr>
              <a:stCxn id="68" idx="3"/>
            </p:cNvCxnSpPr>
            <p:nvPr/>
          </p:nvCxnSpPr>
          <p:spPr>
            <a:xfrm>
              <a:off x="1937776" y="3426272"/>
              <a:ext cx="427200" cy="237900"/>
            </a:xfrm>
            <a:prstGeom prst="straightConnector1">
              <a:avLst/>
            </a:prstGeom>
            <a:noFill/>
            <a:ln w="9525" cap="flat" cmpd="sng">
              <a:solidFill>
                <a:srgbClr val="B7B7B7"/>
              </a:solidFill>
              <a:prstDash val="solid"/>
              <a:round/>
              <a:headEnd type="none" w="med" len="med"/>
              <a:tailEnd type="none" w="med" len="med"/>
            </a:ln>
          </p:spPr>
        </p:cxnSp>
        <p:pic>
          <p:nvPicPr>
            <p:cNvPr id="68" name="Google Shape;68;p13"/>
            <p:cNvPicPr preferRelativeResize="0"/>
            <p:nvPr/>
          </p:nvPicPr>
          <p:blipFill>
            <a:blip r:embed="rId4">
              <a:alphaModFix/>
            </a:blip>
            <a:stretch>
              <a:fillRect/>
            </a:stretch>
          </p:blipFill>
          <p:spPr>
            <a:xfrm>
              <a:off x="596595" y="2978971"/>
              <a:ext cx="1341180" cy="894600"/>
            </a:xfrm>
            <a:prstGeom prst="rect">
              <a:avLst/>
            </a:prstGeom>
            <a:noFill/>
            <a:ln>
              <a:noFill/>
            </a:ln>
          </p:spPr>
        </p:pic>
        <p:pic>
          <p:nvPicPr>
            <p:cNvPr id="69" name="Google Shape;69;p13"/>
            <p:cNvPicPr preferRelativeResize="0"/>
            <p:nvPr/>
          </p:nvPicPr>
          <p:blipFill>
            <a:blip r:embed="rId5">
              <a:alphaModFix/>
            </a:blip>
            <a:stretch>
              <a:fillRect/>
            </a:stretch>
          </p:blipFill>
          <p:spPr>
            <a:xfrm>
              <a:off x="2369970" y="1681625"/>
              <a:ext cx="921151" cy="772450"/>
            </a:xfrm>
            <a:prstGeom prst="rect">
              <a:avLst/>
            </a:prstGeom>
            <a:noFill/>
            <a:ln>
              <a:noFill/>
            </a:ln>
          </p:spPr>
        </p:pic>
        <p:cxnSp>
          <p:nvCxnSpPr>
            <p:cNvPr id="70" name="Google Shape;70;p13"/>
            <p:cNvCxnSpPr>
              <a:stCxn id="69" idx="2"/>
              <a:endCxn id="66" idx="3"/>
            </p:cNvCxnSpPr>
            <p:nvPr/>
          </p:nvCxnSpPr>
          <p:spPr>
            <a:xfrm>
              <a:off x="2830546" y="2454075"/>
              <a:ext cx="364200" cy="1073100"/>
            </a:xfrm>
            <a:prstGeom prst="straightConnector1">
              <a:avLst/>
            </a:prstGeom>
            <a:noFill/>
            <a:ln w="9525" cap="flat" cmpd="sng">
              <a:solidFill>
                <a:srgbClr val="B7B7B7"/>
              </a:solidFill>
              <a:prstDash val="solid"/>
              <a:round/>
              <a:headEnd type="none" w="med" len="med"/>
              <a:tailEnd type="none" w="med" len="med"/>
            </a:ln>
          </p:spPr>
        </p:cxnSp>
        <p:pic>
          <p:nvPicPr>
            <p:cNvPr id="71" name="Google Shape;71;p13"/>
            <p:cNvPicPr preferRelativeResize="0"/>
            <p:nvPr/>
          </p:nvPicPr>
          <p:blipFill rotWithShape="1">
            <a:blip r:embed="rId6">
              <a:alphaModFix/>
            </a:blip>
            <a:srcRect l="7526" t="9500" r="8376" b="35009"/>
            <a:stretch/>
          </p:blipFill>
          <p:spPr>
            <a:xfrm rot="5400000">
              <a:off x="6395675" y="3267576"/>
              <a:ext cx="2271976" cy="1311275"/>
            </a:xfrm>
            <a:prstGeom prst="rect">
              <a:avLst/>
            </a:prstGeom>
            <a:noFill/>
            <a:ln>
              <a:noFill/>
            </a:ln>
          </p:spPr>
        </p:pic>
        <p:pic>
          <p:nvPicPr>
            <p:cNvPr id="72" name="Google Shape;72;p13"/>
            <p:cNvPicPr preferRelativeResize="0"/>
            <p:nvPr/>
          </p:nvPicPr>
          <p:blipFill>
            <a:blip r:embed="rId7">
              <a:alphaModFix/>
            </a:blip>
            <a:stretch>
              <a:fillRect/>
            </a:stretch>
          </p:blipFill>
          <p:spPr>
            <a:xfrm>
              <a:off x="6085380" y="3787000"/>
              <a:ext cx="504057" cy="325200"/>
            </a:xfrm>
            <a:prstGeom prst="rect">
              <a:avLst/>
            </a:prstGeom>
            <a:noFill/>
            <a:ln>
              <a:noFill/>
            </a:ln>
          </p:spPr>
        </p:pic>
        <p:cxnSp>
          <p:nvCxnSpPr>
            <p:cNvPr id="73" name="Google Shape;73;p13"/>
            <p:cNvCxnSpPr/>
            <p:nvPr/>
          </p:nvCxnSpPr>
          <p:spPr>
            <a:xfrm>
              <a:off x="4459430" y="3920656"/>
              <a:ext cx="254100" cy="5100"/>
            </a:xfrm>
            <a:prstGeom prst="straightConnector1">
              <a:avLst/>
            </a:prstGeom>
            <a:noFill/>
            <a:ln w="9525" cap="flat" cmpd="sng">
              <a:solidFill>
                <a:srgbClr val="B7B7B7"/>
              </a:solidFill>
              <a:prstDash val="solid"/>
              <a:round/>
              <a:headEnd type="none" w="med" len="med"/>
              <a:tailEnd type="none" w="med" len="med"/>
            </a:ln>
          </p:spPr>
        </p:cxnSp>
        <p:cxnSp>
          <p:nvCxnSpPr>
            <p:cNvPr id="74" name="Google Shape;74;p13"/>
            <p:cNvCxnSpPr/>
            <p:nvPr/>
          </p:nvCxnSpPr>
          <p:spPr>
            <a:xfrm>
              <a:off x="5765300" y="3919166"/>
              <a:ext cx="365400" cy="8100"/>
            </a:xfrm>
            <a:prstGeom prst="straightConnector1">
              <a:avLst/>
            </a:prstGeom>
            <a:noFill/>
            <a:ln w="9525" cap="flat" cmpd="sng">
              <a:solidFill>
                <a:srgbClr val="B7B7B7"/>
              </a:solidFill>
              <a:prstDash val="solid"/>
              <a:round/>
              <a:headEnd type="none" w="med" len="med"/>
              <a:tailEnd type="none" w="med" len="med"/>
            </a:ln>
          </p:spPr>
        </p:cxnSp>
        <p:cxnSp>
          <p:nvCxnSpPr>
            <p:cNvPr id="75" name="Google Shape;75;p13"/>
            <p:cNvCxnSpPr>
              <a:stCxn id="72" idx="3"/>
              <a:endCxn id="72" idx="3"/>
            </p:cNvCxnSpPr>
            <p:nvPr/>
          </p:nvCxnSpPr>
          <p:spPr>
            <a:xfrm>
              <a:off x="6589437" y="3949600"/>
              <a:ext cx="0" cy="0"/>
            </a:xfrm>
            <a:prstGeom prst="straightConnector1">
              <a:avLst/>
            </a:prstGeom>
            <a:noFill/>
            <a:ln w="9525" cap="flat" cmpd="sng">
              <a:solidFill>
                <a:srgbClr val="B7B7B7"/>
              </a:solidFill>
              <a:prstDash val="solid"/>
              <a:round/>
              <a:headEnd type="none" w="med" len="med"/>
              <a:tailEnd type="none" w="med" len="med"/>
            </a:ln>
          </p:spPr>
        </p:cxnSp>
        <p:cxnSp>
          <p:nvCxnSpPr>
            <p:cNvPr id="76" name="Google Shape;76;p13"/>
            <p:cNvCxnSpPr>
              <a:stCxn id="72" idx="3"/>
            </p:cNvCxnSpPr>
            <p:nvPr/>
          </p:nvCxnSpPr>
          <p:spPr>
            <a:xfrm>
              <a:off x="6589437" y="3949600"/>
              <a:ext cx="304200" cy="8400"/>
            </a:xfrm>
            <a:prstGeom prst="straightConnector1">
              <a:avLst/>
            </a:prstGeom>
            <a:noFill/>
            <a:ln w="9525" cap="flat" cmpd="sng">
              <a:solidFill>
                <a:srgbClr val="B7B7B7"/>
              </a:solidFill>
              <a:prstDash val="solid"/>
              <a:round/>
              <a:headEnd type="none" w="med" len="med"/>
              <a:tailEnd type="none" w="med" len="med"/>
            </a:ln>
          </p:spPr>
        </p:cxnSp>
        <p:pic>
          <p:nvPicPr>
            <p:cNvPr id="77" name="Google Shape;77;p13"/>
            <p:cNvPicPr preferRelativeResize="0"/>
            <p:nvPr/>
          </p:nvPicPr>
          <p:blipFill>
            <a:blip r:embed="rId8">
              <a:alphaModFix/>
            </a:blip>
            <a:stretch>
              <a:fillRect/>
            </a:stretch>
          </p:blipFill>
          <p:spPr>
            <a:xfrm>
              <a:off x="2542954" y="3807661"/>
              <a:ext cx="1311275" cy="815464"/>
            </a:xfrm>
            <a:prstGeom prst="rect">
              <a:avLst/>
            </a:prstGeom>
            <a:noFill/>
            <a:ln>
              <a:noFill/>
            </a:ln>
          </p:spPr>
        </p:pic>
        <p:pic>
          <p:nvPicPr>
            <p:cNvPr id="78" name="Google Shape;78;p13"/>
            <p:cNvPicPr preferRelativeResize="0"/>
            <p:nvPr/>
          </p:nvPicPr>
          <p:blipFill>
            <a:blip r:embed="rId9">
              <a:alphaModFix/>
            </a:blip>
            <a:stretch>
              <a:fillRect/>
            </a:stretch>
          </p:blipFill>
          <p:spPr>
            <a:xfrm>
              <a:off x="5012750" y="4200575"/>
              <a:ext cx="576750" cy="815714"/>
            </a:xfrm>
            <a:prstGeom prst="rect">
              <a:avLst/>
            </a:prstGeom>
            <a:noFill/>
            <a:ln>
              <a:noFill/>
            </a:ln>
          </p:spPr>
        </p:pic>
      </p:grpSp>
      <p:sp>
        <p:nvSpPr>
          <p:cNvPr id="79" name="Google Shape;79;p13"/>
          <p:cNvSpPr/>
          <p:nvPr/>
        </p:nvSpPr>
        <p:spPr>
          <a:xfrm rot="-2232591">
            <a:off x="4887882" y="218129"/>
            <a:ext cx="1971935" cy="1404927"/>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2"/>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Token-based authentication</a:t>
            </a:r>
            <a:endParaRPr/>
          </a:p>
        </p:txBody>
      </p:sp>
      <p:sp>
        <p:nvSpPr>
          <p:cNvPr id="135" name="Google Shape;135;p22"/>
          <p:cNvSpPr txBox="1">
            <a:spLocks noGrp="1"/>
          </p:cNvSpPr>
          <p:nvPr>
            <p:ph type="body" idx="1"/>
          </p:nvPr>
        </p:nvSpPr>
        <p:spPr>
          <a:xfrm>
            <a:off x="311700" y="1043725"/>
            <a:ext cx="8615100" cy="5567282"/>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The API token should be generated using cryptographically strong pseudorandom generator</a:t>
            </a:r>
            <a:endParaRPr dirty="0"/>
          </a:p>
          <a:p>
            <a:pPr marL="914400" lvl="1" indent="-317500" algn="l" rtl="0">
              <a:spcBef>
                <a:spcPts val="0"/>
              </a:spcBef>
              <a:spcAft>
                <a:spcPts val="0"/>
              </a:spcAft>
              <a:buSzPts val="1400"/>
              <a:buChar char="○"/>
            </a:pPr>
            <a:r>
              <a:rPr lang="en-GB" dirty="0"/>
              <a:t>see</a:t>
            </a:r>
            <a:r>
              <a:rPr lang="en-GB" b="1" dirty="0"/>
              <a:t> resources/</a:t>
            </a:r>
            <a:r>
              <a:rPr lang="en-GB" b="1" dirty="0" err="1"/>
              <a:t>auth.json</a:t>
            </a:r>
            <a:endParaRPr b="1" dirty="0"/>
          </a:p>
          <a:p>
            <a:pPr marL="457200" lvl="0" indent="-342900" algn="l" rtl="0">
              <a:spcBef>
                <a:spcPts val="0"/>
              </a:spcBef>
              <a:spcAft>
                <a:spcPts val="0"/>
              </a:spcAft>
              <a:buSzPts val="1800"/>
              <a:buChar char="●"/>
            </a:pPr>
            <a:endParaRPr lang="en-GB" sz="1000" dirty="0"/>
          </a:p>
          <a:p>
            <a:pPr marL="457200" lvl="0" indent="-342900" algn="l" rtl="0">
              <a:spcBef>
                <a:spcPts val="0"/>
              </a:spcBef>
              <a:spcAft>
                <a:spcPts val="0"/>
              </a:spcAft>
              <a:buSzPts val="1800"/>
              <a:buChar char="●"/>
            </a:pPr>
            <a:r>
              <a:rPr lang="en-GB" dirty="0"/>
              <a:t>Modify the server so that for each request that comes in, we check if the request is signed using a valid API Key</a:t>
            </a:r>
            <a:endParaRPr dirty="0"/>
          </a:p>
          <a:p>
            <a:pPr marL="914400" lvl="1" indent="-317500" algn="l" rtl="0">
              <a:spcBef>
                <a:spcPts val="0"/>
              </a:spcBef>
              <a:spcAft>
                <a:spcPts val="0"/>
              </a:spcAft>
              <a:buSzPts val="1400"/>
              <a:buChar char="○"/>
            </a:pPr>
            <a:r>
              <a:rPr lang="en-GB" dirty="0"/>
              <a:t>use the middleware pattern</a:t>
            </a:r>
            <a:endParaRPr dirty="0"/>
          </a:p>
          <a:p>
            <a:pPr marL="914400" lvl="1" indent="-317500" algn="l" rtl="0">
              <a:spcBef>
                <a:spcPts val="0"/>
              </a:spcBef>
              <a:spcAft>
                <a:spcPts val="0"/>
              </a:spcAft>
              <a:buSzPts val="1400"/>
              <a:buChar char="○"/>
            </a:pPr>
            <a:r>
              <a:rPr lang="en-GB" dirty="0"/>
              <a:t>see </a:t>
            </a:r>
            <a:r>
              <a:rPr lang="en-GB" b="1" dirty="0"/>
              <a:t>middleware/</a:t>
            </a:r>
            <a:r>
              <a:rPr lang="en-GB" b="1" dirty="0" err="1"/>
              <a:t>auth.js</a:t>
            </a:r>
            <a:endParaRPr b="1" dirty="0"/>
          </a:p>
          <a:p>
            <a:pPr marL="914400" lvl="1" indent="-317500" algn="l" rtl="0">
              <a:spcBef>
                <a:spcPts val="0"/>
              </a:spcBef>
              <a:spcAft>
                <a:spcPts val="0"/>
              </a:spcAft>
              <a:buSzPts val="1400"/>
              <a:buChar char="○"/>
            </a:pPr>
            <a:r>
              <a:rPr lang="en-GB" dirty="0"/>
              <a:t>see</a:t>
            </a:r>
            <a:r>
              <a:rPr lang="en-GB" b="1" dirty="0"/>
              <a:t> servers/</a:t>
            </a:r>
            <a:r>
              <a:rPr lang="en-GB" b="1" dirty="0" err="1"/>
              <a:t>http.js</a:t>
            </a:r>
            <a:endParaRPr sz="700" b="1" dirty="0"/>
          </a:p>
          <a:p>
            <a:pPr marL="457200" lvl="0" indent="-342900" algn="l" rtl="0">
              <a:spcBef>
                <a:spcPts val="1600"/>
              </a:spcBef>
              <a:spcAft>
                <a:spcPts val="0"/>
              </a:spcAft>
              <a:buSzPts val="1800"/>
              <a:buChar char="●"/>
            </a:pPr>
            <a:r>
              <a:rPr lang="en-GB" dirty="0"/>
              <a:t>This is </a:t>
            </a:r>
            <a:r>
              <a:rPr lang="en-GB" b="1" dirty="0"/>
              <a:t>minimal implementation</a:t>
            </a:r>
            <a:endParaRPr b="1" dirty="0"/>
          </a:p>
          <a:p>
            <a:pPr marL="914400" lvl="1" indent="-317500" algn="l" rtl="0">
              <a:spcBef>
                <a:spcPts val="0"/>
              </a:spcBef>
              <a:spcAft>
                <a:spcPts val="0"/>
              </a:spcAft>
              <a:buSzPts val="1400"/>
              <a:buChar char="○"/>
            </a:pPr>
            <a:r>
              <a:rPr lang="en-GB" dirty="0"/>
              <a:t>we manually check each request against a hard-coded API key</a:t>
            </a:r>
            <a:endParaRPr dirty="0"/>
          </a:p>
          <a:p>
            <a:pPr marL="914400" lvl="1" indent="-317500" algn="l" rtl="0">
              <a:spcBef>
                <a:spcPts val="0"/>
              </a:spcBef>
              <a:spcAft>
                <a:spcPts val="0"/>
              </a:spcAft>
              <a:buSzPts val="1400"/>
              <a:buChar char="○"/>
            </a:pPr>
            <a:r>
              <a:rPr lang="en-GB" dirty="0"/>
              <a:t>far from a scalable and reliable solution ready for production</a:t>
            </a:r>
          </a:p>
          <a:p>
            <a:pPr marL="914400" lvl="1" indent="-317500" algn="l" rtl="0">
              <a:spcBef>
                <a:spcPts val="0"/>
              </a:spcBef>
              <a:spcAft>
                <a:spcPts val="0"/>
              </a:spcAft>
              <a:buSzPts val="1400"/>
              <a:buChar char="○"/>
            </a:pPr>
            <a:endParaRPr sz="1000" dirty="0"/>
          </a:p>
          <a:p>
            <a:pPr marL="457200" marR="0" lvl="0" indent="-342900" algn="l" rtl="0">
              <a:lnSpc>
                <a:spcPct val="115000"/>
              </a:lnSpc>
              <a:spcBef>
                <a:spcPts val="0"/>
              </a:spcBef>
              <a:spcAft>
                <a:spcPts val="0"/>
              </a:spcAft>
              <a:buSzPts val="1800"/>
              <a:buChar char="●"/>
            </a:pPr>
            <a:r>
              <a:rPr lang="en-GB" dirty="0"/>
              <a:t>The actual solution will depend on the actual use case of your device and applications</a:t>
            </a:r>
            <a:endParaRPr dirty="0"/>
          </a:p>
          <a:p>
            <a:pPr marL="914400" lvl="1" indent="-317500" algn="l" rtl="0">
              <a:spcBef>
                <a:spcPts val="0"/>
              </a:spcBef>
              <a:spcAft>
                <a:spcPts val="0"/>
              </a:spcAft>
              <a:buSzPts val="1400"/>
              <a:buChar char="○"/>
            </a:pPr>
            <a:r>
              <a:rPr lang="en-GB" dirty="0"/>
              <a:t>different users that all need to have their own token, or it is fine to have only a single token? </a:t>
            </a:r>
            <a:endParaRPr dirty="0"/>
          </a:p>
          <a:p>
            <a:pPr marL="914400" lvl="1" indent="-317500" algn="l" rtl="0">
              <a:spcBef>
                <a:spcPts val="0"/>
              </a:spcBef>
              <a:spcAft>
                <a:spcPts val="0"/>
              </a:spcAft>
              <a:buSzPts val="1400"/>
              <a:buChar char="○"/>
            </a:pPr>
            <a:r>
              <a:rPr lang="en-GB" dirty="0"/>
              <a:t>how granular access control do you need? </a:t>
            </a:r>
            <a:endParaRPr dirty="0"/>
          </a:p>
          <a:p>
            <a:pPr marL="914400" lvl="1" indent="-317500" algn="l" rtl="0">
              <a:spcBef>
                <a:spcPts val="0"/>
              </a:spcBef>
              <a:spcAft>
                <a:spcPts val="0"/>
              </a:spcAft>
              <a:buSzPts val="1400"/>
              <a:buChar char="○"/>
            </a:pPr>
            <a:r>
              <a:rPr lang="en-GB" dirty="0"/>
              <a:t>how often will you need  to add/remove permissions? </a:t>
            </a:r>
            <a:endParaRPr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3"/>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oAuth: web authorization framework</a:t>
            </a:r>
            <a:endParaRPr/>
          </a:p>
        </p:txBody>
      </p:sp>
      <p:sp>
        <p:nvSpPr>
          <p:cNvPr id="141" name="Google Shape;141;p23"/>
          <p:cNvSpPr txBox="1">
            <a:spLocks noGrp="1"/>
          </p:cNvSpPr>
          <p:nvPr>
            <p:ph type="body" idx="1"/>
          </p:nvPr>
        </p:nvSpPr>
        <p:spPr>
          <a:xfrm>
            <a:off x="394000" y="1109825"/>
            <a:ext cx="8520600" cy="5423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API tokens with encryption (TLS) is  </a:t>
            </a:r>
            <a:r>
              <a:rPr lang="en-GB" b="1" dirty="0"/>
              <a:t>the bare minimum</a:t>
            </a:r>
            <a:r>
              <a:rPr lang="en-GB" dirty="0"/>
              <a:t>, challenges</a:t>
            </a:r>
            <a:endParaRPr dirty="0"/>
          </a:p>
          <a:p>
            <a:pPr marL="914400" lvl="1" indent="-317500" algn="l" rtl="0">
              <a:spcBef>
                <a:spcPts val="0"/>
              </a:spcBef>
              <a:spcAft>
                <a:spcPts val="0"/>
              </a:spcAft>
              <a:buSzPts val="1400"/>
              <a:buChar char="○"/>
            </a:pPr>
            <a:r>
              <a:rPr lang="en-GB" dirty="0"/>
              <a:t>we need a process to generate and retrieve tokens dynamically</a:t>
            </a:r>
            <a:endParaRPr dirty="0"/>
          </a:p>
          <a:p>
            <a:pPr marL="914400" lvl="1" indent="-317500" algn="l" rtl="0">
              <a:spcBef>
                <a:spcPts val="0"/>
              </a:spcBef>
              <a:spcAft>
                <a:spcPts val="0"/>
              </a:spcAft>
              <a:buSzPts val="1400"/>
              <a:buChar char="○"/>
            </a:pPr>
            <a:r>
              <a:rPr lang="en-GB" dirty="0"/>
              <a:t>creating the mechanism to get tokens would not foster interoperability (make the process complicated)</a:t>
            </a:r>
            <a:endParaRPr dirty="0"/>
          </a:p>
          <a:p>
            <a:pPr marL="914400" lvl="1" indent="-317500" algn="l" rtl="0">
              <a:spcBef>
                <a:spcPts val="0"/>
              </a:spcBef>
              <a:spcAft>
                <a:spcPts val="0"/>
              </a:spcAft>
              <a:buSzPts val="1400"/>
              <a:buChar char="○"/>
            </a:pPr>
            <a:r>
              <a:rPr lang="en-GB" dirty="0"/>
              <a:t>token should not be valid forever (just like passwords, should change on a regular basis)</a:t>
            </a:r>
          </a:p>
          <a:p>
            <a:pPr marL="914400" lvl="1" indent="-317500" algn="l" rtl="0">
              <a:spcBef>
                <a:spcPts val="0"/>
              </a:spcBef>
              <a:spcAft>
                <a:spcPts val="0"/>
              </a:spcAft>
              <a:buSzPts val="1400"/>
              <a:buChar char="○"/>
            </a:pPr>
            <a:endParaRPr sz="1000" dirty="0"/>
          </a:p>
          <a:p>
            <a:pPr marL="457200" lvl="0" indent="-342900" algn="l" rtl="0">
              <a:spcBef>
                <a:spcPts val="0"/>
              </a:spcBef>
              <a:spcAft>
                <a:spcPts val="0"/>
              </a:spcAft>
              <a:buSzPts val="1800"/>
              <a:buChar char="●"/>
            </a:pPr>
            <a:r>
              <a:rPr lang="en-GB" dirty="0"/>
              <a:t>Possible solution:</a:t>
            </a:r>
            <a:endParaRPr dirty="0"/>
          </a:p>
          <a:p>
            <a:pPr marL="914400" lvl="1" indent="-317500" algn="l" rtl="0">
              <a:spcBef>
                <a:spcPts val="0"/>
              </a:spcBef>
              <a:spcAft>
                <a:spcPts val="0"/>
              </a:spcAft>
              <a:buSzPts val="1400"/>
              <a:buChar char="○"/>
            </a:pPr>
            <a:r>
              <a:rPr lang="en-GB" b="1" dirty="0"/>
              <a:t>JSON Web Token</a:t>
            </a:r>
            <a:r>
              <a:rPr lang="en-GB" dirty="0"/>
              <a:t> (JWT) open standard (RFC 7519, </a:t>
            </a:r>
            <a:r>
              <a:rPr lang="en-GB" u="sng" dirty="0">
                <a:solidFill>
                  <a:schemeClr val="hlink"/>
                </a:solidFill>
                <a:hlinkClick r:id="rId3"/>
              </a:rPr>
              <a:t>https://tools.ietf.org/html/rfc7519</a:t>
            </a:r>
            <a:r>
              <a:rPr lang="en-GB" dirty="0"/>
              <a:t>) </a:t>
            </a:r>
            <a:endParaRPr sz="100" dirty="0"/>
          </a:p>
          <a:p>
            <a:pPr marL="457200" lvl="0" indent="-342900" algn="l" rtl="0">
              <a:spcBef>
                <a:spcPts val="1600"/>
              </a:spcBef>
              <a:spcAft>
                <a:spcPts val="0"/>
              </a:spcAft>
              <a:buSzPts val="1800"/>
              <a:buChar char="●"/>
            </a:pPr>
            <a:r>
              <a:rPr lang="en-GB" dirty="0"/>
              <a:t>There is a Web standard coming to our rescue: </a:t>
            </a:r>
            <a:r>
              <a:rPr lang="en-GB" b="1" dirty="0"/>
              <a:t>OAuth</a:t>
            </a:r>
            <a:endParaRPr b="1" dirty="0"/>
          </a:p>
          <a:p>
            <a:pPr marL="914400" lvl="1" indent="-317500" algn="l" rtl="0">
              <a:spcBef>
                <a:spcPts val="0"/>
              </a:spcBef>
              <a:spcAft>
                <a:spcPts val="0"/>
              </a:spcAft>
              <a:buSzPts val="1400"/>
              <a:buChar char="○"/>
            </a:pPr>
            <a:r>
              <a:rPr lang="en-GB" dirty="0"/>
              <a:t>open standard to </a:t>
            </a:r>
            <a:r>
              <a:rPr lang="en-GB" b="1" dirty="0"/>
              <a:t>delegate the authentication</a:t>
            </a:r>
            <a:r>
              <a:rPr lang="en-GB" dirty="0"/>
              <a:t> of a user to a third-party trusted service </a:t>
            </a:r>
            <a:endParaRPr dirty="0"/>
          </a:p>
          <a:p>
            <a:pPr marL="1371600" lvl="2" indent="-317500" algn="l" rtl="0">
              <a:spcBef>
                <a:spcPts val="0"/>
              </a:spcBef>
              <a:spcAft>
                <a:spcPts val="0"/>
              </a:spcAft>
              <a:buSzPts val="1400"/>
              <a:buChar char="■"/>
            </a:pPr>
            <a:r>
              <a:rPr lang="en-GB" dirty="0"/>
              <a:t>e.g., Facebook, LinkedIn or Google </a:t>
            </a:r>
            <a:endParaRPr dirty="0"/>
          </a:p>
          <a:p>
            <a:pPr marL="914400" lvl="1" indent="-317500" algn="l" rtl="0">
              <a:spcBef>
                <a:spcPts val="0"/>
              </a:spcBef>
              <a:spcAft>
                <a:spcPts val="0"/>
              </a:spcAft>
              <a:buSzPts val="1400"/>
              <a:buChar char="○"/>
            </a:pPr>
            <a:r>
              <a:rPr lang="en-GB" dirty="0"/>
              <a:t>allows sharing resources between applications</a:t>
            </a:r>
            <a:endParaRPr dirty="0"/>
          </a:p>
          <a:p>
            <a:pPr marL="1371600" lvl="2" indent="-317500" algn="l" rtl="0">
              <a:spcBef>
                <a:spcPts val="0"/>
              </a:spcBef>
              <a:spcAft>
                <a:spcPts val="0"/>
              </a:spcAft>
              <a:buSzPts val="1400"/>
              <a:buChar char="■"/>
            </a:pPr>
            <a:r>
              <a:rPr lang="en-GB" dirty="0"/>
              <a:t>for instance, you can allow some of your Facebook friends to access securely some of your documents on Google</a:t>
            </a:r>
          </a:p>
          <a:p>
            <a:pPr marL="1371600" lvl="2" indent="-317500" algn="l" rtl="0">
              <a:spcBef>
                <a:spcPts val="0"/>
              </a:spcBef>
              <a:spcAft>
                <a:spcPts val="0"/>
              </a:spcAft>
              <a:buSzPts val="1400"/>
              <a:buChar char="■"/>
            </a:pPr>
            <a:endParaRPr sz="1000" dirty="0"/>
          </a:p>
          <a:p>
            <a:pPr marL="457200" lvl="0" indent="-342900" algn="l" rtl="0">
              <a:spcBef>
                <a:spcPts val="0"/>
              </a:spcBef>
              <a:spcAft>
                <a:spcPts val="0"/>
              </a:spcAft>
              <a:buSzPts val="1800"/>
              <a:buChar char="●"/>
            </a:pPr>
            <a:r>
              <a:rPr lang="en-GB" dirty="0"/>
              <a:t>OAuth standardizes </a:t>
            </a:r>
            <a:endParaRPr dirty="0"/>
          </a:p>
          <a:p>
            <a:pPr marL="914400" lvl="1" indent="-317500" algn="l" rtl="0">
              <a:spcBef>
                <a:spcPts val="0"/>
              </a:spcBef>
              <a:spcAft>
                <a:spcPts val="0"/>
              </a:spcAft>
              <a:buSzPts val="1400"/>
              <a:buChar char="○"/>
            </a:pPr>
            <a:r>
              <a:rPr lang="en-GB" dirty="0"/>
              <a:t>how to authenticate users </a:t>
            </a:r>
            <a:endParaRPr dirty="0"/>
          </a:p>
          <a:p>
            <a:pPr marL="914400" lvl="1" indent="-317500" algn="l" rtl="0">
              <a:spcBef>
                <a:spcPts val="0"/>
              </a:spcBef>
              <a:spcAft>
                <a:spcPts val="0"/>
              </a:spcAft>
              <a:buSzPts val="1400"/>
              <a:buChar char="○"/>
            </a:pPr>
            <a:r>
              <a:rPr lang="en-GB" dirty="0"/>
              <a:t>generate tokens with an expiration date</a:t>
            </a:r>
            <a:endParaRPr dirty="0"/>
          </a:p>
          <a:p>
            <a:pPr marL="914400" lvl="1" indent="-317500" algn="l" rtl="0">
              <a:spcBef>
                <a:spcPts val="0"/>
              </a:spcBef>
              <a:spcAft>
                <a:spcPts val="0"/>
              </a:spcAft>
              <a:buSzPts val="1400"/>
              <a:buChar char="○"/>
            </a:pPr>
            <a:r>
              <a:rPr lang="en-GB" dirty="0"/>
              <a:t>re-generate tokens </a:t>
            </a:r>
            <a:endParaRPr dirty="0"/>
          </a:p>
          <a:p>
            <a:pPr marL="914400" lvl="1" indent="-317500" algn="l" rtl="0">
              <a:spcBef>
                <a:spcPts val="0"/>
              </a:spcBef>
              <a:spcAft>
                <a:spcPts val="0"/>
              </a:spcAft>
              <a:buSzPts val="1400"/>
              <a:buChar char="○"/>
            </a:pPr>
            <a:r>
              <a:rPr lang="en-GB" dirty="0"/>
              <a:t>provide access to resources in a secure and standard manner over the Web</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4"/>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oAuth roles and process</a:t>
            </a:r>
            <a:endParaRPr/>
          </a:p>
        </p:txBody>
      </p:sp>
      <p:sp>
        <p:nvSpPr>
          <p:cNvPr id="147" name="Google Shape;147;p24"/>
          <p:cNvSpPr/>
          <p:nvPr/>
        </p:nvSpPr>
        <p:spPr>
          <a:xfrm>
            <a:off x="366350" y="1043725"/>
            <a:ext cx="1504500" cy="479700"/>
          </a:xfrm>
          <a:prstGeom prst="rect">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8" name="Google Shape;148;p24"/>
          <p:cNvPicPr preferRelativeResize="0"/>
          <p:nvPr/>
        </p:nvPicPr>
        <p:blipFill rotWithShape="1">
          <a:blip r:embed="rId3">
            <a:alphaModFix/>
          </a:blip>
          <a:srcRect l="892" r="772"/>
          <a:stretch/>
        </p:blipFill>
        <p:spPr>
          <a:xfrm>
            <a:off x="225972" y="1283575"/>
            <a:ext cx="8692055" cy="4972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5"/>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oAuth server</a:t>
            </a:r>
            <a:endParaRPr/>
          </a:p>
        </p:txBody>
      </p:sp>
      <p:sp>
        <p:nvSpPr>
          <p:cNvPr id="154" name="Google Shape;154;p25"/>
          <p:cNvSpPr txBox="1">
            <a:spLocks noGrp="1"/>
          </p:cNvSpPr>
          <p:nvPr>
            <p:ph type="body" idx="1"/>
          </p:nvPr>
        </p:nvSpPr>
        <p:spPr>
          <a:xfrm>
            <a:off x="311700" y="1119377"/>
            <a:ext cx="8520600" cy="531739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Implementing OAuth server on a Linux based embedded device is not hard </a:t>
            </a:r>
            <a:endParaRPr dirty="0"/>
          </a:p>
          <a:p>
            <a:pPr marL="914400" lvl="1" indent="-317500" algn="l" rtl="0">
              <a:spcBef>
                <a:spcPts val="0"/>
              </a:spcBef>
              <a:spcAft>
                <a:spcPts val="0"/>
              </a:spcAft>
              <a:buSzPts val="1400"/>
              <a:buChar char="○"/>
            </a:pPr>
            <a:r>
              <a:rPr lang="en-GB" dirty="0"/>
              <a:t>the protocol isn’t really heavy</a:t>
            </a:r>
          </a:p>
          <a:p>
            <a:pPr marL="914400" lvl="1" indent="-317500" algn="l" rtl="0">
              <a:spcBef>
                <a:spcPts val="0"/>
              </a:spcBef>
              <a:spcAft>
                <a:spcPts val="0"/>
              </a:spcAft>
              <a:buSzPts val="1400"/>
              <a:buChar char="○"/>
            </a:pPr>
            <a:endParaRPr sz="1000" dirty="0"/>
          </a:p>
          <a:p>
            <a:pPr marL="457200" lvl="0" indent="-342900" algn="l" rtl="0">
              <a:spcBef>
                <a:spcPts val="0"/>
              </a:spcBef>
              <a:spcAft>
                <a:spcPts val="0"/>
              </a:spcAft>
              <a:buSzPts val="1800"/>
              <a:buChar char="●"/>
            </a:pPr>
            <a:r>
              <a:rPr lang="en-GB" dirty="0"/>
              <a:t>But maintaining the list of all applications, users and their access scope on each Thing is clearly not going to work and scale for the IoT</a:t>
            </a:r>
            <a:endParaRPr dirty="0"/>
          </a:p>
          <a:p>
            <a:pPr marL="914400" lvl="1" indent="-317500" algn="l" rtl="0">
              <a:spcBef>
                <a:spcPts val="0"/>
              </a:spcBef>
              <a:spcAft>
                <a:spcPts val="0"/>
              </a:spcAft>
              <a:buSzPts val="1400"/>
              <a:buChar char="○"/>
            </a:pPr>
            <a:r>
              <a:rPr lang="en-GB" dirty="0"/>
              <a:t>e.g. in the hotel, the heater (and all other devices) would need to know about all the clients</a:t>
            </a:r>
          </a:p>
          <a:p>
            <a:pPr marL="914400" lvl="1" indent="-317500" algn="l" rtl="0">
              <a:spcBef>
                <a:spcPts val="0"/>
              </a:spcBef>
              <a:spcAft>
                <a:spcPts val="0"/>
              </a:spcAft>
              <a:buSzPts val="1400"/>
              <a:buChar char="○"/>
            </a:pPr>
            <a:endParaRPr sz="1000" dirty="0"/>
          </a:p>
          <a:p>
            <a:pPr marL="457200" lvl="0" indent="-342900" algn="l" rtl="0">
              <a:spcBef>
                <a:spcPts val="0"/>
              </a:spcBef>
              <a:spcAft>
                <a:spcPts val="0"/>
              </a:spcAft>
              <a:buSzPts val="1800"/>
              <a:buChar char="●"/>
            </a:pPr>
            <a:r>
              <a:rPr lang="en-GB" dirty="0"/>
              <a:t>Example of servers:</a:t>
            </a:r>
            <a:endParaRPr dirty="0"/>
          </a:p>
          <a:p>
            <a:pPr marL="914400" lvl="1" indent="-317500" algn="l" rtl="0">
              <a:spcBef>
                <a:spcPts val="0"/>
              </a:spcBef>
              <a:spcAft>
                <a:spcPts val="0"/>
              </a:spcAft>
              <a:buSzPts val="1400"/>
              <a:buChar char="○"/>
            </a:pPr>
            <a:r>
              <a:rPr lang="en-GB" dirty="0"/>
              <a:t>Social Networks (Facebook, Google, LinkedIn, </a:t>
            </a:r>
            <a:r>
              <a:rPr lang="en-GB" dirty="0" err="1"/>
              <a:t>Twitter,etc</a:t>
            </a:r>
            <a:r>
              <a:rPr lang="en-GB" dirty="0"/>
              <a:t>.) </a:t>
            </a:r>
            <a:endParaRPr dirty="0"/>
          </a:p>
          <a:p>
            <a:pPr marL="914400" lvl="1" indent="-317500" algn="l" rtl="0">
              <a:spcBef>
                <a:spcPts val="0"/>
              </a:spcBef>
              <a:spcAft>
                <a:spcPts val="0"/>
              </a:spcAft>
              <a:buSzPts val="1400"/>
              <a:buChar char="○"/>
            </a:pPr>
            <a:r>
              <a:rPr lang="en-GB" dirty="0"/>
              <a:t>Developer services (e.g., GitHub, </a:t>
            </a:r>
            <a:r>
              <a:rPr lang="en-GB" dirty="0" err="1"/>
              <a:t>BitBucket</a:t>
            </a:r>
            <a:r>
              <a:rPr lang="en-GB" dirty="0"/>
              <a:t>, etc.)</a:t>
            </a:r>
            <a:endParaRPr dirty="0"/>
          </a:p>
          <a:p>
            <a:pPr marL="914400" lvl="1" indent="-317500" algn="l" rtl="0">
              <a:spcBef>
                <a:spcPts val="0"/>
              </a:spcBef>
              <a:spcAft>
                <a:spcPts val="0"/>
              </a:spcAft>
              <a:buSzPts val="1400"/>
              <a:buChar char="○"/>
            </a:pPr>
            <a:r>
              <a:rPr lang="en-GB" dirty="0"/>
              <a:t>many others Web sites (e.g., TripAdvisor, Meetup, etc.) </a:t>
            </a:r>
          </a:p>
          <a:p>
            <a:pPr marL="914400" lvl="1" indent="-317500" algn="l" rtl="0">
              <a:spcBef>
                <a:spcPts val="0"/>
              </a:spcBef>
              <a:spcAft>
                <a:spcPts val="0"/>
              </a:spcAft>
              <a:buSzPts val="1400"/>
              <a:buChar char="○"/>
            </a:pPr>
            <a:endParaRPr sz="1000" dirty="0"/>
          </a:p>
          <a:p>
            <a:pPr marL="457200" lvl="0" indent="-342900" algn="l" rtl="0">
              <a:spcBef>
                <a:spcPts val="0"/>
              </a:spcBef>
              <a:spcAft>
                <a:spcPts val="0"/>
              </a:spcAft>
              <a:buSzPts val="1800"/>
              <a:buChar char="●"/>
            </a:pPr>
            <a:r>
              <a:rPr lang="en-GB" dirty="0"/>
              <a:t>The Social Web of Thing!</a:t>
            </a:r>
            <a:endParaRPr dirty="0"/>
          </a:p>
          <a:p>
            <a:pPr marL="914400" lvl="1" indent="-317500" algn="l" rtl="0">
              <a:spcBef>
                <a:spcPts val="0"/>
              </a:spcBef>
              <a:spcAft>
                <a:spcPts val="0"/>
              </a:spcAft>
              <a:buSzPts val="1400"/>
              <a:buChar char="○"/>
            </a:pPr>
            <a:r>
              <a:rPr lang="en-GB" dirty="0"/>
              <a:t>create an authentication proxy that controls access to all Things it proxies and also does so by identifying users of client applications using trusted third-party services</a:t>
            </a:r>
            <a:endParaRPr dirty="0"/>
          </a:p>
          <a:p>
            <a:pPr marL="457200" lvl="0" indent="-342900" algn="l" rtl="0">
              <a:spcBef>
                <a:spcPts val="0"/>
              </a:spcBef>
              <a:spcAft>
                <a:spcPts val="0"/>
              </a:spcAft>
              <a:buSzPts val="1800"/>
              <a:buChar char="●"/>
            </a:pPr>
            <a:endParaRPr lang="en-GB" sz="1050" dirty="0"/>
          </a:p>
          <a:p>
            <a:pPr marL="457200" lvl="0" indent="-342900" algn="l" rtl="0">
              <a:spcBef>
                <a:spcPts val="0"/>
              </a:spcBef>
              <a:spcAft>
                <a:spcPts val="0"/>
              </a:spcAft>
              <a:buSzPts val="1800"/>
              <a:buChar char="●"/>
            </a:pPr>
            <a:r>
              <a:rPr lang="en-GB" dirty="0"/>
              <a:t>Node Passport Module</a:t>
            </a:r>
            <a:endParaRPr dirty="0"/>
          </a:p>
          <a:p>
            <a:pPr marL="914400" lvl="1" indent="-317500" algn="l" rtl="0">
              <a:spcBef>
                <a:spcPts val="0"/>
              </a:spcBef>
              <a:spcAft>
                <a:spcPts val="0"/>
              </a:spcAft>
              <a:buSzPts val="1400"/>
              <a:buChar char="○"/>
            </a:pPr>
            <a:r>
              <a:rPr lang="en-GB" u="sng" dirty="0">
                <a:solidFill>
                  <a:schemeClr val="hlink"/>
                </a:solidFill>
                <a:hlinkClick r:id="rId3"/>
              </a:rPr>
              <a:t>http://www.passportjs.org/</a:t>
            </a:r>
            <a:r>
              <a:rPr lang="en-GB" dirty="0"/>
              <a:t> </a:t>
            </a: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6"/>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Social Web of Things</a:t>
            </a:r>
            <a:endParaRPr/>
          </a:p>
        </p:txBody>
      </p:sp>
      <p:pic>
        <p:nvPicPr>
          <p:cNvPr id="160" name="Google Shape;160;p26"/>
          <p:cNvPicPr preferRelativeResize="0"/>
          <p:nvPr/>
        </p:nvPicPr>
        <p:blipFill>
          <a:blip r:embed="rId3">
            <a:alphaModFix/>
          </a:blip>
          <a:stretch>
            <a:fillRect/>
          </a:stretch>
        </p:blipFill>
        <p:spPr>
          <a:xfrm>
            <a:off x="1516427" y="1043733"/>
            <a:ext cx="5824526" cy="54491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7"/>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Social Web of Things</a:t>
            </a:r>
            <a:endParaRPr/>
          </a:p>
        </p:txBody>
      </p:sp>
      <p:sp>
        <p:nvSpPr>
          <p:cNvPr id="166" name="Google Shape;166;p27"/>
          <p:cNvSpPr txBox="1">
            <a:spLocks noGrp="1"/>
          </p:cNvSpPr>
          <p:nvPr>
            <p:ph type="body" idx="1"/>
          </p:nvPr>
        </p:nvSpPr>
        <p:spPr>
          <a:xfrm>
            <a:off x="311700" y="1192950"/>
            <a:ext cx="8520600" cy="491356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b="1" dirty="0"/>
              <a:t>Thing Proxy Trust</a:t>
            </a:r>
            <a:r>
              <a:rPr lang="en-GB" dirty="0"/>
              <a:t> </a:t>
            </a:r>
            <a:endParaRPr dirty="0"/>
          </a:p>
          <a:p>
            <a:pPr marL="914400" lvl="1" indent="-317500" algn="l" rtl="0">
              <a:spcBef>
                <a:spcPts val="0"/>
              </a:spcBef>
              <a:spcAft>
                <a:spcPts val="0"/>
              </a:spcAft>
              <a:buSzPts val="1400"/>
              <a:buChar char="○"/>
            </a:pPr>
            <a:r>
              <a:rPr lang="en-GB" dirty="0"/>
              <a:t>ensure that the proxy can access resources on the Thing securely</a:t>
            </a:r>
            <a:endParaRPr dirty="0"/>
          </a:p>
          <a:p>
            <a:pPr marL="914400" lvl="1" indent="-317500" algn="l" rtl="0">
              <a:spcBef>
                <a:spcPts val="0"/>
              </a:spcBef>
              <a:spcAft>
                <a:spcPts val="0"/>
              </a:spcAft>
              <a:buSzPts val="1400"/>
              <a:buChar char="○"/>
            </a:pPr>
            <a:r>
              <a:rPr lang="en-GB" dirty="0"/>
              <a:t>if the Thing is protected by an API Token (Device Token), it could be as simple as storing this token </a:t>
            </a:r>
            <a:endParaRPr dirty="0"/>
          </a:p>
          <a:p>
            <a:pPr marL="914400" lvl="1" indent="-317500" algn="l" rtl="0">
              <a:spcBef>
                <a:spcPts val="0"/>
              </a:spcBef>
              <a:spcAft>
                <a:spcPts val="0"/>
              </a:spcAft>
              <a:buSzPts val="1400"/>
              <a:buChar char="○"/>
            </a:pPr>
            <a:r>
              <a:rPr lang="en-GB" dirty="0"/>
              <a:t>if the Thing is also an OAuth server then this step follows an OAuth authentication flow</a:t>
            </a:r>
            <a:endParaRPr dirty="0"/>
          </a:p>
          <a:p>
            <a:pPr marL="914400" lvl="1" indent="-317500" algn="l" rtl="0">
              <a:spcBef>
                <a:spcPts val="0"/>
              </a:spcBef>
              <a:spcAft>
                <a:spcPts val="0"/>
              </a:spcAft>
              <a:buSzPts val="1400"/>
              <a:buChar char="○"/>
            </a:pPr>
            <a:r>
              <a:rPr lang="en-GB" dirty="0"/>
              <a:t>after this phase the proxy has a secret that lets it access the resources of the Thing</a:t>
            </a:r>
          </a:p>
          <a:p>
            <a:pPr marL="914400" lvl="1" indent="-317500" algn="l" rtl="0">
              <a:spcBef>
                <a:spcPts val="0"/>
              </a:spcBef>
              <a:spcAft>
                <a:spcPts val="0"/>
              </a:spcAft>
              <a:buSzPts val="1400"/>
              <a:buChar char="○"/>
            </a:pPr>
            <a:endParaRPr dirty="0"/>
          </a:p>
          <a:p>
            <a:pPr marL="457200" lvl="0" indent="-342900" algn="l" rtl="0">
              <a:spcBef>
                <a:spcPts val="0"/>
              </a:spcBef>
              <a:spcAft>
                <a:spcPts val="0"/>
              </a:spcAft>
              <a:buSzPts val="1800"/>
              <a:buChar char="●"/>
            </a:pPr>
            <a:r>
              <a:rPr lang="en-GB" b="1" dirty="0"/>
              <a:t>Delegated Authentication</a:t>
            </a:r>
            <a:endParaRPr b="1" dirty="0"/>
          </a:p>
          <a:p>
            <a:pPr marL="914400" lvl="1" indent="-317500" algn="l" rtl="0">
              <a:spcBef>
                <a:spcPts val="0"/>
              </a:spcBef>
              <a:spcAft>
                <a:spcPts val="0"/>
              </a:spcAft>
              <a:buSzPts val="1400"/>
              <a:buChar char="○"/>
            </a:pPr>
            <a:r>
              <a:rPr lang="en-GB" dirty="0"/>
              <a:t>a Client App authenticates via an OAuth Authorization Server </a:t>
            </a:r>
            <a:endParaRPr dirty="0"/>
          </a:p>
          <a:p>
            <a:pPr marL="914400" lvl="1" indent="-317500" algn="l" rtl="0">
              <a:spcBef>
                <a:spcPts val="0"/>
              </a:spcBef>
              <a:spcAft>
                <a:spcPts val="0"/>
              </a:spcAft>
              <a:buSzPts val="1400"/>
              <a:buChar char="○"/>
            </a:pPr>
            <a:r>
              <a:rPr lang="en-GB" dirty="0"/>
              <a:t>the Authentication Proxy uses the Access Token returned by the authorization server to identify the user of the client app and checks if the user is authorized to access the Thing </a:t>
            </a:r>
            <a:endParaRPr dirty="0"/>
          </a:p>
          <a:p>
            <a:pPr marL="914400" lvl="1" indent="-317500" algn="l" rtl="0">
              <a:spcBef>
                <a:spcPts val="0"/>
              </a:spcBef>
              <a:spcAft>
                <a:spcPts val="0"/>
              </a:spcAft>
              <a:buSzPts val="1400"/>
              <a:buChar char="○"/>
            </a:pPr>
            <a:r>
              <a:rPr lang="en-GB" dirty="0"/>
              <a:t>if he is, the proxy returns the Access Token to the Client App</a:t>
            </a:r>
          </a:p>
          <a:p>
            <a:pPr marL="914400" lvl="1" indent="-317500" algn="l" rtl="0">
              <a:spcBef>
                <a:spcPts val="0"/>
              </a:spcBef>
              <a:spcAft>
                <a:spcPts val="0"/>
              </a:spcAft>
              <a:buSzPts val="1400"/>
              <a:buChar char="○"/>
            </a:pPr>
            <a:endParaRPr dirty="0"/>
          </a:p>
          <a:p>
            <a:pPr marL="457200" lvl="0" indent="-342900" algn="l" rtl="0">
              <a:spcBef>
                <a:spcPts val="0"/>
              </a:spcBef>
              <a:spcAft>
                <a:spcPts val="0"/>
              </a:spcAft>
              <a:buSzPts val="1800"/>
              <a:buChar char="●"/>
            </a:pPr>
            <a:r>
              <a:rPr lang="en-GB" b="1" dirty="0"/>
              <a:t>Proxied Access</a:t>
            </a:r>
            <a:endParaRPr b="1" dirty="0"/>
          </a:p>
          <a:p>
            <a:pPr marL="914400" lvl="1" indent="-317500" algn="l" rtl="0">
              <a:spcBef>
                <a:spcPts val="0"/>
              </a:spcBef>
              <a:spcAft>
                <a:spcPts val="0"/>
              </a:spcAft>
              <a:buSzPts val="1400"/>
              <a:buChar char="○"/>
            </a:pPr>
            <a:r>
              <a:rPr lang="en-GB" dirty="0"/>
              <a:t>once the Client App has a token, it can use it to access the resources of the Thing through the Authentication Proxy </a:t>
            </a:r>
            <a:endParaRPr dirty="0"/>
          </a:p>
          <a:p>
            <a:pPr marL="914400" lvl="1" indent="-317500" algn="l" rtl="0">
              <a:spcBef>
                <a:spcPts val="0"/>
              </a:spcBef>
              <a:spcAft>
                <a:spcPts val="0"/>
              </a:spcAft>
              <a:buSzPts val="1400"/>
              <a:buChar char="○"/>
            </a:pPr>
            <a:r>
              <a:rPr lang="en-GB" dirty="0"/>
              <a:t>if the token is valid, the Authentication Proxy will forward the request to the Thing using the secret (Device Token) it got in first phase and send the response back to the Client App</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4"/>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Intranet or Internet of Things?</a:t>
            </a:r>
            <a:endParaRPr/>
          </a:p>
        </p:txBody>
      </p:sp>
      <p:sp>
        <p:nvSpPr>
          <p:cNvPr id="85" name="Google Shape;85;p14"/>
          <p:cNvSpPr txBox="1">
            <a:spLocks noGrp="1"/>
          </p:cNvSpPr>
          <p:nvPr>
            <p:ph type="body" idx="1"/>
          </p:nvPr>
        </p:nvSpPr>
        <p:spPr>
          <a:xfrm>
            <a:off x="311700" y="1078473"/>
            <a:ext cx="8520600" cy="5220433"/>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Deployments involving a group of devices that communicate with each other within closed networks</a:t>
            </a:r>
            <a:endParaRPr dirty="0"/>
          </a:p>
          <a:p>
            <a:pPr marL="914400" lvl="1" indent="-317500" algn="l" rtl="0">
              <a:spcBef>
                <a:spcPts val="0"/>
              </a:spcBef>
              <a:spcAft>
                <a:spcPts val="0"/>
              </a:spcAft>
              <a:buSzPts val="1400"/>
              <a:buChar char="○"/>
            </a:pPr>
            <a:r>
              <a:rPr lang="en-GB" dirty="0"/>
              <a:t>“Intranets of Things” </a:t>
            </a:r>
            <a:endParaRPr dirty="0"/>
          </a:p>
          <a:p>
            <a:pPr marL="914400" lvl="1" indent="-317500" algn="l" rtl="0">
              <a:spcBef>
                <a:spcPts val="0"/>
              </a:spcBef>
              <a:spcAft>
                <a:spcPts val="0"/>
              </a:spcAft>
              <a:buSzPts val="1400"/>
              <a:buChar char="○"/>
            </a:pPr>
            <a:r>
              <a:rPr lang="en-GB" dirty="0"/>
              <a:t>isolated private networks that only a few entities can access</a:t>
            </a:r>
          </a:p>
          <a:p>
            <a:pPr marL="914400" lvl="1" indent="-317500" algn="l" rtl="0">
              <a:spcBef>
                <a:spcPts val="0"/>
              </a:spcBef>
              <a:spcAft>
                <a:spcPts val="0"/>
              </a:spcAft>
              <a:buSzPts val="1400"/>
              <a:buChar char="○"/>
            </a:pPr>
            <a:endParaRPr sz="900" dirty="0"/>
          </a:p>
          <a:p>
            <a:pPr marL="457200" lvl="0" indent="-342900" algn="l" rtl="0">
              <a:spcBef>
                <a:spcPts val="0"/>
              </a:spcBef>
              <a:spcAft>
                <a:spcPts val="0"/>
              </a:spcAft>
              <a:buSzPts val="1800"/>
              <a:buChar char="●"/>
            </a:pPr>
            <a:r>
              <a:rPr lang="en-GB" dirty="0"/>
              <a:t>The real power of the </a:t>
            </a:r>
            <a:r>
              <a:rPr lang="en-GB" dirty="0" err="1"/>
              <a:t>WoT</a:t>
            </a:r>
            <a:r>
              <a:rPr lang="en-GB" dirty="0"/>
              <a:t> paradigm lies in </a:t>
            </a:r>
            <a:r>
              <a:rPr lang="en-GB" b="1" dirty="0"/>
              <a:t>opening up</a:t>
            </a:r>
            <a:r>
              <a:rPr lang="en-GB" dirty="0"/>
              <a:t> these silos and facilitate interconnection between devices and applications at </a:t>
            </a:r>
            <a:r>
              <a:rPr lang="en-GB" b="1" dirty="0"/>
              <a:t>large scale</a:t>
            </a:r>
            <a:endParaRPr b="1" dirty="0"/>
          </a:p>
          <a:p>
            <a:pPr marL="914400" lvl="1" indent="-317500" algn="l" rtl="0">
              <a:spcBef>
                <a:spcPts val="0"/>
              </a:spcBef>
              <a:spcAft>
                <a:spcPts val="0"/>
              </a:spcAft>
              <a:buSzPts val="1400"/>
              <a:buChar char="○"/>
            </a:pPr>
            <a:r>
              <a:rPr lang="en-GB" dirty="0"/>
              <a:t>“Internet of Things”</a:t>
            </a:r>
          </a:p>
          <a:p>
            <a:pPr marL="914400" lvl="1" indent="-317500" algn="l" rtl="0">
              <a:spcBef>
                <a:spcPts val="0"/>
              </a:spcBef>
              <a:spcAft>
                <a:spcPts val="0"/>
              </a:spcAft>
              <a:buSzPts val="1400"/>
              <a:buChar char="○"/>
            </a:pPr>
            <a:endParaRPr sz="1000" dirty="0"/>
          </a:p>
          <a:p>
            <a:pPr marL="457200" lvl="0" indent="-342900" algn="l" rtl="0">
              <a:spcBef>
                <a:spcPts val="0"/>
              </a:spcBef>
              <a:spcAft>
                <a:spcPts val="0"/>
              </a:spcAft>
              <a:buSzPts val="1800"/>
              <a:buChar char="●"/>
            </a:pPr>
            <a:r>
              <a:rPr lang="en-GB" dirty="0"/>
              <a:t>Why would we want this? </a:t>
            </a:r>
            <a:endParaRPr dirty="0"/>
          </a:p>
          <a:p>
            <a:pPr marL="914400" lvl="1" indent="-317500" algn="l" rtl="0">
              <a:spcBef>
                <a:spcPts val="0"/>
              </a:spcBef>
              <a:spcAft>
                <a:spcPts val="0"/>
              </a:spcAft>
              <a:buSzPts val="1400"/>
              <a:buChar char="○"/>
            </a:pPr>
            <a:r>
              <a:rPr lang="en-GB" b="1" dirty="0"/>
              <a:t>critical IoT system</a:t>
            </a:r>
            <a:r>
              <a:rPr lang="en-GB" dirty="0"/>
              <a:t>: network of industrial machines in a large factory, security system</a:t>
            </a:r>
            <a:br>
              <a:rPr lang="en-GB" dirty="0"/>
            </a:br>
            <a:r>
              <a:rPr lang="en-GB" dirty="0"/>
              <a:t>of a bank, our collection of devices at home, etc.</a:t>
            </a:r>
            <a:endParaRPr dirty="0"/>
          </a:p>
          <a:p>
            <a:pPr marL="1371600" lvl="2" indent="-317500" algn="l" rtl="0">
              <a:spcBef>
                <a:spcPts val="0"/>
              </a:spcBef>
              <a:spcAft>
                <a:spcPts val="0"/>
              </a:spcAft>
              <a:buSzPts val="1400"/>
              <a:buChar char="■"/>
            </a:pPr>
            <a:r>
              <a:rPr lang="en-GB" dirty="0"/>
              <a:t>we don’t want these networks to be open to anyone</a:t>
            </a:r>
          </a:p>
          <a:p>
            <a:pPr marL="1371600" lvl="2" indent="-317500" algn="l" rtl="0">
              <a:spcBef>
                <a:spcPts val="0"/>
              </a:spcBef>
              <a:spcAft>
                <a:spcPts val="0"/>
              </a:spcAft>
              <a:buSzPts val="1400"/>
              <a:buChar char="■"/>
            </a:pPr>
            <a:endParaRPr sz="400" dirty="0"/>
          </a:p>
          <a:p>
            <a:pPr marL="914400" lvl="1" indent="-317500" algn="l" rtl="0">
              <a:spcBef>
                <a:spcPts val="0"/>
              </a:spcBef>
              <a:spcAft>
                <a:spcPts val="0"/>
              </a:spcAft>
              <a:buSzPts val="1400"/>
              <a:buChar char="○"/>
            </a:pPr>
            <a:r>
              <a:rPr lang="en-GB" b="1" dirty="0"/>
              <a:t>public data</a:t>
            </a:r>
            <a:r>
              <a:rPr lang="en-GB" dirty="0"/>
              <a:t>:  </a:t>
            </a:r>
            <a:r>
              <a:rPr lang="en-GB" dirty="0" err="1"/>
              <a:t>data.gov</a:t>
            </a:r>
            <a:r>
              <a:rPr lang="en-GB" dirty="0"/>
              <a:t> initiatives, real-time traffic/weather/pollution conditions in a city, a</a:t>
            </a:r>
            <a:br>
              <a:rPr lang="en-GB" dirty="0"/>
            </a:br>
            <a:r>
              <a:rPr lang="en-GB" dirty="0"/>
              <a:t>group of sensors deployed in a jungle or a volcano</a:t>
            </a:r>
            <a:endParaRPr dirty="0"/>
          </a:p>
          <a:p>
            <a:pPr marL="1371600" lvl="2" indent="-317500" algn="l" rtl="0">
              <a:spcBef>
                <a:spcPts val="0"/>
              </a:spcBef>
              <a:spcAft>
                <a:spcPts val="0"/>
              </a:spcAft>
              <a:buSzPts val="1400"/>
              <a:buChar char="■"/>
            </a:pPr>
            <a:r>
              <a:rPr lang="en-GB" dirty="0"/>
              <a:t>great to ensure that the general public anywhere could access that data</a:t>
            </a:r>
          </a:p>
          <a:p>
            <a:pPr marL="1371600" lvl="2" indent="-317500" algn="l" rtl="0">
              <a:spcBef>
                <a:spcPts val="0"/>
              </a:spcBef>
              <a:spcAft>
                <a:spcPts val="0"/>
              </a:spcAft>
              <a:buSzPts val="1400"/>
              <a:buChar char="■"/>
            </a:pPr>
            <a:endParaRPr sz="1000" dirty="0"/>
          </a:p>
          <a:p>
            <a:pPr marL="457200" lvl="0" indent="-342900" algn="l" rtl="0">
              <a:spcBef>
                <a:spcPts val="0"/>
              </a:spcBef>
              <a:spcAft>
                <a:spcPts val="0"/>
              </a:spcAft>
              <a:buSzPts val="1800"/>
              <a:buChar char="●"/>
            </a:pPr>
            <a:r>
              <a:rPr lang="en-GB" dirty="0"/>
              <a:t>Enable anyone to create new innovative applications and possibly generate substantial economic, environmental, and social value</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5"/>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The share layer</a:t>
            </a:r>
            <a:endParaRPr/>
          </a:p>
        </p:txBody>
      </p:sp>
      <p:sp>
        <p:nvSpPr>
          <p:cNvPr id="91" name="Google Shape;91;p15"/>
          <p:cNvSpPr txBox="1">
            <a:spLocks noGrp="1"/>
          </p:cNvSpPr>
          <p:nvPr>
            <p:ph type="body" idx="1"/>
          </p:nvPr>
        </p:nvSpPr>
        <p:spPr>
          <a:xfrm>
            <a:off x="311700" y="1388137"/>
            <a:ext cx="8432907" cy="4518677"/>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The hotel scenario</a:t>
            </a:r>
            <a:endParaRPr dirty="0"/>
          </a:p>
          <a:p>
            <a:pPr marL="914400" lvl="1" indent="-317500" algn="l" rtl="0">
              <a:spcBef>
                <a:spcPts val="0"/>
              </a:spcBef>
              <a:spcAft>
                <a:spcPts val="0"/>
              </a:spcAft>
              <a:buSzPts val="1400"/>
              <a:buChar char="○"/>
            </a:pPr>
            <a:r>
              <a:rPr lang="en-GB" dirty="0"/>
              <a:t>hotel guests (and only them) should have access to devices in their room (and only there) during their stay (and only then)...</a:t>
            </a:r>
          </a:p>
          <a:p>
            <a:pPr marL="914400" lvl="1" indent="-317500" algn="l" rtl="0">
              <a:spcBef>
                <a:spcPts val="0"/>
              </a:spcBef>
              <a:spcAft>
                <a:spcPts val="0"/>
              </a:spcAft>
              <a:buSzPts val="1400"/>
              <a:buChar char="○"/>
            </a:pPr>
            <a:endParaRPr dirty="0"/>
          </a:p>
          <a:p>
            <a:pPr marL="457200" lvl="0" indent="-342900" algn="l" rtl="0">
              <a:spcBef>
                <a:spcPts val="0"/>
              </a:spcBef>
              <a:spcAft>
                <a:spcPts val="0"/>
              </a:spcAft>
              <a:buSzPts val="1800"/>
              <a:buChar char="●"/>
            </a:pPr>
            <a:r>
              <a:rPr lang="en-GB" dirty="0"/>
              <a:t>The public infrastructure is becoming not only digital but also </a:t>
            </a:r>
            <a:r>
              <a:rPr lang="en-GB" b="1" dirty="0"/>
              <a:t>pervasive</a:t>
            </a:r>
          </a:p>
          <a:p>
            <a:pPr marL="114300" lvl="0" indent="0" algn="l" rtl="0">
              <a:spcBef>
                <a:spcPts val="0"/>
              </a:spcBef>
              <a:spcAft>
                <a:spcPts val="0"/>
              </a:spcAft>
              <a:buSzPts val="1800"/>
              <a:buNone/>
            </a:pPr>
            <a:r>
              <a:rPr lang="en-GB" dirty="0"/>
              <a:t> </a:t>
            </a:r>
            <a:endParaRPr dirty="0"/>
          </a:p>
          <a:p>
            <a:pPr marL="457200" lvl="0" indent="-342900" algn="l" rtl="0">
              <a:spcBef>
                <a:spcPts val="0"/>
              </a:spcBef>
              <a:spcAft>
                <a:spcPts val="0"/>
              </a:spcAft>
              <a:buSzPts val="1800"/>
              <a:buChar char="●"/>
            </a:pPr>
            <a:r>
              <a:rPr lang="en-GB" dirty="0"/>
              <a:t>We need to </a:t>
            </a:r>
            <a:r>
              <a:rPr lang="en-GB" b="1" dirty="0"/>
              <a:t>build, deploy, scale and secure</a:t>
            </a:r>
            <a:r>
              <a:rPr lang="en-GB" dirty="0"/>
              <a:t> those systems in a way that various users are </a:t>
            </a:r>
            <a:r>
              <a:rPr lang="en-GB" b="1" dirty="0"/>
              <a:t>able to access or share</a:t>
            </a:r>
            <a:r>
              <a:rPr lang="en-GB" dirty="0"/>
              <a:t> some of the data or services in </a:t>
            </a:r>
            <a:r>
              <a:rPr lang="en-GB" b="1" dirty="0"/>
              <a:t>a safe and controlled manner</a:t>
            </a:r>
          </a:p>
          <a:p>
            <a:pPr marL="457200" lvl="0" indent="-342900" algn="l" rtl="0">
              <a:spcBef>
                <a:spcPts val="0"/>
              </a:spcBef>
              <a:spcAft>
                <a:spcPts val="0"/>
              </a:spcAft>
              <a:buSzPts val="1800"/>
              <a:buChar char="●"/>
            </a:pPr>
            <a:endParaRPr b="1" dirty="0"/>
          </a:p>
          <a:p>
            <a:pPr marL="457200" lvl="0" indent="-342900" algn="l" rtl="0">
              <a:spcBef>
                <a:spcPts val="0"/>
              </a:spcBef>
              <a:spcAft>
                <a:spcPts val="0"/>
              </a:spcAft>
              <a:buSzPts val="1800"/>
              <a:buChar char="●"/>
            </a:pPr>
            <a:r>
              <a:rPr lang="en-GB" dirty="0"/>
              <a:t>How can we ensure that </a:t>
            </a:r>
            <a:endParaRPr dirty="0"/>
          </a:p>
          <a:p>
            <a:pPr marL="914400" lvl="1" indent="-317500" algn="l" rtl="0">
              <a:spcBef>
                <a:spcPts val="0"/>
              </a:spcBef>
              <a:spcAft>
                <a:spcPts val="0"/>
              </a:spcAft>
              <a:buSzPts val="1400"/>
              <a:buChar char="○"/>
            </a:pPr>
            <a:r>
              <a:rPr lang="en-GB" dirty="0"/>
              <a:t>only a specific set of users can access </a:t>
            </a:r>
            <a:endParaRPr dirty="0"/>
          </a:p>
          <a:p>
            <a:pPr marL="914400" lvl="1" indent="-317500" algn="l" rtl="0">
              <a:spcBef>
                <a:spcPts val="0"/>
              </a:spcBef>
              <a:spcAft>
                <a:spcPts val="0"/>
              </a:spcAft>
              <a:buSzPts val="1400"/>
              <a:buChar char="○"/>
            </a:pPr>
            <a:r>
              <a:rPr lang="en-GB" dirty="0"/>
              <a:t>only a specific set of resources </a:t>
            </a:r>
            <a:endParaRPr dirty="0"/>
          </a:p>
          <a:p>
            <a:pPr marL="914400" lvl="1" indent="-317500" algn="l" rtl="0">
              <a:spcBef>
                <a:spcPts val="0"/>
              </a:spcBef>
              <a:spcAft>
                <a:spcPts val="0"/>
              </a:spcAft>
              <a:buSzPts val="1400"/>
              <a:buChar char="○"/>
            </a:pPr>
            <a:r>
              <a:rPr lang="en-GB" dirty="0"/>
              <a:t>at a very specific time </a:t>
            </a:r>
            <a:endParaRPr dirty="0"/>
          </a:p>
          <a:p>
            <a:pPr marL="914400" lvl="1" indent="-317500" algn="l" rtl="0">
              <a:spcBef>
                <a:spcPts val="0"/>
              </a:spcBef>
              <a:spcAft>
                <a:spcPts val="0"/>
              </a:spcAft>
              <a:buSzPts val="1400"/>
              <a:buChar char="○"/>
            </a:pPr>
            <a:r>
              <a:rPr lang="en-GB" dirty="0"/>
              <a:t>and in a specific manner</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6"/>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Three principal problems</a:t>
            </a:r>
            <a:endParaRPr/>
          </a:p>
        </p:txBody>
      </p:sp>
      <p:pic>
        <p:nvPicPr>
          <p:cNvPr id="98" name="Google Shape;98;p16"/>
          <p:cNvPicPr preferRelativeResize="0"/>
          <p:nvPr/>
        </p:nvPicPr>
        <p:blipFill>
          <a:blip r:embed="rId3">
            <a:alphaModFix/>
          </a:blip>
          <a:stretch>
            <a:fillRect/>
          </a:stretch>
        </p:blipFill>
        <p:spPr>
          <a:xfrm>
            <a:off x="583000" y="1237650"/>
            <a:ext cx="8130400" cy="4805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7"/>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Encryption</a:t>
            </a:r>
            <a:endParaRPr/>
          </a:p>
        </p:txBody>
      </p:sp>
      <p:sp>
        <p:nvSpPr>
          <p:cNvPr id="104" name="Google Shape;104;p17"/>
          <p:cNvSpPr txBox="1">
            <a:spLocks noGrp="1"/>
          </p:cNvSpPr>
          <p:nvPr>
            <p:ph type="body" idx="1"/>
          </p:nvPr>
        </p:nvSpPr>
        <p:spPr>
          <a:xfrm>
            <a:off x="311700" y="1043733"/>
            <a:ext cx="8520600" cy="4472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The essential ingredient for any secure system</a:t>
            </a:r>
            <a:endParaRPr dirty="0"/>
          </a:p>
          <a:p>
            <a:pPr marL="914400" lvl="1" indent="-317500" algn="l" rtl="0">
              <a:spcBef>
                <a:spcPts val="0"/>
              </a:spcBef>
              <a:spcAft>
                <a:spcPts val="0"/>
              </a:spcAft>
              <a:buSzPts val="1400"/>
              <a:buChar char="○"/>
            </a:pPr>
            <a:r>
              <a:rPr lang="en-GB" dirty="0"/>
              <a:t>without encryption any attempt to secure Thing is be vain as attackers can sniff the communication and understand the security mechanisms that were put in place</a:t>
            </a:r>
          </a:p>
          <a:p>
            <a:pPr marL="914400" lvl="1" indent="-317500" algn="l" rtl="0">
              <a:spcBef>
                <a:spcPts val="0"/>
              </a:spcBef>
              <a:spcAft>
                <a:spcPts val="0"/>
              </a:spcAft>
              <a:buSzPts val="1400"/>
              <a:buChar char="○"/>
            </a:pPr>
            <a:endParaRPr sz="1000" dirty="0"/>
          </a:p>
          <a:p>
            <a:pPr marL="457200" lvl="0" indent="-342900" algn="l" rtl="0">
              <a:spcBef>
                <a:spcPts val="0"/>
              </a:spcBef>
              <a:spcAft>
                <a:spcPts val="0"/>
              </a:spcAft>
              <a:buSzPts val="1800"/>
              <a:buChar char="●"/>
            </a:pPr>
            <a:r>
              <a:rPr lang="en-GB" dirty="0"/>
              <a:t>Symmetric</a:t>
            </a:r>
            <a:endParaRPr dirty="0"/>
          </a:p>
          <a:p>
            <a:pPr marL="914400" lvl="1" indent="-317500" algn="l" rtl="0">
              <a:spcBef>
                <a:spcPts val="0"/>
              </a:spcBef>
              <a:spcAft>
                <a:spcPts val="0"/>
              </a:spcAft>
              <a:buSzPts val="1400"/>
              <a:buChar char="○"/>
            </a:pPr>
            <a:r>
              <a:rPr lang="en-GB" dirty="0"/>
              <a:t>sender and receiver share a secret key used to encode and decode a message</a:t>
            </a:r>
            <a:endParaRPr dirty="0"/>
          </a:p>
          <a:p>
            <a:pPr marL="914400" lvl="1" indent="-317500" algn="l" rtl="0">
              <a:spcBef>
                <a:spcPts val="0"/>
              </a:spcBef>
              <a:spcAft>
                <a:spcPts val="0"/>
              </a:spcAft>
              <a:buSzPts val="1400"/>
              <a:buChar char="○"/>
            </a:pPr>
            <a:r>
              <a:rPr lang="en-GB" dirty="0"/>
              <a:t>problem of sharing the key</a:t>
            </a:r>
          </a:p>
          <a:p>
            <a:pPr marL="914400" lvl="1" indent="-317500" algn="l" rtl="0">
              <a:spcBef>
                <a:spcPts val="0"/>
              </a:spcBef>
              <a:spcAft>
                <a:spcPts val="0"/>
              </a:spcAft>
              <a:buSzPts val="1400"/>
              <a:buChar char="○"/>
            </a:pPr>
            <a:endParaRPr sz="900" dirty="0"/>
          </a:p>
          <a:p>
            <a:pPr marL="457200" lvl="0" indent="-342900" algn="l" rtl="0">
              <a:spcBef>
                <a:spcPts val="0"/>
              </a:spcBef>
              <a:spcAft>
                <a:spcPts val="0"/>
              </a:spcAft>
              <a:buSzPts val="1800"/>
              <a:buChar char="●"/>
            </a:pPr>
            <a:r>
              <a:rPr lang="en-GB" dirty="0"/>
              <a:t>Asymmetric</a:t>
            </a:r>
            <a:endParaRPr dirty="0"/>
          </a:p>
          <a:p>
            <a:pPr marL="914400" lvl="1" indent="-317500" algn="l" rtl="0">
              <a:spcBef>
                <a:spcPts val="0"/>
              </a:spcBef>
              <a:spcAft>
                <a:spcPts val="0"/>
              </a:spcAft>
              <a:buSzPts val="1400"/>
              <a:buChar char="○"/>
            </a:pPr>
            <a:r>
              <a:rPr lang="en-GB" dirty="0"/>
              <a:t>two related keys, one public and the other private (the secret key)</a:t>
            </a:r>
            <a:endParaRPr dirty="0"/>
          </a:p>
          <a:p>
            <a:pPr marL="914400" lvl="1" indent="-317500" algn="l" rtl="0">
              <a:spcBef>
                <a:spcPts val="0"/>
              </a:spcBef>
              <a:spcAft>
                <a:spcPts val="0"/>
              </a:spcAft>
              <a:buSzPts val="1400"/>
              <a:buChar char="○"/>
            </a:pPr>
            <a:r>
              <a:rPr lang="en-GB" dirty="0"/>
              <a:t>share the public key with anyone</a:t>
            </a:r>
            <a:endParaRPr dirty="0"/>
          </a:p>
          <a:p>
            <a:pPr marL="914400" lvl="1" indent="-317500" algn="l" rtl="0">
              <a:spcBef>
                <a:spcPts val="0"/>
              </a:spcBef>
              <a:spcAft>
                <a:spcPts val="0"/>
              </a:spcAft>
              <a:buSzPts val="1400"/>
              <a:buChar char="○"/>
            </a:pPr>
            <a:r>
              <a:rPr lang="en-GB" dirty="0"/>
              <a:t>use the public key to encode the message </a:t>
            </a:r>
            <a:endParaRPr dirty="0"/>
          </a:p>
          <a:p>
            <a:pPr marL="914400" lvl="1" indent="-317500" algn="l" rtl="0">
              <a:spcBef>
                <a:spcPts val="0"/>
              </a:spcBef>
              <a:spcAft>
                <a:spcPts val="0"/>
              </a:spcAft>
              <a:buSzPts val="1400"/>
              <a:buChar char="○"/>
            </a:pPr>
            <a:r>
              <a:rPr lang="en-GB" dirty="0"/>
              <a:t>once encoded, the message can be decoded only with the private key</a:t>
            </a:r>
            <a:endParaRPr dirty="0"/>
          </a:p>
        </p:txBody>
      </p:sp>
      <p:pic>
        <p:nvPicPr>
          <p:cNvPr id="105" name="Google Shape;105;p17"/>
          <p:cNvPicPr preferRelativeResize="0"/>
          <p:nvPr/>
        </p:nvPicPr>
        <p:blipFill>
          <a:blip r:embed="rId3">
            <a:alphaModFix/>
          </a:blip>
          <a:stretch>
            <a:fillRect/>
          </a:stretch>
        </p:blipFill>
        <p:spPr>
          <a:xfrm>
            <a:off x="972051" y="4525410"/>
            <a:ext cx="6806250" cy="2155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8"/>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TLS</a:t>
            </a:r>
            <a:endParaRPr/>
          </a:p>
        </p:txBody>
      </p:sp>
      <p:sp>
        <p:nvSpPr>
          <p:cNvPr id="111" name="Google Shape;111;p18"/>
          <p:cNvSpPr txBox="1">
            <a:spLocks noGrp="1"/>
          </p:cNvSpPr>
          <p:nvPr>
            <p:ph type="body" idx="1"/>
          </p:nvPr>
        </p:nvSpPr>
        <p:spPr>
          <a:xfrm>
            <a:off x="311700" y="1370891"/>
            <a:ext cx="8520600" cy="4472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Standard protocols for encrypting data on the Web</a:t>
            </a:r>
            <a:endParaRPr dirty="0"/>
          </a:p>
          <a:p>
            <a:pPr marL="914400" lvl="1" indent="-317500" algn="l" rtl="0">
              <a:spcBef>
                <a:spcPts val="0"/>
              </a:spcBef>
              <a:spcAft>
                <a:spcPts val="0"/>
              </a:spcAft>
              <a:buSzPts val="1400"/>
              <a:buChar char="○"/>
            </a:pPr>
            <a:r>
              <a:rPr lang="en-GB" dirty="0"/>
              <a:t>the “S” in HTTPS</a:t>
            </a:r>
            <a:endParaRPr dirty="0"/>
          </a:p>
          <a:p>
            <a:pPr marL="914400" lvl="1" indent="-317500" algn="l" rtl="0">
              <a:spcBef>
                <a:spcPts val="0"/>
              </a:spcBef>
              <a:spcAft>
                <a:spcPts val="0"/>
              </a:spcAft>
              <a:buSzPts val="1400"/>
              <a:buChar char="○"/>
            </a:pPr>
            <a:r>
              <a:rPr lang="en-GB" dirty="0"/>
              <a:t>SSL (Secure Socket Layer), used until 2014, then the Poodle vulnerability…</a:t>
            </a:r>
            <a:endParaRPr dirty="0"/>
          </a:p>
          <a:p>
            <a:pPr marL="914400" lvl="1" indent="-317500" algn="l" rtl="0">
              <a:spcBef>
                <a:spcPts val="0"/>
              </a:spcBef>
              <a:spcAft>
                <a:spcPts val="0"/>
              </a:spcAft>
              <a:buSzPts val="1400"/>
              <a:buChar char="○"/>
            </a:pPr>
            <a:r>
              <a:rPr lang="en-GB" dirty="0"/>
              <a:t>TLS (</a:t>
            </a:r>
            <a:r>
              <a:rPr lang="en-GB" b="1" dirty="0"/>
              <a:t>Transport Layer Security</a:t>
            </a:r>
            <a:r>
              <a:rPr lang="en-GB" dirty="0"/>
              <a:t>)</a:t>
            </a:r>
          </a:p>
          <a:p>
            <a:pPr marL="914400" lvl="1" indent="-317500" algn="l" rtl="0">
              <a:spcBef>
                <a:spcPts val="0"/>
              </a:spcBef>
              <a:spcAft>
                <a:spcPts val="0"/>
              </a:spcAft>
              <a:buSzPts val="1400"/>
              <a:buChar char="○"/>
            </a:pPr>
            <a:endParaRPr dirty="0"/>
          </a:p>
          <a:p>
            <a:pPr marL="457200" lvl="0" indent="-342900" algn="l" rtl="0">
              <a:spcBef>
                <a:spcPts val="0"/>
              </a:spcBef>
              <a:spcAft>
                <a:spcPts val="0"/>
              </a:spcAft>
              <a:buSzPts val="1800"/>
              <a:buChar char="●"/>
            </a:pPr>
            <a:r>
              <a:rPr lang="en-GB" dirty="0"/>
              <a:t>Two main roles</a:t>
            </a:r>
            <a:endParaRPr dirty="0"/>
          </a:p>
          <a:p>
            <a:pPr marL="914400" lvl="1" indent="-317500" algn="l" rtl="0">
              <a:spcBef>
                <a:spcPts val="0"/>
              </a:spcBef>
              <a:spcAft>
                <a:spcPts val="0"/>
              </a:spcAft>
              <a:buSzPts val="1400"/>
              <a:buChar char="○"/>
            </a:pPr>
            <a:r>
              <a:rPr lang="en-GB" dirty="0"/>
              <a:t>ensuring that the server is who it says it is (</a:t>
            </a:r>
            <a:r>
              <a:rPr lang="en-GB" b="1" dirty="0"/>
              <a:t>TLS Authentication</a:t>
            </a:r>
            <a:r>
              <a:rPr lang="en-GB" dirty="0"/>
              <a:t>)</a:t>
            </a:r>
            <a:endParaRPr dirty="0"/>
          </a:p>
          <a:p>
            <a:pPr marL="914400" lvl="1" indent="-317500" algn="l" rtl="0">
              <a:spcBef>
                <a:spcPts val="0"/>
              </a:spcBef>
              <a:spcAft>
                <a:spcPts val="0"/>
              </a:spcAft>
              <a:buSzPts val="1400"/>
              <a:buChar char="○"/>
            </a:pPr>
            <a:r>
              <a:rPr lang="en-GB" dirty="0"/>
              <a:t>guarantees that the data sent cannot be read by anyone (</a:t>
            </a:r>
            <a:r>
              <a:rPr lang="en-GB" b="1" dirty="0"/>
              <a:t>TLS Encryption</a:t>
            </a:r>
            <a:r>
              <a:rPr lang="en-GB" dirty="0"/>
              <a:t>)</a:t>
            </a:r>
          </a:p>
          <a:p>
            <a:pPr marL="914400" lvl="1" indent="-317500" algn="l" rtl="0">
              <a:spcBef>
                <a:spcPts val="0"/>
              </a:spcBef>
              <a:spcAft>
                <a:spcPts val="0"/>
              </a:spcAft>
              <a:buSzPts val="1400"/>
              <a:buChar char="○"/>
            </a:pPr>
            <a:endParaRPr dirty="0"/>
          </a:p>
          <a:p>
            <a:pPr marL="457200" lvl="0" indent="-342900" algn="l" rtl="0">
              <a:spcBef>
                <a:spcPts val="0"/>
              </a:spcBef>
              <a:spcAft>
                <a:spcPts val="0"/>
              </a:spcAft>
              <a:buSzPts val="1800"/>
              <a:buChar char="●"/>
            </a:pPr>
            <a:r>
              <a:rPr lang="en-GB" dirty="0"/>
              <a:t>Typical exchange between client and server:</a:t>
            </a:r>
            <a:endParaRPr dirty="0"/>
          </a:p>
          <a:p>
            <a:pPr marL="914400" lvl="1" indent="-317500" algn="l" rtl="0">
              <a:spcBef>
                <a:spcPts val="0"/>
              </a:spcBef>
              <a:spcAft>
                <a:spcPts val="0"/>
              </a:spcAft>
              <a:buSzPts val="1400"/>
              <a:buChar char="○"/>
            </a:pPr>
            <a:r>
              <a:rPr lang="en-GB" dirty="0"/>
              <a:t>client tells the server what are the protocols and encryption algorithms it supports</a:t>
            </a:r>
            <a:endParaRPr dirty="0"/>
          </a:p>
          <a:p>
            <a:pPr marL="1371600" lvl="2" indent="-317500" algn="l" rtl="0">
              <a:spcBef>
                <a:spcPts val="0"/>
              </a:spcBef>
              <a:spcAft>
                <a:spcPts val="0"/>
              </a:spcAft>
              <a:buSzPts val="1400"/>
              <a:buChar char="■"/>
            </a:pPr>
            <a:r>
              <a:rPr lang="en-GB" dirty="0"/>
              <a:t>similar to content negotiation</a:t>
            </a:r>
            <a:endParaRPr dirty="0"/>
          </a:p>
          <a:p>
            <a:pPr marL="914400" lvl="1" indent="-317500" algn="l" rtl="0">
              <a:spcBef>
                <a:spcPts val="0"/>
              </a:spcBef>
              <a:spcAft>
                <a:spcPts val="0"/>
              </a:spcAft>
              <a:buSzPts val="1400"/>
              <a:buChar char="○"/>
            </a:pPr>
            <a:r>
              <a:rPr lang="en-GB" dirty="0"/>
              <a:t>server sends its certificate (the public part) to the client</a:t>
            </a:r>
            <a:endParaRPr dirty="0"/>
          </a:p>
          <a:p>
            <a:pPr marL="1371600" lvl="2" indent="-317500" algn="l" rtl="0">
              <a:spcBef>
                <a:spcPts val="0"/>
              </a:spcBef>
              <a:spcAft>
                <a:spcPts val="0"/>
              </a:spcAft>
              <a:buSzPts val="1400"/>
              <a:buChar char="■"/>
            </a:pPr>
            <a:r>
              <a:rPr lang="en-GB" dirty="0"/>
              <a:t>clients have a list of certificates they trust </a:t>
            </a:r>
            <a:endParaRPr dirty="0"/>
          </a:p>
          <a:p>
            <a:pPr marL="914400" lvl="1" indent="-317500" algn="l" rtl="0">
              <a:spcBef>
                <a:spcPts val="0"/>
              </a:spcBef>
              <a:spcAft>
                <a:spcPts val="0"/>
              </a:spcAft>
              <a:buSzPts val="1400"/>
              <a:buChar char="○"/>
            </a:pPr>
            <a:r>
              <a:rPr lang="en-GB" dirty="0"/>
              <a:t>generates a key from the public certificates</a:t>
            </a:r>
            <a:endParaRPr dirty="0"/>
          </a:p>
          <a:p>
            <a:pPr marL="1371600" lvl="2" indent="-317500" algn="l" rtl="0">
              <a:spcBef>
                <a:spcPts val="0"/>
              </a:spcBef>
              <a:spcAft>
                <a:spcPts val="0"/>
              </a:spcAft>
              <a:buSzPts val="1400"/>
              <a:buChar char="■"/>
            </a:pPr>
            <a:r>
              <a:rPr lang="en-GB" dirty="0"/>
              <a:t>used to encrypt the data going back and forth between the server and the client</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9"/>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Implementing TLS</a:t>
            </a:r>
            <a:endParaRPr/>
          </a:p>
        </p:txBody>
      </p:sp>
      <p:sp>
        <p:nvSpPr>
          <p:cNvPr id="117" name="Google Shape;117;p19"/>
          <p:cNvSpPr txBox="1">
            <a:spLocks noGrp="1"/>
          </p:cNvSpPr>
          <p:nvPr>
            <p:ph type="body" idx="1"/>
          </p:nvPr>
        </p:nvSpPr>
        <p:spPr>
          <a:xfrm>
            <a:off x="311700" y="1030038"/>
            <a:ext cx="8520600" cy="5549438"/>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highlight>
                  <a:srgbClr val="FFFF00"/>
                </a:highlight>
              </a:rPr>
              <a:t>Code: </a:t>
            </a:r>
            <a:r>
              <a:rPr lang="en-GB" b="1" dirty="0">
                <a:highlight>
                  <a:srgbClr val="FFFF00"/>
                </a:highlight>
              </a:rPr>
              <a:t>01. Securing Web Thing</a:t>
            </a:r>
          </a:p>
          <a:p>
            <a:pPr marL="457200" lvl="0" indent="-342900" algn="l" rtl="0">
              <a:spcBef>
                <a:spcPts val="0"/>
              </a:spcBef>
              <a:spcAft>
                <a:spcPts val="0"/>
              </a:spcAft>
              <a:buSzPts val="1800"/>
              <a:buChar char="●"/>
            </a:pPr>
            <a:endParaRPr sz="900" b="1" dirty="0">
              <a:highlight>
                <a:srgbClr val="FFFF00"/>
              </a:highlight>
            </a:endParaRPr>
          </a:p>
          <a:p>
            <a:pPr marL="457200" lvl="0" indent="-342900" algn="l" rtl="0">
              <a:spcBef>
                <a:spcPts val="0"/>
              </a:spcBef>
              <a:spcAft>
                <a:spcPts val="0"/>
              </a:spcAft>
              <a:buSzPts val="1800"/>
              <a:buChar char="●"/>
            </a:pPr>
            <a:r>
              <a:rPr lang="en-GB" dirty="0"/>
              <a:t>Install OpenSSL library and generate a certificate</a:t>
            </a:r>
            <a:endParaRPr dirty="0"/>
          </a:p>
          <a:p>
            <a:pPr marL="914400" lvl="1" indent="-304800" algn="l" rtl="0">
              <a:spcBef>
                <a:spcPts val="0"/>
              </a:spcBef>
              <a:spcAft>
                <a:spcPts val="0"/>
              </a:spcAft>
              <a:buSzPts val="1200"/>
              <a:buChar char="○"/>
            </a:pPr>
            <a:r>
              <a:rPr lang="en-GB" sz="1200" b="1" dirty="0" err="1"/>
              <a:t>openssl</a:t>
            </a:r>
            <a:r>
              <a:rPr lang="en-GB" sz="1200" b="1" dirty="0"/>
              <a:t> </a:t>
            </a:r>
            <a:r>
              <a:rPr lang="en-GB" sz="1200" b="1" dirty="0" err="1"/>
              <a:t>req</a:t>
            </a:r>
            <a:r>
              <a:rPr lang="en-GB" sz="1200" b="1" dirty="0"/>
              <a:t> -x509 -</a:t>
            </a:r>
            <a:r>
              <a:rPr lang="en-GB" sz="1200" b="1" dirty="0" err="1"/>
              <a:t>newkey</a:t>
            </a:r>
            <a:r>
              <a:rPr lang="en-GB" sz="1200" b="1" dirty="0"/>
              <a:t> rsa:2048 -</a:t>
            </a:r>
            <a:r>
              <a:rPr lang="en-GB" sz="1200" b="1" dirty="0" err="1"/>
              <a:t>keyout</a:t>
            </a:r>
            <a:r>
              <a:rPr lang="en-GB" sz="1200" b="1" dirty="0"/>
              <a:t> </a:t>
            </a:r>
            <a:r>
              <a:rPr lang="en-GB" sz="1200" b="1" dirty="0" err="1"/>
              <a:t>privateKey.pem</a:t>
            </a:r>
            <a:r>
              <a:rPr lang="en-GB" sz="1200" b="1" dirty="0"/>
              <a:t> -out </a:t>
            </a:r>
            <a:r>
              <a:rPr lang="en-GB" sz="1200" b="1" dirty="0" err="1"/>
              <a:t>caCert.pem</a:t>
            </a:r>
            <a:r>
              <a:rPr lang="en-GB" sz="1200" b="1" dirty="0"/>
              <a:t> -days 1095 -sha256</a:t>
            </a:r>
            <a:endParaRPr sz="1200" b="1" dirty="0"/>
          </a:p>
          <a:p>
            <a:pPr marL="914400" lvl="1" indent="-317500" algn="l" rtl="0">
              <a:spcBef>
                <a:spcPts val="0"/>
              </a:spcBef>
              <a:spcAft>
                <a:spcPts val="0"/>
              </a:spcAft>
              <a:buSzPts val="1400"/>
              <a:buChar char="○"/>
            </a:pPr>
            <a:r>
              <a:rPr lang="en-GB" dirty="0"/>
              <a:t>it generate a private key: </a:t>
            </a:r>
            <a:r>
              <a:rPr lang="en-GB" i="1" dirty="0"/>
              <a:t>“-</a:t>
            </a:r>
            <a:r>
              <a:rPr lang="en-GB" i="1" dirty="0" err="1"/>
              <a:t>newkey</a:t>
            </a:r>
            <a:r>
              <a:rPr lang="en-GB" i="1" dirty="0"/>
              <a:t> rsa:2048 -</a:t>
            </a:r>
            <a:r>
              <a:rPr lang="en-GB" i="1" dirty="0" err="1"/>
              <a:t>keyout</a:t>
            </a:r>
            <a:r>
              <a:rPr lang="en-GB" i="1" dirty="0"/>
              <a:t> </a:t>
            </a:r>
            <a:r>
              <a:rPr lang="en-GB" i="1" dirty="0" err="1"/>
              <a:t>privateKey.pem</a:t>
            </a:r>
            <a:r>
              <a:rPr lang="en-GB" i="1" dirty="0"/>
              <a:t>”</a:t>
            </a:r>
            <a:endParaRPr i="1" dirty="0"/>
          </a:p>
          <a:p>
            <a:pPr marL="914400" lvl="1" indent="-317500" algn="l" rtl="0">
              <a:spcBef>
                <a:spcPts val="0"/>
              </a:spcBef>
              <a:spcAft>
                <a:spcPts val="0"/>
              </a:spcAft>
              <a:buSzPts val="1400"/>
              <a:buChar char="○"/>
            </a:pPr>
            <a:r>
              <a:rPr lang="en-GB" dirty="0"/>
              <a:t>that key is used to sign the certificate using SHA256 algo: </a:t>
            </a:r>
            <a:r>
              <a:rPr lang="en-GB" i="1" dirty="0"/>
              <a:t>“-sha256”</a:t>
            </a:r>
            <a:endParaRPr i="1" dirty="0"/>
          </a:p>
          <a:p>
            <a:pPr marL="914400" lvl="1" indent="-317500" algn="l" rtl="0">
              <a:spcBef>
                <a:spcPts val="0"/>
              </a:spcBef>
              <a:spcAft>
                <a:spcPts val="0"/>
              </a:spcAft>
              <a:buSzPts val="1400"/>
              <a:buChar char="○"/>
            </a:pPr>
            <a:r>
              <a:rPr lang="en-GB" dirty="0"/>
              <a:t>the procedure ask for a password (to protect the private key) and some info</a:t>
            </a:r>
            <a:endParaRPr dirty="0"/>
          </a:p>
          <a:p>
            <a:pPr marL="914400" lvl="1" indent="-317500" algn="l" rtl="0">
              <a:spcBef>
                <a:spcPts val="0"/>
              </a:spcBef>
              <a:spcAft>
                <a:spcPts val="0"/>
              </a:spcAft>
              <a:buSzPts val="1400"/>
              <a:buChar char="○"/>
            </a:pPr>
            <a:r>
              <a:rPr lang="en-GB" dirty="0"/>
              <a:t>generate a new certificate</a:t>
            </a:r>
            <a:r>
              <a:rPr lang="en-GB" i="1" dirty="0"/>
              <a:t> “-out </a:t>
            </a:r>
            <a:r>
              <a:rPr lang="en-GB" i="1" dirty="0" err="1"/>
              <a:t>caCert.pem</a:t>
            </a:r>
            <a:r>
              <a:rPr lang="en-GB" i="1" dirty="0"/>
              <a:t>”</a:t>
            </a:r>
            <a:endParaRPr i="1" dirty="0"/>
          </a:p>
          <a:p>
            <a:pPr marL="914400" lvl="1" indent="-317500" algn="l" rtl="0">
              <a:spcBef>
                <a:spcPts val="0"/>
              </a:spcBef>
              <a:spcAft>
                <a:spcPts val="0"/>
              </a:spcAft>
              <a:buSzPts val="1400"/>
              <a:buChar char="○"/>
            </a:pPr>
            <a:r>
              <a:rPr lang="en-GB" dirty="0"/>
              <a:t>it will last for 1095 days using the x509 data format </a:t>
            </a:r>
            <a:r>
              <a:rPr lang="en-GB" i="1" dirty="0"/>
              <a:t>“-x509 -days 1095”</a:t>
            </a:r>
            <a:endParaRPr i="1" dirty="0"/>
          </a:p>
          <a:p>
            <a:pPr marL="914400" lvl="1" indent="-317500" algn="l" rtl="0">
              <a:spcBef>
                <a:spcPts val="0"/>
              </a:spcBef>
              <a:spcAft>
                <a:spcPts val="0"/>
              </a:spcAft>
              <a:buSzPts val="1400"/>
              <a:buChar char="○"/>
            </a:pPr>
            <a:r>
              <a:rPr lang="en-GB" dirty="0"/>
              <a:t>see folder </a:t>
            </a:r>
            <a:r>
              <a:rPr lang="en-GB" b="1" dirty="0"/>
              <a:t>resources/</a:t>
            </a:r>
          </a:p>
          <a:p>
            <a:pPr marL="914400" lvl="1" indent="-317500" algn="l" rtl="0">
              <a:spcBef>
                <a:spcPts val="0"/>
              </a:spcBef>
              <a:spcAft>
                <a:spcPts val="0"/>
              </a:spcAft>
              <a:buSzPts val="1400"/>
              <a:buChar char="○"/>
            </a:pPr>
            <a:endParaRPr sz="900" b="1" dirty="0"/>
          </a:p>
          <a:p>
            <a:pPr marL="457200" marR="0" lvl="0" indent="-342900" algn="l" rtl="0">
              <a:lnSpc>
                <a:spcPct val="115000"/>
              </a:lnSpc>
              <a:spcBef>
                <a:spcPts val="0"/>
              </a:spcBef>
              <a:spcAft>
                <a:spcPts val="0"/>
              </a:spcAft>
              <a:buSzPts val="1800"/>
              <a:buChar char="●"/>
            </a:pPr>
            <a:r>
              <a:rPr lang="en-GB" dirty="0"/>
              <a:t>Two new files will be generated</a:t>
            </a:r>
            <a:endParaRPr dirty="0"/>
          </a:p>
          <a:p>
            <a:pPr marL="914400" marR="0" lvl="1" indent="-317500" algn="l" rtl="0">
              <a:lnSpc>
                <a:spcPct val="115000"/>
              </a:lnSpc>
              <a:spcBef>
                <a:spcPts val="0"/>
              </a:spcBef>
              <a:spcAft>
                <a:spcPts val="0"/>
              </a:spcAft>
              <a:buSzPts val="1400"/>
              <a:buChar char="○"/>
            </a:pPr>
            <a:r>
              <a:rPr lang="en-GB" b="1" dirty="0" err="1"/>
              <a:t>privateKey.pem</a:t>
            </a:r>
            <a:r>
              <a:rPr lang="en-GB" dirty="0"/>
              <a:t>, which is the private key of your server (should be kept private)</a:t>
            </a:r>
            <a:endParaRPr dirty="0"/>
          </a:p>
          <a:p>
            <a:pPr marL="914400" marR="0" lvl="1" indent="-317500" algn="l" rtl="0">
              <a:lnSpc>
                <a:spcPct val="115000"/>
              </a:lnSpc>
              <a:spcBef>
                <a:spcPts val="0"/>
              </a:spcBef>
              <a:spcAft>
                <a:spcPts val="0"/>
              </a:spcAft>
              <a:buSzPts val="1400"/>
              <a:buChar char="○"/>
            </a:pPr>
            <a:r>
              <a:rPr lang="en-GB" b="1" dirty="0" err="1"/>
              <a:t>caCert.pem</a:t>
            </a:r>
            <a:r>
              <a:rPr lang="en-GB" dirty="0"/>
              <a:t> is the public part that will be sent to clients when connecting via TLS</a:t>
            </a:r>
          </a:p>
          <a:p>
            <a:pPr marL="914400" marR="0" lvl="1" indent="-317500" algn="l" rtl="0">
              <a:lnSpc>
                <a:spcPct val="115000"/>
              </a:lnSpc>
              <a:spcBef>
                <a:spcPts val="0"/>
              </a:spcBef>
              <a:spcAft>
                <a:spcPts val="0"/>
              </a:spcAft>
              <a:buSzPts val="1400"/>
              <a:buChar char="○"/>
            </a:pPr>
            <a:endParaRPr sz="900" dirty="0"/>
          </a:p>
          <a:p>
            <a:pPr marL="457200" marR="0" lvl="0" indent="-342900" algn="l" rtl="0">
              <a:lnSpc>
                <a:spcPct val="115000"/>
              </a:lnSpc>
              <a:spcBef>
                <a:spcPts val="0"/>
              </a:spcBef>
              <a:spcAft>
                <a:spcPts val="0"/>
              </a:spcAft>
              <a:buSzPts val="1800"/>
              <a:buChar char="●"/>
            </a:pPr>
            <a:r>
              <a:rPr lang="en-GB" dirty="0"/>
              <a:t>Turn HTTP and WS APIs into secure HTTPS and WSS APIs</a:t>
            </a:r>
            <a:endParaRPr dirty="0"/>
          </a:p>
          <a:p>
            <a:pPr marL="914400" marR="0" lvl="1" indent="-317500" algn="l" rtl="0">
              <a:lnSpc>
                <a:spcPct val="115000"/>
              </a:lnSpc>
              <a:spcBef>
                <a:spcPts val="0"/>
              </a:spcBef>
              <a:spcAft>
                <a:spcPts val="0"/>
              </a:spcAft>
              <a:buSzPts val="1400"/>
              <a:buChar char="○"/>
            </a:pPr>
            <a:r>
              <a:rPr lang="en-GB" dirty="0"/>
              <a:t>see </a:t>
            </a:r>
            <a:r>
              <a:rPr lang="en-GB" b="1" dirty="0"/>
              <a:t>servers/</a:t>
            </a:r>
            <a:r>
              <a:rPr lang="en-GB" b="1" dirty="0" err="1"/>
              <a:t>http.js</a:t>
            </a:r>
            <a:endParaRPr lang="en-GB" b="1" dirty="0"/>
          </a:p>
          <a:p>
            <a:pPr marL="914400" marR="0" lvl="1" indent="-317500" algn="l" rtl="0">
              <a:lnSpc>
                <a:spcPct val="115000"/>
              </a:lnSpc>
              <a:spcBef>
                <a:spcPts val="0"/>
              </a:spcBef>
              <a:spcAft>
                <a:spcPts val="0"/>
              </a:spcAft>
              <a:buSzPts val="1400"/>
              <a:buChar char="○"/>
            </a:pPr>
            <a:endParaRPr sz="900" b="1" dirty="0"/>
          </a:p>
          <a:p>
            <a:pPr marL="457200" marR="0" lvl="0" indent="-342900" algn="l" rtl="0">
              <a:lnSpc>
                <a:spcPct val="115000"/>
              </a:lnSpc>
              <a:spcBef>
                <a:spcPts val="0"/>
              </a:spcBef>
              <a:spcAft>
                <a:spcPts val="0"/>
              </a:spcAft>
              <a:buSzPts val="1800"/>
              <a:buChar char="●"/>
            </a:pPr>
            <a:r>
              <a:rPr lang="en-GB" dirty="0"/>
              <a:t>Run the server and try to connect (remember https!)</a:t>
            </a:r>
            <a:endParaRPr dirty="0"/>
          </a:p>
          <a:p>
            <a:pPr marL="914400" marR="0" lvl="1" indent="-317500" algn="l" rtl="0">
              <a:lnSpc>
                <a:spcPct val="115000"/>
              </a:lnSpc>
              <a:spcBef>
                <a:spcPts val="0"/>
              </a:spcBef>
              <a:spcAft>
                <a:spcPts val="0"/>
              </a:spcAft>
              <a:buSzPts val="1400"/>
              <a:buChar char="○"/>
            </a:pPr>
            <a:r>
              <a:rPr lang="en-GB" dirty="0"/>
              <a:t>you should get a warning saying that the connection is not private</a:t>
            </a:r>
            <a:endParaRPr dirty="0"/>
          </a:p>
          <a:p>
            <a:pPr marL="914400" marR="0" lvl="1" indent="-317500" algn="l" rtl="0">
              <a:lnSpc>
                <a:spcPct val="115000"/>
              </a:lnSpc>
              <a:spcBef>
                <a:spcPts val="0"/>
              </a:spcBef>
              <a:spcAft>
                <a:spcPts val="0"/>
              </a:spcAft>
              <a:buSzPts val="1400"/>
              <a:buChar char="○"/>
            </a:pPr>
            <a:r>
              <a:rPr lang="en-GB" dirty="0"/>
              <a:t>this means that the certificate was generated by you (ERR_CERT_AUTHORITY_INVALID)</a:t>
            </a:r>
            <a:endParaRPr dirty="0"/>
          </a:p>
          <a:p>
            <a:pPr marL="914400" marR="0" lvl="1" indent="-317500" algn="l" rtl="0">
              <a:lnSpc>
                <a:spcPct val="115000"/>
              </a:lnSpc>
              <a:spcBef>
                <a:spcPts val="0"/>
              </a:spcBef>
              <a:spcAft>
                <a:spcPts val="0"/>
              </a:spcAft>
              <a:buSzPts val="1400"/>
              <a:buChar char="○"/>
            </a:pPr>
            <a:r>
              <a:rPr lang="en-GB" dirty="0"/>
              <a:t>a Certificate Authority (CA) not trusted by your browser</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0"/>
          <p:cNvSpPr txBox="1">
            <a:spLocks noGrp="1"/>
          </p:cNvSpPr>
          <p:nvPr>
            <p:ph type="title"/>
          </p:nvPr>
        </p:nvSpPr>
        <p:spPr>
          <a:xfrm>
            <a:off x="311700" y="4974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Certificate Authority</a:t>
            </a:r>
            <a:endParaRPr/>
          </a:p>
        </p:txBody>
      </p:sp>
      <p:sp>
        <p:nvSpPr>
          <p:cNvPr id="123" name="Google Shape;123;p20"/>
          <p:cNvSpPr txBox="1">
            <a:spLocks noGrp="1"/>
          </p:cNvSpPr>
          <p:nvPr>
            <p:ph type="body" idx="1"/>
          </p:nvPr>
        </p:nvSpPr>
        <p:spPr>
          <a:xfrm>
            <a:off x="311700" y="1202699"/>
            <a:ext cx="8520600" cy="5303203"/>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While the encryption of messages works with self-signed certificates, </a:t>
            </a:r>
            <a:r>
              <a:rPr lang="en-GB" b="1" dirty="0"/>
              <a:t>the authenticity of the server cannot be guaranteed</a:t>
            </a:r>
            <a:endParaRPr b="1" dirty="0"/>
          </a:p>
          <a:p>
            <a:pPr marL="914400" lvl="1" indent="-317500" algn="l" rtl="0">
              <a:spcBef>
                <a:spcPts val="0"/>
              </a:spcBef>
              <a:spcAft>
                <a:spcPts val="0"/>
              </a:spcAft>
              <a:buSzPts val="1400"/>
              <a:buChar char="○"/>
            </a:pPr>
            <a:r>
              <a:rPr lang="en-GB" dirty="0"/>
              <a:t>the </a:t>
            </a:r>
            <a:r>
              <a:rPr lang="en-GB" b="1" dirty="0"/>
              <a:t>chain of trust</a:t>
            </a:r>
            <a:r>
              <a:rPr lang="en-GB" dirty="0"/>
              <a:t> is broken</a:t>
            </a:r>
            <a:endParaRPr dirty="0"/>
          </a:p>
          <a:p>
            <a:pPr marL="914400" lvl="1" indent="-317500" algn="l" rtl="0">
              <a:spcBef>
                <a:spcPts val="0"/>
              </a:spcBef>
              <a:spcAft>
                <a:spcPts val="0"/>
              </a:spcAft>
              <a:buSzPts val="1400"/>
              <a:buChar char="○"/>
            </a:pPr>
            <a:r>
              <a:rPr lang="en-GB" b="1" dirty="0"/>
              <a:t>attackers could pretend to be the Thing</a:t>
            </a:r>
            <a:r>
              <a:rPr lang="en-GB" dirty="0"/>
              <a:t> you think you are talking to</a:t>
            </a:r>
          </a:p>
          <a:p>
            <a:pPr marL="914400" lvl="1" indent="-317500" algn="l" rtl="0">
              <a:spcBef>
                <a:spcPts val="0"/>
              </a:spcBef>
              <a:spcAft>
                <a:spcPts val="0"/>
              </a:spcAft>
              <a:buSzPts val="1400"/>
              <a:buChar char="○"/>
            </a:pPr>
            <a:endParaRPr sz="1050" dirty="0"/>
          </a:p>
          <a:p>
            <a:pPr marL="457200" lvl="0" indent="-342900" algn="l" rtl="0">
              <a:spcBef>
                <a:spcPts val="0"/>
              </a:spcBef>
              <a:spcAft>
                <a:spcPts val="0"/>
              </a:spcAft>
              <a:buSzPts val="1800"/>
              <a:buChar char="●"/>
            </a:pPr>
            <a:r>
              <a:rPr lang="en-GB" dirty="0"/>
              <a:t>Not a big deal when your Things are on the local network, but critical on the public Internet	</a:t>
            </a:r>
          </a:p>
          <a:p>
            <a:pPr marL="457200" lvl="0" indent="-342900" algn="l" rtl="0">
              <a:spcBef>
                <a:spcPts val="0"/>
              </a:spcBef>
              <a:spcAft>
                <a:spcPts val="0"/>
              </a:spcAft>
              <a:buSzPts val="1800"/>
              <a:buChar char="●"/>
            </a:pPr>
            <a:endParaRPr sz="1000" dirty="0"/>
          </a:p>
          <a:p>
            <a:pPr marL="457200" lvl="0" indent="-342900" algn="l" rtl="0">
              <a:spcBef>
                <a:spcPts val="0"/>
              </a:spcBef>
              <a:spcAft>
                <a:spcPts val="0"/>
              </a:spcAft>
              <a:buSzPts val="1800"/>
              <a:buChar char="●"/>
            </a:pPr>
            <a:r>
              <a:rPr lang="en-GB" dirty="0"/>
              <a:t>Get certificates from </a:t>
            </a:r>
            <a:r>
              <a:rPr lang="en-GB" b="1" dirty="0"/>
              <a:t>well-known and trusted Certificate Authority</a:t>
            </a:r>
            <a:r>
              <a:rPr lang="en-GB" dirty="0"/>
              <a:t> (CA) </a:t>
            </a:r>
            <a:endParaRPr dirty="0"/>
          </a:p>
          <a:p>
            <a:pPr marL="914400" lvl="1" indent="-317500" algn="l" rtl="0">
              <a:spcBef>
                <a:spcPts val="0"/>
              </a:spcBef>
              <a:spcAft>
                <a:spcPts val="0"/>
              </a:spcAft>
              <a:buSzPts val="1400"/>
              <a:buChar char="○"/>
            </a:pPr>
            <a:r>
              <a:rPr lang="en-GB" dirty="0"/>
              <a:t>e.g. Thawte, Symantec or </a:t>
            </a:r>
            <a:r>
              <a:rPr lang="en-GB" dirty="0" err="1"/>
              <a:t>GeoTrust</a:t>
            </a:r>
            <a:endParaRPr dirty="0"/>
          </a:p>
          <a:p>
            <a:pPr marL="914400" lvl="1" indent="-317500" algn="l" rtl="0">
              <a:spcBef>
                <a:spcPts val="0"/>
              </a:spcBef>
              <a:spcAft>
                <a:spcPts val="0"/>
              </a:spcAft>
              <a:buSzPts val="1400"/>
              <a:buChar char="○"/>
            </a:pPr>
            <a:r>
              <a:rPr lang="en-GB" dirty="0"/>
              <a:t>they verify who created the certificates (various degrees of rigor…)</a:t>
            </a:r>
            <a:endParaRPr dirty="0"/>
          </a:p>
          <a:p>
            <a:pPr marL="914400" lvl="1" indent="-317500" algn="l" rtl="0">
              <a:spcBef>
                <a:spcPts val="0"/>
              </a:spcBef>
              <a:spcAft>
                <a:spcPts val="0"/>
              </a:spcAft>
              <a:buSzPts val="1400"/>
              <a:buChar char="○"/>
            </a:pPr>
            <a:r>
              <a:rPr lang="en-GB" dirty="0"/>
              <a:t>not for free</a:t>
            </a:r>
          </a:p>
          <a:p>
            <a:pPr marL="914400" lvl="1" indent="-317500" algn="l" rtl="0">
              <a:spcBef>
                <a:spcPts val="0"/>
              </a:spcBef>
              <a:spcAft>
                <a:spcPts val="0"/>
              </a:spcAft>
              <a:buSzPts val="1400"/>
              <a:buChar char="○"/>
            </a:pPr>
            <a:endParaRPr sz="1000" dirty="0"/>
          </a:p>
          <a:p>
            <a:pPr marL="457200" marR="0" lvl="0" indent="-342900" algn="l" rtl="0">
              <a:lnSpc>
                <a:spcPct val="115000"/>
              </a:lnSpc>
              <a:spcBef>
                <a:spcPts val="0"/>
              </a:spcBef>
              <a:spcAft>
                <a:spcPts val="0"/>
              </a:spcAft>
              <a:buClr>
                <a:schemeClr val="dk1"/>
              </a:buClr>
              <a:buSzPts val="1800"/>
              <a:buFont typeface="Open Sans"/>
              <a:buChar char="●"/>
            </a:pPr>
            <a:r>
              <a:rPr lang="en-GB" dirty="0"/>
              <a:t>Business of selling Web security!</a:t>
            </a:r>
            <a:endParaRPr dirty="0"/>
          </a:p>
          <a:p>
            <a:pPr marL="914400" marR="0" lvl="1" indent="-342900" algn="l" rtl="0">
              <a:lnSpc>
                <a:spcPct val="115000"/>
              </a:lnSpc>
              <a:spcBef>
                <a:spcPts val="0"/>
              </a:spcBef>
              <a:spcAft>
                <a:spcPts val="0"/>
              </a:spcAft>
              <a:buClr>
                <a:schemeClr val="dk1"/>
              </a:buClr>
              <a:buSzPts val="1800"/>
              <a:buFont typeface="Open Sans"/>
              <a:buChar char="○"/>
            </a:pPr>
            <a:r>
              <a:rPr lang="en-GB" dirty="0"/>
              <a:t>unfortunate consequence: a number of sites use cheaper CAs that do a less good job at checking to whom they deliver certificates….</a:t>
            </a:r>
          </a:p>
          <a:p>
            <a:pPr marL="914400" marR="0" lvl="1" indent="-342900" algn="l" rtl="0">
              <a:lnSpc>
                <a:spcPct val="115000"/>
              </a:lnSpc>
              <a:spcBef>
                <a:spcPts val="0"/>
              </a:spcBef>
              <a:spcAft>
                <a:spcPts val="0"/>
              </a:spcAft>
              <a:buClr>
                <a:schemeClr val="dk1"/>
              </a:buClr>
              <a:buSzPts val="1800"/>
              <a:buFont typeface="Open Sans"/>
              <a:buChar char="○"/>
            </a:pPr>
            <a:endParaRPr sz="1000" dirty="0"/>
          </a:p>
          <a:p>
            <a:pPr marL="457200" marR="0" lvl="0" indent="-342900" algn="l" rtl="0">
              <a:lnSpc>
                <a:spcPct val="115000"/>
              </a:lnSpc>
              <a:spcBef>
                <a:spcPts val="0"/>
              </a:spcBef>
              <a:spcAft>
                <a:spcPts val="0"/>
              </a:spcAft>
              <a:buClr>
                <a:schemeClr val="dk1"/>
              </a:buClr>
              <a:buSzPts val="1800"/>
              <a:buFont typeface="Open Sans"/>
              <a:buChar char="●"/>
            </a:pPr>
            <a:r>
              <a:rPr lang="en-GB" b="1" dirty="0"/>
              <a:t>Let’s Encrypt</a:t>
            </a:r>
            <a:r>
              <a:rPr lang="en-GB" dirty="0"/>
              <a:t> (</a:t>
            </a:r>
            <a:r>
              <a:rPr lang="en-GB" u="sng" dirty="0">
                <a:solidFill>
                  <a:schemeClr val="hlink"/>
                </a:solidFill>
                <a:hlinkClick r:id="rId3"/>
              </a:rPr>
              <a:t>https://letsencrypt.org/</a:t>
            </a:r>
            <a:r>
              <a:rPr lang="en-GB" dirty="0"/>
              <a:t>)</a:t>
            </a:r>
            <a:endParaRPr dirty="0"/>
          </a:p>
          <a:p>
            <a:pPr marL="914400" marR="0" lvl="1" indent="-317500" algn="l" rtl="0">
              <a:lnSpc>
                <a:spcPct val="115000"/>
              </a:lnSpc>
              <a:spcBef>
                <a:spcPts val="0"/>
              </a:spcBef>
              <a:spcAft>
                <a:spcPts val="0"/>
              </a:spcAft>
              <a:buClr>
                <a:schemeClr val="dk1"/>
              </a:buClr>
              <a:buSzPts val="1400"/>
              <a:buFont typeface="Open Sans"/>
              <a:buChar char="○"/>
            </a:pPr>
            <a:r>
              <a:rPr lang="en-GB" dirty="0"/>
              <a:t>provides free and secure certificates for the public’s benefit</a:t>
            </a:r>
            <a:endParaRPr dirty="0"/>
          </a:p>
          <a:p>
            <a:pPr marL="914400" lvl="1" indent="-317500" algn="l" rtl="0">
              <a:spcBef>
                <a:spcPts val="0"/>
              </a:spcBef>
              <a:spcAft>
                <a:spcPts val="0"/>
              </a:spcAft>
              <a:buSzPts val="1400"/>
              <a:buChar char="○"/>
            </a:pPr>
            <a:r>
              <a:rPr lang="en-GB" dirty="0"/>
              <a:t>a number of major actors of the Web</a:t>
            </a:r>
            <a:endParaRPr dirty="0"/>
          </a:p>
          <a:p>
            <a:pPr marL="457200" lvl="0" indent="0" algn="l" rtl="0">
              <a:spcBef>
                <a:spcPts val="1600"/>
              </a:spcBef>
              <a:spcAft>
                <a:spcPts val="160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1"/>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Authentication and Access Control</a:t>
            </a:r>
            <a:endParaRPr/>
          </a:p>
        </p:txBody>
      </p:sp>
      <p:sp>
        <p:nvSpPr>
          <p:cNvPr id="129" name="Google Shape;129;p21"/>
          <p:cNvSpPr txBox="1">
            <a:spLocks noGrp="1"/>
          </p:cNvSpPr>
          <p:nvPr>
            <p:ph type="body" idx="1"/>
          </p:nvPr>
        </p:nvSpPr>
        <p:spPr>
          <a:xfrm>
            <a:off x="311700" y="1043733"/>
            <a:ext cx="8520600" cy="5393034"/>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We want to enable only some applications to access API</a:t>
            </a:r>
            <a:endParaRPr dirty="0"/>
          </a:p>
          <a:p>
            <a:pPr marL="914400" lvl="1" indent="-317500" algn="l" rtl="0">
              <a:spcBef>
                <a:spcPts val="0"/>
              </a:spcBef>
              <a:spcAft>
                <a:spcPts val="0"/>
              </a:spcAft>
              <a:buSzPts val="1400"/>
              <a:buChar char="○"/>
            </a:pPr>
            <a:r>
              <a:rPr lang="en-GB" dirty="0"/>
              <a:t>the hotel control </a:t>
            </a:r>
            <a:r>
              <a:rPr lang="en-GB" dirty="0" err="1"/>
              <a:t>center</a:t>
            </a:r>
            <a:r>
              <a:rPr lang="en-GB" dirty="0"/>
              <a:t> needs to have full access to all devices and the ability to configure and administer them </a:t>
            </a:r>
            <a:endParaRPr dirty="0"/>
          </a:p>
          <a:p>
            <a:pPr marL="914400" lvl="1" indent="-317500" algn="l" rtl="0">
              <a:spcBef>
                <a:spcPts val="0"/>
              </a:spcBef>
              <a:spcAft>
                <a:spcPts val="0"/>
              </a:spcAft>
              <a:buSzPts val="1400"/>
              <a:buChar char="○"/>
            </a:pPr>
            <a:r>
              <a:rPr lang="en-GB" dirty="0"/>
              <a:t>however, guest in room 212 only needs to access the devices and services in that room, she should not be able to configure them, but only send a limited set of commands</a:t>
            </a:r>
          </a:p>
          <a:p>
            <a:pPr marL="914400" lvl="1" indent="-317500" algn="l" rtl="0">
              <a:spcBef>
                <a:spcPts val="0"/>
              </a:spcBef>
              <a:spcAft>
                <a:spcPts val="0"/>
              </a:spcAft>
              <a:buSzPts val="1400"/>
              <a:buChar char="○"/>
            </a:pPr>
            <a:endParaRPr sz="800" dirty="0"/>
          </a:p>
          <a:p>
            <a:pPr marL="457200" lvl="0" indent="-342900" algn="l" rtl="0">
              <a:spcBef>
                <a:spcPts val="0"/>
              </a:spcBef>
              <a:spcAft>
                <a:spcPts val="0"/>
              </a:spcAft>
              <a:buSzPts val="1800"/>
              <a:buChar char="●"/>
            </a:pPr>
            <a:r>
              <a:rPr lang="en-GB" dirty="0"/>
              <a:t>Need to be able to know the sender of each request </a:t>
            </a:r>
            <a:endParaRPr dirty="0"/>
          </a:p>
          <a:p>
            <a:pPr marL="914400" lvl="1" indent="-317500" algn="l" rtl="0">
              <a:spcBef>
                <a:spcPts val="0"/>
              </a:spcBef>
              <a:spcAft>
                <a:spcPts val="0"/>
              </a:spcAft>
              <a:buSzPts val="1400"/>
              <a:buChar char="○"/>
            </a:pPr>
            <a:r>
              <a:rPr lang="en-GB" b="1" dirty="0"/>
              <a:t>Identification</a:t>
            </a:r>
            <a:endParaRPr sz="1000" b="1" dirty="0"/>
          </a:p>
          <a:p>
            <a:pPr marL="457200" lvl="0" indent="-342900" algn="l" rtl="0">
              <a:spcBef>
                <a:spcPts val="0"/>
              </a:spcBef>
              <a:spcAft>
                <a:spcPts val="0"/>
              </a:spcAft>
              <a:buSzPts val="1800"/>
              <a:buChar char="●"/>
            </a:pPr>
            <a:r>
              <a:rPr lang="en-GB" dirty="0"/>
              <a:t>Devices need to trust that the sender really is who she claims to be </a:t>
            </a:r>
            <a:endParaRPr dirty="0"/>
          </a:p>
          <a:p>
            <a:pPr marL="914400" lvl="1" indent="-317500" algn="l" rtl="0">
              <a:spcBef>
                <a:spcPts val="0"/>
              </a:spcBef>
              <a:spcAft>
                <a:spcPts val="0"/>
              </a:spcAft>
              <a:buSzPts val="1400"/>
              <a:buChar char="○"/>
            </a:pPr>
            <a:r>
              <a:rPr lang="en-GB" b="1" dirty="0"/>
              <a:t>Authentication</a:t>
            </a:r>
            <a:endParaRPr sz="1000" b="1" dirty="0"/>
          </a:p>
          <a:p>
            <a:pPr marL="457200" lvl="0" indent="-342900" algn="l" rtl="0">
              <a:spcBef>
                <a:spcPts val="0"/>
              </a:spcBef>
              <a:spcAft>
                <a:spcPts val="0"/>
              </a:spcAft>
              <a:buSzPts val="1800"/>
              <a:buChar char="●"/>
            </a:pPr>
            <a:r>
              <a:rPr lang="en-GB" dirty="0"/>
              <a:t>Devices also need to know if they should accept or reject each request depending on the identity of the sender </a:t>
            </a:r>
            <a:endParaRPr dirty="0"/>
          </a:p>
          <a:p>
            <a:pPr marL="914400" lvl="1" indent="-317500" algn="l" rtl="0">
              <a:spcBef>
                <a:spcPts val="0"/>
              </a:spcBef>
              <a:spcAft>
                <a:spcPts val="0"/>
              </a:spcAft>
              <a:buSzPts val="1400"/>
              <a:buChar char="○"/>
            </a:pPr>
            <a:r>
              <a:rPr lang="en-GB" b="1" dirty="0"/>
              <a:t>Authorization</a:t>
            </a:r>
            <a:r>
              <a:rPr lang="en-GB" dirty="0"/>
              <a:t> </a:t>
            </a:r>
          </a:p>
          <a:p>
            <a:pPr marL="914400" lvl="1" indent="-317500" algn="l" rtl="0">
              <a:spcBef>
                <a:spcPts val="0"/>
              </a:spcBef>
              <a:spcAft>
                <a:spcPts val="0"/>
              </a:spcAft>
              <a:buSzPts val="1400"/>
              <a:buChar char="○"/>
            </a:pPr>
            <a:endParaRPr sz="800" dirty="0"/>
          </a:p>
          <a:p>
            <a:pPr marL="457200" lvl="0" indent="-342900" algn="l" rtl="0">
              <a:spcBef>
                <a:spcPts val="0"/>
              </a:spcBef>
              <a:spcAft>
                <a:spcPts val="0"/>
              </a:spcAft>
              <a:buSzPts val="1800"/>
              <a:buChar char="●"/>
            </a:pPr>
            <a:r>
              <a:rPr lang="en-GB" dirty="0"/>
              <a:t>Encryption is like sending a postcard in an envelope, authentication is like sending that envelope via registered mail</a:t>
            </a:r>
            <a:endParaRPr dirty="0"/>
          </a:p>
          <a:p>
            <a:pPr marL="914400" lvl="1" indent="-317500" algn="l" rtl="0">
              <a:spcBef>
                <a:spcPts val="0"/>
              </a:spcBef>
              <a:spcAft>
                <a:spcPts val="0"/>
              </a:spcAft>
              <a:buSzPts val="1400"/>
              <a:buChar char="○"/>
            </a:pPr>
            <a:r>
              <a:rPr lang="en-GB" dirty="0"/>
              <a:t>the postman will only deliver the letter to the correct recipient</a:t>
            </a:r>
          </a:p>
          <a:p>
            <a:pPr marL="914400" lvl="1" indent="-317500" algn="l" rtl="0">
              <a:spcBef>
                <a:spcPts val="0"/>
              </a:spcBef>
              <a:spcAft>
                <a:spcPts val="0"/>
              </a:spcAft>
              <a:buSzPts val="1400"/>
              <a:buChar char="○"/>
            </a:pPr>
            <a:endParaRPr sz="800" dirty="0"/>
          </a:p>
          <a:p>
            <a:pPr marL="457200" lvl="0" indent="-342900" algn="l" rtl="0">
              <a:spcBef>
                <a:spcPts val="0"/>
              </a:spcBef>
              <a:spcAft>
                <a:spcPts val="0"/>
              </a:spcAft>
              <a:buSzPts val="1800"/>
              <a:buChar char="●"/>
            </a:pPr>
            <a:r>
              <a:rPr lang="en-GB" b="1" dirty="0"/>
              <a:t>Token-based authentication</a:t>
            </a:r>
            <a:endParaRPr b="1" dirty="0"/>
          </a:p>
          <a:p>
            <a:pPr marL="914400" lvl="1" indent="-317500" algn="l" rtl="0">
              <a:spcBef>
                <a:spcPts val="0"/>
              </a:spcBef>
              <a:spcAft>
                <a:spcPts val="0"/>
              </a:spcAft>
              <a:buSzPts val="1400"/>
              <a:buChar char="○"/>
            </a:pPr>
            <a:r>
              <a:rPr lang="en-GB" dirty="0"/>
              <a:t>a secret token can be used to authenticate each request sent by that client</a:t>
            </a:r>
            <a:endParaRPr dirty="0"/>
          </a:p>
          <a:p>
            <a:pPr marL="0" lvl="0" indent="0" algn="l" rtl="0">
              <a:spcBef>
                <a:spcPts val="1600"/>
              </a:spcBef>
              <a:spcAft>
                <a:spcPts val="1600"/>
              </a:spcAft>
              <a:buNone/>
            </a:pPr>
            <a:endParaRPr dirty="0"/>
          </a:p>
        </p:txBody>
      </p:sp>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B8FA822B18A0634FB7342CF29752587A" ma:contentTypeVersion="13" ma:contentTypeDescription="Creare un nuovo documento." ma:contentTypeScope="" ma:versionID="5c5a1a1f66437ceed8e2102d49525b77">
  <xsd:schema xmlns:xsd="http://www.w3.org/2001/XMLSchema" xmlns:xs="http://www.w3.org/2001/XMLSchema" xmlns:p="http://schemas.microsoft.com/office/2006/metadata/properties" xmlns:ns2="3bd0d43f-5e5b-43cd-b6fc-691bd77672c6" xmlns:ns3="e9b5433c-2372-4cb7-8bab-09518096b29b" targetNamespace="http://schemas.microsoft.com/office/2006/metadata/properties" ma:root="true" ma:fieldsID="79bbaae61552c66980d55f32a6cab4b6" ns2:_="" ns3:_="">
    <xsd:import namespace="3bd0d43f-5e5b-43cd-b6fc-691bd77672c6"/>
    <xsd:import namespace="e9b5433c-2372-4cb7-8bab-09518096b29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d0d43f-5e5b-43cd-b6fc-691bd77672c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Tag immagine" ma:readOnly="false" ma:fieldId="{5cf76f15-5ced-4ddc-b409-7134ff3c332f}" ma:taxonomyMulti="true" ma:sspId="b3f316dc-fb4b-4146-8b22-f4ef2efe4b04"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BillingMetadata" ma:index="20"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9b5433c-2372-4cb7-8bab-09518096b29b"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ac4bbe8c-9a55-4d5f-b385-d948ddfe6c4d}" ma:internalName="TaxCatchAll" ma:showField="CatchAllData" ma:web="e9b5433c-2372-4cb7-8bab-09518096b29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e9b5433c-2372-4cb7-8bab-09518096b29b" xsi:nil="true"/>
    <lcf76f155ced4ddcb4097134ff3c332f xmlns="3bd0d43f-5e5b-43cd-b6fc-691bd77672c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E664597D-8444-4B11-8D4A-74CBB5D79F09}"/>
</file>

<file path=customXml/itemProps2.xml><?xml version="1.0" encoding="utf-8"?>
<ds:datastoreItem xmlns:ds="http://schemas.openxmlformats.org/officeDocument/2006/customXml" ds:itemID="{06110F0E-EB05-41E2-8E70-E9A731BB7C43}"/>
</file>

<file path=customXml/itemProps3.xml><?xml version="1.0" encoding="utf-8"?>
<ds:datastoreItem xmlns:ds="http://schemas.openxmlformats.org/officeDocument/2006/customXml" ds:itemID="{B95ACB97-422E-4264-AAB1-C8533CABAED0}"/>
</file>

<file path=docProps/app.xml><?xml version="1.0" encoding="utf-8"?>
<Properties xmlns="http://schemas.openxmlformats.org/officeDocument/2006/extended-properties" xmlns:vt="http://schemas.openxmlformats.org/officeDocument/2006/docPropsVTypes">
  <TotalTime>28</TotalTime>
  <Words>1727</Words>
  <Application>Microsoft Macintosh PowerPoint</Application>
  <PresentationFormat>Presentazione su schermo (4:3)</PresentationFormat>
  <Paragraphs>188</Paragraphs>
  <Slides>15</Slides>
  <Notes>15</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15</vt:i4>
      </vt:variant>
    </vt:vector>
  </HeadingPairs>
  <TitlesOfParts>
    <vt:vector size="19" baseType="lpstr">
      <vt:lpstr>Economica</vt:lpstr>
      <vt:lpstr>Open Sans</vt:lpstr>
      <vt:lpstr>Arial</vt:lpstr>
      <vt:lpstr>Luxe</vt:lpstr>
      <vt:lpstr>Securing</vt:lpstr>
      <vt:lpstr>Intranet or Internet of Things?</vt:lpstr>
      <vt:lpstr>The share layer</vt:lpstr>
      <vt:lpstr>Three principal problems</vt:lpstr>
      <vt:lpstr>Encryption</vt:lpstr>
      <vt:lpstr>TLS</vt:lpstr>
      <vt:lpstr>Implementing TLS</vt:lpstr>
      <vt:lpstr>Certificate Authority</vt:lpstr>
      <vt:lpstr>Authentication and Access Control</vt:lpstr>
      <vt:lpstr>Token-based authentication</vt:lpstr>
      <vt:lpstr>oAuth: web authorization framework</vt:lpstr>
      <vt:lpstr>oAuth roles and process</vt:lpstr>
      <vt:lpstr>oAuth server</vt:lpstr>
      <vt:lpstr>Social Web of Things</vt:lpstr>
      <vt:lpstr>Social Web of Things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Securing</dc:title>
  <cp:lastModifiedBy>Riccardo Berta</cp:lastModifiedBy>
  <cp:revision>1</cp:revision>
  <dcterms:modified xsi:type="dcterms:W3CDTF">2023-05-17T07:54:28Z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0x010100B8FA822B18A0634FB7342CF29752587A</vt:lpwstr>
  </property>
</Properties>
</file>