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8" r:id="rId3"/>
    <p:sldId id="257"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62" r:id="rId24"/>
    <p:sldId id="280" r:id="rId25"/>
    <p:sldId id="281" r:id="rId26"/>
    <p:sldId id="274"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9EC3B2-E4AD-9743-928A-346B9321CC1A}" v="1" dt="2023-05-10T12:49:32.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p:restoredTop sz="94890"/>
  </p:normalViewPr>
  <p:slideViewPr>
    <p:cSldViewPr snapToGrid="0" snapToObjects="1">
      <p:cViewPr varScale="1">
        <p:scale>
          <a:sx n="119" d="100"/>
          <a:sy n="119" d="100"/>
        </p:scale>
        <p:origin x="18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0" Type="http://schemas.openxmlformats.org/officeDocument/2006/relationships/slide" Target="slides/slide19.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8D7612B8-4A89-7147-83EB-CC6D6644EDB8}"/>
    <pc:docChg chg="custSel addSld delSld modSld sldOrd">
      <pc:chgData name="Riccardo Berta" userId="c8694f89-bba4-4576-b0a8-456619ca5a8c" providerId="ADAL" clId="{8D7612B8-4A89-7147-83EB-CC6D6644EDB8}" dt="2022-04-27T07:21:55.498" v="135" actId="1076"/>
      <pc:docMkLst>
        <pc:docMk/>
      </pc:docMkLst>
      <pc:sldChg chg="modSp mod ord">
        <pc:chgData name="Riccardo Berta" userId="c8694f89-bba4-4576-b0a8-456619ca5a8c" providerId="ADAL" clId="{8D7612B8-4A89-7147-83EB-CC6D6644EDB8}" dt="2022-04-27T06:28:18.405" v="9" actId="20577"/>
        <pc:sldMkLst>
          <pc:docMk/>
          <pc:sldMk cId="0" sldId="258"/>
        </pc:sldMkLst>
        <pc:spChg chg="mod">
          <ac:chgData name="Riccardo Berta" userId="c8694f89-bba4-4576-b0a8-456619ca5a8c" providerId="ADAL" clId="{8D7612B8-4A89-7147-83EB-CC6D6644EDB8}" dt="2022-04-27T06:28:18.405" v="9" actId="20577"/>
          <ac:spMkLst>
            <pc:docMk/>
            <pc:sldMk cId="0" sldId="258"/>
            <ac:spMk id="90" creationId="{00000000-0000-0000-0000-000000000000}"/>
          </ac:spMkLst>
        </pc:spChg>
      </pc:sldChg>
      <pc:sldChg chg="del ord">
        <pc:chgData name="Riccardo Berta" userId="c8694f89-bba4-4576-b0a8-456619ca5a8c" providerId="ADAL" clId="{8D7612B8-4A89-7147-83EB-CC6D6644EDB8}" dt="2022-04-27T06:30:55.062" v="71" actId="2696"/>
        <pc:sldMkLst>
          <pc:docMk/>
          <pc:sldMk cId="0" sldId="262"/>
        </pc:sldMkLst>
      </pc:sldChg>
      <pc:sldChg chg="addSp modSp mod modNotes">
        <pc:chgData name="Riccardo Berta" userId="c8694f89-bba4-4576-b0a8-456619ca5a8c" providerId="ADAL" clId="{8D7612B8-4A89-7147-83EB-CC6D6644EDB8}" dt="2022-04-27T07:21:55.498" v="135" actId="1076"/>
        <pc:sldMkLst>
          <pc:docMk/>
          <pc:sldMk cId="0" sldId="267"/>
        </pc:sldMkLst>
        <pc:spChg chg="add mod">
          <ac:chgData name="Riccardo Berta" userId="c8694f89-bba4-4576-b0a8-456619ca5a8c" providerId="ADAL" clId="{8D7612B8-4A89-7147-83EB-CC6D6644EDB8}" dt="2022-04-27T07:21:55.498" v="135" actId="1076"/>
          <ac:spMkLst>
            <pc:docMk/>
            <pc:sldMk cId="0" sldId="267"/>
            <ac:spMk id="51" creationId="{2CBA5F7A-FA46-326A-2219-74FE2ECCEE00}"/>
          </ac:spMkLst>
        </pc:spChg>
      </pc:sldChg>
      <pc:sldChg chg="modSp mod ord">
        <pc:chgData name="Riccardo Berta" userId="c8694f89-bba4-4576-b0a8-456619ca5a8c" providerId="ADAL" clId="{8D7612B8-4A89-7147-83EB-CC6D6644EDB8}" dt="2022-04-27T06:49:22.879" v="133" actId="20577"/>
        <pc:sldMkLst>
          <pc:docMk/>
          <pc:sldMk cId="0" sldId="272"/>
        </pc:sldMkLst>
        <pc:spChg chg="mod">
          <ac:chgData name="Riccardo Berta" userId="c8694f89-bba4-4576-b0a8-456619ca5a8c" providerId="ADAL" clId="{8D7612B8-4A89-7147-83EB-CC6D6644EDB8}" dt="2022-04-27T06:49:22.879" v="133" actId="20577"/>
          <ac:spMkLst>
            <pc:docMk/>
            <pc:sldMk cId="0" sldId="272"/>
            <ac:spMk id="421" creationId="{00000000-0000-0000-0000-000000000000}"/>
          </ac:spMkLst>
        </pc:spChg>
        <pc:spChg chg="mod">
          <ac:chgData name="Riccardo Berta" userId="c8694f89-bba4-4576-b0a8-456619ca5a8c" providerId="ADAL" clId="{8D7612B8-4A89-7147-83EB-CC6D6644EDB8}" dt="2022-04-27T06:29:54.416" v="61" actId="1076"/>
          <ac:spMkLst>
            <pc:docMk/>
            <pc:sldMk cId="0" sldId="272"/>
            <ac:spMk id="422" creationId="{00000000-0000-0000-0000-000000000000}"/>
          </ac:spMkLst>
        </pc:spChg>
        <pc:picChg chg="mod">
          <ac:chgData name="Riccardo Berta" userId="c8694f89-bba4-4576-b0a8-456619ca5a8c" providerId="ADAL" clId="{8D7612B8-4A89-7147-83EB-CC6D6644EDB8}" dt="2022-04-27T06:29:57.760" v="62" actId="1076"/>
          <ac:picMkLst>
            <pc:docMk/>
            <pc:sldMk cId="0" sldId="272"/>
            <ac:picMk id="423" creationId="{00000000-0000-0000-0000-000000000000}"/>
          </ac:picMkLst>
        </pc:picChg>
      </pc:sldChg>
      <pc:sldChg chg="modSp mod">
        <pc:chgData name="Riccardo Berta" userId="c8694f89-bba4-4576-b0a8-456619ca5a8c" providerId="ADAL" clId="{8D7612B8-4A89-7147-83EB-CC6D6644EDB8}" dt="2022-04-27T06:30:52.879" v="70" actId="5793"/>
        <pc:sldMkLst>
          <pc:docMk/>
          <pc:sldMk cId="0" sldId="274"/>
        </pc:sldMkLst>
        <pc:spChg chg="mod">
          <ac:chgData name="Riccardo Berta" userId="c8694f89-bba4-4576-b0a8-456619ca5a8c" providerId="ADAL" clId="{8D7612B8-4A89-7147-83EB-CC6D6644EDB8}" dt="2022-04-27T06:30:52.879" v="70" actId="5793"/>
          <ac:spMkLst>
            <pc:docMk/>
            <pc:sldMk cId="0" sldId="274"/>
            <ac:spMk id="435" creationId="{00000000-0000-0000-0000-000000000000}"/>
          </ac:spMkLst>
        </pc:spChg>
      </pc:sldChg>
      <pc:sldChg chg="new del">
        <pc:chgData name="Riccardo Berta" userId="c8694f89-bba4-4576-b0a8-456619ca5a8c" providerId="ADAL" clId="{8D7612B8-4A89-7147-83EB-CC6D6644EDB8}" dt="2022-04-27T06:32:40.021" v="73" actId="2696"/>
        <pc:sldMkLst>
          <pc:docMk/>
          <pc:sldMk cId="122328461" sldId="275"/>
        </pc:sldMkLst>
      </pc:sldChg>
      <pc:sldChg chg="modSp new del mod">
        <pc:chgData name="Riccardo Berta" userId="c8694f89-bba4-4576-b0a8-456619ca5a8c" providerId="ADAL" clId="{8D7612B8-4A89-7147-83EB-CC6D6644EDB8}" dt="2022-04-27T06:33:38.608" v="115" actId="2696"/>
        <pc:sldMkLst>
          <pc:docMk/>
          <pc:sldMk cId="2967267371" sldId="275"/>
        </pc:sldMkLst>
        <pc:spChg chg="mod">
          <ac:chgData name="Riccardo Berta" userId="c8694f89-bba4-4576-b0a8-456619ca5a8c" providerId="ADAL" clId="{8D7612B8-4A89-7147-83EB-CC6D6644EDB8}" dt="2022-04-27T06:33:20.708" v="112" actId="20577"/>
          <ac:spMkLst>
            <pc:docMk/>
            <pc:sldMk cId="2967267371" sldId="275"/>
            <ac:spMk id="2" creationId="{862E3DA5-528D-DB80-A0F7-77D52A68AC99}"/>
          </ac:spMkLst>
        </pc:spChg>
        <pc:spChg chg="mod">
          <ac:chgData name="Riccardo Berta" userId="c8694f89-bba4-4576-b0a8-456619ca5a8c" providerId="ADAL" clId="{8D7612B8-4A89-7147-83EB-CC6D6644EDB8}" dt="2022-04-27T06:33:35.363" v="114" actId="20577"/>
          <ac:spMkLst>
            <pc:docMk/>
            <pc:sldMk cId="2967267371" sldId="275"/>
            <ac:spMk id="3" creationId="{7543D13F-31E6-4BF6-BAA3-83099839018F}"/>
          </ac:spMkLst>
        </pc:spChg>
      </pc:sldChg>
    </pc:docChg>
  </pc:docChgLst>
  <pc:docChgLst>
    <pc:chgData name="Riccardo Berta" userId="c8694f89-bba4-4576-b0a8-456619ca5a8c" providerId="ADAL" clId="{ED9EC3B2-E4AD-9743-928A-346B9321CC1A}"/>
    <pc:docChg chg="undo custSel modSld">
      <pc:chgData name="Riccardo Berta" userId="c8694f89-bba4-4576-b0a8-456619ca5a8c" providerId="ADAL" clId="{ED9EC3B2-E4AD-9743-928A-346B9321CC1A}" dt="2023-05-10T12:49:32.549" v="633" actId="20577"/>
      <pc:docMkLst>
        <pc:docMk/>
      </pc:docMkLst>
      <pc:sldChg chg="delSp modSp mod">
        <pc:chgData name="Riccardo Berta" userId="c8694f89-bba4-4576-b0a8-456619ca5a8c" providerId="ADAL" clId="{ED9EC3B2-E4AD-9743-928A-346B9321CC1A}" dt="2023-05-02T10:25:58.599" v="114" actId="1076"/>
        <pc:sldMkLst>
          <pc:docMk/>
          <pc:sldMk cId="0" sldId="256"/>
        </pc:sldMkLst>
        <pc:spChg chg="mod">
          <ac:chgData name="Riccardo Berta" userId="c8694f89-bba4-4576-b0a8-456619ca5a8c" providerId="ADAL" clId="{ED9EC3B2-E4AD-9743-928A-346B9321CC1A}" dt="2023-05-02T10:25:58.599" v="114" actId="1076"/>
          <ac:spMkLst>
            <pc:docMk/>
            <pc:sldMk cId="0" sldId="256"/>
            <ac:spMk id="62" creationId="{00000000-0000-0000-0000-000000000000}"/>
          </ac:spMkLst>
        </pc:spChg>
        <pc:picChg chg="del">
          <ac:chgData name="Riccardo Berta" userId="c8694f89-bba4-4576-b0a8-456619ca5a8c" providerId="ADAL" clId="{ED9EC3B2-E4AD-9743-928A-346B9321CC1A}" dt="2023-05-02T10:22:39.275" v="0" actId="478"/>
          <ac:picMkLst>
            <pc:docMk/>
            <pc:sldMk cId="0" sldId="256"/>
            <ac:picMk id="63" creationId="{00000000-0000-0000-0000-000000000000}"/>
          </ac:picMkLst>
        </pc:picChg>
      </pc:sldChg>
      <pc:sldChg chg="modSp mod">
        <pc:chgData name="Riccardo Berta" userId="c8694f89-bba4-4576-b0a8-456619ca5a8c" providerId="ADAL" clId="{ED9EC3B2-E4AD-9743-928A-346B9321CC1A}" dt="2023-05-02T12:11:51.557" v="130" actId="20577"/>
        <pc:sldMkLst>
          <pc:docMk/>
          <pc:sldMk cId="0" sldId="257"/>
        </pc:sldMkLst>
        <pc:spChg chg="mod">
          <ac:chgData name="Riccardo Berta" userId="c8694f89-bba4-4576-b0a8-456619ca5a8c" providerId="ADAL" clId="{ED9EC3B2-E4AD-9743-928A-346B9321CC1A}" dt="2023-05-02T12:11:51.557" v="130" actId="20577"/>
          <ac:spMkLst>
            <pc:docMk/>
            <pc:sldMk cId="0" sldId="257"/>
            <ac:spMk id="85" creationId="{00000000-0000-0000-0000-000000000000}"/>
          </ac:spMkLst>
        </pc:spChg>
      </pc:sldChg>
      <pc:sldChg chg="delSp modSp mod">
        <pc:chgData name="Riccardo Berta" userId="c8694f89-bba4-4576-b0a8-456619ca5a8c" providerId="ADAL" clId="{ED9EC3B2-E4AD-9743-928A-346B9321CC1A}" dt="2023-05-02T10:22:59.501" v="6" actId="1076"/>
        <pc:sldMkLst>
          <pc:docMk/>
          <pc:sldMk cId="0" sldId="258"/>
        </pc:sldMkLst>
        <pc:spChg chg="mod">
          <ac:chgData name="Riccardo Berta" userId="c8694f89-bba4-4576-b0a8-456619ca5a8c" providerId="ADAL" clId="{ED9EC3B2-E4AD-9743-928A-346B9321CC1A}" dt="2023-05-02T10:22:59.501" v="6" actId="1076"/>
          <ac:spMkLst>
            <pc:docMk/>
            <pc:sldMk cId="0" sldId="258"/>
            <ac:spMk id="91" creationId="{00000000-0000-0000-0000-000000000000}"/>
          </ac:spMkLst>
        </pc:spChg>
        <pc:picChg chg="del">
          <ac:chgData name="Riccardo Berta" userId="c8694f89-bba4-4576-b0a8-456619ca5a8c" providerId="ADAL" clId="{ED9EC3B2-E4AD-9743-928A-346B9321CC1A}" dt="2023-05-02T10:22:47.253" v="1" actId="478"/>
          <ac:picMkLst>
            <pc:docMk/>
            <pc:sldMk cId="0" sldId="258"/>
            <ac:picMk id="92" creationId="{00000000-0000-0000-0000-000000000000}"/>
          </ac:picMkLst>
        </pc:picChg>
      </pc:sldChg>
      <pc:sldChg chg="modSp mod">
        <pc:chgData name="Riccardo Berta" userId="c8694f89-bba4-4576-b0a8-456619ca5a8c" providerId="ADAL" clId="{ED9EC3B2-E4AD-9743-928A-346B9321CC1A}" dt="2023-05-02T12:12:59.156" v="154" actId="1035"/>
        <pc:sldMkLst>
          <pc:docMk/>
          <pc:sldMk cId="0" sldId="259"/>
        </pc:sldMkLst>
        <pc:spChg chg="mod">
          <ac:chgData name="Riccardo Berta" userId="c8694f89-bba4-4576-b0a8-456619ca5a8c" providerId="ADAL" clId="{ED9EC3B2-E4AD-9743-928A-346B9321CC1A}" dt="2023-05-02T12:12:59.156" v="154" actId="1035"/>
          <ac:spMkLst>
            <pc:docMk/>
            <pc:sldMk cId="0" sldId="259"/>
            <ac:spMk id="98" creationId="{00000000-0000-0000-0000-000000000000}"/>
          </ac:spMkLst>
        </pc:spChg>
      </pc:sldChg>
      <pc:sldChg chg="modSp mod">
        <pc:chgData name="Riccardo Berta" userId="c8694f89-bba4-4576-b0a8-456619ca5a8c" providerId="ADAL" clId="{ED9EC3B2-E4AD-9743-928A-346B9321CC1A}" dt="2023-05-02T12:14:31.158" v="209" actId="1035"/>
        <pc:sldMkLst>
          <pc:docMk/>
          <pc:sldMk cId="0" sldId="260"/>
        </pc:sldMkLst>
        <pc:spChg chg="mod">
          <ac:chgData name="Riccardo Berta" userId="c8694f89-bba4-4576-b0a8-456619ca5a8c" providerId="ADAL" clId="{ED9EC3B2-E4AD-9743-928A-346B9321CC1A}" dt="2023-05-02T12:14:31.158" v="209" actId="1035"/>
          <ac:spMkLst>
            <pc:docMk/>
            <pc:sldMk cId="0" sldId="260"/>
            <ac:spMk id="131" creationId="{00000000-0000-0000-0000-000000000000}"/>
          </ac:spMkLst>
        </pc:spChg>
      </pc:sldChg>
      <pc:sldChg chg="modSp mod">
        <pc:chgData name="Riccardo Berta" userId="c8694f89-bba4-4576-b0a8-456619ca5a8c" providerId="ADAL" clId="{ED9EC3B2-E4AD-9743-928A-346B9321CC1A}" dt="2023-05-02T10:23:49.472" v="8" actId="1076"/>
        <pc:sldMkLst>
          <pc:docMk/>
          <pc:sldMk cId="0" sldId="261"/>
        </pc:sldMkLst>
        <pc:spChg chg="mod">
          <ac:chgData name="Riccardo Berta" userId="c8694f89-bba4-4576-b0a8-456619ca5a8c" providerId="ADAL" clId="{ED9EC3B2-E4AD-9743-928A-346B9321CC1A}" dt="2023-05-02T10:23:49.472" v="8" actId="1076"/>
          <ac:spMkLst>
            <pc:docMk/>
            <pc:sldMk cId="0" sldId="261"/>
            <ac:spMk id="142"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46"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47"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48"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49"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53"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55" creationId="{00000000-0000-0000-0000-000000000000}"/>
          </ac:spMkLst>
        </pc:spChg>
        <pc:spChg chg="mod">
          <ac:chgData name="Riccardo Berta" userId="c8694f89-bba4-4576-b0a8-456619ca5a8c" providerId="ADAL" clId="{ED9EC3B2-E4AD-9743-928A-346B9321CC1A}" dt="2023-05-02T10:23:49.472" v="8" actId="1076"/>
          <ac:spMkLst>
            <pc:docMk/>
            <pc:sldMk cId="0" sldId="261"/>
            <ac:spMk id="156" creationId="{00000000-0000-0000-0000-000000000000}"/>
          </ac:spMkLst>
        </pc:spChg>
        <pc:grpChg chg="mod">
          <ac:chgData name="Riccardo Berta" userId="c8694f89-bba4-4576-b0a8-456619ca5a8c" providerId="ADAL" clId="{ED9EC3B2-E4AD-9743-928A-346B9321CC1A}" dt="2023-05-02T10:23:49.472" v="8" actId="1076"/>
          <ac:grpSpMkLst>
            <pc:docMk/>
            <pc:sldMk cId="0" sldId="261"/>
            <ac:grpSpMk id="137" creationId="{00000000-0000-0000-0000-000000000000}"/>
          </ac:grpSpMkLst>
        </pc:grpChg>
        <pc:cxnChg chg="mod">
          <ac:chgData name="Riccardo Berta" userId="c8694f89-bba4-4576-b0a8-456619ca5a8c" providerId="ADAL" clId="{ED9EC3B2-E4AD-9743-928A-346B9321CC1A}" dt="2023-05-02T10:23:49.472" v="8" actId="1076"/>
          <ac:cxnSpMkLst>
            <pc:docMk/>
            <pc:sldMk cId="0" sldId="261"/>
            <ac:cxnSpMk id="143"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44"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45"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50"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51"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52"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54"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57" creationId="{00000000-0000-0000-0000-000000000000}"/>
          </ac:cxnSpMkLst>
        </pc:cxnChg>
        <pc:cxnChg chg="mod">
          <ac:chgData name="Riccardo Berta" userId="c8694f89-bba4-4576-b0a8-456619ca5a8c" providerId="ADAL" clId="{ED9EC3B2-E4AD-9743-928A-346B9321CC1A}" dt="2023-05-02T10:23:49.472" v="8" actId="1076"/>
          <ac:cxnSpMkLst>
            <pc:docMk/>
            <pc:sldMk cId="0" sldId="261"/>
            <ac:cxnSpMk id="158" creationId="{00000000-0000-0000-0000-000000000000}"/>
          </ac:cxnSpMkLst>
        </pc:cxnChg>
      </pc:sldChg>
      <pc:sldChg chg="modSp mod">
        <pc:chgData name="Riccardo Berta" userId="c8694f89-bba4-4576-b0a8-456619ca5a8c" providerId="ADAL" clId="{ED9EC3B2-E4AD-9743-928A-346B9321CC1A}" dt="2023-05-02T12:16:15.734" v="267" actId="14100"/>
        <pc:sldMkLst>
          <pc:docMk/>
          <pc:sldMk cId="0" sldId="263"/>
        </pc:sldMkLst>
        <pc:spChg chg="mod">
          <ac:chgData name="Riccardo Berta" userId="c8694f89-bba4-4576-b0a8-456619ca5a8c" providerId="ADAL" clId="{ED9EC3B2-E4AD-9743-928A-346B9321CC1A}" dt="2023-05-02T12:16:15.734" v="267" actId="14100"/>
          <ac:spMkLst>
            <pc:docMk/>
            <pc:sldMk cId="0" sldId="263"/>
            <ac:spMk id="170" creationId="{00000000-0000-0000-0000-000000000000}"/>
          </ac:spMkLst>
        </pc:spChg>
      </pc:sldChg>
      <pc:sldChg chg="modSp mod">
        <pc:chgData name="Riccardo Berta" userId="c8694f89-bba4-4576-b0a8-456619ca5a8c" providerId="ADAL" clId="{ED9EC3B2-E4AD-9743-928A-346B9321CC1A}" dt="2023-05-02T10:24:38.583" v="62" actId="1036"/>
        <pc:sldMkLst>
          <pc:docMk/>
          <pc:sldMk cId="0" sldId="264"/>
        </pc:sldMkLst>
        <pc:spChg chg="mod">
          <ac:chgData name="Riccardo Berta" userId="c8694f89-bba4-4576-b0a8-456619ca5a8c" providerId="ADAL" clId="{ED9EC3B2-E4AD-9743-928A-346B9321CC1A}" dt="2023-05-02T10:24:38.583" v="62" actId="1036"/>
          <ac:spMkLst>
            <pc:docMk/>
            <pc:sldMk cId="0" sldId="264"/>
            <ac:spMk id="181"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86"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87"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88"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89"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90"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94"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195"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203"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209"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211" creationId="{00000000-0000-0000-0000-000000000000}"/>
          </ac:spMkLst>
        </pc:spChg>
        <pc:spChg chg="mod">
          <ac:chgData name="Riccardo Berta" userId="c8694f89-bba4-4576-b0a8-456619ca5a8c" providerId="ADAL" clId="{ED9EC3B2-E4AD-9743-928A-346B9321CC1A}" dt="2023-05-02T10:24:38.583" v="62" actId="1036"/>
          <ac:spMkLst>
            <pc:docMk/>
            <pc:sldMk cId="0" sldId="264"/>
            <ac:spMk id="212" creationId="{00000000-0000-0000-0000-000000000000}"/>
          </ac:spMkLst>
        </pc:spChg>
        <pc:grpChg chg="mod">
          <ac:chgData name="Riccardo Berta" userId="c8694f89-bba4-4576-b0a8-456619ca5a8c" providerId="ADAL" clId="{ED9EC3B2-E4AD-9743-928A-346B9321CC1A}" dt="2023-05-02T10:24:38.583" v="62" actId="1036"/>
          <ac:grpSpMkLst>
            <pc:docMk/>
            <pc:sldMk cId="0" sldId="264"/>
            <ac:grpSpMk id="176" creationId="{00000000-0000-0000-0000-000000000000}"/>
          </ac:grpSpMkLst>
        </pc:grpChg>
        <pc:grpChg chg="mod">
          <ac:chgData name="Riccardo Berta" userId="c8694f89-bba4-4576-b0a8-456619ca5a8c" providerId="ADAL" clId="{ED9EC3B2-E4AD-9743-928A-346B9321CC1A}" dt="2023-05-02T10:24:38.583" v="62" actId="1036"/>
          <ac:grpSpMkLst>
            <pc:docMk/>
            <pc:sldMk cId="0" sldId="264"/>
            <ac:grpSpMk id="196" creationId="{00000000-0000-0000-0000-000000000000}"/>
          </ac:grpSpMkLst>
        </pc:grpChg>
        <pc:cxnChg chg="mod">
          <ac:chgData name="Riccardo Berta" userId="c8694f89-bba4-4576-b0a8-456619ca5a8c" providerId="ADAL" clId="{ED9EC3B2-E4AD-9743-928A-346B9321CC1A}" dt="2023-05-02T10:24:38.583" v="62" actId="1036"/>
          <ac:cxnSpMkLst>
            <pc:docMk/>
            <pc:sldMk cId="0" sldId="264"/>
            <ac:cxnSpMk id="182"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183"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184"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185"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191"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192"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193"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0"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1"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2"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4"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5"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6"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7"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08"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10"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13" creationId="{00000000-0000-0000-0000-000000000000}"/>
          </ac:cxnSpMkLst>
        </pc:cxnChg>
        <pc:cxnChg chg="mod">
          <ac:chgData name="Riccardo Berta" userId="c8694f89-bba4-4576-b0a8-456619ca5a8c" providerId="ADAL" clId="{ED9EC3B2-E4AD-9743-928A-346B9321CC1A}" dt="2023-05-02T10:24:38.583" v="62" actId="1036"/>
          <ac:cxnSpMkLst>
            <pc:docMk/>
            <pc:sldMk cId="0" sldId="264"/>
            <ac:cxnSpMk id="214" creationId="{00000000-0000-0000-0000-000000000000}"/>
          </ac:cxnSpMkLst>
        </pc:cxnChg>
      </pc:sldChg>
      <pc:sldChg chg="modSp mod">
        <pc:chgData name="Riccardo Berta" userId="c8694f89-bba4-4576-b0a8-456619ca5a8c" providerId="ADAL" clId="{ED9EC3B2-E4AD-9743-928A-346B9321CC1A}" dt="2023-05-02T12:18:24.117" v="293" actId="20577"/>
        <pc:sldMkLst>
          <pc:docMk/>
          <pc:sldMk cId="0" sldId="265"/>
        </pc:sldMkLst>
        <pc:spChg chg="mod">
          <ac:chgData name="Riccardo Berta" userId="c8694f89-bba4-4576-b0a8-456619ca5a8c" providerId="ADAL" clId="{ED9EC3B2-E4AD-9743-928A-346B9321CC1A}" dt="2023-05-02T12:18:24.117" v="293" actId="20577"/>
          <ac:spMkLst>
            <pc:docMk/>
            <pc:sldMk cId="0" sldId="265"/>
            <ac:spMk id="220" creationId="{00000000-0000-0000-0000-000000000000}"/>
          </ac:spMkLst>
        </pc:spChg>
      </pc:sldChg>
      <pc:sldChg chg="modSp mod">
        <pc:chgData name="Riccardo Berta" userId="c8694f89-bba4-4576-b0a8-456619ca5a8c" providerId="ADAL" clId="{ED9EC3B2-E4AD-9743-928A-346B9321CC1A}" dt="2023-05-02T12:20:10.454" v="353" actId="20577"/>
        <pc:sldMkLst>
          <pc:docMk/>
          <pc:sldMk cId="0" sldId="266"/>
        </pc:sldMkLst>
        <pc:spChg chg="mod">
          <ac:chgData name="Riccardo Berta" userId="c8694f89-bba4-4576-b0a8-456619ca5a8c" providerId="ADAL" clId="{ED9EC3B2-E4AD-9743-928A-346B9321CC1A}" dt="2023-05-02T12:20:10.454" v="353" actId="20577"/>
          <ac:spMkLst>
            <pc:docMk/>
            <pc:sldMk cId="0" sldId="266"/>
            <ac:spMk id="226" creationId="{00000000-0000-0000-0000-000000000000}"/>
          </ac:spMkLst>
        </pc:spChg>
      </pc:sldChg>
      <pc:sldChg chg="modSp mod">
        <pc:chgData name="Riccardo Berta" userId="c8694f89-bba4-4576-b0a8-456619ca5a8c" providerId="ADAL" clId="{ED9EC3B2-E4AD-9743-928A-346B9321CC1A}" dt="2023-05-02T10:25:08.634" v="102" actId="1037"/>
        <pc:sldMkLst>
          <pc:docMk/>
          <pc:sldMk cId="0" sldId="267"/>
        </pc:sldMkLst>
        <pc:spChg chg="mod">
          <ac:chgData name="Riccardo Berta" userId="c8694f89-bba4-4576-b0a8-456619ca5a8c" providerId="ADAL" clId="{ED9EC3B2-E4AD-9743-928A-346B9321CC1A}" dt="2023-05-02T10:25:08.634" v="102" actId="1037"/>
          <ac:spMkLst>
            <pc:docMk/>
            <pc:sldMk cId="0" sldId="267"/>
            <ac:spMk id="51" creationId="{2CBA5F7A-FA46-326A-2219-74FE2ECCEE00}"/>
          </ac:spMkLst>
        </pc:spChg>
        <pc:spChg chg="mod">
          <ac:chgData name="Riccardo Berta" userId="c8694f89-bba4-4576-b0a8-456619ca5a8c" providerId="ADAL" clId="{ED9EC3B2-E4AD-9743-928A-346B9321CC1A}" dt="2023-05-02T10:25:08.634" v="102" actId="1037"/>
          <ac:spMkLst>
            <pc:docMk/>
            <pc:sldMk cId="0" sldId="267"/>
            <ac:spMk id="237"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42"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43"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44"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45"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46"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50"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51"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59"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65"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67"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76" creationId="{00000000-0000-0000-0000-000000000000}"/>
          </ac:spMkLst>
        </pc:spChg>
        <pc:spChg chg="mod">
          <ac:chgData name="Riccardo Berta" userId="c8694f89-bba4-4576-b0a8-456619ca5a8c" providerId="ADAL" clId="{ED9EC3B2-E4AD-9743-928A-346B9321CC1A}" dt="2023-05-02T10:25:08.634" v="102" actId="1037"/>
          <ac:spMkLst>
            <pc:docMk/>
            <pc:sldMk cId="0" sldId="267"/>
            <ac:spMk id="277" creationId="{00000000-0000-0000-0000-000000000000}"/>
          </ac:spMkLst>
        </pc:spChg>
        <pc:grpChg chg="mod">
          <ac:chgData name="Riccardo Berta" userId="c8694f89-bba4-4576-b0a8-456619ca5a8c" providerId="ADAL" clId="{ED9EC3B2-E4AD-9743-928A-346B9321CC1A}" dt="2023-05-02T10:25:08.634" v="102" actId="1037"/>
          <ac:grpSpMkLst>
            <pc:docMk/>
            <pc:sldMk cId="0" sldId="267"/>
            <ac:grpSpMk id="232" creationId="{00000000-0000-0000-0000-000000000000}"/>
          </ac:grpSpMkLst>
        </pc:grpChg>
        <pc:grpChg chg="mod">
          <ac:chgData name="Riccardo Berta" userId="c8694f89-bba4-4576-b0a8-456619ca5a8c" providerId="ADAL" clId="{ED9EC3B2-E4AD-9743-928A-346B9321CC1A}" dt="2023-05-02T10:25:08.634" v="102" actId="1037"/>
          <ac:grpSpMkLst>
            <pc:docMk/>
            <pc:sldMk cId="0" sldId="267"/>
            <ac:grpSpMk id="252" creationId="{00000000-0000-0000-0000-000000000000}"/>
          </ac:grpSpMkLst>
        </pc:grpChg>
        <pc:grpChg chg="mod">
          <ac:chgData name="Riccardo Berta" userId="c8694f89-bba4-4576-b0a8-456619ca5a8c" providerId="ADAL" clId="{ED9EC3B2-E4AD-9743-928A-346B9321CC1A}" dt="2023-05-02T10:25:08.634" v="102" actId="1037"/>
          <ac:grpSpMkLst>
            <pc:docMk/>
            <pc:sldMk cId="0" sldId="267"/>
            <ac:grpSpMk id="268" creationId="{00000000-0000-0000-0000-000000000000}"/>
          </ac:grpSpMkLst>
        </pc:grpChg>
        <pc:cxnChg chg="mod">
          <ac:chgData name="Riccardo Berta" userId="c8694f89-bba4-4576-b0a8-456619ca5a8c" providerId="ADAL" clId="{ED9EC3B2-E4AD-9743-928A-346B9321CC1A}" dt="2023-05-02T10:25:08.634" v="102" actId="1037"/>
          <ac:cxnSpMkLst>
            <pc:docMk/>
            <pc:sldMk cId="0" sldId="267"/>
            <ac:cxnSpMk id="238"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39"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40"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41"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47"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48"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49"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56"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57"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58"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60"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61"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62"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63"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64"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66"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74"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75"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78" creationId="{00000000-0000-0000-0000-000000000000}"/>
          </ac:cxnSpMkLst>
        </pc:cxnChg>
        <pc:cxnChg chg="mod">
          <ac:chgData name="Riccardo Berta" userId="c8694f89-bba4-4576-b0a8-456619ca5a8c" providerId="ADAL" clId="{ED9EC3B2-E4AD-9743-928A-346B9321CC1A}" dt="2023-05-02T10:25:08.634" v="102" actId="1037"/>
          <ac:cxnSpMkLst>
            <pc:docMk/>
            <pc:sldMk cId="0" sldId="267"/>
            <ac:cxnSpMk id="279" creationId="{00000000-0000-0000-0000-000000000000}"/>
          </ac:cxnSpMkLst>
        </pc:cxnChg>
      </pc:sldChg>
      <pc:sldChg chg="modSp mod">
        <pc:chgData name="Riccardo Berta" userId="c8694f89-bba4-4576-b0a8-456619ca5a8c" providerId="ADAL" clId="{ED9EC3B2-E4AD-9743-928A-346B9321CC1A}" dt="2023-05-02T12:22:44.203" v="457" actId="1036"/>
        <pc:sldMkLst>
          <pc:docMk/>
          <pc:sldMk cId="0" sldId="268"/>
        </pc:sldMkLst>
        <pc:spChg chg="mod">
          <ac:chgData name="Riccardo Berta" userId="c8694f89-bba4-4576-b0a8-456619ca5a8c" providerId="ADAL" clId="{ED9EC3B2-E4AD-9743-928A-346B9321CC1A}" dt="2023-05-02T12:22:44.203" v="457" actId="1036"/>
          <ac:spMkLst>
            <pc:docMk/>
            <pc:sldMk cId="0" sldId="268"/>
            <ac:spMk id="285" creationId="{00000000-0000-0000-0000-000000000000}"/>
          </ac:spMkLst>
        </pc:spChg>
      </pc:sldChg>
      <pc:sldChg chg="modSp mod">
        <pc:chgData name="Riccardo Berta" userId="c8694f89-bba4-4576-b0a8-456619ca5a8c" providerId="ADAL" clId="{ED9EC3B2-E4AD-9743-928A-346B9321CC1A}" dt="2023-05-02T12:25:46.926" v="550" actId="1036"/>
        <pc:sldMkLst>
          <pc:docMk/>
          <pc:sldMk cId="0" sldId="270"/>
        </pc:sldMkLst>
        <pc:spChg chg="mod">
          <ac:chgData name="Riccardo Berta" userId="c8694f89-bba4-4576-b0a8-456619ca5a8c" providerId="ADAL" clId="{ED9EC3B2-E4AD-9743-928A-346B9321CC1A}" dt="2023-05-02T12:25:46.926" v="550" actId="1036"/>
          <ac:spMkLst>
            <pc:docMk/>
            <pc:sldMk cId="0" sldId="270"/>
            <ac:spMk id="351" creationId="{00000000-0000-0000-0000-000000000000}"/>
          </ac:spMkLst>
        </pc:spChg>
      </pc:sldChg>
      <pc:sldChg chg="modSp mod">
        <pc:chgData name="Riccardo Berta" userId="c8694f89-bba4-4576-b0a8-456619ca5a8c" providerId="ADAL" clId="{ED9EC3B2-E4AD-9743-928A-346B9321CC1A}" dt="2023-05-02T12:26:48.043" v="562" actId="1076"/>
        <pc:sldMkLst>
          <pc:docMk/>
          <pc:sldMk cId="0" sldId="272"/>
        </pc:sldMkLst>
        <pc:spChg chg="mod">
          <ac:chgData name="Riccardo Berta" userId="c8694f89-bba4-4576-b0a8-456619ca5a8c" providerId="ADAL" clId="{ED9EC3B2-E4AD-9743-928A-346B9321CC1A}" dt="2023-05-02T12:26:39.931" v="561" actId="404"/>
          <ac:spMkLst>
            <pc:docMk/>
            <pc:sldMk cId="0" sldId="272"/>
            <ac:spMk id="422" creationId="{00000000-0000-0000-0000-000000000000}"/>
          </ac:spMkLst>
        </pc:spChg>
        <pc:picChg chg="mod">
          <ac:chgData name="Riccardo Berta" userId="c8694f89-bba4-4576-b0a8-456619ca5a8c" providerId="ADAL" clId="{ED9EC3B2-E4AD-9743-928A-346B9321CC1A}" dt="2023-05-02T12:26:48.043" v="562" actId="1076"/>
          <ac:picMkLst>
            <pc:docMk/>
            <pc:sldMk cId="0" sldId="272"/>
            <ac:picMk id="423" creationId="{00000000-0000-0000-0000-000000000000}"/>
          </ac:picMkLst>
        </pc:picChg>
      </pc:sldChg>
      <pc:sldChg chg="modSp mod">
        <pc:chgData name="Riccardo Berta" userId="c8694f89-bba4-4576-b0a8-456619ca5a8c" providerId="ADAL" clId="{ED9EC3B2-E4AD-9743-928A-346B9321CC1A}" dt="2023-05-10T12:49:32.549" v="633" actId="20577"/>
        <pc:sldMkLst>
          <pc:docMk/>
          <pc:sldMk cId="0" sldId="273"/>
        </pc:sldMkLst>
        <pc:spChg chg="mod">
          <ac:chgData name="Riccardo Berta" userId="c8694f89-bba4-4576-b0a8-456619ca5a8c" providerId="ADAL" clId="{ED9EC3B2-E4AD-9743-928A-346B9321CC1A}" dt="2023-05-10T12:49:32.549" v="633" actId="20577"/>
          <ac:spMkLst>
            <pc:docMk/>
            <pc:sldMk cId="0" sldId="273"/>
            <ac:spMk id="429" creationId="{00000000-0000-0000-0000-000000000000}"/>
          </ac:spMkLst>
        </pc:spChg>
      </pc:sldChg>
      <pc:sldChg chg="modSp mod">
        <pc:chgData name="Riccardo Berta" userId="c8694f89-bba4-4576-b0a8-456619ca5a8c" providerId="ADAL" clId="{ED9EC3B2-E4AD-9743-928A-346B9321CC1A}" dt="2023-05-02T12:28:46.832" v="608" actId="20577"/>
        <pc:sldMkLst>
          <pc:docMk/>
          <pc:sldMk cId="0" sldId="274"/>
        </pc:sldMkLst>
        <pc:spChg chg="mod">
          <ac:chgData name="Riccardo Berta" userId="c8694f89-bba4-4576-b0a8-456619ca5a8c" providerId="ADAL" clId="{ED9EC3B2-E4AD-9743-928A-346B9321CC1A}" dt="2023-05-02T12:28:46.832" v="608" actId="20577"/>
          <ac:spMkLst>
            <pc:docMk/>
            <pc:sldMk cId="0" sldId="274"/>
            <ac:spMk id="4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2fe71896e_0_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2fe71896e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b3b86ef42_0_2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3b3b86ef4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12fe71896e_0_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12fe71896e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b3b86ef42_0_26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b3b86ef4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fe71896e_0_1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fe71896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2ad847b0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2ad847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1303cc4a5a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1303cc4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03cc4a5a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03cc4a5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8370969bb_0_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8370969bb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7353023bf94e36_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7353023bf94e36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2fe71896e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2fe7189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8370969bb_0_8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8370969b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8370969bb_0_4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8370969bb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8370969bb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8370969b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8370969bb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8370969b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8370969bb_0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8370969b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7353023bf94e36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7353023bf94e36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7b13be1fed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7b13be1fe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2fe71896e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2fe7189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2fe71896e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2fe71896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2fe71896e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2fe71896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b3b86ef42_0_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b3b86ef4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12fe71896e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12fe71896e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b3b86ef42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b3b86ef42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2fe71896e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2fe71896e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p:nvPr/>
        </p:nvSpPr>
        <p:spPr>
          <a:xfrm flipH="1">
            <a:off x="7595938" y="6136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7" name="Google Shape;17;p3"/>
          <p:cNvSpPr/>
          <p:nvPr/>
        </p:nvSpPr>
        <p:spPr>
          <a:xfrm rot="10800000" flipH="1">
            <a:off x="466425" y="47444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8" name="Google Shape;18;p3"/>
          <p:cNvSpPr txBox="1">
            <a:spLocks noGrp="1"/>
          </p:cNvSpPr>
          <p:nvPr>
            <p:ph type="title"/>
          </p:nvPr>
        </p:nvSpPr>
        <p:spPr>
          <a:xfrm>
            <a:off x="773700" y="2408600"/>
            <a:ext cx="7596600" cy="204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9" name="Google Shape;19;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4"/>
          <p:cNvSpPr txBox="1">
            <a:spLocks noGrp="1"/>
          </p:cNvSpPr>
          <p:nvPr>
            <p:ph type="body" idx="1"/>
          </p:nvPr>
        </p:nvSpPr>
        <p:spPr>
          <a:xfrm>
            <a:off x="311700" y="1633633"/>
            <a:ext cx="8520600" cy="4472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datatracker.ietf.org/doc/html/rfc7252"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measurify.or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2721704"/>
            <a:ext cx="3054600" cy="102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err="1"/>
              <a:t>WoT</a:t>
            </a:r>
            <a:r>
              <a:rPr lang="en-GB" dirty="0"/>
              <a:t> Proxy</a:t>
            </a:r>
            <a:endParaRPr dirty="0"/>
          </a:p>
        </p:txBody>
      </p:sp>
      <p:grpSp>
        <p:nvGrpSpPr>
          <p:cNvPr id="64" name="Google Shape;64;p13"/>
          <p:cNvGrpSpPr/>
          <p:nvPr/>
        </p:nvGrpSpPr>
        <p:grpSpPr>
          <a:xfrm>
            <a:off x="4991502" y="202216"/>
            <a:ext cx="3988156" cy="1681357"/>
            <a:chOff x="596595" y="1681625"/>
            <a:chExt cx="7590704" cy="3377576"/>
          </a:xfrm>
        </p:grpSpPr>
        <p:pic>
          <p:nvPicPr>
            <p:cNvPr id="65" name="Google Shape;65;p13"/>
            <p:cNvPicPr preferRelativeResize="0"/>
            <p:nvPr/>
          </p:nvPicPr>
          <p:blipFill>
            <a:blip r:embed="rId3">
              <a:alphaModFix/>
            </a:blip>
            <a:stretch>
              <a:fillRect/>
            </a:stretch>
          </p:blipFill>
          <p:spPr>
            <a:xfrm>
              <a:off x="4713500" y="3485357"/>
              <a:ext cx="1051800" cy="715218"/>
            </a:xfrm>
            <a:prstGeom prst="rect">
              <a:avLst/>
            </a:prstGeom>
            <a:noFill/>
            <a:ln>
              <a:noFill/>
            </a:ln>
          </p:spPr>
        </p:pic>
        <p:sp>
          <p:nvSpPr>
            <p:cNvPr id="66" name="Google Shape;66;p13"/>
            <p:cNvSpPr/>
            <p:nvPr/>
          </p:nvSpPr>
          <p:spPr>
            <a:xfrm>
              <a:off x="1929869" y="3438494"/>
              <a:ext cx="2529576" cy="1548504"/>
            </a:xfrm>
            <a:prstGeom prst="cloud">
              <a:avLst/>
            </a:prstGeom>
            <a:noFill/>
            <a:ln w="9525"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 name="Google Shape;67;p13"/>
            <p:cNvCxnSpPr>
              <a:stCxn id="68" idx="3"/>
            </p:cNvCxnSpPr>
            <p:nvPr/>
          </p:nvCxnSpPr>
          <p:spPr>
            <a:xfrm>
              <a:off x="1937776" y="3426272"/>
              <a:ext cx="427200" cy="237900"/>
            </a:xfrm>
            <a:prstGeom prst="straightConnector1">
              <a:avLst/>
            </a:prstGeom>
            <a:noFill/>
            <a:ln w="9525" cap="flat" cmpd="sng">
              <a:solidFill>
                <a:srgbClr val="B7B7B7"/>
              </a:solidFill>
              <a:prstDash val="solid"/>
              <a:round/>
              <a:headEnd type="none" w="med" len="med"/>
              <a:tailEnd type="none" w="med" len="med"/>
            </a:ln>
          </p:spPr>
        </p:cxnSp>
        <p:pic>
          <p:nvPicPr>
            <p:cNvPr id="68" name="Google Shape;68;p13"/>
            <p:cNvPicPr preferRelativeResize="0"/>
            <p:nvPr/>
          </p:nvPicPr>
          <p:blipFill>
            <a:blip r:embed="rId4">
              <a:alphaModFix/>
            </a:blip>
            <a:stretch>
              <a:fillRect/>
            </a:stretch>
          </p:blipFill>
          <p:spPr>
            <a:xfrm>
              <a:off x="596595" y="2978971"/>
              <a:ext cx="1341180" cy="894600"/>
            </a:xfrm>
            <a:prstGeom prst="rect">
              <a:avLst/>
            </a:prstGeom>
            <a:noFill/>
            <a:ln>
              <a:noFill/>
            </a:ln>
          </p:spPr>
        </p:pic>
        <p:pic>
          <p:nvPicPr>
            <p:cNvPr id="69" name="Google Shape;69;p13"/>
            <p:cNvPicPr preferRelativeResize="0"/>
            <p:nvPr/>
          </p:nvPicPr>
          <p:blipFill>
            <a:blip r:embed="rId5">
              <a:alphaModFix/>
            </a:blip>
            <a:stretch>
              <a:fillRect/>
            </a:stretch>
          </p:blipFill>
          <p:spPr>
            <a:xfrm>
              <a:off x="2369970" y="1681625"/>
              <a:ext cx="921151" cy="772450"/>
            </a:xfrm>
            <a:prstGeom prst="rect">
              <a:avLst/>
            </a:prstGeom>
            <a:noFill/>
            <a:ln>
              <a:noFill/>
            </a:ln>
          </p:spPr>
        </p:pic>
        <p:cxnSp>
          <p:nvCxnSpPr>
            <p:cNvPr id="70" name="Google Shape;70;p13"/>
            <p:cNvCxnSpPr>
              <a:stCxn id="69" idx="2"/>
              <a:endCxn id="66" idx="3"/>
            </p:cNvCxnSpPr>
            <p:nvPr/>
          </p:nvCxnSpPr>
          <p:spPr>
            <a:xfrm>
              <a:off x="2830546" y="2454075"/>
              <a:ext cx="364200" cy="1073100"/>
            </a:xfrm>
            <a:prstGeom prst="straightConnector1">
              <a:avLst/>
            </a:prstGeom>
            <a:noFill/>
            <a:ln w="9525" cap="flat" cmpd="sng">
              <a:solidFill>
                <a:srgbClr val="B7B7B7"/>
              </a:solidFill>
              <a:prstDash val="solid"/>
              <a:round/>
              <a:headEnd type="none" w="med" len="med"/>
              <a:tailEnd type="none" w="med" len="med"/>
            </a:ln>
          </p:spPr>
        </p:cxnSp>
        <p:pic>
          <p:nvPicPr>
            <p:cNvPr id="71" name="Google Shape;71;p13"/>
            <p:cNvPicPr preferRelativeResize="0"/>
            <p:nvPr/>
          </p:nvPicPr>
          <p:blipFill rotWithShape="1">
            <a:blip r:embed="rId6">
              <a:alphaModFix/>
            </a:blip>
            <a:srcRect l="7526" t="9500" r="8376" b="35009"/>
            <a:stretch/>
          </p:blipFill>
          <p:spPr>
            <a:xfrm rot="5400000">
              <a:off x="6395675" y="3267576"/>
              <a:ext cx="2271976" cy="1311275"/>
            </a:xfrm>
            <a:prstGeom prst="rect">
              <a:avLst/>
            </a:prstGeom>
            <a:noFill/>
            <a:ln>
              <a:noFill/>
            </a:ln>
          </p:spPr>
        </p:pic>
        <p:pic>
          <p:nvPicPr>
            <p:cNvPr id="72" name="Google Shape;72;p13"/>
            <p:cNvPicPr preferRelativeResize="0"/>
            <p:nvPr/>
          </p:nvPicPr>
          <p:blipFill>
            <a:blip r:embed="rId7">
              <a:alphaModFix/>
            </a:blip>
            <a:stretch>
              <a:fillRect/>
            </a:stretch>
          </p:blipFill>
          <p:spPr>
            <a:xfrm>
              <a:off x="6085380" y="3787000"/>
              <a:ext cx="504057" cy="325200"/>
            </a:xfrm>
            <a:prstGeom prst="rect">
              <a:avLst/>
            </a:prstGeom>
            <a:noFill/>
            <a:ln>
              <a:noFill/>
            </a:ln>
          </p:spPr>
        </p:pic>
        <p:cxnSp>
          <p:nvCxnSpPr>
            <p:cNvPr id="73" name="Google Shape;73;p13"/>
            <p:cNvCxnSpPr/>
            <p:nvPr/>
          </p:nvCxnSpPr>
          <p:spPr>
            <a:xfrm>
              <a:off x="4459430" y="3920656"/>
              <a:ext cx="254100" cy="5100"/>
            </a:xfrm>
            <a:prstGeom prst="straightConnector1">
              <a:avLst/>
            </a:prstGeom>
            <a:noFill/>
            <a:ln w="9525" cap="flat" cmpd="sng">
              <a:solidFill>
                <a:srgbClr val="B7B7B7"/>
              </a:solidFill>
              <a:prstDash val="solid"/>
              <a:round/>
              <a:headEnd type="none" w="med" len="med"/>
              <a:tailEnd type="none" w="med" len="med"/>
            </a:ln>
          </p:spPr>
        </p:cxnSp>
        <p:cxnSp>
          <p:nvCxnSpPr>
            <p:cNvPr id="74" name="Google Shape;74;p13"/>
            <p:cNvCxnSpPr/>
            <p:nvPr/>
          </p:nvCxnSpPr>
          <p:spPr>
            <a:xfrm>
              <a:off x="5765300" y="3919166"/>
              <a:ext cx="365400" cy="810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13"/>
            <p:cNvCxnSpPr>
              <a:stCxn id="72" idx="3"/>
              <a:endCxn id="72" idx="3"/>
            </p:cNvCxnSpPr>
            <p:nvPr/>
          </p:nvCxnSpPr>
          <p:spPr>
            <a:xfrm>
              <a:off x="6589437" y="3949600"/>
              <a:ext cx="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13"/>
            <p:cNvCxnSpPr>
              <a:stCxn id="72" idx="3"/>
            </p:cNvCxnSpPr>
            <p:nvPr/>
          </p:nvCxnSpPr>
          <p:spPr>
            <a:xfrm>
              <a:off x="6589437" y="3949600"/>
              <a:ext cx="304200" cy="8400"/>
            </a:xfrm>
            <a:prstGeom prst="straightConnector1">
              <a:avLst/>
            </a:prstGeom>
            <a:noFill/>
            <a:ln w="9525" cap="flat" cmpd="sng">
              <a:solidFill>
                <a:srgbClr val="B7B7B7"/>
              </a:solidFill>
              <a:prstDash val="solid"/>
              <a:round/>
              <a:headEnd type="none" w="med" len="med"/>
              <a:tailEnd type="none" w="med" len="med"/>
            </a:ln>
          </p:spPr>
        </p:cxnSp>
        <p:pic>
          <p:nvPicPr>
            <p:cNvPr id="77" name="Google Shape;77;p13"/>
            <p:cNvPicPr preferRelativeResize="0"/>
            <p:nvPr/>
          </p:nvPicPr>
          <p:blipFill>
            <a:blip r:embed="rId8">
              <a:alphaModFix/>
            </a:blip>
            <a:stretch>
              <a:fillRect/>
            </a:stretch>
          </p:blipFill>
          <p:spPr>
            <a:xfrm>
              <a:off x="2542954" y="3807661"/>
              <a:ext cx="1311275" cy="815464"/>
            </a:xfrm>
            <a:prstGeom prst="rect">
              <a:avLst/>
            </a:prstGeom>
            <a:noFill/>
            <a:ln>
              <a:noFill/>
            </a:ln>
          </p:spPr>
        </p:pic>
        <p:pic>
          <p:nvPicPr>
            <p:cNvPr id="78" name="Google Shape;78;p13"/>
            <p:cNvPicPr preferRelativeResize="0"/>
            <p:nvPr/>
          </p:nvPicPr>
          <p:blipFill>
            <a:blip r:embed="rId9">
              <a:alphaModFix/>
            </a:blip>
            <a:stretch>
              <a:fillRect/>
            </a:stretch>
          </p:blipFill>
          <p:spPr>
            <a:xfrm>
              <a:off x="5012750" y="4200575"/>
              <a:ext cx="576750" cy="815714"/>
            </a:xfrm>
            <a:prstGeom prst="rect">
              <a:avLst/>
            </a:prstGeom>
            <a:noFill/>
            <a:ln>
              <a:noFill/>
            </a:ln>
          </p:spPr>
        </p:pic>
      </p:grpSp>
      <p:sp>
        <p:nvSpPr>
          <p:cNvPr id="79" name="Google Shape;79;p13"/>
          <p:cNvSpPr/>
          <p:nvPr/>
        </p:nvSpPr>
        <p:spPr>
          <a:xfrm>
            <a:off x="7049976" y="880775"/>
            <a:ext cx="759600" cy="789300"/>
          </a:xfrm>
          <a:prstGeom prst="ellipse">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3"/>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GB"/>
              <a:t>Representation Design</a:t>
            </a:r>
            <a:endParaRPr/>
          </a:p>
        </p:txBody>
      </p:sp>
      <p:sp>
        <p:nvSpPr>
          <p:cNvPr id="226" name="Google Shape;226;p23"/>
          <p:cNvSpPr txBox="1">
            <a:spLocks noGrp="1"/>
          </p:cNvSpPr>
          <p:nvPr>
            <p:ph type="body" idx="1"/>
          </p:nvPr>
        </p:nvSpPr>
        <p:spPr>
          <a:xfrm>
            <a:off x="311700" y="1138945"/>
            <a:ext cx="8520600" cy="529782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Implement the middleware supporting </a:t>
            </a:r>
            <a:r>
              <a:rPr lang="en-GB" dirty="0" err="1"/>
              <a:t>MessagePack</a:t>
            </a:r>
            <a:r>
              <a:rPr lang="en-GB" dirty="0"/>
              <a:t> and HTML </a:t>
            </a:r>
            <a:endParaRPr dirty="0"/>
          </a:p>
          <a:p>
            <a:pPr marL="457200" lvl="0" indent="-342900" algn="l" rtl="0">
              <a:spcBef>
                <a:spcPts val="0"/>
              </a:spcBef>
              <a:spcAft>
                <a:spcPts val="0"/>
              </a:spcAft>
              <a:buSzPts val="1800"/>
              <a:buChar char="●"/>
            </a:pPr>
            <a:r>
              <a:rPr lang="en-GB" dirty="0"/>
              <a:t>Install the two libraries via NPM </a:t>
            </a:r>
            <a:endParaRPr dirty="0"/>
          </a:p>
          <a:p>
            <a:pPr marL="914400" lvl="1" indent="-317500" algn="l" rtl="0">
              <a:spcBef>
                <a:spcPts val="0"/>
              </a:spcBef>
              <a:spcAft>
                <a:spcPts val="0"/>
              </a:spcAft>
              <a:buSzPts val="1400"/>
              <a:buChar char="○"/>
            </a:pPr>
            <a:r>
              <a:rPr lang="en-GB" b="1" dirty="0" err="1"/>
              <a:t>npm</a:t>
            </a:r>
            <a:r>
              <a:rPr lang="en-GB" b="1" dirty="0"/>
              <a:t> install node-json2html msgpack5</a:t>
            </a:r>
            <a:r>
              <a:rPr lang="en-GB" dirty="0"/>
              <a:t> </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Implement the middleware pattern</a:t>
            </a:r>
            <a:endParaRPr dirty="0"/>
          </a:p>
          <a:p>
            <a:pPr marL="914400" lvl="1" indent="-317500" algn="l" rtl="0">
              <a:spcBef>
                <a:spcPts val="0"/>
              </a:spcBef>
              <a:spcAft>
                <a:spcPts val="0"/>
              </a:spcAft>
              <a:buSzPts val="1400"/>
              <a:buChar char="○"/>
            </a:pPr>
            <a:r>
              <a:rPr lang="en-GB" dirty="0"/>
              <a:t>see </a:t>
            </a:r>
            <a:r>
              <a:rPr lang="en-GB" b="1" dirty="0"/>
              <a:t>middleware/</a:t>
            </a:r>
            <a:r>
              <a:rPr lang="en-GB" b="1" dirty="0" err="1"/>
              <a:t>converter.js</a:t>
            </a:r>
            <a:endParaRPr b="1"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Modify the routes so they call the next middleware in the chain (i.e., the representation converter) rather than answering the request directly </a:t>
            </a:r>
            <a:endParaRPr dirty="0"/>
          </a:p>
          <a:p>
            <a:pPr marL="914400" lvl="1" indent="-317500" algn="l" rtl="0">
              <a:spcBef>
                <a:spcPts val="0"/>
              </a:spcBef>
              <a:spcAft>
                <a:spcPts val="0"/>
              </a:spcAft>
              <a:buSzPts val="1400"/>
              <a:buChar char="○"/>
            </a:pPr>
            <a:r>
              <a:rPr lang="en-GB" dirty="0"/>
              <a:t>see </a:t>
            </a:r>
            <a:r>
              <a:rPr lang="en-GB" b="1" dirty="0" err="1"/>
              <a:t>sensors.js</a:t>
            </a:r>
            <a:r>
              <a:rPr lang="en-GB" dirty="0"/>
              <a:t> and </a:t>
            </a:r>
            <a:r>
              <a:rPr lang="en-GB" b="1" dirty="0" err="1"/>
              <a:t>actuators.js</a:t>
            </a:r>
            <a:r>
              <a:rPr lang="en-GB" dirty="0"/>
              <a:t> </a:t>
            </a:r>
            <a:endParaRPr dirty="0"/>
          </a:p>
          <a:p>
            <a:pPr marL="914400" lvl="1" indent="-317500" algn="l" rtl="0">
              <a:spcBef>
                <a:spcPts val="0"/>
              </a:spcBef>
              <a:spcAft>
                <a:spcPts val="0"/>
              </a:spcAft>
              <a:buSzPts val="1400"/>
              <a:buChar char="○"/>
            </a:pPr>
            <a:r>
              <a:rPr lang="en-GB" dirty="0"/>
              <a:t>replace all the </a:t>
            </a:r>
            <a:r>
              <a:rPr lang="en-GB" dirty="0" err="1"/>
              <a:t>res.send</a:t>
            </a:r>
            <a:r>
              <a:rPr lang="en-GB" dirty="0"/>
              <a:t>(resource) by </a:t>
            </a:r>
            <a:r>
              <a:rPr lang="en-GB" dirty="0" err="1"/>
              <a:t>req.result</a:t>
            </a:r>
            <a:r>
              <a:rPr lang="en-GB" dirty="0"/>
              <a:t> = resource and next()</a:t>
            </a:r>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Add middleware to Express application so that it gets called in the</a:t>
            </a:r>
            <a:br>
              <a:rPr lang="en-GB" dirty="0"/>
            </a:br>
            <a:r>
              <a:rPr lang="en-GB" dirty="0"/>
              <a:t>middleware chain </a:t>
            </a:r>
            <a:endParaRPr dirty="0"/>
          </a:p>
          <a:p>
            <a:pPr marL="914400" lvl="1" indent="-317500" algn="l" rtl="0">
              <a:spcBef>
                <a:spcPts val="0"/>
              </a:spcBef>
              <a:spcAft>
                <a:spcPts val="0"/>
              </a:spcAft>
              <a:buSzPts val="1400"/>
              <a:buChar char="○"/>
            </a:pPr>
            <a:r>
              <a:rPr lang="en-GB" dirty="0"/>
              <a:t>see </a:t>
            </a:r>
            <a:r>
              <a:rPr lang="en-GB" b="1" dirty="0" err="1"/>
              <a:t>http.js</a:t>
            </a:r>
            <a:r>
              <a:rPr lang="en-GB" dirty="0"/>
              <a:t> </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The server is now capable of serving three different representations (JSON, HTML and </a:t>
            </a:r>
            <a:r>
              <a:rPr lang="en-GB" dirty="0" err="1"/>
              <a:t>MessagePack</a:t>
            </a:r>
            <a:r>
              <a:rPr lang="en-GB" dirty="0"/>
              <a:t>) for all the resources it offers</a:t>
            </a:r>
            <a:endParaRPr dirty="0"/>
          </a:p>
          <a:p>
            <a:pPr marL="914400" lvl="1" indent="-317500" algn="l" rtl="0">
              <a:spcBef>
                <a:spcPts val="0"/>
              </a:spcBef>
              <a:spcAft>
                <a:spcPts val="0"/>
              </a:spcAft>
              <a:buSzPts val="1400"/>
              <a:buChar char="○"/>
            </a:pPr>
            <a:r>
              <a:rPr lang="en-GB" dirty="0"/>
              <a:t>Accept: application/</a:t>
            </a:r>
            <a:r>
              <a:rPr lang="en-GB" dirty="0" err="1"/>
              <a:t>json</a:t>
            </a:r>
            <a:endParaRPr dirty="0"/>
          </a:p>
          <a:p>
            <a:pPr marL="914400" lvl="1" indent="-317500" algn="l" rtl="0">
              <a:spcBef>
                <a:spcPts val="0"/>
              </a:spcBef>
              <a:spcAft>
                <a:spcPts val="0"/>
              </a:spcAft>
              <a:buSzPts val="1400"/>
              <a:buChar char="○"/>
            </a:pPr>
            <a:r>
              <a:rPr lang="en-GB" dirty="0"/>
              <a:t>Accept: application/x-</a:t>
            </a:r>
            <a:r>
              <a:rPr lang="en-GB" dirty="0" err="1"/>
              <a:t>msgpack</a:t>
            </a:r>
            <a:endParaRPr dirty="0"/>
          </a:p>
          <a:p>
            <a:pPr marL="914400" lvl="1" indent="-317500" algn="l" rtl="0">
              <a:spcBef>
                <a:spcPts val="0"/>
              </a:spcBef>
              <a:spcAft>
                <a:spcPts val="0"/>
              </a:spcAft>
              <a:buSzPts val="1400"/>
              <a:buChar char="○"/>
            </a:pPr>
            <a:r>
              <a:rPr lang="en-GB" dirty="0"/>
              <a:t>Accept: text/html</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4"/>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third version</a:t>
            </a:r>
            <a:endParaRPr/>
          </a:p>
        </p:txBody>
      </p:sp>
      <p:grpSp>
        <p:nvGrpSpPr>
          <p:cNvPr id="232" name="Google Shape;232;p24"/>
          <p:cNvGrpSpPr/>
          <p:nvPr/>
        </p:nvGrpSpPr>
        <p:grpSpPr>
          <a:xfrm>
            <a:off x="5023472" y="2444979"/>
            <a:ext cx="2139600" cy="1588766"/>
            <a:chOff x="3005500" y="2960575"/>
            <a:chExt cx="2139600" cy="1599000"/>
          </a:xfrm>
        </p:grpSpPr>
        <p:sp>
          <p:nvSpPr>
            <p:cNvPr id="233" name="Google Shape;233;p24"/>
            <p:cNvSpPr/>
            <p:nvPr/>
          </p:nvSpPr>
          <p:spPr>
            <a:xfrm>
              <a:off x="3005500" y="2960575"/>
              <a:ext cx="2139600" cy="1599000"/>
            </a:xfrm>
            <a:prstGeom prst="ellipse">
              <a:avLst/>
            </a:prstGeom>
            <a:solidFill>
              <a:srgbClr val="FFFFFF"/>
            </a:solid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MODEL</a:t>
              </a:r>
              <a:endParaRPr sz="1800"/>
            </a:p>
          </p:txBody>
        </p:sp>
        <p:sp>
          <p:nvSpPr>
            <p:cNvPr id="234" name="Google Shape;234;p24"/>
            <p:cNvSpPr/>
            <p:nvPr/>
          </p:nvSpPr>
          <p:spPr>
            <a:xfrm>
              <a:off x="3028025" y="2962300"/>
              <a:ext cx="1159868" cy="75277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235" name="Google Shape;235;p24"/>
            <p:cNvSpPr/>
            <p:nvPr/>
          </p:nvSpPr>
          <p:spPr>
            <a:xfrm flipH="1">
              <a:off x="4086498" y="3174576"/>
              <a:ext cx="1002352" cy="530525"/>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236" name="Google Shape;236;p24"/>
            <p:cNvSpPr/>
            <p:nvPr/>
          </p:nvSpPr>
          <p:spPr>
            <a:xfrm rot="-173223" flipH="1">
              <a:off x="3454269" y="3646146"/>
              <a:ext cx="983831" cy="86659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grpSp>
      <p:sp>
        <p:nvSpPr>
          <p:cNvPr id="237" name="Google Shape;237;p24"/>
          <p:cNvSpPr/>
          <p:nvPr/>
        </p:nvSpPr>
        <p:spPr>
          <a:xfrm>
            <a:off x="3054522" y="2739149"/>
            <a:ext cx="1486200" cy="1006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SERVER</a:t>
            </a:r>
            <a:endParaRPr sz="1800"/>
          </a:p>
          <a:p>
            <a:pPr marL="0" lvl="0" indent="0" algn="ctr" rtl="0">
              <a:spcBef>
                <a:spcPts val="0"/>
              </a:spcBef>
              <a:spcAft>
                <a:spcPts val="0"/>
              </a:spcAft>
              <a:buNone/>
            </a:pPr>
            <a:r>
              <a:rPr lang="en-GB" sz="1800"/>
              <a:t>(Express)</a:t>
            </a:r>
            <a:endParaRPr sz="1800"/>
          </a:p>
        </p:txBody>
      </p:sp>
      <p:cxnSp>
        <p:nvCxnSpPr>
          <p:cNvPr id="238" name="Google Shape;238;p24"/>
          <p:cNvCxnSpPr>
            <a:stCxn id="237" idx="3"/>
            <a:endCxn id="233" idx="1"/>
          </p:cNvCxnSpPr>
          <p:nvPr/>
        </p:nvCxnSpPr>
        <p:spPr>
          <a:xfrm rot="10800000" flipH="1">
            <a:off x="4540722" y="2677649"/>
            <a:ext cx="796200" cy="564900"/>
          </a:xfrm>
          <a:prstGeom prst="curvedConnector4">
            <a:avLst>
              <a:gd name="adj1" fmla="val 30316"/>
              <a:gd name="adj2" fmla="val 115537"/>
            </a:avLst>
          </a:prstGeom>
          <a:noFill/>
          <a:ln w="19050" cap="flat" cmpd="sng">
            <a:solidFill>
              <a:schemeClr val="dk2"/>
            </a:solidFill>
            <a:prstDash val="solid"/>
            <a:round/>
            <a:headEnd type="triangle" w="med" len="med"/>
            <a:tailEnd type="none" w="med" len="med"/>
          </a:ln>
        </p:spPr>
      </p:cxnSp>
      <p:cxnSp>
        <p:nvCxnSpPr>
          <p:cNvPr id="239" name="Google Shape;239;p24"/>
          <p:cNvCxnSpPr>
            <a:endCxn id="233" idx="3"/>
          </p:cNvCxnSpPr>
          <p:nvPr/>
        </p:nvCxnSpPr>
        <p:spPr>
          <a:xfrm>
            <a:off x="4573309" y="3675976"/>
            <a:ext cx="763500" cy="125100"/>
          </a:xfrm>
          <a:prstGeom prst="curvedConnector4">
            <a:avLst>
              <a:gd name="adj1" fmla="val 29480"/>
              <a:gd name="adj2" fmla="val 249664"/>
            </a:avLst>
          </a:prstGeom>
          <a:noFill/>
          <a:ln w="19050" cap="flat" cmpd="sng">
            <a:solidFill>
              <a:schemeClr val="dk2"/>
            </a:solidFill>
            <a:prstDash val="solid"/>
            <a:round/>
            <a:headEnd type="triangle" w="med" len="med"/>
            <a:tailEnd type="none" w="med" len="med"/>
          </a:ln>
        </p:spPr>
      </p:cxnSp>
      <p:cxnSp>
        <p:nvCxnSpPr>
          <p:cNvPr id="240" name="Google Shape;240;p24"/>
          <p:cNvCxnSpPr/>
          <p:nvPr/>
        </p:nvCxnSpPr>
        <p:spPr>
          <a:xfrm rot="10800000" flipH="1">
            <a:off x="4558322" y="3512306"/>
            <a:ext cx="1636500" cy="29700"/>
          </a:xfrm>
          <a:prstGeom prst="curvedConnector3">
            <a:avLst>
              <a:gd name="adj1" fmla="val 50000"/>
            </a:avLst>
          </a:prstGeom>
          <a:noFill/>
          <a:ln w="19050" cap="flat" cmpd="sng">
            <a:solidFill>
              <a:schemeClr val="dk2"/>
            </a:solidFill>
            <a:prstDash val="solid"/>
            <a:round/>
            <a:headEnd type="triangle" w="med" len="med"/>
            <a:tailEnd type="none" w="med" len="med"/>
          </a:ln>
        </p:spPr>
      </p:cxnSp>
      <p:cxnSp>
        <p:nvCxnSpPr>
          <p:cNvPr id="241" name="Google Shape;241;p24"/>
          <p:cNvCxnSpPr/>
          <p:nvPr/>
        </p:nvCxnSpPr>
        <p:spPr>
          <a:xfrm>
            <a:off x="4515735" y="2883622"/>
            <a:ext cx="2080500" cy="18600"/>
          </a:xfrm>
          <a:prstGeom prst="curvedConnector3">
            <a:avLst>
              <a:gd name="adj1" fmla="val 50000"/>
            </a:avLst>
          </a:prstGeom>
          <a:noFill/>
          <a:ln w="19050" cap="flat" cmpd="sng">
            <a:solidFill>
              <a:schemeClr val="dk2"/>
            </a:solidFill>
            <a:prstDash val="solid"/>
            <a:round/>
            <a:headEnd type="triangle" w="med" len="med"/>
            <a:tailEnd type="none" w="med" len="med"/>
          </a:ln>
        </p:spPr>
      </p:cxnSp>
      <p:sp>
        <p:nvSpPr>
          <p:cNvPr id="242" name="Google Shape;242;p24"/>
          <p:cNvSpPr txBox="1"/>
          <p:nvPr/>
        </p:nvSpPr>
        <p:spPr>
          <a:xfrm>
            <a:off x="4606022" y="3989554"/>
            <a:ext cx="10023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Routes</a:t>
            </a:r>
            <a:endParaRPr/>
          </a:p>
        </p:txBody>
      </p:sp>
      <p:sp>
        <p:nvSpPr>
          <p:cNvPr id="243" name="Google Shape;243;p24"/>
          <p:cNvSpPr/>
          <p:nvPr/>
        </p:nvSpPr>
        <p:spPr>
          <a:xfrm>
            <a:off x="1745208" y="2867031"/>
            <a:ext cx="1012284" cy="744768"/>
          </a:xfrm>
          <a:prstGeom prst="cloud">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4"/>
          <p:cNvSpPr/>
          <p:nvPr/>
        </p:nvSpPr>
        <p:spPr>
          <a:xfrm>
            <a:off x="331772" y="2357927"/>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245" name="Google Shape;245;p24"/>
          <p:cNvSpPr/>
          <p:nvPr/>
        </p:nvSpPr>
        <p:spPr>
          <a:xfrm>
            <a:off x="331772" y="3089902"/>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246" name="Google Shape;246;p24"/>
          <p:cNvSpPr/>
          <p:nvPr/>
        </p:nvSpPr>
        <p:spPr>
          <a:xfrm>
            <a:off x="346397" y="3840727"/>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cxnSp>
        <p:nvCxnSpPr>
          <p:cNvPr id="247" name="Google Shape;247;p24"/>
          <p:cNvCxnSpPr>
            <a:stCxn id="244" idx="3"/>
            <a:endCxn id="237" idx="1"/>
          </p:cNvCxnSpPr>
          <p:nvPr/>
        </p:nvCxnSpPr>
        <p:spPr>
          <a:xfrm>
            <a:off x="1246772" y="2574227"/>
            <a:ext cx="1807800" cy="6684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248" name="Google Shape;248;p24"/>
          <p:cNvCxnSpPr>
            <a:stCxn id="245" idx="3"/>
            <a:endCxn id="237" idx="1"/>
          </p:cNvCxnSpPr>
          <p:nvPr/>
        </p:nvCxnSpPr>
        <p:spPr>
          <a:xfrm rot="10800000" flipH="1">
            <a:off x="1246772" y="3242602"/>
            <a:ext cx="1807800" cy="636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249" name="Google Shape;249;p24"/>
          <p:cNvCxnSpPr>
            <a:stCxn id="246" idx="3"/>
            <a:endCxn id="237" idx="1"/>
          </p:cNvCxnSpPr>
          <p:nvPr/>
        </p:nvCxnSpPr>
        <p:spPr>
          <a:xfrm rot="10800000" flipH="1">
            <a:off x="1261397" y="3242527"/>
            <a:ext cx="1793100" cy="814500"/>
          </a:xfrm>
          <a:prstGeom prst="curvedConnector3">
            <a:avLst>
              <a:gd name="adj1" fmla="val 50001"/>
            </a:avLst>
          </a:prstGeom>
          <a:noFill/>
          <a:ln w="19050" cap="flat" cmpd="sng">
            <a:solidFill>
              <a:schemeClr val="dk2"/>
            </a:solidFill>
            <a:prstDash val="solid"/>
            <a:round/>
            <a:headEnd type="triangle" w="med" len="med"/>
            <a:tailEnd type="triangle" w="med" len="med"/>
          </a:ln>
        </p:spPr>
      </p:cxnSp>
      <p:sp>
        <p:nvSpPr>
          <p:cNvPr id="250" name="Google Shape;250;p24"/>
          <p:cNvSpPr txBox="1"/>
          <p:nvPr/>
        </p:nvSpPr>
        <p:spPr>
          <a:xfrm>
            <a:off x="1246772" y="4273331"/>
            <a:ext cx="1746600" cy="6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Resources, Verbs, Representations</a:t>
            </a:r>
            <a:endParaRPr sz="1200"/>
          </a:p>
        </p:txBody>
      </p:sp>
      <p:sp>
        <p:nvSpPr>
          <p:cNvPr id="251" name="Google Shape;251;p24"/>
          <p:cNvSpPr/>
          <p:nvPr/>
        </p:nvSpPr>
        <p:spPr>
          <a:xfrm>
            <a:off x="7509097" y="5072606"/>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Driver</a:t>
            </a:r>
            <a:endParaRPr/>
          </a:p>
        </p:txBody>
      </p:sp>
      <p:grpSp>
        <p:nvGrpSpPr>
          <p:cNvPr id="252" name="Google Shape;252;p24"/>
          <p:cNvGrpSpPr/>
          <p:nvPr/>
        </p:nvGrpSpPr>
        <p:grpSpPr>
          <a:xfrm>
            <a:off x="7509097" y="3073744"/>
            <a:ext cx="1000900" cy="1364700"/>
            <a:chOff x="3539875" y="4560750"/>
            <a:chExt cx="1000900" cy="1364700"/>
          </a:xfrm>
        </p:grpSpPr>
        <p:sp>
          <p:nvSpPr>
            <p:cNvPr id="253" name="Google Shape;253;p24"/>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1</a:t>
              </a:r>
              <a:endParaRPr/>
            </a:p>
          </p:txBody>
        </p:sp>
        <p:sp>
          <p:nvSpPr>
            <p:cNvPr id="254" name="Google Shape;254;p24"/>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2</a:t>
              </a:r>
              <a:endParaRPr/>
            </a:p>
          </p:txBody>
        </p:sp>
        <p:sp>
          <p:nvSpPr>
            <p:cNvPr id="255" name="Google Shape;255;p24"/>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3 </a:t>
              </a:r>
              <a:endParaRPr/>
            </a:p>
          </p:txBody>
        </p:sp>
      </p:grpSp>
      <p:cxnSp>
        <p:nvCxnSpPr>
          <p:cNvPr id="256" name="Google Shape;256;p24"/>
          <p:cNvCxnSpPr>
            <a:stCxn id="233" idx="5"/>
            <a:endCxn id="253" idx="1"/>
          </p:cNvCxnSpPr>
          <p:nvPr/>
        </p:nvCxnSpPr>
        <p:spPr>
          <a:xfrm rot="-5400000" flipH="1">
            <a:off x="6920385" y="3730426"/>
            <a:ext cx="637500" cy="778800"/>
          </a:xfrm>
          <a:prstGeom prst="curvedConnector3">
            <a:avLst>
              <a:gd name="adj1" fmla="val 137332"/>
            </a:avLst>
          </a:prstGeom>
          <a:noFill/>
          <a:ln w="19050" cap="flat" cmpd="sng">
            <a:solidFill>
              <a:schemeClr val="dk2"/>
            </a:solidFill>
            <a:prstDash val="solid"/>
            <a:round/>
            <a:headEnd type="triangle" w="med" len="med"/>
            <a:tailEnd type="none" w="med" len="med"/>
          </a:ln>
        </p:spPr>
      </p:cxnSp>
      <p:cxnSp>
        <p:nvCxnSpPr>
          <p:cNvPr id="257" name="Google Shape;257;p24"/>
          <p:cNvCxnSpPr>
            <a:stCxn id="233" idx="7"/>
            <a:endCxn id="255" idx="3"/>
          </p:cNvCxnSpPr>
          <p:nvPr/>
        </p:nvCxnSpPr>
        <p:spPr>
          <a:xfrm rot="-5400000" flipH="1">
            <a:off x="7414485" y="2112899"/>
            <a:ext cx="396000" cy="1525500"/>
          </a:xfrm>
          <a:prstGeom prst="curvedConnector3">
            <a:avLst>
              <a:gd name="adj1" fmla="val -118887"/>
            </a:avLst>
          </a:prstGeom>
          <a:noFill/>
          <a:ln w="19050" cap="flat" cmpd="sng">
            <a:solidFill>
              <a:schemeClr val="dk2"/>
            </a:solidFill>
            <a:prstDash val="solid"/>
            <a:round/>
            <a:headEnd type="triangle" w="med" len="med"/>
            <a:tailEnd type="none" w="med" len="med"/>
          </a:ln>
        </p:spPr>
      </p:cxnSp>
      <p:cxnSp>
        <p:nvCxnSpPr>
          <p:cNvPr id="258" name="Google Shape;258;p24"/>
          <p:cNvCxnSpPr>
            <a:stCxn id="233" idx="1"/>
            <a:endCxn id="259" idx="3"/>
          </p:cNvCxnSpPr>
          <p:nvPr/>
        </p:nvCxnSpPr>
        <p:spPr>
          <a:xfrm rot="-5400000" flipH="1">
            <a:off x="6829909" y="1184549"/>
            <a:ext cx="396000" cy="3382200"/>
          </a:xfrm>
          <a:prstGeom prst="curvedConnector3">
            <a:avLst>
              <a:gd name="adj1" fmla="val -264165"/>
            </a:avLst>
          </a:prstGeom>
          <a:noFill/>
          <a:ln w="19050" cap="flat" cmpd="sng">
            <a:solidFill>
              <a:schemeClr val="dk2"/>
            </a:solidFill>
            <a:prstDash val="solid"/>
            <a:round/>
            <a:headEnd type="triangle" w="med" len="med"/>
            <a:tailEnd type="none" w="med" len="med"/>
          </a:ln>
        </p:spPr>
      </p:cxnSp>
      <p:sp>
        <p:nvSpPr>
          <p:cNvPr id="259" name="Google Shape;259;p24"/>
          <p:cNvSpPr/>
          <p:nvPr/>
        </p:nvSpPr>
        <p:spPr>
          <a:xfrm rot="-5400000">
            <a:off x="8036622" y="3621244"/>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m </a:t>
            </a:r>
            <a:endParaRPr/>
          </a:p>
        </p:txBody>
      </p:sp>
      <p:cxnSp>
        <p:nvCxnSpPr>
          <p:cNvPr id="260" name="Google Shape;260;p24"/>
          <p:cNvCxnSpPr>
            <a:stCxn id="233" idx="3"/>
            <a:endCxn id="254" idx="1"/>
          </p:cNvCxnSpPr>
          <p:nvPr/>
        </p:nvCxnSpPr>
        <p:spPr>
          <a:xfrm rot="-5400000" flipH="1">
            <a:off x="6344959" y="2792926"/>
            <a:ext cx="637500" cy="2653800"/>
          </a:xfrm>
          <a:prstGeom prst="curvedConnector3">
            <a:avLst>
              <a:gd name="adj1" fmla="val 181048"/>
            </a:avLst>
          </a:prstGeom>
          <a:noFill/>
          <a:ln w="19050" cap="flat" cmpd="sng">
            <a:solidFill>
              <a:schemeClr val="dk2"/>
            </a:solidFill>
            <a:prstDash val="solid"/>
            <a:round/>
            <a:headEnd type="triangle" w="med" len="med"/>
            <a:tailEnd type="none" w="med" len="med"/>
          </a:ln>
        </p:spPr>
      </p:cxnSp>
      <p:cxnSp>
        <p:nvCxnSpPr>
          <p:cNvPr id="261" name="Google Shape;261;p24"/>
          <p:cNvCxnSpPr>
            <a:stCxn id="259" idx="1"/>
            <a:endCxn id="251" idx="0"/>
          </p:cNvCxnSpPr>
          <p:nvPr/>
        </p:nvCxnSpPr>
        <p:spPr>
          <a:xfrm rot="5400000">
            <a:off x="8146272" y="4499944"/>
            <a:ext cx="634200" cy="5112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262" name="Google Shape;262;p24"/>
          <p:cNvCxnSpPr>
            <a:stCxn id="254" idx="1"/>
            <a:endCxn id="251" idx="0"/>
          </p:cNvCxnSpPr>
          <p:nvPr/>
        </p:nvCxnSpPr>
        <p:spPr>
          <a:xfrm rot="-5400000" flipH="1">
            <a:off x="7781972" y="4647094"/>
            <a:ext cx="634200" cy="2169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263" name="Google Shape;263;p24"/>
          <p:cNvCxnSpPr>
            <a:stCxn id="255" idx="1"/>
            <a:endCxn id="251" idx="0"/>
          </p:cNvCxnSpPr>
          <p:nvPr/>
        </p:nvCxnSpPr>
        <p:spPr>
          <a:xfrm rot="5400000">
            <a:off x="7974347" y="4671844"/>
            <a:ext cx="634200" cy="1674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264" name="Google Shape;264;p24"/>
          <p:cNvCxnSpPr>
            <a:stCxn id="253" idx="1"/>
            <a:endCxn id="251" idx="0"/>
          </p:cNvCxnSpPr>
          <p:nvPr/>
        </p:nvCxnSpPr>
        <p:spPr>
          <a:xfrm rot="-5400000" flipH="1">
            <a:off x="7601047" y="4465894"/>
            <a:ext cx="634200" cy="579300"/>
          </a:xfrm>
          <a:prstGeom prst="curvedConnector3">
            <a:avLst>
              <a:gd name="adj1" fmla="val 49997"/>
            </a:avLst>
          </a:prstGeom>
          <a:noFill/>
          <a:ln w="19050" cap="flat" cmpd="sng">
            <a:solidFill>
              <a:schemeClr val="dk2"/>
            </a:solidFill>
            <a:prstDash val="solid"/>
            <a:round/>
            <a:headEnd type="triangle" w="med" len="med"/>
            <a:tailEnd type="none" w="med" len="med"/>
          </a:ln>
        </p:spPr>
      </p:cxnSp>
      <p:sp>
        <p:nvSpPr>
          <p:cNvPr id="265" name="Google Shape;265;p24"/>
          <p:cNvSpPr/>
          <p:nvPr/>
        </p:nvSpPr>
        <p:spPr>
          <a:xfrm>
            <a:off x="7509097" y="5832731"/>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Devices</a:t>
            </a:r>
            <a:endParaRPr/>
          </a:p>
        </p:txBody>
      </p:sp>
      <p:cxnSp>
        <p:nvCxnSpPr>
          <p:cNvPr id="266" name="Google Shape;266;p24"/>
          <p:cNvCxnSpPr>
            <a:stCxn id="251" idx="2"/>
            <a:endCxn id="265" idx="0"/>
          </p:cNvCxnSpPr>
          <p:nvPr/>
        </p:nvCxnSpPr>
        <p:spPr>
          <a:xfrm rot="-5400000" flipH="1">
            <a:off x="8044147" y="5668706"/>
            <a:ext cx="327600" cy="600"/>
          </a:xfrm>
          <a:prstGeom prst="curvedConnector3">
            <a:avLst>
              <a:gd name="adj1" fmla="val 49989"/>
            </a:avLst>
          </a:prstGeom>
          <a:noFill/>
          <a:ln w="19050" cap="flat" cmpd="sng">
            <a:solidFill>
              <a:schemeClr val="dk2"/>
            </a:solidFill>
            <a:prstDash val="solid"/>
            <a:round/>
            <a:headEnd type="triangle" w="med" len="med"/>
            <a:tailEnd type="none" w="med" len="med"/>
          </a:ln>
        </p:spPr>
      </p:cxnSp>
      <p:sp>
        <p:nvSpPr>
          <p:cNvPr id="267" name="Google Shape;267;p24"/>
          <p:cNvSpPr txBox="1"/>
          <p:nvPr/>
        </p:nvSpPr>
        <p:spPr>
          <a:xfrm>
            <a:off x="1261397" y="2763619"/>
            <a:ext cx="7668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GETs</a:t>
            </a:r>
            <a:endParaRPr sz="1200"/>
          </a:p>
        </p:txBody>
      </p:sp>
      <p:grpSp>
        <p:nvGrpSpPr>
          <p:cNvPr id="268" name="Google Shape;268;p24"/>
          <p:cNvGrpSpPr/>
          <p:nvPr/>
        </p:nvGrpSpPr>
        <p:grpSpPr>
          <a:xfrm rot="10800000">
            <a:off x="3288522" y="4057031"/>
            <a:ext cx="1000800" cy="1365300"/>
            <a:chOff x="3539875" y="4560150"/>
            <a:chExt cx="1000800" cy="1365300"/>
          </a:xfrm>
        </p:grpSpPr>
        <p:sp>
          <p:nvSpPr>
            <p:cNvPr id="269" name="Google Shape;269;p24"/>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1</a:t>
              </a:r>
              <a:endParaRPr/>
            </a:p>
          </p:txBody>
        </p:sp>
        <p:sp>
          <p:nvSpPr>
            <p:cNvPr id="270" name="Google Shape;270;p24"/>
            <p:cNvSpPr/>
            <p:nvPr/>
          </p:nvSpPr>
          <p:spPr>
            <a:xfrm rot="-5400000">
              <a:off x="3356575"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2</a:t>
              </a:r>
              <a:endParaRPr/>
            </a:p>
          </p:txBody>
        </p:sp>
        <p:sp>
          <p:nvSpPr>
            <p:cNvPr id="271" name="Google Shape;271;p24"/>
            <p:cNvSpPr/>
            <p:nvPr/>
          </p:nvSpPr>
          <p:spPr>
            <a:xfrm rot="-5400000">
              <a:off x="3737575" y="5122350"/>
              <a:ext cx="1364700" cy="2415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Converter </a:t>
              </a:r>
              <a:endParaRPr/>
            </a:p>
          </p:txBody>
        </p:sp>
        <p:cxnSp>
          <p:nvCxnSpPr>
            <p:cNvPr id="272" name="Google Shape;272;p24"/>
            <p:cNvCxnSpPr>
              <a:stCxn id="269" idx="3"/>
              <a:endCxn id="270" idx="3"/>
            </p:cNvCxnSpPr>
            <p:nvPr/>
          </p:nvCxnSpPr>
          <p:spPr>
            <a:xfrm rot="-5400000">
              <a:off x="3848875" y="4370550"/>
              <a:ext cx="600" cy="3798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273" name="Google Shape;273;p24"/>
            <p:cNvCxnSpPr>
              <a:stCxn id="270" idx="3"/>
              <a:endCxn id="271" idx="3"/>
            </p:cNvCxnSpPr>
            <p:nvPr/>
          </p:nvCxnSpPr>
          <p:spPr>
            <a:xfrm rot="-5400000">
              <a:off x="4229125" y="4369950"/>
              <a:ext cx="600" cy="381000"/>
            </a:xfrm>
            <a:prstGeom prst="curvedConnector3">
              <a:avLst>
                <a:gd name="adj1" fmla="val 39687506"/>
              </a:avLst>
            </a:prstGeom>
            <a:noFill/>
            <a:ln w="9525" cap="flat" cmpd="sng">
              <a:solidFill>
                <a:schemeClr val="dk2"/>
              </a:solidFill>
              <a:prstDash val="solid"/>
              <a:round/>
              <a:headEnd type="none" w="med" len="med"/>
              <a:tailEnd type="triangle" w="med" len="med"/>
            </a:ln>
          </p:spPr>
        </p:cxnSp>
      </p:grpSp>
      <p:cxnSp>
        <p:nvCxnSpPr>
          <p:cNvPr id="274" name="Google Shape;274;p24"/>
          <p:cNvCxnSpPr>
            <a:stCxn id="269" idx="0"/>
          </p:cNvCxnSpPr>
          <p:nvPr/>
        </p:nvCxnSpPr>
        <p:spPr>
          <a:xfrm rot="10800000" flipH="1">
            <a:off x="4289322" y="3750281"/>
            <a:ext cx="179700" cy="989100"/>
          </a:xfrm>
          <a:prstGeom prst="curvedConnector2">
            <a:avLst/>
          </a:prstGeom>
          <a:noFill/>
          <a:ln w="19050" cap="flat" cmpd="sng">
            <a:solidFill>
              <a:schemeClr val="dk2"/>
            </a:solidFill>
            <a:prstDash val="solid"/>
            <a:round/>
            <a:headEnd type="triangle" w="med" len="med"/>
            <a:tailEnd type="none" w="med" len="med"/>
          </a:ln>
        </p:spPr>
      </p:cxnSp>
      <p:cxnSp>
        <p:nvCxnSpPr>
          <p:cNvPr id="275" name="Google Shape;275;p24"/>
          <p:cNvCxnSpPr>
            <a:endCxn id="271" idx="2"/>
          </p:cNvCxnSpPr>
          <p:nvPr/>
        </p:nvCxnSpPr>
        <p:spPr>
          <a:xfrm rot="-5400000" flipH="1">
            <a:off x="2729622" y="4180481"/>
            <a:ext cx="959400" cy="158400"/>
          </a:xfrm>
          <a:prstGeom prst="curvedConnector2">
            <a:avLst/>
          </a:prstGeom>
          <a:noFill/>
          <a:ln w="19050" cap="flat" cmpd="sng">
            <a:solidFill>
              <a:schemeClr val="dk2"/>
            </a:solidFill>
            <a:prstDash val="solid"/>
            <a:round/>
            <a:headEnd type="triangle" w="med" len="med"/>
            <a:tailEnd type="none" w="med" len="med"/>
          </a:ln>
        </p:spPr>
      </p:cxnSp>
      <p:sp>
        <p:nvSpPr>
          <p:cNvPr id="276" name="Google Shape;276;p24"/>
          <p:cNvSpPr txBox="1"/>
          <p:nvPr/>
        </p:nvSpPr>
        <p:spPr>
          <a:xfrm>
            <a:off x="3538272" y="5598519"/>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Next</a:t>
            </a:r>
            <a:endParaRPr sz="1200" dirty="0"/>
          </a:p>
        </p:txBody>
      </p:sp>
      <p:sp>
        <p:nvSpPr>
          <p:cNvPr id="277" name="Google Shape;277;p24"/>
          <p:cNvSpPr/>
          <p:nvPr/>
        </p:nvSpPr>
        <p:spPr>
          <a:xfrm rot="-5400000">
            <a:off x="3079447" y="1837506"/>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Routers </a:t>
            </a:r>
            <a:endParaRPr/>
          </a:p>
        </p:txBody>
      </p:sp>
      <p:cxnSp>
        <p:nvCxnSpPr>
          <p:cNvPr id="278" name="Google Shape;278;p24"/>
          <p:cNvCxnSpPr>
            <a:endCxn id="277" idx="0"/>
          </p:cNvCxnSpPr>
          <p:nvPr/>
        </p:nvCxnSpPr>
        <p:spPr>
          <a:xfrm rot="-5400000">
            <a:off x="3109447" y="2221656"/>
            <a:ext cx="766800" cy="268200"/>
          </a:xfrm>
          <a:prstGeom prst="curvedConnector2">
            <a:avLst/>
          </a:prstGeom>
          <a:noFill/>
          <a:ln w="19050" cap="flat" cmpd="sng">
            <a:solidFill>
              <a:schemeClr val="dk2"/>
            </a:solidFill>
            <a:prstDash val="solid"/>
            <a:round/>
            <a:headEnd type="none" w="med" len="med"/>
            <a:tailEnd type="triangle" w="med" len="med"/>
          </a:ln>
        </p:spPr>
      </p:cxnSp>
      <p:cxnSp>
        <p:nvCxnSpPr>
          <p:cNvPr id="279" name="Google Shape;279;p24"/>
          <p:cNvCxnSpPr>
            <a:stCxn id="277" idx="2"/>
          </p:cNvCxnSpPr>
          <p:nvPr/>
        </p:nvCxnSpPr>
        <p:spPr>
          <a:xfrm>
            <a:off x="3896647" y="1972356"/>
            <a:ext cx="339900" cy="766800"/>
          </a:xfrm>
          <a:prstGeom prst="curvedConnector2">
            <a:avLst/>
          </a:prstGeom>
          <a:noFill/>
          <a:ln w="19050" cap="flat" cmpd="sng">
            <a:solidFill>
              <a:schemeClr val="dk2"/>
            </a:solidFill>
            <a:prstDash val="solid"/>
            <a:round/>
            <a:headEnd type="none" w="med" len="med"/>
            <a:tailEnd type="triangle" w="med" len="med"/>
          </a:ln>
        </p:spPr>
      </p:cxnSp>
      <p:sp>
        <p:nvSpPr>
          <p:cNvPr id="51" name="Google Shape;276;p24">
            <a:extLst>
              <a:ext uri="{FF2B5EF4-FFF2-40B4-BE49-F238E27FC236}">
                <a16:creationId xmlns:a16="http://schemas.microsoft.com/office/drawing/2014/main" id="{2CBA5F7A-FA46-326A-2219-74FE2ECCEE00}"/>
              </a:ext>
            </a:extLst>
          </p:cNvPr>
          <p:cNvSpPr txBox="1"/>
          <p:nvPr/>
        </p:nvSpPr>
        <p:spPr>
          <a:xfrm>
            <a:off x="4103985" y="2064674"/>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dirty="0"/>
              <a:t>Next</a:t>
            </a:r>
            <a:endParaRPr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Interface Design</a:t>
            </a:r>
            <a:endParaRPr dirty="0"/>
          </a:p>
        </p:txBody>
      </p:sp>
      <p:sp>
        <p:nvSpPr>
          <p:cNvPr id="285" name="Google Shape;285;p25"/>
          <p:cNvSpPr txBox="1">
            <a:spLocks noGrp="1"/>
          </p:cNvSpPr>
          <p:nvPr>
            <p:ph type="body" idx="1"/>
          </p:nvPr>
        </p:nvSpPr>
        <p:spPr>
          <a:xfrm>
            <a:off x="311700" y="1087270"/>
            <a:ext cx="8520600" cy="5393042"/>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We are only able to GET resources </a:t>
            </a:r>
          </a:p>
          <a:p>
            <a:pPr marL="914400" lvl="1" indent="-317500" algn="l" rtl="0">
              <a:spcBef>
                <a:spcPts val="0"/>
              </a:spcBef>
              <a:spcAft>
                <a:spcPts val="0"/>
              </a:spcAft>
              <a:buSzPts val="1400"/>
              <a:buChar char="○"/>
            </a:pPr>
            <a:r>
              <a:rPr lang="en-GB" dirty="0"/>
              <a:t>What about the other verbs? What about HTTP status codes? </a:t>
            </a:r>
          </a:p>
          <a:p>
            <a:pPr marL="914400" lvl="1" indent="-317500" algn="l" rtl="0">
              <a:spcBef>
                <a:spcPts val="0"/>
              </a:spcBef>
              <a:spcAft>
                <a:spcPts val="0"/>
              </a:spcAft>
              <a:buSzPts val="1400"/>
              <a:buChar char="○"/>
            </a:pPr>
            <a:r>
              <a:rPr lang="en-GB" dirty="0"/>
              <a:t>What about using </a:t>
            </a:r>
            <a:r>
              <a:rPr lang="en-GB" dirty="0" err="1"/>
              <a:t>WebSockets</a:t>
            </a:r>
            <a:r>
              <a:rPr lang="en-GB" dirty="0"/>
              <a:t> to subscribe to sensor data?</a:t>
            </a:r>
          </a:p>
          <a:p>
            <a:pPr marL="114300" lvl="0" indent="0" algn="l" rtl="0">
              <a:spcBef>
                <a:spcPts val="0"/>
              </a:spcBef>
              <a:spcAft>
                <a:spcPts val="0"/>
              </a:spcAft>
              <a:buSzPts val="1800"/>
              <a:buNone/>
            </a:pPr>
            <a:endParaRPr lang="en-GB" sz="500" dirty="0"/>
          </a:p>
          <a:p>
            <a:r>
              <a:rPr lang="en-GB" sz="1800" dirty="0">
                <a:highlight>
                  <a:srgbClr val="FFFF00"/>
                </a:highlight>
              </a:rPr>
              <a:t>Code: 04. POST support</a:t>
            </a:r>
          </a:p>
          <a:p>
            <a:endParaRPr sz="500" dirty="0"/>
          </a:p>
          <a:p>
            <a:pPr marL="457200" lvl="0" indent="-342900" algn="l" rtl="0">
              <a:spcBef>
                <a:spcPts val="0"/>
              </a:spcBef>
              <a:spcAft>
                <a:spcPts val="0"/>
              </a:spcAft>
              <a:buSzPts val="1800"/>
              <a:buChar char="●"/>
            </a:pPr>
            <a:r>
              <a:rPr lang="en-GB" dirty="0"/>
              <a:t>Adding a body parser</a:t>
            </a:r>
            <a:endParaRPr dirty="0"/>
          </a:p>
          <a:p>
            <a:pPr marL="914400" lvl="1" indent="-317500" algn="l" rtl="0">
              <a:spcBef>
                <a:spcPts val="0"/>
              </a:spcBef>
              <a:spcAft>
                <a:spcPts val="0"/>
              </a:spcAft>
              <a:buSzPts val="1400"/>
              <a:buChar char="○"/>
            </a:pPr>
            <a:r>
              <a:rPr lang="en-GB" dirty="0"/>
              <a:t>a middleware to get information from the body (at the beginning)</a:t>
            </a:r>
            <a:endParaRPr dirty="0"/>
          </a:p>
          <a:p>
            <a:pPr marL="914400" lvl="1" indent="-317500" algn="l" rtl="0">
              <a:spcBef>
                <a:spcPts val="0"/>
              </a:spcBef>
              <a:spcAft>
                <a:spcPts val="0"/>
              </a:spcAft>
              <a:buSzPts val="1400"/>
              <a:buChar char="○"/>
            </a:pPr>
            <a:r>
              <a:rPr lang="en-GB" dirty="0"/>
              <a:t>see </a:t>
            </a:r>
            <a:r>
              <a:rPr lang="en-GB" b="1" dirty="0" err="1"/>
              <a:t>http.js</a:t>
            </a:r>
            <a:endParaRPr lang="en-GB" b="1" dirty="0"/>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Support other HTTP verbs</a:t>
            </a:r>
            <a:endParaRPr dirty="0"/>
          </a:p>
          <a:p>
            <a:pPr marL="914400" lvl="1" indent="-317500" algn="l" rtl="0">
              <a:spcBef>
                <a:spcPts val="0"/>
              </a:spcBef>
              <a:spcAft>
                <a:spcPts val="0"/>
              </a:spcAft>
              <a:buSzPts val="1400"/>
              <a:buChar char="○"/>
            </a:pPr>
            <a:r>
              <a:rPr lang="en-GB" dirty="0"/>
              <a:t>add support to update the state of the LEDs using a PUT request</a:t>
            </a:r>
            <a:endParaRPr dirty="0"/>
          </a:p>
          <a:p>
            <a:pPr marL="914400" lvl="1" indent="-317500" algn="l" rtl="0">
              <a:spcBef>
                <a:spcPts val="0"/>
              </a:spcBef>
              <a:spcAft>
                <a:spcPts val="0"/>
              </a:spcAft>
              <a:buSzPts val="1400"/>
              <a:buChar char="○"/>
            </a:pPr>
            <a:r>
              <a:rPr lang="en-GB" dirty="0"/>
              <a:t>see </a:t>
            </a:r>
            <a:r>
              <a:rPr lang="en-GB" b="1" dirty="0" err="1"/>
              <a:t>actuators.js</a:t>
            </a:r>
            <a:endParaRPr lang="en-GB" b="1" dirty="0"/>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Bind actuators</a:t>
            </a:r>
            <a:endParaRPr dirty="0"/>
          </a:p>
          <a:p>
            <a:pPr marL="914400" lvl="1" indent="-317500" algn="l" rtl="0">
              <a:spcBef>
                <a:spcPts val="0"/>
              </a:spcBef>
              <a:spcAft>
                <a:spcPts val="0"/>
              </a:spcAft>
              <a:buSzPts val="1400"/>
              <a:buChar char="○"/>
            </a:pPr>
            <a:r>
              <a:rPr lang="en-GB" dirty="0"/>
              <a:t>the LED plugin that has a similar structure to the sensor plugins, but its goal is to </a:t>
            </a:r>
            <a:r>
              <a:rPr lang="en-GB" b="1" dirty="0"/>
              <a:t>observe changes</a:t>
            </a:r>
            <a:r>
              <a:rPr lang="en-GB" dirty="0"/>
              <a:t> in the model and report them onto the physical world</a:t>
            </a:r>
            <a:endParaRPr dirty="0"/>
          </a:p>
          <a:p>
            <a:pPr marL="914400" lvl="1" indent="-317500" algn="l" rtl="0">
              <a:spcBef>
                <a:spcPts val="0"/>
              </a:spcBef>
              <a:spcAft>
                <a:spcPts val="0"/>
              </a:spcAft>
              <a:buSzPts val="1400"/>
              <a:buChar char="○"/>
            </a:pPr>
            <a:r>
              <a:rPr lang="en-GB" dirty="0"/>
              <a:t>use the observable pattern (</a:t>
            </a:r>
            <a:r>
              <a:rPr lang="en-GB" b="1" dirty="0" err="1"/>
              <a:t>npm</a:t>
            </a:r>
            <a:r>
              <a:rPr lang="en-GB" b="1" dirty="0"/>
              <a:t> install node-observer</a:t>
            </a:r>
            <a:r>
              <a:rPr lang="en-GB" dirty="0"/>
              <a:t>)</a:t>
            </a:r>
            <a:endParaRPr dirty="0"/>
          </a:p>
          <a:p>
            <a:pPr marL="914400" lvl="1" indent="-317500" algn="l" rtl="0">
              <a:spcBef>
                <a:spcPts val="0"/>
              </a:spcBef>
              <a:spcAft>
                <a:spcPts val="0"/>
              </a:spcAft>
              <a:buSzPts val="1400"/>
              <a:buChar char="○"/>
            </a:pPr>
            <a:r>
              <a:rPr lang="en-GB" dirty="0"/>
              <a:t>see </a:t>
            </a:r>
            <a:r>
              <a:rPr lang="en-GB" b="1" dirty="0" err="1"/>
              <a:t>ledsPlugin.js</a:t>
            </a:r>
            <a:r>
              <a:rPr lang="en-GB" b="1" dirty="0"/>
              <a:t> </a:t>
            </a:r>
            <a:r>
              <a:rPr lang="en-GB" dirty="0"/>
              <a:t>and</a:t>
            </a:r>
            <a:r>
              <a:rPr lang="en-GB" b="1" dirty="0"/>
              <a:t> </a:t>
            </a:r>
            <a:r>
              <a:rPr lang="en-GB" b="1" dirty="0" err="1"/>
              <a:t>actuators.js</a:t>
            </a:r>
            <a:endParaRPr lang="en-GB" b="1" dirty="0"/>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We can now update </a:t>
            </a:r>
            <a:r>
              <a:rPr lang="en-GB" dirty="0" err="1"/>
              <a:t>leds</a:t>
            </a:r>
            <a:r>
              <a:rPr lang="en-GB" dirty="0"/>
              <a:t>,  with the appropriate JSON payload</a:t>
            </a:r>
            <a:endParaRPr dirty="0"/>
          </a:p>
          <a:p>
            <a:pPr marL="914400" lvl="1" indent="-317500" algn="l" rtl="0">
              <a:spcBef>
                <a:spcPts val="0"/>
              </a:spcBef>
              <a:spcAft>
                <a:spcPts val="0"/>
              </a:spcAft>
              <a:buSzPts val="1400"/>
              <a:buChar char="○"/>
            </a:pPr>
            <a:r>
              <a:rPr lang="en-GB" dirty="0"/>
              <a:t>see </a:t>
            </a:r>
            <a:r>
              <a:rPr lang="en-GB" b="1" dirty="0" err="1"/>
              <a:t>arduino.js</a:t>
            </a:r>
            <a:endParaRPr b="1" dirty="0"/>
          </a:p>
          <a:p>
            <a:pPr marL="914400" lvl="1" indent="-317500" algn="l" rtl="0">
              <a:spcBef>
                <a:spcPts val="0"/>
              </a:spcBef>
              <a:spcAft>
                <a:spcPts val="0"/>
              </a:spcAft>
              <a:buSzPts val="1400"/>
              <a:buChar char="○"/>
            </a:pPr>
            <a:r>
              <a:rPr lang="en-GB" dirty="0"/>
              <a:t>"value": true/false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fourth version</a:t>
            </a:r>
            <a:endParaRPr/>
          </a:p>
        </p:txBody>
      </p:sp>
      <p:grpSp>
        <p:nvGrpSpPr>
          <p:cNvPr id="291" name="Google Shape;291;p26"/>
          <p:cNvGrpSpPr/>
          <p:nvPr/>
        </p:nvGrpSpPr>
        <p:grpSpPr>
          <a:xfrm>
            <a:off x="5181125" y="2749773"/>
            <a:ext cx="2139600" cy="1588766"/>
            <a:chOff x="3005500" y="2960575"/>
            <a:chExt cx="2139600" cy="1599000"/>
          </a:xfrm>
        </p:grpSpPr>
        <p:sp>
          <p:nvSpPr>
            <p:cNvPr id="292" name="Google Shape;292;p26"/>
            <p:cNvSpPr/>
            <p:nvPr/>
          </p:nvSpPr>
          <p:spPr>
            <a:xfrm>
              <a:off x="3005500" y="2960575"/>
              <a:ext cx="2139600" cy="1599000"/>
            </a:xfrm>
            <a:prstGeom prst="ellipse">
              <a:avLst/>
            </a:prstGeom>
            <a:solidFill>
              <a:srgbClr val="FFFFFF"/>
            </a:solid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MODEL</a:t>
              </a:r>
              <a:endParaRPr sz="1800"/>
            </a:p>
          </p:txBody>
        </p:sp>
        <p:sp>
          <p:nvSpPr>
            <p:cNvPr id="293" name="Google Shape;293;p26"/>
            <p:cNvSpPr/>
            <p:nvPr/>
          </p:nvSpPr>
          <p:spPr>
            <a:xfrm>
              <a:off x="3028025" y="2962300"/>
              <a:ext cx="1159868" cy="75277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294" name="Google Shape;294;p26"/>
            <p:cNvSpPr/>
            <p:nvPr/>
          </p:nvSpPr>
          <p:spPr>
            <a:xfrm flipH="1">
              <a:off x="4086498" y="3174576"/>
              <a:ext cx="1002352" cy="530525"/>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295" name="Google Shape;295;p26"/>
            <p:cNvSpPr/>
            <p:nvPr/>
          </p:nvSpPr>
          <p:spPr>
            <a:xfrm rot="-173223" flipH="1">
              <a:off x="3454269" y="3646146"/>
              <a:ext cx="983831" cy="86659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grpSp>
      <p:sp>
        <p:nvSpPr>
          <p:cNvPr id="296" name="Google Shape;296;p26"/>
          <p:cNvSpPr/>
          <p:nvPr/>
        </p:nvSpPr>
        <p:spPr>
          <a:xfrm>
            <a:off x="3212175" y="3043943"/>
            <a:ext cx="1486200" cy="1006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SERVER</a:t>
            </a:r>
            <a:endParaRPr sz="1800"/>
          </a:p>
          <a:p>
            <a:pPr marL="0" lvl="0" indent="0" algn="ctr" rtl="0">
              <a:spcBef>
                <a:spcPts val="0"/>
              </a:spcBef>
              <a:spcAft>
                <a:spcPts val="0"/>
              </a:spcAft>
              <a:buNone/>
            </a:pPr>
            <a:r>
              <a:rPr lang="en-GB" sz="1800"/>
              <a:t>(Express)</a:t>
            </a:r>
            <a:endParaRPr sz="1800"/>
          </a:p>
        </p:txBody>
      </p:sp>
      <p:cxnSp>
        <p:nvCxnSpPr>
          <p:cNvPr id="297" name="Google Shape;297;p26"/>
          <p:cNvCxnSpPr>
            <a:stCxn id="296" idx="3"/>
            <a:endCxn id="292" idx="1"/>
          </p:cNvCxnSpPr>
          <p:nvPr/>
        </p:nvCxnSpPr>
        <p:spPr>
          <a:xfrm rot="10800000" flipH="1">
            <a:off x="4698375" y="2982443"/>
            <a:ext cx="796200" cy="564900"/>
          </a:xfrm>
          <a:prstGeom prst="curvedConnector4">
            <a:avLst>
              <a:gd name="adj1" fmla="val 30316"/>
              <a:gd name="adj2" fmla="val 115537"/>
            </a:avLst>
          </a:prstGeom>
          <a:noFill/>
          <a:ln w="19050" cap="flat" cmpd="sng">
            <a:solidFill>
              <a:schemeClr val="dk2"/>
            </a:solidFill>
            <a:prstDash val="solid"/>
            <a:round/>
            <a:headEnd type="triangle" w="med" len="med"/>
            <a:tailEnd type="triangle" w="med" len="med"/>
          </a:ln>
        </p:spPr>
      </p:cxnSp>
      <p:cxnSp>
        <p:nvCxnSpPr>
          <p:cNvPr id="298" name="Google Shape;298;p26"/>
          <p:cNvCxnSpPr>
            <a:endCxn id="292" idx="3"/>
          </p:cNvCxnSpPr>
          <p:nvPr/>
        </p:nvCxnSpPr>
        <p:spPr>
          <a:xfrm>
            <a:off x="4730962" y="3980770"/>
            <a:ext cx="763500" cy="125100"/>
          </a:xfrm>
          <a:prstGeom prst="curvedConnector4">
            <a:avLst>
              <a:gd name="adj1" fmla="val 29480"/>
              <a:gd name="adj2" fmla="val 249664"/>
            </a:avLst>
          </a:prstGeom>
          <a:noFill/>
          <a:ln w="19050" cap="flat" cmpd="sng">
            <a:solidFill>
              <a:schemeClr val="dk2"/>
            </a:solidFill>
            <a:prstDash val="solid"/>
            <a:round/>
            <a:headEnd type="triangle" w="med" len="med"/>
            <a:tailEnd type="none" w="med" len="med"/>
          </a:ln>
        </p:spPr>
      </p:cxnSp>
      <p:cxnSp>
        <p:nvCxnSpPr>
          <p:cNvPr id="299" name="Google Shape;299;p26"/>
          <p:cNvCxnSpPr/>
          <p:nvPr/>
        </p:nvCxnSpPr>
        <p:spPr>
          <a:xfrm rot="10800000" flipH="1">
            <a:off x="4715975" y="3817100"/>
            <a:ext cx="1636500" cy="29700"/>
          </a:xfrm>
          <a:prstGeom prst="curvedConnector3">
            <a:avLst>
              <a:gd name="adj1" fmla="val 50000"/>
            </a:avLst>
          </a:prstGeom>
          <a:noFill/>
          <a:ln w="19050" cap="flat" cmpd="sng">
            <a:solidFill>
              <a:schemeClr val="dk2"/>
            </a:solidFill>
            <a:prstDash val="solid"/>
            <a:round/>
            <a:headEnd type="triangle" w="med" len="med"/>
            <a:tailEnd type="triangle" w="med" len="med"/>
          </a:ln>
        </p:spPr>
      </p:cxnSp>
      <p:cxnSp>
        <p:nvCxnSpPr>
          <p:cNvPr id="300" name="Google Shape;300;p26"/>
          <p:cNvCxnSpPr/>
          <p:nvPr/>
        </p:nvCxnSpPr>
        <p:spPr>
          <a:xfrm>
            <a:off x="4673388" y="3188416"/>
            <a:ext cx="2080500" cy="18600"/>
          </a:xfrm>
          <a:prstGeom prst="curvedConnector3">
            <a:avLst>
              <a:gd name="adj1" fmla="val 50000"/>
            </a:avLst>
          </a:prstGeom>
          <a:noFill/>
          <a:ln w="19050" cap="flat" cmpd="sng">
            <a:solidFill>
              <a:schemeClr val="dk2"/>
            </a:solidFill>
            <a:prstDash val="solid"/>
            <a:round/>
            <a:headEnd type="triangle" w="med" len="med"/>
            <a:tailEnd type="triangle" w="med" len="med"/>
          </a:ln>
        </p:spPr>
      </p:cxnSp>
      <p:sp>
        <p:nvSpPr>
          <p:cNvPr id="301" name="Google Shape;301;p26"/>
          <p:cNvSpPr txBox="1"/>
          <p:nvPr/>
        </p:nvSpPr>
        <p:spPr>
          <a:xfrm>
            <a:off x="4763675" y="4294348"/>
            <a:ext cx="10023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Routes</a:t>
            </a:r>
            <a:endParaRPr/>
          </a:p>
        </p:txBody>
      </p:sp>
      <p:sp>
        <p:nvSpPr>
          <p:cNvPr id="302" name="Google Shape;302;p26"/>
          <p:cNvSpPr/>
          <p:nvPr/>
        </p:nvSpPr>
        <p:spPr>
          <a:xfrm>
            <a:off x="1902861" y="3171825"/>
            <a:ext cx="1012284" cy="744768"/>
          </a:xfrm>
          <a:prstGeom prst="cloud">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6"/>
          <p:cNvSpPr/>
          <p:nvPr/>
        </p:nvSpPr>
        <p:spPr>
          <a:xfrm>
            <a:off x="489425" y="2662721"/>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304" name="Google Shape;304;p26"/>
          <p:cNvSpPr/>
          <p:nvPr/>
        </p:nvSpPr>
        <p:spPr>
          <a:xfrm>
            <a:off x="489425" y="3394696"/>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305" name="Google Shape;305;p26"/>
          <p:cNvSpPr/>
          <p:nvPr/>
        </p:nvSpPr>
        <p:spPr>
          <a:xfrm>
            <a:off x="504050" y="4145521"/>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cxnSp>
        <p:nvCxnSpPr>
          <p:cNvPr id="306" name="Google Shape;306;p26"/>
          <p:cNvCxnSpPr>
            <a:stCxn id="303" idx="3"/>
            <a:endCxn id="296" idx="1"/>
          </p:cNvCxnSpPr>
          <p:nvPr/>
        </p:nvCxnSpPr>
        <p:spPr>
          <a:xfrm>
            <a:off x="1404425" y="2879021"/>
            <a:ext cx="1807800" cy="6684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307" name="Google Shape;307;p26"/>
          <p:cNvCxnSpPr>
            <a:stCxn id="304" idx="3"/>
            <a:endCxn id="296" idx="1"/>
          </p:cNvCxnSpPr>
          <p:nvPr/>
        </p:nvCxnSpPr>
        <p:spPr>
          <a:xfrm rot="10800000" flipH="1">
            <a:off x="1404425" y="3547396"/>
            <a:ext cx="1807800" cy="636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308" name="Google Shape;308;p26"/>
          <p:cNvCxnSpPr>
            <a:stCxn id="305" idx="3"/>
            <a:endCxn id="296" idx="1"/>
          </p:cNvCxnSpPr>
          <p:nvPr/>
        </p:nvCxnSpPr>
        <p:spPr>
          <a:xfrm rot="10800000" flipH="1">
            <a:off x="1419050" y="3547321"/>
            <a:ext cx="1793100" cy="814500"/>
          </a:xfrm>
          <a:prstGeom prst="curvedConnector3">
            <a:avLst>
              <a:gd name="adj1" fmla="val 50001"/>
            </a:avLst>
          </a:prstGeom>
          <a:noFill/>
          <a:ln w="19050" cap="flat" cmpd="sng">
            <a:solidFill>
              <a:schemeClr val="dk2"/>
            </a:solidFill>
            <a:prstDash val="solid"/>
            <a:round/>
            <a:headEnd type="triangle" w="med" len="med"/>
            <a:tailEnd type="triangle" w="med" len="med"/>
          </a:ln>
        </p:spPr>
      </p:cxnSp>
      <p:sp>
        <p:nvSpPr>
          <p:cNvPr id="309" name="Google Shape;309;p26"/>
          <p:cNvSpPr txBox="1"/>
          <p:nvPr/>
        </p:nvSpPr>
        <p:spPr>
          <a:xfrm>
            <a:off x="1404425" y="4578125"/>
            <a:ext cx="1746600" cy="6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Resources, Verbs, Representations</a:t>
            </a:r>
            <a:endParaRPr sz="1200"/>
          </a:p>
        </p:txBody>
      </p:sp>
      <p:sp>
        <p:nvSpPr>
          <p:cNvPr id="310" name="Google Shape;310;p26"/>
          <p:cNvSpPr/>
          <p:nvPr/>
        </p:nvSpPr>
        <p:spPr>
          <a:xfrm>
            <a:off x="7666750" y="5377400"/>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Driver</a:t>
            </a:r>
            <a:endParaRPr/>
          </a:p>
        </p:txBody>
      </p:sp>
      <p:grpSp>
        <p:nvGrpSpPr>
          <p:cNvPr id="311" name="Google Shape;311;p26"/>
          <p:cNvGrpSpPr/>
          <p:nvPr/>
        </p:nvGrpSpPr>
        <p:grpSpPr>
          <a:xfrm>
            <a:off x="7666750" y="3378538"/>
            <a:ext cx="1000900" cy="1364700"/>
            <a:chOff x="3539875" y="4560750"/>
            <a:chExt cx="1000900" cy="1364700"/>
          </a:xfrm>
        </p:grpSpPr>
        <p:sp>
          <p:nvSpPr>
            <p:cNvPr id="312" name="Google Shape;312;p26"/>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1</a:t>
              </a:r>
              <a:endParaRPr/>
            </a:p>
          </p:txBody>
        </p:sp>
        <p:sp>
          <p:nvSpPr>
            <p:cNvPr id="313" name="Google Shape;313;p26"/>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2</a:t>
              </a:r>
              <a:endParaRPr/>
            </a:p>
          </p:txBody>
        </p:sp>
        <p:sp>
          <p:nvSpPr>
            <p:cNvPr id="314" name="Google Shape;314;p26"/>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3 </a:t>
              </a:r>
              <a:endParaRPr/>
            </a:p>
          </p:txBody>
        </p:sp>
      </p:grpSp>
      <p:cxnSp>
        <p:nvCxnSpPr>
          <p:cNvPr id="315" name="Google Shape;315;p26"/>
          <p:cNvCxnSpPr>
            <a:stCxn id="292" idx="5"/>
            <a:endCxn id="312" idx="1"/>
          </p:cNvCxnSpPr>
          <p:nvPr/>
        </p:nvCxnSpPr>
        <p:spPr>
          <a:xfrm rot="-5400000" flipH="1">
            <a:off x="7078038" y="4035220"/>
            <a:ext cx="637500" cy="778800"/>
          </a:xfrm>
          <a:prstGeom prst="curvedConnector3">
            <a:avLst>
              <a:gd name="adj1" fmla="val 137332"/>
            </a:avLst>
          </a:prstGeom>
          <a:noFill/>
          <a:ln w="19050" cap="flat" cmpd="sng">
            <a:solidFill>
              <a:schemeClr val="dk2"/>
            </a:solidFill>
            <a:prstDash val="solid"/>
            <a:round/>
            <a:headEnd type="triangle" w="med" len="med"/>
            <a:tailEnd type="triangle" w="med" len="med"/>
          </a:ln>
        </p:spPr>
      </p:cxnSp>
      <p:cxnSp>
        <p:nvCxnSpPr>
          <p:cNvPr id="316" name="Google Shape;316;p26"/>
          <p:cNvCxnSpPr>
            <a:stCxn id="292" idx="7"/>
            <a:endCxn id="314" idx="3"/>
          </p:cNvCxnSpPr>
          <p:nvPr/>
        </p:nvCxnSpPr>
        <p:spPr>
          <a:xfrm rot="-5400000" flipH="1">
            <a:off x="7572138" y="2417693"/>
            <a:ext cx="396000" cy="1525500"/>
          </a:xfrm>
          <a:prstGeom prst="curvedConnector3">
            <a:avLst>
              <a:gd name="adj1" fmla="val -118887"/>
            </a:avLst>
          </a:prstGeom>
          <a:noFill/>
          <a:ln w="19050" cap="flat" cmpd="sng">
            <a:solidFill>
              <a:schemeClr val="dk2"/>
            </a:solidFill>
            <a:prstDash val="solid"/>
            <a:round/>
            <a:headEnd type="triangle" w="med" len="med"/>
            <a:tailEnd type="none" w="med" len="med"/>
          </a:ln>
        </p:spPr>
      </p:cxnSp>
      <p:cxnSp>
        <p:nvCxnSpPr>
          <p:cNvPr id="317" name="Google Shape;317;p26"/>
          <p:cNvCxnSpPr>
            <a:stCxn id="292" idx="1"/>
            <a:endCxn id="318" idx="3"/>
          </p:cNvCxnSpPr>
          <p:nvPr/>
        </p:nvCxnSpPr>
        <p:spPr>
          <a:xfrm rot="-5400000" flipH="1">
            <a:off x="6987562" y="1489343"/>
            <a:ext cx="396000" cy="3382200"/>
          </a:xfrm>
          <a:prstGeom prst="curvedConnector3">
            <a:avLst>
              <a:gd name="adj1" fmla="val -264165"/>
            </a:avLst>
          </a:prstGeom>
          <a:noFill/>
          <a:ln w="19050" cap="flat" cmpd="sng">
            <a:solidFill>
              <a:schemeClr val="dk2"/>
            </a:solidFill>
            <a:prstDash val="solid"/>
            <a:round/>
            <a:headEnd type="triangle" w="med" len="med"/>
            <a:tailEnd type="triangle" w="med" len="med"/>
          </a:ln>
        </p:spPr>
      </p:cxnSp>
      <p:sp>
        <p:nvSpPr>
          <p:cNvPr id="318" name="Google Shape;318;p26"/>
          <p:cNvSpPr/>
          <p:nvPr/>
        </p:nvSpPr>
        <p:spPr>
          <a:xfrm rot="-5400000">
            <a:off x="8194275" y="3926038"/>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m </a:t>
            </a:r>
            <a:endParaRPr/>
          </a:p>
        </p:txBody>
      </p:sp>
      <p:cxnSp>
        <p:nvCxnSpPr>
          <p:cNvPr id="319" name="Google Shape;319;p26"/>
          <p:cNvCxnSpPr>
            <a:stCxn id="292" idx="3"/>
            <a:endCxn id="313" idx="1"/>
          </p:cNvCxnSpPr>
          <p:nvPr/>
        </p:nvCxnSpPr>
        <p:spPr>
          <a:xfrm rot="-5400000" flipH="1">
            <a:off x="6502612" y="3097720"/>
            <a:ext cx="637500" cy="2653800"/>
          </a:xfrm>
          <a:prstGeom prst="curvedConnector3">
            <a:avLst>
              <a:gd name="adj1" fmla="val 181048"/>
            </a:avLst>
          </a:prstGeom>
          <a:noFill/>
          <a:ln w="19050" cap="flat" cmpd="sng">
            <a:solidFill>
              <a:schemeClr val="dk2"/>
            </a:solidFill>
            <a:prstDash val="solid"/>
            <a:round/>
            <a:headEnd type="triangle" w="med" len="med"/>
            <a:tailEnd type="triangle" w="med" len="med"/>
          </a:ln>
        </p:spPr>
      </p:cxnSp>
      <p:cxnSp>
        <p:nvCxnSpPr>
          <p:cNvPr id="320" name="Google Shape;320;p26"/>
          <p:cNvCxnSpPr>
            <a:stCxn id="318" idx="1"/>
            <a:endCxn id="310" idx="0"/>
          </p:cNvCxnSpPr>
          <p:nvPr/>
        </p:nvCxnSpPr>
        <p:spPr>
          <a:xfrm rot="5400000">
            <a:off x="8303925" y="4804738"/>
            <a:ext cx="634200" cy="511200"/>
          </a:xfrm>
          <a:prstGeom prst="curvedConnector3">
            <a:avLst>
              <a:gd name="adj1" fmla="val 49997"/>
            </a:avLst>
          </a:prstGeom>
          <a:noFill/>
          <a:ln w="19050" cap="flat" cmpd="sng">
            <a:solidFill>
              <a:schemeClr val="dk2"/>
            </a:solidFill>
            <a:prstDash val="solid"/>
            <a:round/>
            <a:headEnd type="triangle" w="med" len="med"/>
            <a:tailEnd type="triangle" w="med" len="med"/>
          </a:ln>
        </p:spPr>
      </p:cxnSp>
      <p:cxnSp>
        <p:nvCxnSpPr>
          <p:cNvPr id="321" name="Google Shape;321;p26"/>
          <p:cNvCxnSpPr>
            <a:stCxn id="313" idx="1"/>
            <a:endCxn id="310" idx="0"/>
          </p:cNvCxnSpPr>
          <p:nvPr/>
        </p:nvCxnSpPr>
        <p:spPr>
          <a:xfrm rot="-5400000" flipH="1">
            <a:off x="7939625" y="4951888"/>
            <a:ext cx="634200" cy="2169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322" name="Google Shape;322;p26"/>
          <p:cNvCxnSpPr>
            <a:stCxn id="314" idx="1"/>
            <a:endCxn id="310" idx="0"/>
          </p:cNvCxnSpPr>
          <p:nvPr/>
        </p:nvCxnSpPr>
        <p:spPr>
          <a:xfrm rot="5400000">
            <a:off x="8132000" y="4976638"/>
            <a:ext cx="634200" cy="1674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323" name="Google Shape;323;p26"/>
          <p:cNvCxnSpPr>
            <a:stCxn id="312" idx="1"/>
            <a:endCxn id="310" idx="0"/>
          </p:cNvCxnSpPr>
          <p:nvPr/>
        </p:nvCxnSpPr>
        <p:spPr>
          <a:xfrm rot="-5400000" flipH="1">
            <a:off x="7758700" y="4770688"/>
            <a:ext cx="634200" cy="579300"/>
          </a:xfrm>
          <a:prstGeom prst="curvedConnector3">
            <a:avLst>
              <a:gd name="adj1" fmla="val 49997"/>
            </a:avLst>
          </a:prstGeom>
          <a:noFill/>
          <a:ln w="19050" cap="flat" cmpd="sng">
            <a:solidFill>
              <a:schemeClr val="dk2"/>
            </a:solidFill>
            <a:prstDash val="solid"/>
            <a:round/>
            <a:headEnd type="triangle" w="med" len="med"/>
            <a:tailEnd type="triangle" w="med" len="med"/>
          </a:ln>
        </p:spPr>
      </p:cxnSp>
      <p:sp>
        <p:nvSpPr>
          <p:cNvPr id="324" name="Google Shape;324;p26"/>
          <p:cNvSpPr/>
          <p:nvPr/>
        </p:nvSpPr>
        <p:spPr>
          <a:xfrm>
            <a:off x="7666750" y="6137525"/>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Devices</a:t>
            </a:r>
            <a:endParaRPr/>
          </a:p>
        </p:txBody>
      </p:sp>
      <p:cxnSp>
        <p:nvCxnSpPr>
          <p:cNvPr id="325" name="Google Shape;325;p26"/>
          <p:cNvCxnSpPr>
            <a:stCxn id="310" idx="2"/>
            <a:endCxn id="324" idx="0"/>
          </p:cNvCxnSpPr>
          <p:nvPr/>
        </p:nvCxnSpPr>
        <p:spPr>
          <a:xfrm rot="-5400000" flipH="1">
            <a:off x="8201800" y="5973500"/>
            <a:ext cx="327600" cy="600"/>
          </a:xfrm>
          <a:prstGeom prst="curvedConnector3">
            <a:avLst>
              <a:gd name="adj1" fmla="val 49989"/>
            </a:avLst>
          </a:prstGeom>
          <a:noFill/>
          <a:ln w="19050" cap="flat" cmpd="sng">
            <a:solidFill>
              <a:schemeClr val="dk2"/>
            </a:solidFill>
            <a:prstDash val="solid"/>
            <a:round/>
            <a:headEnd type="triangle" w="med" len="med"/>
            <a:tailEnd type="triangle" w="med" len="med"/>
          </a:ln>
        </p:spPr>
      </p:cxnSp>
      <p:sp>
        <p:nvSpPr>
          <p:cNvPr id="326" name="Google Shape;326;p26"/>
          <p:cNvSpPr txBox="1"/>
          <p:nvPr/>
        </p:nvSpPr>
        <p:spPr>
          <a:xfrm>
            <a:off x="1419050" y="2916013"/>
            <a:ext cx="7668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GETs / PUTs</a:t>
            </a:r>
            <a:endParaRPr sz="1200"/>
          </a:p>
        </p:txBody>
      </p:sp>
      <p:grpSp>
        <p:nvGrpSpPr>
          <p:cNvPr id="327" name="Google Shape;327;p26"/>
          <p:cNvGrpSpPr/>
          <p:nvPr/>
        </p:nvGrpSpPr>
        <p:grpSpPr>
          <a:xfrm rot="10800000">
            <a:off x="3446175" y="4361825"/>
            <a:ext cx="1000800" cy="1365300"/>
            <a:chOff x="3539875" y="4560150"/>
            <a:chExt cx="1000800" cy="1365300"/>
          </a:xfrm>
        </p:grpSpPr>
        <p:sp>
          <p:nvSpPr>
            <p:cNvPr id="328" name="Google Shape;328;p26"/>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1</a:t>
              </a:r>
              <a:endParaRPr/>
            </a:p>
          </p:txBody>
        </p:sp>
        <p:sp>
          <p:nvSpPr>
            <p:cNvPr id="329" name="Google Shape;329;p26"/>
            <p:cNvSpPr/>
            <p:nvPr/>
          </p:nvSpPr>
          <p:spPr>
            <a:xfrm rot="-5400000">
              <a:off x="3356575"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2</a:t>
              </a:r>
              <a:endParaRPr/>
            </a:p>
          </p:txBody>
        </p:sp>
        <p:sp>
          <p:nvSpPr>
            <p:cNvPr id="330" name="Google Shape;330;p26"/>
            <p:cNvSpPr/>
            <p:nvPr/>
          </p:nvSpPr>
          <p:spPr>
            <a:xfrm rot="-5400000">
              <a:off x="3737575" y="5122350"/>
              <a:ext cx="1364700" cy="2415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Converter </a:t>
              </a:r>
              <a:endParaRPr/>
            </a:p>
          </p:txBody>
        </p:sp>
        <p:cxnSp>
          <p:nvCxnSpPr>
            <p:cNvPr id="331" name="Google Shape;331;p26"/>
            <p:cNvCxnSpPr>
              <a:stCxn id="328" idx="3"/>
              <a:endCxn id="329" idx="3"/>
            </p:cNvCxnSpPr>
            <p:nvPr/>
          </p:nvCxnSpPr>
          <p:spPr>
            <a:xfrm rot="-5400000">
              <a:off x="3848875" y="4370550"/>
              <a:ext cx="600" cy="3798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332" name="Google Shape;332;p26"/>
            <p:cNvCxnSpPr>
              <a:stCxn id="329" idx="3"/>
              <a:endCxn id="330" idx="3"/>
            </p:cNvCxnSpPr>
            <p:nvPr/>
          </p:nvCxnSpPr>
          <p:spPr>
            <a:xfrm rot="-5400000">
              <a:off x="4229125" y="4369950"/>
              <a:ext cx="600" cy="381000"/>
            </a:xfrm>
            <a:prstGeom prst="curvedConnector3">
              <a:avLst>
                <a:gd name="adj1" fmla="val 39687506"/>
              </a:avLst>
            </a:prstGeom>
            <a:noFill/>
            <a:ln w="9525" cap="flat" cmpd="sng">
              <a:solidFill>
                <a:schemeClr val="dk2"/>
              </a:solidFill>
              <a:prstDash val="solid"/>
              <a:round/>
              <a:headEnd type="none" w="med" len="med"/>
              <a:tailEnd type="triangle" w="med" len="med"/>
            </a:ln>
          </p:spPr>
        </p:cxnSp>
      </p:grpSp>
      <p:cxnSp>
        <p:nvCxnSpPr>
          <p:cNvPr id="333" name="Google Shape;333;p26"/>
          <p:cNvCxnSpPr>
            <a:stCxn id="328" idx="0"/>
          </p:cNvCxnSpPr>
          <p:nvPr/>
        </p:nvCxnSpPr>
        <p:spPr>
          <a:xfrm rot="10800000" flipH="1">
            <a:off x="4446975" y="4055075"/>
            <a:ext cx="179700" cy="989100"/>
          </a:xfrm>
          <a:prstGeom prst="curvedConnector2">
            <a:avLst/>
          </a:prstGeom>
          <a:noFill/>
          <a:ln w="19050" cap="flat" cmpd="sng">
            <a:solidFill>
              <a:schemeClr val="dk2"/>
            </a:solidFill>
            <a:prstDash val="solid"/>
            <a:round/>
            <a:headEnd type="triangle" w="med" len="med"/>
            <a:tailEnd type="none" w="med" len="med"/>
          </a:ln>
        </p:spPr>
      </p:cxnSp>
      <p:cxnSp>
        <p:nvCxnSpPr>
          <p:cNvPr id="334" name="Google Shape;334;p26"/>
          <p:cNvCxnSpPr>
            <a:endCxn id="330" idx="2"/>
          </p:cNvCxnSpPr>
          <p:nvPr/>
        </p:nvCxnSpPr>
        <p:spPr>
          <a:xfrm rot="-5400000" flipH="1">
            <a:off x="2887275" y="4485275"/>
            <a:ext cx="959400" cy="158400"/>
          </a:xfrm>
          <a:prstGeom prst="curvedConnector2">
            <a:avLst/>
          </a:prstGeom>
          <a:noFill/>
          <a:ln w="19050" cap="flat" cmpd="sng">
            <a:solidFill>
              <a:schemeClr val="dk2"/>
            </a:solidFill>
            <a:prstDash val="solid"/>
            <a:round/>
            <a:headEnd type="triangle" w="med" len="med"/>
            <a:tailEnd type="none" w="med" len="med"/>
          </a:ln>
        </p:spPr>
      </p:cxnSp>
      <p:sp>
        <p:nvSpPr>
          <p:cNvPr id="335" name="Google Shape;335;p26"/>
          <p:cNvSpPr txBox="1"/>
          <p:nvPr/>
        </p:nvSpPr>
        <p:spPr>
          <a:xfrm>
            <a:off x="3695925" y="5903313"/>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Next</a:t>
            </a:r>
            <a:endParaRPr sz="1200"/>
          </a:p>
        </p:txBody>
      </p:sp>
      <p:grpSp>
        <p:nvGrpSpPr>
          <p:cNvPr id="336" name="Google Shape;336;p26"/>
          <p:cNvGrpSpPr/>
          <p:nvPr/>
        </p:nvGrpSpPr>
        <p:grpSpPr>
          <a:xfrm>
            <a:off x="3479600" y="1475275"/>
            <a:ext cx="1000900" cy="1364700"/>
            <a:chOff x="3539875" y="4560750"/>
            <a:chExt cx="1000900" cy="1364700"/>
          </a:xfrm>
        </p:grpSpPr>
        <p:sp>
          <p:nvSpPr>
            <p:cNvPr id="337" name="Google Shape;337;p26"/>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BodyParser </a:t>
              </a:r>
              <a:endParaRPr/>
            </a:p>
          </p:txBody>
        </p:sp>
        <p:sp>
          <p:nvSpPr>
            <p:cNvPr id="338" name="Google Shape;338;p26"/>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x </a:t>
              </a:r>
              <a:endParaRPr/>
            </a:p>
          </p:txBody>
        </p:sp>
        <p:sp>
          <p:nvSpPr>
            <p:cNvPr id="339" name="Google Shape;339;p26"/>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Routers </a:t>
              </a:r>
              <a:endParaRPr/>
            </a:p>
          </p:txBody>
        </p:sp>
        <p:cxnSp>
          <p:nvCxnSpPr>
            <p:cNvPr id="340" name="Google Shape;340;p26"/>
            <p:cNvCxnSpPr>
              <a:stCxn id="337" idx="3"/>
              <a:endCxn id="338" idx="3"/>
            </p:cNvCxnSpPr>
            <p:nvPr/>
          </p:nvCxnSpPr>
          <p:spPr>
            <a:xfrm rot="-5400000" flipH="1">
              <a:off x="3840025" y="4380000"/>
              <a:ext cx="600" cy="3621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341" name="Google Shape;341;p26"/>
            <p:cNvCxnSpPr>
              <a:stCxn id="338" idx="3"/>
              <a:endCxn id="339" idx="3"/>
            </p:cNvCxnSpPr>
            <p:nvPr/>
          </p:nvCxnSpPr>
          <p:spPr>
            <a:xfrm rot="-5400000" flipH="1">
              <a:off x="4213400" y="4368750"/>
              <a:ext cx="600" cy="384600"/>
            </a:xfrm>
            <a:prstGeom prst="curvedConnector3">
              <a:avLst>
                <a:gd name="adj1" fmla="val -39687500"/>
              </a:avLst>
            </a:prstGeom>
            <a:noFill/>
            <a:ln w="9525" cap="flat" cmpd="sng">
              <a:solidFill>
                <a:schemeClr val="dk2"/>
              </a:solidFill>
              <a:prstDash val="solid"/>
              <a:round/>
              <a:headEnd type="none" w="med" len="med"/>
              <a:tailEnd type="triangle" w="med" len="med"/>
            </a:ln>
          </p:spPr>
        </p:cxnSp>
      </p:grpSp>
      <p:cxnSp>
        <p:nvCxnSpPr>
          <p:cNvPr id="342" name="Google Shape;342;p26"/>
          <p:cNvCxnSpPr>
            <a:endCxn id="337" idx="0"/>
          </p:cNvCxnSpPr>
          <p:nvPr/>
        </p:nvCxnSpPr>
        <p:spPr>
          <a:xfrm rot="-5400000">
            <a:off x="2948150" y="2512075"/>
            <a:ext cx="885900" cy="177000"/>
          </a:xfrm>
          <a:prstGeom prst="curvedConnector2">
            <a:avLst/>
          </a:prstGeom>
          <a:noFill/>
          <a:ln w="19050" cap="flat" cmpd="sng">
            <a:solidFill>
              <a:schemeClr val="dk2"/>
            </a:solidFill>
            <a:prstDash val="solid"/>
            <a:round/>
            <a:headEnd type="none" w="med" len="med"/>
            <a:tailEnd type="triangle" w="med" len="med"/>
          </a:ln>
        </p:spPr>
      </p:cxnSp>
      <p:cxnSp>
        <p:nvCxnSpPr>
          <p:cNvPr id="343" name="Google Shape;343;p26"/>
          <p:cNvCxnSpPr>
            <a:stCxn id="339" idx="2"/>
          </p:cNvCxnSpPr>
          <p:nvPr/>
        </p:nvCxnSpPr>
        <p:spPr>
          <a:xfrm>
            <a:off x="4480500" y="2157625"/>
            <a:ext cx="146100" cy="885900"/>
          </a:xfrm>
          <a:prstGeom prst="curvedConnector2">
            <a:avLst/>
          </a:prstGeom>
          <a:noFill/>
          <a:ln w="19050" cap="flat" cmpd="sng">
            <a:solidFill>
              <a:schemeClr val="dk2"/>
            </a:solidFill>
            <a:prstDash val="solid"/>
            <a:round/>
            <a:headEnd type="none" w="med" len="med"/>
            <a:tailEnd type="triangle" w="med" len="med"/>
          </a:ln>
        </p:spPr>
      </p:cxnSp>
      <p:sp>
        <p:nvSpPr>
          <p:cNvPr id="344" name="Google Shape;344;p26"/>
          <p:cNvSpPr txBox="1"/>
          <p:nvPr/>
        </p:nvSpPr>
        <p:spPr>
          <a:xfrm>
            <a:off x="3763425" y="858063"/>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Next</a:t>
            </a:r>
            <a:endParaRPr sz="1200"/>
          </a:p>
        </p:txBody>
      </p:sp>
      <p:sp>
        <p:nvSpPr>
          <p:cNvPr id="345" name="Google Shape;345;p26"/>
          <p:cNvSpPr txBox="1"/>
          <p:nvPr/>
        </p:nvSpPr>
        <p:spPr>
          <a:xfrm>
            <a:off x="6734050" y="1610775"/>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Observe</a:t>
            </a:r>
            <a:endParaRPr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Pub/Sub Interface via WebSockets</a:t>
            </a:r>
            <a:endParaRPr/>
          </a:p>
        </p:txBody>
      </p:sp>
      <p:sp>
        <p:nvSpPr>
          <p:cNvPr id="351" name="Google Shape;351;p27"/>
          <p:cNvSpPr txBox="1">
            <a:spLocks noGrp="1"/>
          </p:cNvSpPr>
          <p:nvPr>
            <p:ph type="body" idx="1"/>
          </p:nvPr>
        </p:nvSpPr>
        <p:spPr>
          <a:xfrm>
            <a:off x="311700" y="1031839"/>
            <a:ext cx="8520600" cy="5508298"/>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The  goal is to offer the ability to subscribe via </a:t>
            </a:r>
            <a:r>
              <a:rPr lang="en-GB" dirty="0" err="1"/>
              <a:t>WebSockets</a:t>
            </a:r>
            <a:r>
              <a:rPr lang="en-GB" dirty="0"/>
              <a:t> on all our resources via a simple protocol upgrade to </a:t>
            </a:r>
            <a:r>
              <a:rPr lang="en-GB" dirty="0" err="1"/>
              <a:t>WebSockets</a:t>
            </a:r>
            <a:endParaRPr lang="en-GB" dirty="0"/>
          </a:p>
          <a:p>
            <a:pPr marL="457200" lvl="0" indent="-342900" algn="l" rtl="0">
              <a:spcBef>
                <a:spcPts val="0"/>
              </a:spcBef>
              <a:spcAft>
                <a:spcPts val="0"/>
              </a:spcAft>
              <a:buSzPts val="1800"/>
              <a:buChar char="●"/>
            </a:pPr>
            <a:endParaRPr lang="en-GB" sz="500" dirty="0">
              <a:highlight>
                <a:srgbClr val="FFFF00"/>
              </a:highlight>
            </a:endParaRPr>
          </a:p>
          <a:p>
            <a:pPr marL="457200" lvl="0" indent="-342900" algn="l" rtl="0">
              <a:spcBef>
                <a:spcPts val="0"/>
              </a:spcBef>
              <a:spcAft>
                <a:spcPts val="0"/>
              </a:spcAft>
              <a:buSzPts val="1800"/>
              <a:buChar char="●"/>
            </a:pPr>
            <a:r>
              <a:rPr lang="en-GB" dirty="0">
                <a:highlight>
                  <a:srgbClr val="FFFF00"/>
                </a:highlight>
              </a:rPr>
              <a:t>Code: 05. WebSocket</a:t>
            </a:r>
          </a:p>
          <a:p>
            <a:pPr marL="457200" lvl="0" indent="-342900" algn="l" rtl="0">
              <a:spcBef>
                <a:spcPts val="0"/>
              </a:spcBef>
              <a:spcAft>
                <a:spcPts val="0"/>
              </a:spcAft>
              <a:buSzPts val="1800"/>
              <a:buChar char="●"/>
            </a:pPr>
            <a:endParaRPr sz="500" dirty="0">
              <a:highlight>
                <a:srgbClr val="FFFF00"/>
              </a:highlight>
            </a:endParaRPr>
          </a:p>
          <a:p>
            <a:pPr marL="457200" lvl="0" indent="-342900" algn="l" rtl="0">
              <a:spcBef>
                <a:spcPts val="0"/>
              </a:spcBef>
              <a:spcAft>
                <a:spcPts val="0"/>
              </a:spcAft>
              <a:buSzPts val="1800"/>
              <a:buChar char="●"/>
            </a:pPr>
            <a:r>
              <a:rPr lang="en-GB" dirty="0"/>
              <a:t>Node.js implementations</a:t>
            </a:r>
          </a:p>
          <a:p>
            <a:pPr lvl="1">
              <a:spcBef>
                <a:spcPts val="0"/>
              </a:spcBef>
            </a:pPr>
            <a:r>
              <a:rPr lang="en-GB" dirty="0" err="1"/>
              <a:t>Socket.io</a:t>
            </a:r>
            <a:r>
              <a:rPr lang="en-GB" dirty="0"/>
              <a:t> (very powerful), WS (simple and effective), </a:t>
            </a:r>
            <a:r>
              <a:rPr lang="en-GB" sz="1400" b="1" dirty="0" err="1"/>
              <a:t>npm</a:t>
            </a:r>
            <a:r>
              <a:rPr lang="en-GB" sz="1400" b="1" dirty="0"/>
              <a:t> install </a:t>
            </a:r>
            <a:r>
              <a:rPr lang="en-GB" sz="1400" b="1" dirty="0" err="1"/>
              <a:t>ws</a:t>
            </a:r>
            <a:endParaRPr lang="en-GB" b="1" dirty="0"/>
          </a:p>
          <a:p>
            <a:pPr lvl="1">
              <a:spcBef>
                <a:spcPts val="0"/>
              </a:spcBef>
            </a:pPr>
            <a:endParaRPr sz="500" b="1" dirty="0"/>
          </a:p>
          <a:p>
            <a:pPr marL="457200" lvl="0" indent="-342900" algn="l" rtl="0">
              <a:spcBef>
                <a:spcPts val="0"/>
              </a:spcBef>
              <a:spcAft>
                <a:spcPts val="0"/>
              </a:spcAft>
              <a:buSzPts val="1800"/>
              <a:buChar char="●"/>
            </a:pPr>
            <a:r>
              <a:rPr lang="en-GB" dirty="0"/>
              <a:t>WebSocket listener</a:t>
            </a:r>
            <a:endParaRPr dirty="0"/>
          </a:p>
          <a:p>
            <a:pPr marL="914400" lvl="1" indent="-317500" algn="l" rtl="0">
              <a:spcBef>
                <a:spcPts val="0"/>
              </a:spcBef>
              <a:spcAft>
                <a:spcPts val="0"/>
              </a:spcAft>
              <a:buSzPts val="1400"/>
              <a:buChar char="○"/>
            </a:pPr>
            <a:r>
              <a:rPr lang="en-GB" dirty="0"/>
              <a:t>create a WebSocket server and attach a listener to the main HTTP server of Express to listen for protocol upgrade request</a:t>
            </a:r>
            <a:endParaRPr dirty="0"/>
          </a:p>
          <a:p>
            <a:pPr marL="914400" lvl="1" indent="-317500" algn="l" rtl="0">
              <a:spcBef>
                <a:spcPts val="0"/>
              </a:spcBef>
              <a:spcAft>
                <a:spcPts val="0"/>
              </a:spcAft>
              <a:buSzPts val="1400"/>
              <a:buChar char="○"/>
            </a:pPr>
            <a:r>
              <a:rPr lang="en-GB" dirty="0"/>
              <a:t>take these upgrade requests and use the URL of the request to observe the corresponding resource in the model </a:t>
            </a:r>
            <a:endParaRPr dirty="0"/>
          </a:p>
          <a:p>
            <a:pPr marL="914400" lvl="1" indent="-317500" algn="l" rtl="0">
              <a:spcBef>
                <a:spcPts val="0"/>
              </a:spcBef>
              <a:spcAft>
                <a:spcPts val="0"/>
              </a:spcAft>
              <a:buSzPts val="1400"/>
              <a:buChar char="○"/>
            </a:pPr>
            <a:r>
              <a:rPr lang="en-GB" dirty="0"/>
              <a:t>whenever a change is detected, propagate the change to the client via the open WebSocket connection</a:t>
            </a:r>
            <a:endParaRPr b="1" dirty="0"/>
          </a:p>
          <a:p>
            <a:pPr marL="914400" lvl="1" indent="-317500" algn="l" rtl="0">
              <a:spcBef>
                <a:spcPts val="0"/>
              </a:spcBef>
              <a:spcAft>
                <a:spcPts val="0"/>
              </a:spcAft>
              <a:buSzPts val="1400"/>
              <a:buChar char="○"/>
            </a:pPr>
            <a:r>
              <a:rPr lang="en-GB" dirty="0"/>
              <a:t>see </a:t>
            </a:r>
            <a:r>
              <a:rPr lang="en-GB" b="1" dirty="0"/>
              <a:t>servers/</a:t>
            </a:r>
            <a:r>
              <a:rPr lang="en-GB" b="1" dirty="0" err="1"/>
              <a:t>websocket.js</a:t>
            </a:r>
            <a:r>
              <a:rPr lang="en-GB" b="1" dirty="0"/>
              <a:t>	</a:t>
            </a:r>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Initialize the WebSocket server after starting the HTTP server </a:t>
            </a:r>
            <a:endParaRPr dirty="0"/>
          </a:p>
          <a:p>
            <a:pPr marL="914400" lvl="1" indent="-317500" algn="l" rtl="0">
              <a:spcBef>
                <a:spcPts val="0"/>
              </a:spcBef>
              <a:spcAft>
                <a:spcPts val="0"/>
              </a:spcAft>
              <a:buSzPts val="1400"/>
              <a:buChar char="○"/>
            </a:pPr>
            <a:r>
              <a:rPr lang="en-GB" dirty="0"/>
              <a:t>see in </a:t>
            </a:r>
            <a:r>
              <a:rPr lang="en-GB" b="1" dirty="0"/>
              <a:t>wot-</a:t>
            </a:r>
            <a:r>
              <a:rPr lang="en-GB" b="1" dirty="0" err="1"/>
              <a:t>server.js</a:t>
            </a:r>
            <a:endParaRPr lang="en-GB" b="1" dirty="0"/>
          </a:p>
          <a:p>
            <a:pPr marL="914400" lvl="1"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We can now subscribe to all the resources on the Web Thing with </a:t>
            </a:r>
            <a:r>
              <a:rPr lang="en-GB" dirty="0" err="1"/>
              <a:t>WebSockets</a:t>
            </a:r>
            <a:r>
              <a:rPr lang="en-GB" dirty="0"/>
              <a:t> and get informed whenever the state of a resource changes </a:t>
            </a:r>
            <a:endParaRPr dirty="0"/>
          </a:p>
          <a:p>
            <a:pPr marL="914400" lvl="1" indent="-317500" algn="l" rtl="0">
              <a:spcBef>
                <a:spcPts val="0"/>
              </a:spcBef>
              <a:spcAft>
                <a:spcPts val="0"/>
              </a:spcAft>
              <a:buSzPts val="1400"/>
              <a:buChar char="○"/>
            </a:pPr>
            <a:r>
              <a:rPr lang="en-GB" dirty="0"/>
              <a:t>see </a:t>
            </a:r>
            <a:r>
              <a:rPr lang="en-GB" b="1" dirty="0"/>
              <a:t>/public/</a:t>
            </a:r>
            <a:r>
              <a:rPr lang="en-GB" b="1" dirty="0" err="1"/>
              <a:t>webSocketsClient.html</a:t>
            </a:r>
            <a:r>
              <a:rPr lang="en-GB" dirty="0"/>
              <a:t> (in any recent browser)</a:t>
            </a:r>
            <a:endParaRPr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8"/>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final version</a:t>
            </a:r>
            <a:endParaRPr/>
          </a:p>
        </p:txBody>
      </p:sp>
      <p:grpSp>
        <p:nvGrpSpPr>
          <p:cNvPr id="357" name="Google Shape;357;p28"/>
          <p:cNvGrpSpPr/>
          <p:nvPr/>
        </p:nvGrpSpPr>
        <p:grpSpPr>
          <a:xfrm>
            <a:off x="5181125" y="2749773"/>
            <a:ext cx="2139600" cy="1588766"/>
            <a:chOff x="3005500" y="2960575"/>
            <a:chExt cx="2139600" cy="1599000"/>
          </a:xfrm>
        </p:grpSpPr>
        <p:sp>
          <p:nvSpPr>
            <p:cNvPr id="358" name="Google Shape;358;p28"/>
            <p:cNvSpPr/>
            <p:nvPr/>
          </p:nvSpPr>
          <p:spPr>
            <a:xfrm>
              <a:off x="3005500" y="2960575"/>
              <a:ext cx="2139600" cy="1599000"/>
            </a:xfrm>
            <a:prstGeom prst="ellipse">
              <a:avLst/>
            </a:prstGeom>
            <a:solidFill>
              <a:srgbClr val="FFFFFF"/>
            </a:solid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MODEL</a:t>
              </a:r>
              <a:endParaRPr sz="1800"/>
            </a:p>
          </p:txBody>
        </p:sp>
        <p:sp>
          <p:nvSpPr>
            <p:cNvPr id="359" name="Google Shape;359;p28"/>
            <p:cNvSpPr/>
            <p:nvPr/>
          </p:nvSpPr>
          <p:spPr>
            <a:xfrm>
              <a:off x="3028025" y="2962300"/>
              <a:ext cx="1159868" cy="75277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360" name="Google Shape;360;p28"/>
            <p:cNvSpPr/>
            <p:nvPr/>
          </p:nvSpPr>
          <p:spPr>
            <a:xfrm flipH="1">
              <a:off x="4086498" y="3174576"/>
              <a:ext cx="1002352" cy="530525"/>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361" name="Google Shape;361;p28"/>
            <p:cNvSpPr/>
            <p:nvPr/>
          </p:nvSpPr>
          <p:spPr>
            <a:xfrm rot="-173223" flipH="1">
              <a:off x="3454269" y="3646146"/>
              <a:ext cx="983831" cy="86659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grpSp>
      <p:sp>
        <p:nvSpPr>
          <p:cNvPr id="362" name="Google Shape;362;p28"/>
          <p:cNvSpPr/>
          <p:nvPr/>
        </p:nvSpPr>
        <p:spPr>
          <a:xfrm>
            <a:off x="3212175" y="3043943"/>
            <a:ext cx="1486200" cy="1006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SERVER</a:t>
            </a:r>
            <a:endParaRPr sz="1800"/>
          </a:p>
          <a:p>
            <a:pPr marL="0" lvl="0" indent="0" algn="ctr" rtl="0">
              <a:spcBef>
                <a:spcPts val="0"/>
              </a:spcBef>
              <a:spcAft>
                <a:spcPts val="0"/>
              </a:spcAft>
              <a:buNone/>
            </a:pPr>
            <a:r>
              <a:rPr lang="en-GB" sz="1800"/>
              <a:t>(Express)</a:t>
            </a:r>
            <a:endParaRPr sz="1800"/>
          </a:p>
        </p:txBody>
      </p:sp>
      <p:cxnSp>
        <p:nvCxnSpPr>
          <p:cNvPr id="363" name="Google Shape;363;p28"/>
          <p:cNvCxnSpPr>
            <a:stCxn id="362" idx="3"/>
            <a:endCxn id="358" idx="1"/>
          </p:cNvCxnSpPr>
          <p:nvPr/>
        </p:nvCxnSpPr>
        <p:spPr>
          <a:xfrm rot="10800000" flipH="1">
            <a:off x="4698375" y="2982443"/>
            <a:ext cx="796200" cy="564900"/>
          </a:xfrm>
          <a:prstGeom prst="curvedConnector4">
            <a:avLst>
              <a:gd name="adj1" fmla="val 30316"/>
              <a:gd name="adj2" fmla="val 115537"/>
            </a:avLst>
          </a:prstGeom>
          <a:noFill/>
          <a:ln w="19050" cap="flat" cmpd="sng">
            <a:solidFill>
              <a:schemeClr val="dk2"/>
            </a:solidFill>
            <a:prstDash val="solid"/>
            <a:round/>
            <a:headEnd type="triangle" w="med" len="med"/>
            <a:tailEnd type="triangle" w="med" len="med"/>
          </a:ln>
        </p:spPr>
      </p:cxnSp>
      <p:cxnSp>
        <p:nvCxnSpPr>
          <p:cNvPr id="364" name="Google Shape;364;p28"/>
          <p:cNvCxnSpPr>
            <a:endCxn id="358" idx="3"/>
          </p:cNvCxnSpPr>
          <p:nvPr/>
        </p:nvCxnSpPr>
        <p:spPr>
          <a:xfrm>
            <a:off x="4711462" y="3852970"/>
            <a:ext cx="783000" cy="252900"/>
          </a:xfrm>
          <a:prstGeom prst="curvedConnector4">
            <a:avLst>
              <a:gd name="adj1" fmla="val 29991"/>
              <a:gd name="adj2" fmla="val 124350"/>
            </a:avLst>
          </a:prstGeom>
          <a:noFill/>
          <a:ln w="19050" cap="flat" cmpd="sng">
            <a:solidFill>
              <a:schemeClr val="dk2"/>
            </a:solidFill>
            <a:prstDash val="solid"/>
            <a:round/>
            <a:headEnd type="triangle" w="med" len="med"/>
            <a:tailEnd type="triangle" w="med" len="med"/>
          </a:ln>
        </p:spPr>
      </p:cxnSp>
      <p:cxnSp>
        <p:nvCxnSpPr>
          <p:cNvPr id="365" name="Google Shape;365;p28"/>
          <p:cNvCxnSpPr>
            <a:stCxn id="362" idx="3"/>
          </p:cNvCxnSpPr>
          <p:nvPr/>
        </p:nvCxnSpPr>
        <p:spPr>
          <a:xfrm>
            <a:off x="4698375" y="3547343"/>
            <a:ext cx="1944600" cy="215700"/>
          </a:xfrm>
          <a:prstGeom prst="curvedConnector3">
            <a:avLst>
              <a:gd name="adj1" fmla="val 50000"/>
            </a:avLst>
          </a:prstGeom>
          <a:noFill/>
          <a:ln w="19050" cap="flat" cmpd="sng">
            <a:solidFill>
              <a:schemeClr val="dk2"/>
            </a:solidFill>
            <a:prstDash val="solid"/>
            <a:round/>
            <a:headEnd type="triangle" w="med" len="med"/>
            <a:tailEnd type="triangle" w="med" len="med"/>
          </a:ln>
        </p:spPr>
      </p:cxnSp>
      <p:cxnSp>
        <p:nvCxnSpPr>
          <p:cNvPr id="366" name="Google Shape;366;p28"/>
          <p:cNvCxnSpPr/>
          <p:nvPr/>
        </p:nvCxnSpPr>
        <p:spPr>
          <a:xfrm>
            <a:off x="4673388" y="3188416"/>
            <a:ext cx="2194200" cy="80700"/>
          </a:xfrm>
          <a:prstGeom prst="curvedConnector3">
            <a:avLst>
              <a:gd name="adj1" fmla="val 50000"/>
            </a:avLst>
          </a:prstGeom>
          <a:noFill/>
          <a:ln w="19050" cap="flat" cmpd="sng">
            <a:solidFill>
              <a:schemeClr val="dk2"/>
            </a:solidFill>
            <a:prstDash val="solid"/>
            <a:round/>
            <a:headEnd type="triangle" w="med" len="med"/>
            <a:tailEnd type="triangle" w="med" len="med"/>
          </a:ln>
        </p:spPr>
      </p:cxnSp>
      <p:sp>
        <p:nvSpPr>
          <p:cNvPr id="367" name="Google Shape;367;p28"/>
          <p:cNvSpPr txBox="1"/>
          <p:nvPr/>
        </p:nvSpPr>
        <p:spPr>
          <a:xfrm>
            <a:off x="4763675" y="4294348"/>
            <a:ext cx="10023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Routes</a:t>
            </a:r>
            <a:endParaRPr/>
          </a:p>
        </p:txBody>
      </p:sp>
      <p:sp>
        <p:nvSpPr>
          <p:cNvPr id="368" name="Google Shape;368;p28"/>
          <p:cNvSpPr/>
          <p:nvPr/>
        </p:nvSpPr>
        <p:spPr>
          <a:xfrm>
            <a:off x="1217061" y="3171825"/>
            <a:ext cx="1012284" cy="744768"/>
          </a:xfrm>
          <a:prstGeom prst="cloud">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108425" y="2662721"/>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370" name="Google Shape;370;p28"/>
          <p:cNvSpPr/>
          <p:nvPr/>
        </p:nvSpPr>
        <p:spPr>
          <a:xfrm>
            <a:off x="108425" y="3394696"/>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371" name="Google Shape;371;p28"/>
          <p:cNvSpPr/>
          <p:nvPr/>
        </p:nvSpPr>
        <p:spPr>
          <a:xfrm>
            <a:off x="123050" y="4145521"/>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cxnSp>
        <p:nvCxnSpPr>
          <p:cNvPr id="372" name="Google Shape;372;p28"/>
          <p:cNvCxnSpPr>
            <a:stCxn id="369" idx="3"/>
            <a:endCxn id="373" idx="0"/>
          </p:cNvCxnSpPr>
          <p:nvPr/>
        </p:nvCxnSpPr>
        <p:spPr>
          <a:xfrm>
            <a:off x="1023425" y="2879021"/>
            <a:ext cx="1415400" cy="668400"/>
          </a:xfrm>
          <a:prstGeom prst="curvedConnector3">
            <a:avLst>
              <a:gd name="adj1" fmla="val 50002"/>
            </a:avLst>
          </a:prstGeom>
          <a:noFill/>
          <a:ln w="19050" cap="flat" cmpd="sng">
            <a:solidFill>
              <a:schemeClr val="dk2"/>
            </a:solidFill>
            <a:prstDash val="solid"/>
            <a:round/>
            <a:headEnd type="triangle" w="med" len="med"/>
            <a:tailEnd type="triangle" w="med" len="med"/>
          </a:ln>
        </p:spPr>
      </p:cxnSp>
      <p:cxnSp>
        <p:nvCxnSpPr>
          <p:cNvPr id="374" name="Google Shape;374;p28"/>
          <p:cNvCxnSpPr>
            <a:stCxn id="370" idx="3"/>
            <a:endCxn id="373" idx="0"/>
          </p:cNvCxnSpPr>
          <p:nvPr/>
        </p:nvCxnSpPr>
        <p:spPr>
          <a:xfrm rot="10800000" flipH="1">
            <a:off x="1023425" y="3547396"/>
            <a:ext cx="1415400" cy="63600"/>
          </a:xfrm>
          <a:prstGeom prst="curvedConnector3">
            <a:avLst>
              <a:gd name="adj1" fmla="val 50002"/>
            </a:avLst>
          </a:prstGeom>
          <a:noFill/>
          <a:ln w="19050" cap="flat" cmpd="sng">
            <a:solidFill>
              <a:schemeClr val="dk2"/>
            </a:solidFill>
            <a:prstDash val="solid"/>
            <a:round/>
            <a:headEnd type="triangle" w="med" len="med"/>
            <a:tailEnd type="triangle" w="med" len="med"/>
          </a:ln>
        </p:spPr>
      </p:cxnSp>
      <p:cxnSp>
        <p:nvCxnSpPr>
          <p:cNvPr id="375" name="Google Shape;375;p28"/>
          <p:cNvCxnSpPr>
            <a:stCxn id="371" idx="3"/>
            <a:endCxn id="373" idx="0"/>
          </p:cNvCxnSpPr>
          <p:nvPr/>
        </p:nvCxnSpPr>
        <p:spPr>
          <a:xfrm rot="10800000" flipH="1">
            <a:off x="1038050" y="3547321"/>
            <a:ext cx="1401000" cy="814500"/>
          </a:xfrm>
          <a:prstGeom prst="curvedConnector3">
            <a:avLst>
              <a:gd name="adj1" fmla="val 49997"/>
            </a:avLst>
          </a:prstGeom>
          <a:noFill/>
          <a:ln w="19050" cap="flat" cmpd="sng">
            <a:solidFill>
              <a:schemeClr val="dk2"/>
            </a:solidFill>
            <a:prstDash val="solid"/>
            <a:round/>
            <a:headEnd type="triangle" w="med" len="med"/>
            <a:tailEnd type="triangle" w="med" len="med"/>
          </a:ln>
        </p:spPr>
      </p:cxnSp>
      <p:sp>
        <p:nvSpPr>
          <p:cNvPr id="376" name="Google Shape;376;p28"/>
          <p:cNvSpPr txBox="1"/>
          <p:nvPr/>
        </p:nvSpPr>
        <p:spPr>
          <a:xfrm>
            <a:off x="1023425" y="4578125"/>
            <a:ext cx="1746600" cy="6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Resources, Verbs, Representations</a:t>
            </a:r>
            <a:endParaRPr sz="1200"/>
          </a:p>
        </p:txBody>
      </p:sp>
      <p:grpSp>
        <p:nvGrpSpPr>
          <p:cNvPr id="377" name="Google Shape;377;p28"/>
          <p:cNvGrpSpPr/>
          <p:nvPr/>
        </p:nvGrpSpPr>
        <p:grpSpPr>
          <a:xfrm>
            <a:off x="3454825" y="1517650"/>
            <a:ext cx="1000900" cy="1364700"/>
            <a:chOff x="3539875" y="4560750"/>
            <a:chExt cx="1000900" cy="1364700"/>
          </a:xfrm>
        </p:grpSpPr>
        <p:sp>
          <p:nvSpPr>
            <p:cNvPr id="378" name="Google Shape;378;p28"/>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BodyParser </a:t>
              </a:r>
              <a:endParaRPr/>
            </a:p>
          </p:txBody>
        </p:sp>
        <p:sp>
          <p:nvSpPr>
            <p:cNvPr id="379" name="Google Shape;379;p28"/>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x </a:t>
              </a:r>
              <a:endParaRPr/>
            </a:p>
          </p:txBody>
        </p:sp>
        <p:sp>
          <p:nvSpPr>
            <p:cNvPr id="380" name="Google Shape;380;p28"/>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Routers</a:t>
              </a:r>
              <a:endParaRPr/>
            </a:p>
          </p:txBody>
        </p:sp>
        <p:cxnSp>
          <p:nvCxnSpPr>
            <p:cNvPr id="381" name="Google Shape;381;p28"/>
            <p:cNvCxnSpPr>
              <a:stCxn id="378" idx="3"/>
              <a:endCxn id="379" idx="3"/>
            </p:cNvCxnSpPr>
            <p:nvPr/>
          </p:nvCxnSpPr>
          <p:spPr>
            <a:xfrm rot="-5400000" flipH="1">
              <a:off x="3840025" y="4380000"/>
              <a:ext cx="600" cy="3621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382" name="Google Shape;382;p28"/>
            <p:cNvCxnSpPr>
              <a:stCxn id="379" idx="3"/>
              <a:endCxn id="380" idx="3"/>
            </p:cNvCxnSpPr>
            <p:nvPr/>
          </p:nvCxnSpPr>
          <p:spPr>
            <a:xfrm rot="-5400000" flipH="1">
              <a:off x="4213400" y="4368750"/>
              <a:ext cx="600" cy="384600"/>
            </a:xfrm>
            <a:prstGeom prst="curvedConnector3">
              <a:avLst>
                <a:gd name="adj1" fmla="val -39687500"/>
              </a:avLst>
            </a:prstGeom>
            <a:noFill/>
            <a:ln w="9525" cap="flat" cmpd="sng">
              <a:solidFill>
                <a:schemeClr val="dk2"/>
              </a:solidFill>
              <a:prstDash val="solid"/>
              <a:round/>
              <a:headEnd type="none" w="med" len="med"/>
              <a:tailEnd type="triangle" w="med" len="med"/>
            </a:ln>
          </p:spPr>
        </p:cxnSp>
      </p:grpSp>
      <p:cxnSp>
        <p:nvCxnSpPr>
          <p:cNvPr id="383" name="Google Shape;383;p28"/>
          <p:cNvCxnSpPr>
            <a:endCxn id="378" idx="0"/>
          </p:cNvCxnSpPr>
          <p:nvPr/>
        </p:nvCxnSpPr>
        <p:spPr>
          <a:xfrm rot="-5400000">
            <a:off x="2968825" y="2519800"/>
            <a:ext cx="805800" cy="166200"/>
          </a:xfrm>
          <a:prstGeom prst="curvedConnector2">
            <a:avLst/>
          </a:prstGeom>
          <a:noFill/>
          <a:ln w="19050" cap="flat" cmpd="sng">
            <a:solidFill>
              <a:schemeClr val="dk2"/>
            </a:solidFill>
            <a:prstDash val="solid"/>
            <a:round/>
            <a:headEnd type="none" w="med" len="med"/>
            <a:tailEnd type="triangle" w="med" len="med"/>
          </a:ln>
        </p:spPr>
      </p:cxnSp>
      <p:cxnSp>
        <p:nvCxnSpPr>
          <p:cNvPr id="384" name="Google Shape;384;p28"/>
          <p:cNvCxnSpPr>
            <a:stCxn id="380" idx="2"/>
          </p:cNvCxnSpPr>
          <p:nvPr/>
        </p:nvCxnSpPr>
        <p:spPr>
          <a:xfrm>
            <a:off x="4455725" y="2200000"/>
            <a:ext cx="116700" cy="794400"/>
          </a:xfrm>
          <a:prstGeom prst="curvedConnector2">
            <a:avLst/>
          </a:prstGeom>
          <a:noFill/>
          <a:ln w="19050" cap="flat" cmpd="sng">
            <a:solidFill>
              <a:schemeClr val="dk2"/>
            </a:solidFill>
            <a:prstDash val="solid"/>
            <a:round/>
            <a:headEnd type="none" w="med" len="med"/>
            <a:tailEnd type="triangle" w="med" len="med"/>
          </a:ln>
        </p:spPr>
      </p:cxnSp>
      <p:sp>
        <p:nvSpPr>
          <p:cNvPr id="385" name="Google Shape;385;p28"/>
          <p:cNvSpPr txBox="1"/>
          <p:nvPr/>
        </p:nvSpPr>
        <p:spPr>
          <a:xfrm>
            <a:off x="3727525" y="946213"/>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Next</a:t>
            </a:r>
            <a:endParaRPr sz="1200"/>
          </a:p>
        </p:txBody>
      </p:sp>
      <p:sp>
        <p:nvSpPr>
          <p:cNvPr id="386" name="Google Shape;386;p28"/>
          <p:cNvSpPr/>
          <p:nvPr/>
        </p:nvSpPr>
        <p:spPr>
          <a:xfrm>
            <a:off x="7666750" y="5377400"/>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Driver</a:t>
            </a:r>
            <a:endParaRPr/>
          </a:p>
        </p:txBody>
      </p:sp>
      <p:grpSp>
        <p:nvGrpSpPr>
          <p:cNvPr id="387" name="Google Shape;387;p28"/>
          <p:cNvGrpSpPr/>
          <p:nvPr/>
        </p:nvGrpSpPr>
        <p:grpSpPr>
          <a:xfrm>
            <a:off x="7666750" y="3378538"/>
            <a:ext cx="1000900" cy="1364700"/>
            <a:chOff x="3539875" y="4560750"/>
            <a:chExt cx="1000900" cy="1364700"/>
          </a:xfrm>
        </p:grpSpPr>
        <p:sp>
          <p:nvSpPr>
            <p:cNvPr id="388" name="Google Shape;388;p28"/>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1</a:t>
              </a:r>
              <a:endParaRPr/>
            </a:p>
          </p:txBody>
        </p:sp>
        <p:sp>
          <p:nvSpPr>
            <p:cNvPr id="389" name="Google Shape;389;p28"/>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2</a:t>
              </a:r>
              <a:endParaRPr/>
            </a:p>
          </p:txBody>
        </p:sp>
        <p:sp>
          <p:nvSpPr>
            <p:cNvPr id="390" name="Google Shape;390;p28"/>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3 </a:t>
              </a:r>
              <a:endParaRPr/>
            </a:p>
          </p:txBody>
        </p:sp>
      </p:grpSp>
      <p:cxnSp>
        <p:nvCxnSpPr>
          <p:cNvPr id="391" name="Google Shape;391;p28"/>
          <p:cNvCxnSpPr>
            <a:stCxn id="358" idx="5"/>
            <a:endCxn id="388" idx="1"/>
          </p:cNvCxnSpPr>
          <p:nvPr/>
        </p:nvCxnSpPr>
        <p:spPr>
          <a:xfrm rot="-5400000" flipH="1">
            <a:off x="7078038" y="4035220"/>
            <a:ext cx="637500" cy="778800"/>
          </a:xfrm>
          <a:prstGeom prst="curvedConnector3">
            <a:avLst>
              <a:gd name="adj1" fmla="val 137332"/>
            </a:avLst>
          </a:prstGeom>
          <a:noFill/>
          <a:ln w="19050" cap="flat" cmpd="sng">
            <a:solidFill>
              <a:schemeClr val="dk2"/>
            </a:solidFill>
            <a:prstDash val="solid"/>
            <a:round/>
            <a:headEnd type="triangle" w="med" len="med"/>
            <a:tailEnd type="triangle" w="med" len="med"/>
          </a:ln>
        </p:spPr>
      </p:cxnSp>
      <p:cxnSp>
        <p:nvCxnSpPr>
          <p:cNvPr id="392" name="Google Shape;392;p28"/>
          <p:cNvCxnSpPr>
            <a:stCxn id="358" idx="7"/>
            <a:endCxn id="390" idx="3"/>
          </p:cNvCxnSpPr>
          <p:nvPr/>
        </p:nvCxnSpPr>
        <p:spPr>
          <a:xfrm rot="-5400000" flipH="1">
            <a:off x="7572138" y="2417693"/>
            <a:ext cx="396000" cy="1525500"/>
          </a:xfrm>
          <a:prstGeom prst="curvedConnector3">
            <a:avLst>
              <a:gd name="adj1" fmla="val -118887"/>
            </a:avLst>
          </a:prstGeom>
          <a:noFill/>
          <a:ln w="19050" cap="flat" cmpd="sng">
            <a:solidFill>
              <a:schemeClr val="dk2"/>
            </a:solidFill>
            <a:prstDash val="solid"/>
            <a:round/>
            <a:headEnd type="triangle" w="med" len="med"/>
            <a:tailEnd type="triangle" w="med" len="med"/>
          </a:ln>
        </p:spPr>
      </p:cxnSp>
      <p:cxnSp>
        <p:nvCxnSpPr>
          <p:cNvPr id="393" name="Google Shape;393;p28"/>
          <p:cNvCxnSpPr>
            <a:stCxn id="358" idx="1"/>
            <a:endCxn id="394" idx="3"/>
          </p:cNvCxnSpPr>
          <p:nvPr/>
        </p:nvCxnSpPr>
        <p:spPr>
          <a:xfrm rot="-5400000" flipH="1">
            <a:off x="6987562" y="1489343"/>
            <a:ext cx="396000" cy="3382200"/>
          </a:xfrm>
          <a:prstGeom prst="curvedConnector3">
            <a:avLst>
              <a:gd name="adj1" fmla="val -264165"/>
            </a:avLst>
          </a:prstGeom>
          <a:noFill/>
          <a:ln w="19050" cap="flat" cmpd="sng">
            <a:solidFill>
              <a:schemeClr val="dk2"/>
            </a:solidFill>
            <a:prstDash val="solid"/>
            <a:round/>
            <a:headEnd type="triangle" w="med" len="med"/>
            <a:tailEnd type="triangle" w="med" len="med"/>
          </a:ln>
        </p:spPr>
      </p:cxnSp>
      <p:sp>
        <p:nvSpPr>
          <p:cNvPr id="394" name="Google Shape;394;p28"/>
          <p:cNvSpPr/>
          <p:nvPr/>
        </p:nvSpPr>
        <p:spPr>
          <a:xfrm rot="-5400000">
            <a:off x="8194275" y="3926038"/>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m </a:t>
            </a:r>
            <a:endParaRPr/>
          </a:p>
        </p:txBody>
      </p:sp>
      <p:cxnSp>
        <p:nvCxnSpPr>
          <p:cNvPr id="395" name="Google Shape;395;p28"/>
          <p:cNvCxnSpPr>
            <a:stCxn id="358" idx="3"/>
            <a:endCxn id="389" idx="1"/>
          </p:cNvCxnSpPr>
          <p:nvPr/>
        </p:nvCxnSpPr>
        <p:spPr>
          <a:xfrm rot="-5400000" flipH="1">
            <a:off x="6502612" y="3097720"/>
            <a:ext cx="637500" cy="2653800"/>
          </a:xfrm>
          <a:prstGeom prst="curvedConnector3">
            <a:avLst>
              <a:gd name="adj1" fmla="val 137332"/>
            </a:avLst>
          </a:prstGeom>
          <a:noFill/>
          <a:ln w="19050" cap="flat" cmpd="sng">
            <a:solidFill>
              <a:schemeClr val="dk2"/>
            </a:solidFill>
            <a:prstDash val="solid"/>
            <a:round/>
            <a:headEnd type="triangle" w="med" len="med"/>
            <a:tailEnd type="triangle" w="med" len="med"/>
          </a:ln>
        </p:spPr>
      </p:cxnSp>
      <p:cxnSp>
        <p:nvCxnSpPr>
          <p:cNvPr id="396" name="Google Shape;396;p28"/>
          <p:cNvCxnSpPr>
            <a:stCxn id="394" idx="1"/>
            <a:endCxn id="386" idx="0"/>
          </p:cNvCxnSpPr>
          <p:nvPr/>
        </p:nvCxnSpPr>
        <p:spPr>
          <a:xfrm rot="5400000">
            <a:off x="8303925" y="4804738"/>
            <a:ext cx="634200" cy="511200"/>
          </a:xfrm>
          <a:prstGeom prst="curvedConnector3">
            <a:avLst>
              <a:gd name="adj1" fmla="val 49997"/>
            </a:avLst>
          </a:prstGeom>
          <a:noFill/>
          <a:ln w="19050" cap="flat" cmpd="sng">
            <a:solidFill>
              <a:schemeClr val="dk2"/>
            </a:solidFill>
            <a:prstDash val="solid"/>
            <a:round/>
            <a:headEnd type="triangle" w="med" len="med"/>
            <a:tailEnd type="triangle" w="med" len="med"/>
          </a:ln>
        </p:spPr>
      </p:cxnSp>
      <p:cxnSp>
        <p:nvCxnSpPr>
          <p:cNvPr id="397" name="Google Shape;397;p28"/>
          <p:cNvCxnSpPr>
            <a:stCxn id="389" idx="1"/>
            <a:endCxn id="386" idx="0"/>
          </p:cNvCxnSpPr>
          <p:nvPr/>
        </p:nvCxnSpPr>
        <p:spPr>
          <a:xfrm rot="-5400000" flipH="1">
            <a:off x="7939625" y="4951888"/>
            <a:ext cx="634200" cy="216900"/>
          </a:xfrm>
          <a:prstGeom prst="curvedConnector3">
            <a:avLst>
              <a:gd name="adj1" fmla="val 49997"/>
            </a:avLst>
          </a:prstGeom>
          <a:noFill/>
          <a:ln w="19050" cap="flat" cmpd="sng">
            <a:solidFill>
              <a:schemeClr val="dk2"/>
            </a:solidFill>
            <a:prstDash val="solid"/>
            <a:round/>
            <a:headEnd type="triangle" w="med" len="med"/>
            <a:tailEnd type="triangle" w="med" len="med"/>
          </a:ln>
        </p:spPr>
      </p:cxnSp>
      <p:cxnSp>
        <p:nvCxnSpPr>
          <p:cNvPr id="398" name="Google Shape;398;p28"/>
          <p:cNvCxnSpPr>
            <a:stCxn id="390" idx="1"/>
            <a:endCxn id="386" idx="0"/>
          </p:cNvCxnSpPr>
          <p:nvPr/>
        </p:nvCxnSpPr>
        <p:spPr>
          <a:xfrm rot="5400000">
            <a:off x="8132000" y="4976638"/>
            <a:ext cx="634200" cy="167400"/>
          </a:xfrm>
          <a:prstGeom prst="curvedConnector3">
            <a:avLst>
              <a:gd name="adj1" fmla="val 49997"/>
            </a:avLst>
          </a:prstGeom>
          <a:noFill/>
          <a:ln w="19050" cap="flat" cmpd="sng">
            <a:solidFill>
              <a:schemeClr val="dk2"/>
            </a:solidFill>
            <a:prstDash val="solid"/>
            <a:round/>
            <a:headEnd type="triangle" w="med" len="med"/>
            <a:tailEnd type="triangle" w="med" len="med"/>
          </a:ln>
        </p:spPr>
      </p:cxnSp>
      <p:cxnSp>
        <p:nvCxnSpPr>
          <p:cNvPr id="399" name="Google Shape;399;p28"/>
          <p:cNvCxnSpPr>
            <a:stCxn id="388" idx="1"/>
            <a:endCxn id="386" idx="0"/>
          </p:cNvCxnSpPr>
          <p:nvPr/>
        </p:nvCxnSpPr>
        <p:spPr>
          <a:xfrm rot="-5400000" flipH="1">
            <a:off x="7758700" y="4770688"/>
            <a:ext cx="634200" cy="579300"/>
          </a:xfrm>
          <a:prstGeom prst="curvedConnector3">
            <a:avLst>
              <a:gd name="adj1" fmla="val 49997"/>
            </a:avLst>
          </a:prstGeom>
          <a:noFill/>
          <a:ln w="19050" cap="flat" cmpd="sng">
            <a:solidFill>
              <a:schemeClr val="dk2"/>
            </a:solidFill>
            <a:prstDash val="solid"/>
            <a:round/>
            <a:headEnd type="triangle" w="med" len="med"/>
            <a:tailEnd type="triangle" w="med" len="med"/>
          </a:ln>
        </p:spPr>
      </p:cxnSp>
      <p:sp>
        <p:nvSpPr>
          <p:cNvPr id="400" name="Google Shape;400;p28"/>
          <p:cNvSpPr txBox="1"/>
          <p:nvPr/>
        </p:nvSpPr>
        <p:spPr>
          <a:xfrm>
            <a:off x="6698250" y="1534588"/>
            <a:ext cx="13971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Observe</a:t>
            </a:r>
            <a:endParaRPr sz="1200"/>
          </a:p>
        </p:txBody>
      </p:sp>
      <p:sp>
        <p:nvSpPr>
          <p:cNvPr id="401" name="Google Shape;401;p28"/>
          <p:cNvSpPr/>
          <p:nvPr/>
        </p:nvSpPr>
        <p:spPr>
          <a:xfrm>
            <a:off x="7666750" y="6137525"/>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Devices</a:t>
            </a:r>
            <a:endParaRPr/>
          </a:p>
        </p:txBody>
      </p:sp>
      <p:cxnSp>
        <p:nvCxnSpPr>
          <p:cNvPr id="402" name="Google Shape;402;p28"/>
          <p:cNvCxnSpPr>
            <a:stCxn id="386" idx="2"/>
            <a:endCxn id="401" idx="0"/>
          </p:cNvCxnSpPr>
          <p:nvPr/>
        </p:nvCxnSpPr>
        <p:spPr>
          <a:xfrm rot="-5400000" flipH="1">
            <a:off x="8201800" y="5973500"/>
            <a:ext cx="327600" cy="600"/>
          </a:xfrm>
          <a:prstGeom prst="curvedConnector3">
            <a:avLst>
              <a:gd name="adj1" fmla="val 49989"/>
            </a:avLst>
          </a:prstGeom>
          <a:noFill/>
          <a:ln w="19050" cap="flat" cmpd="sng">
            <a:solidFill>
              <a:schemeClr val="dk2"/>
            </a:solidFill>
            <a:prstDash val="solid"/>
            <a:round/>
            <a:headEnd type="triangle" w="med" len="med"/>
            <a:tailEnd type="triangle" w="med" len="med"/>
          </a:ln>
        </p:spPr>
      </p:cxnSp>
      <p:sp>
        <p:nvSpPr>
          <p:cNvPr id="373" name="Google Shape;373;p28"/>
          <p:cNvSpPr/>
          <p:nvPr/>
        </p:nvSpPr>
        <p:spPr>
          <a:xfrm rot="-5400000">
            <a:off x="1973925" y="3331100"/>
            <a:ext cx="13626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WebSocket</a:t>
            </a:r>
            <a:endParaRPr sz="1800"/>
          </a:p>
        </p:txBody>
      </p:sp>
      <p:cxnSp>
        <p:nvCxnSpPr>
          <p:cNvPr id="403" name="Google Shape;403;p28"/>
          <p:cNvCxnSpPr>
            <a:stCxn id="373" idx="1"/>
            <a:endCxn id="358" idx="4"/>
          </p:cNvCxnSpPr>
          <p:nvPr/>
        </p:nvCxnSpPr>
        <p:spPr>
          <a:xfrm rot="-5400000" flipH="1">
            <a:off x="4398225" y="2485700"/>
            <a:ext cx="109800" cy="3595800"/>
          </a:xfrm>
          <a:prstGeom prst="curvedConnector3">
            <a:avLst>
              <a:gd name="adj1" fmla="val 1935269"/>
            </a:avLst>
          </a:prstGeom>
          <a:noFill/>
          <a:ln w="19050" cap="flat" cmpd="sng">
            <a:solidFill>
              <a:schemeClr val="dk2"/>
            </a:solidFill>
            <a:prstDash val="solid"/>
            <a:round/>
            <a:headEnd type="triangle" w="med" len="med"/>
            <a:tailEnd type="triangle" w="med" len="med"/>
          </a:ln>
        </p:spPr>
      </p:cxnSp>
      <p:sp>
        <p:nvSpPr>
          <p:cNvPr id="404" name="Google Shape;404;p28"/>
          <p:cNvSpPr txBox="1"/>
          <p:nvPr/>
        </p:nvSpPr>
        <p:spPr>
          <a:xfrm>
            <a:off x="4384275" y="6275725"/>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Observe</a:t>
            </a:r>
            <a:endParaRPr sz="1200"/>
          </a:p>
        </p:txBody>
      </p:sp>
      <p:cxnSp>
        <p:nvCxnSpPr>
          <p:cNvPr id="405" name="Google Shape;405;p28"/>
          <p:cNvCxnSpPr>
            <a:stCxn id="370" idx="3"/>
            <a:endCxn id="373" idx="0"/>
          </p:cNvCxnSpPr>
          <p:nvPr/>
        </p:nvCxnSpPr>
        <p:spPr>
          <a:xfrm rot="10800000" flipH="1">
            <a:off x="1023425" y="3547396"/>
            <a:ext cx="1415400" cy="63600"/>
          </a:xfrm>
          <a:prstGeom prst="curvedConnector3">
            <a:avLst>
              <a:gd name="adj1" fmla="val 50002"/>
            </a:avLst>
          </a:prstGeom>
          <a:noFill/>
          <a:ln w="19050" cap="flat" cmpd="sng">
            <a:solidFill>
              <a:schemeClr val="dk2"/>
            </a:solidFill>
            <a:prstDash val="solid"/>
            <a:round/>
            <a:headEnd type="triangle" w="med" len="med"/>
            <a:tailEnd type="triangle" w="med" len="med"/>
          </a:ln>
        </p:spPr>
      </p:cxnSp>
      <p:cxnSp>
        <p:nvCxnSpPr>
          <p:cNvPr id="406" name="Google Shape;406;p28"/>
          <p:cNvCxnSpPr>
            <a:stCxn id="373" idx="2"/>
            <a:endCxn id="362" idx="1"/>
          </p:cNvCxnSpPr>
          <p:nvPr/>
        </p:nvCxnSpPr>
        <p:spPr>
          <a:xfrm>
            <a:off x="2871525" y="3547400"/>
            <a:ext cx="340800" cy="600"/>
          </a:xfrm>
          <a:prstGeom prst="curvedConnector3">
            <a:avLst>
              <a:gd name="adj1" fmla="val 49978"/>
            </a:avLst>
          </a:prstGeom>
          <a:noFill/>
          <a:ln w="19050" cap="flat" cmpd="sng">
            <a:solidFill>
              <a:schemeClr val="dk2"/>
            </a:solidFill>
            <a:prstDash val="solid"/>
            <a:round/>
            <a:headEnd type="none" w="med" len="med"/>
            <a:tailEnd type="triangle" w="med" len="med"/>
          </a:ln>
        </p:spPr>
      </p:cxnSp>
      <p:grpSp>
        <p:nvGrpSpPr>
          <p:cNvPr id="407" name="Google Shape;407;p28"/>
          <p:cNvGrpSpPr/>
          <p:nvPr/>
        </p:nvGrpSpPr>
        <p:grpSpPr>
          <a:xfrm rot="10800000">
            <a:off x="3522275" y="4361825"/>
            <a:ext cx="1000900" cy="1365300"/>
            <a:chOff x="3539875" y="4560150"/>
            <a:chExt cx="1000900" cy="1365300"/>
          </a:xfrm>
        </p:grpSpPr>
        <p:sp>
          <p:nvSpPr>
            <p:cNvPr id="408" name="Google Shape;408;p28"/>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y</a:t>
              </a:r>
              <a:endParaRPr/>
            </a:p>
          </p:txBody>
        </p:sp>
        <p:sp>
          <p:nvSpPr>
            <p:cNvPr id="409" name="Google Shape;409;p28"/>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Middleware k</a:t>
              </a:r>
              <a:endParaRPr/>
            </a:p>
          </p:txBody>
        </p:sp>
        <p:sp>
          <p:nvSpPr>
            <p:cNvPr id="410" name="Google Shape;410;p28"/>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Converter </a:t>
              </a:r>
              <a:endParaRPr/>
            </a:p>
          </p:txBody>
        </p:sp>
        <p:cxnSp>
          <p:nvCxnSpPr>
            <p:cNvPr id="411" name="Google Shape;411;p28"/>
            <p:cNvCxnSpPr>
              <a:stCxn id="408" idx="3"/>
              <a:endCxn id="409" idx="3"/>
            </p:cNvCxnSpPr>
            <p:nvPr/>
          </p:nvCxnSpPr>
          <p:spPr>
            <a:xfrm rot="-5400000">
              <a:off x="3840025" y="4379400"/>
              <a:ext cx="600" cy="362100"/>
            </a:xfrm>
            <a:prstGeom prst="curvedConnector3">
              <a:avLst>
                <a:gd name="adj1" fmla="val 39687500"/>
              </a:avLst>
            </a:prstGeom>
            <a:noFill/>
            <a:ln w="9525" cap="flat" cmpd="sng">
              <a:solidFill>
                <a:schemeClr val="dk2"/>
              </a:solidFill>
              <a:prstDash val="solid"/>
              <a:round/>
              <a:headEnd type="none" w="med" len="med"/>
              <a:tailEnd type="triangle" w="med" len="med"/>
            </a:ln>
          </p:spPr>
        </p:cxnSp>
        <p:cxnSp>
          <p:nvCxnSpPr>
            <p:cNvPr id="412" name="Google Shape;412;p28"/>
            <p:cNvCxnSpPr>
              <a:stCxn id="409" idx="3"/>
              <a:endCxn id="410" idx="3"/>
            </p:cNvCxnSpPr>
            <p:nvPr/>
          </p:nvCxnSpPr>
          <p:spPr>
            <a:xfrm rot="-5400000">
              <a:off x="4213400" y="4368150"/>
              <a:ext cx="600" cy="384600"/>
            </a:xfrm>
            <a:prstGeom prst="curvedConnector3">
              <a:avLst>
                <a:gd name="adj1" fmla="val 39687500"/>
              </a:avLst>
            </a:prstGeom>
            <a:noFill/>
            <a:ln w="9525" cap="flat" cmpd="sng">
              <a:solidFill>
                <a:schemeClr val="dk2"/>
              </a:solidFill>
              <a:prstDash val="solid"/>
              <a:round/>
              <a:headEnd type="none" w="med" len="med"/>
              <a:tailEnd type="triangle" w="med" len="med"/>
            </a:ln>
          </p:spPr>
        </p:cxnSp>
      </p:grpSp>
      <p:cxnSp>
        <p:nvCxnSpPr>
          <p:cNvPr id="413" name="Google Shape;413;p28"/>
          <p:cNvCxnSpPr>
            <a:stCxn id="408" idx="0"/>
          </p:cNvCxnSpPr>
          <p:nvPr/>
        </p:nvCxnSpPr>
        <p:spPr>
          <a:xfrm rot="10800000" flipH="1">
            <a:off x="4523175" y="4051775"/>
            <a:ext cx="129600" cy="992400"/>
          </a:xfrm>
          <a:prstGeom prst="curvedConnector2">
            <a:avLst/>
          </a:prstGeom>
          <a:noFill/>
          <a:ln w="19050" cap="flat" cmpd="sng">
            <a:solidFill>
              <a:schemeClr val="dk2"/>
            </a:solidFill>
            <a:prstDash val="solid"/>
            <a:round/>
            <a:headEnd type="triangle" w="med" len="med"/>
            <a:tailEnd type="none" w="med" len="med"/>
          </a:ln>
        </p:spPr>
      </p:cxnSp>
      <p:cxnSp>
        <p:nvCxnSpPr>
          <p:cNvPr id="414" name="Google Shape;414;p28"/>
          <p:cNvCxnSpPr>
            <a:stCxn id="410" idx="2"/>
          </p:cNvCxnSpPr>
          <p:nvPr/>
        </p:nvCxnSpPr>
        <p:spPr>
          <a:xfrm rot="10800000">
            <a:off x="3335075" y="4066775"/>
            <a:ext cx="187200" cy="977400"/>
          </a:xfrm>
          <a:prstGeom prst="curvedConnector2">
            <a:avLst/>
          </a:prstGeom>
          <a:noFill/>
          <a:ln w="19050" cap="flat" cmpd="sng">
            <a:solidFill>
              <a:schemeClr val="dk2"/>
            </a:solidFill>
            <a:prstDash val="solid"/>
            <a:round/>
            <a:headEnd type="none" w="med" len="med"/>
            <a:tailEnd type="triangle" w="med" len="med"/>
          </a:ln>
        </p:spPr>
      </p:cxnSp>
      <p:sp>
        <p:nvSpPr>
          <p:cNvPr id="415" name="Google Shape;415;p28"/>
          <p:cNvSpPr txBox="1"/>
          <p:nvPr/>
        </p:nvSpPr>
        <p:spPr>
          <a:xfrm>
            <a:off x="3839575" y="5888438"/>
            <a:ext cx="823500" cy="33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Next</a:t>
            </a:r>
            <a:endParaRPr sz="1200"/>
          </a:p>
        </p:txBody>
      </p:sp>
      <p:sp>
        <p:nvSpPr>
          <p:cNvPr id="416" name="Google Shape;416;p28"/>
          <p:cNvSpPr txBox="1"/>
          <p:nvPr/>
        </p:nvSpPr>
        <p:spPr>
          <a:xfrm>
            <a:off x="1217050" y="2430888"/>
            <a:ext cx="7668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GETs / PUTs</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9"/>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Other devices</a:t>
            </a:r>
            <a:endParaRPr dirty="0"/>
          </a:p>
        </p:txBody>
      </p:sp>
      <p:sp>
        <p:nvSpPr>
          <p:cNvPr id="422" name="Google Shape;422;p29"/>
          <p:cNvSpPr txBox="1">
            <a:spLocks noGrp="1"/>
          </p:cNvSpPr>
          <p:nvPr>
            <p:ph type="body" idx="1"/>
          </p:nvPr>
        </p:nvSpPr>
        <p:spPr>
          <a:xfrm>
            <a:off x="311700" y="1043733"/>
            <a:ext cx="8520600" cy="4472100"/>
          </a:xfrm>
          <a:prstGeom prst="rect">
            <a:avLst/>
          </a:prstGeom>
        </p:spPr>
        <p:txBody>
          <a:bodyPr spcFirstLastPara="1" wrap="square" lIns="91425" tIns="91425" rIns="91425" bIns="91425" anchor="t" anchorCtr="0">
            <a:noAutofit/>
          </a:bodyPr>
          <a:lstStyle/>
          <a:p>
            <a:r>
              <a:rPr lang="en-GB" dirty="0"/>
              <a:t>Several devices are battery powered, without access to a bandwidth (Wi-Fi/Ethernet) and with not enough RAM for Node</a:t>
            </a:r>
            <a:endParaRPr dirty="0"/>
          </a:p>
          <a:p>
            <a:pPr marL="914400" lvl="1" indent="-317500" algn="l" rtl="0">
              <a:spcBef>
                <a:spcPts val="0"/>
              </a:spcBef>
              <a:spcAft>
                <a:spcPts val="0"/>
              </a:spcAft>
              <a:buSzPts val="1400"/>
              <a:buChar char="○"/>
            </a:pPr>
            <a:r>
              <a:rPr lang="en-GB" dirty="0"/>
              <a:t>native support for HTTP/WS, or even TCP/IP isn’t always possible or even desirable </a:t>
            </a:r>
            <a:endParaRPr dirty="0"/>
          </a:p>
          <a:p>
            <a:pPr marL="914400" lvl="1" indent="-317500" algn="l" rtl="0">
              <a:spcBef>
                <a:spcPts val="0"/>
              </a:spcBef>
              <a:spcAft>
                <a:spcPts val="0"/>
              </a:spcAft>
              <a:buSzPts val="1400"/>
              <a:buChar char="○"/>
            </a:pPr>
            <a:r>
              <a:rPr lang="en-GB" dirty="0"/>
              <a:t>battery-powered devices cannot use Wi-Fi or Ethernet</a:t>
            </a:r>
            <a:endParaRPr dirty="0"/>
          </a:p>
          <a:p>
            <a:pPr marL="914400" lvl="1" indent="-317500" algn="l" rtl="0">
              <a:spcBef>
                <a:spcPts val="0"/>
              </a:spcBef>
              <a:spcAft>
                <a:spcPts val="0"/>
              </a:spcAft>
              <a:buSzPts val="1400"/>
              <a:buChar char="○"/>
            </a:pPr>
            <a:r>
              <a:rPr lang="en-GB" dirty="0"/>
              <a:t>need to rely on low-power protocols (ZigBee or Bluetooth)</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Gateway Integration Pattern	</a:t>
            </a:r>
            <a:endParaRPr dirty="0"/>
          </a:p>
          <a:p>
            <a:pPr marL="914400" lvl="1" indent="-317500" algn="l" rtl="0">
              <a:spcBef>
                <a:spcPts val="0"/>
              </a:spcBef>
              <a:spcAft>
                <a:spcPts val="0"/>
              </a:spcAft>
              <a:buSzPts val="1400"/>
              <a:buChar char="○"/>
            </a:pPr>
            <a:r>
              <a:rPr lang="en-GB" dirty="0"/>
              <a:t>the Web Thing cannot directly offer a Web API</a:t>
            </a:r>
            <a:endParaRPr dirty="0"/>
          </a:p>
          <a:p>
            <a:pPr marL="914400" lvl="1" indent="-317500" algn="l" rtl="0">
              <a:spcBef>
                <a:spcPts val="0"/>
              </a:spcBef>
              <a:spcAft>
                <a:spcPts val="0"/>
              </a:spcAft>
              <a:buSzPts val="1400"/>
              <a:buChar char="○"/>
            </a:pPr>
            <a:r>
              <a:rPr lang="en-GB" dirty="0"/>
              <a:t>an Application Gateway is working as a proxy for the Thing</a:t>
            </a:r>
          </a:p>
          <a:p>
            <a:pPr marL="914400" lvl="1" indent="-317500" algn="l" rtl="0">
              <a:spcBef>
                <a:spcPts val="0"/>
              </a:spcBef>
              <a:spcAft>
                <a:spcPts val="0"/>
              </a:spcAft>
              <a:buSzPts val="1400"/>
              <a:buChar char="○"/>
            </a:pPr>
            <a:endParaRPr sz="1000" dirty="0"/>
          </a:p>
          <a:p>
            <a:pPr marL="457200" lvl="0" indent="-342900" algn="l" rtl="0">
              <a:spcBef>
                <a:spcPts val="0"/>
              </a:spcBef>
              <a:spcAft>
                <a:spcPts val="0"/>
              </a:spcAft>
              <a:buSzPts val="1800"/>
              <a:buChar char="●"/>
            </a:pPr>
            <a:r>
              <a:rPr lang="en-GB" dirty="0"/>
              <a:t>Talk to devices using non-Web protocols </a:t>
            </a:r>
            <a:endParaRPr dirty="0"/>
          </a:p>
          <a:p>
            <a:pPr marL="914400" lvl="1" indent="-317500" algn="l" rtl="0">
              <a:spcBef>
                <a:spcPts val="0"/>
              </a:spcBef>
              <a:spcAft>
                <a:spcPts val="0"/>
              </a:spcAft>
              <a:buSzPts val="1400"/>
              <a:buChar char="○"/>
            </a:pPr>
            <a:r>
              <a:rPr lang="en-GB" dirty="0"/>
              <a:t>translates those into a clean REST API </a:t>
            </a:r>
            <a:endParaRPr dirty="0"/>
          </a:p>
          <a:p>
            <a:pPr marL="914400" lvl="1" indent="-317500" algn="l" rtl="0">
              <a:spcBef>
                <a:spcPts val="0"/>
              </a:spcBef>
              <a:spcAft>
                <a:spcPts val="0"/>
              </a:spcAft>
              <a:buSzPts val="1400"/>
              <a:buChar char="○"/>
            </a:pPr>
            <a:r>
              <a:rPr lang="en-GB" dirty="0"/>
              <a:t>add a layer of security or authentication</a:t>
            </a:r>
            <a:endParaRPr dirty="0"/>
          </a:p>
          <a:p>
            <a:pPr marL="914400" lvl="1" indent="-317500" algn="l" rtl="0">
              <a:spcBef>
                <a:spcPts val="0"/>
              </a:spcBef>
              <a:spcAft>
                <a:spcPts val="0"/>
              </a:spcAft>
              <a:buSzPts val="1400"/>
              <a:buChar char="○"/>
            </a:pPr>
            <a:r>
              <a:rPr lang="en-GB" dirty="0"/>
              <a:t>aggregate and store data temporarily </a:t>
            </a:r>
            <a:endParaRPr dirty="0"/>
          </a:p>
          <a:p>
            <a:pPr marL="1371600" lvl="2" indent="-317500" algn="l" rtl="0">
              <a:spcBef>
                <a:spcPts val="0"/>
              </a:spcBef>
              <a:spcAft>
                <a:spcPts val="0"/>
              </a:spcAft>
              <a:buSzPts val="1400"/>
              <a:buChar char="■"/>
            </a:pPr>
            <a:r>
              <a:rPr lang="en-GB" dirty="0"/>
              <a:t>“</a:t>
            </a:r>
            <a:r>
              <a:rPr lang="en-GB" b="1" dirty="0"/>
              <a:t>fog computing</a:t>
            </a:r>
            <a:r>
              <a:rPr lang="en-GB" dirty="0"/>
              <a:t>”</a:t>
            </a:r>
            <a:endParaRPr dirty="0"/>
          </a:p>
          <a:p>
            <a:pPr marL="914400" lvl="1" indent="-317500" algn="l" rtl="0">
              <a:spcBef>
                <a:spcPts val="0"/>
              </a:spcBef>
              <a:spcAft>
                <a:spcPts val="0"/>
              </a:spcAft>
              <a:buSzPts val="1400"/>
              <a:buChar char="○"/>
            </a:pPr>
            <a:r>
              <a:rPr lang="en-GB" dirty="0"/>
              <a:t>expose semantic descriptions for </a:t>
            </a:r>
            <a:br>
              <a:rPr lang="en-GB" dirty="0"/>
            </a:br>
            <a:r>
              <a:rPr lang="en-GB" dirty="0"/>
              <a:t>devices that don’t have any</a:t>
            </a:r>
            <a:endParaRPr dirty="0"/>
          </a:p>
        </p:txBody>
      </p:sp>
      <p:pic>
        <p:nvPicPr>
          <p:cNvPr id="423" name="Google Shape;423;p29"/>
          <p:cNvPicPr preferRelativeResize="0"/>
          <p:nvPr/>
        </p:nvPicPr>
        <p:blipFill>
          <a:blip r:embed="rId3">
            <a:alphaModFix/>
          </a:blip>
          <a:stretch>
            <a:fillRect/>
          </a:stretch>
        </p:blipFill>
        <p:spPr>
          <a:xfrm>
            <a:off x="4824470" y="4264298"/>
            <a:ext cx="4143476" cy="19473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CoAP </a:t>
            </a:r>
            <a:endParaRPr/>
          </a:p>
        </p:txBody>
      </p:sp>
      <p:sp>
        <p:nvSpPr>
          <p:cNvPr id="429" name="Google Shape;429;p30"/>
          <p:cNvSpPr txBox="1">
            <a:spLocks noGrp="1"/>
          </p:cNvSpPr>
          <p:nvPr>
            <p:ph type="body" idx="1"/>
          </p:nvPr>
        </p:nvSpPr>
        <p:spPr>
          <a:xfrm>
            <a:off x="311700" y="1129050"/>
            <a:ext cx="8520600" cy="5319300"/>
          </a:xfrm>
          <a:prstGeom prst="rect">
            <a:avLst/>
          </a:prstGeom>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1"/>
              </a:buClr>
              <a:buSzPts val="1800"/>
              <a:buFont typeface="Open Sans"/>
              <a:buChar char="●"/>
            </a:pPr>
            <a:r>
              <a:rPr lang="en-GB" dirty="0"/>
              <a:t>Constrained Application Protocol</a:t>
            </a:r>
            <a:endParaRPr dirty="0"/>
          </a:p>
          <a:p>
            <a:pPr marL="914400" lvl="1" indent="-317500" algn="l" rtl="0">
              <a:spcBef>
                <a:spcPts val="0"/>
              </a:spcBef>
              <a:spcAft>
                <a:spcPts val="0"/>
              </a:spcAft>
              <a:buSzPts val="1400"/>
              <a:buChar char="○"/>
            </a:pPr>
            <a:r>
              <a:rPr lang="en-GB" dirty="0">
                <a:hlinkClick r:id="rId3"/>
              </a:rPr>
              <a:t>https://datatracker.ietf.org/doc/html/rfc7252</a:t>
            </a:r>
            <a:r>
              <a:rPr lang="en-GB" u="sng" dirty="0">
                <a:solidFill>
                  <a:schemeClr val="accent5"/>
                </a:solidFill>
              </a:rPr>
              <a:t> </a:t>
            </a:r>
            <a:r>
              <a:rPr lang="en-GB" dirty="0"/>
              <a:t> </a:t>
            </a:r>
            <a:endParaRPr dirty="0"/>
          </a:p>
          <a:p>
            <a:pPr marL="914400" lvl="1" indent="-317500" algn="l" rtl="0">
              <a:spcBef>
                <a:spcPts val="0"/>
              </a:spcBef>
              <a:spcAft>
                <a:spcPts val="0"/>
              </a:spcAft>
              <a:buSzPts val="1400"/>
              <a:buChar char="○"/>
            </a:pPr>
            <a:r>
              <a:rPr lang="en-GB" dirty="0"/>
              <a:t>based on REST, not HTTP (UDP instead of TCP)</a:t>
            </a:r>
            <a:endParaRPr dirty="0"/>
          </a:p>
          <a:p>
            <a:pPr marL="914400" lvl="1" indent="-317500" algn="l" rtl="0">
              <a:spcBef>
                <a:spcPts val="0"/>
              </a:spcBef>
              <a:spcAft>
                <a:spcPts val="0"/>
              </a:spcAft>
              <a:buSzPts val="1400"/>
              <a:buChar char="○"/>
            </a:pPr>
            <a:r>
              <a:rPr lang="en-GB" dirty="0"/>
              <a:t>ideal for device-to-device communication over low-power radio communication</a:t>
            </a:r>
          </a:p>
          <a:p>
            <a:pPr marL="914400" lvl="1" indent="-317500" algn="l" rtl="0">
              <a:spcBef>
                <a:spcPts val="0"/>
              </a:spcBef>
              <a:spcAft>
                <a:spcPts val="0"/>
              </a:spcAft>
              <a:buSzPts val="1400"/>
              <a:buChar char="○"/>
            </a:pPr>
            <a:endParaRPr sz="600" dirty="0"/>
          </a:p>
          <a:p>
            <a:pPr marL="457200" lvl="0" indent="-342900" algn="l" rtl="0">
              <a:spcBef>
                <a:spcPts val="0"/>
              </a:spcBef>
              <a:spcAft>
                <a:spcPts val="0"/>
              </a:spcAft>
              <a:buSzPts val="1800"/>
              <a:buChar char="●"/>
            </a:pPr>
            <a:r>
              <a:rPr lang="en-GB" dirty="0">
                <a:highlight>
                  <a:srgbClr val="FFFF00"/>
                </a:highlight>
              </a:rPr>
              <a:t>Code: 06.COAP</a:t>
            </a:r>
            <a:endParaRPr dirty="0">
              <a:highlight>
                <a:srgbClr val="FFFF00"/>
              </a:highlight>
            </a:endParaRPr>
          </a:p>
          <a:p>
            <a:pPr marL="914400" lvl="1" indent="-317500" algn="l" rtl="0">
              <a:spcBef>
                <a:spcPts val="0"/>
              </a:spcBef>
              <a:spcAft>
                <a:spcPts val="0"/>
              </a:spcAft>
              <a:buSzPts val="1400"/>
              <a:buChar char="○"/>
            </a:pPr>
            <a:r>
              <a:rPr lang="en-GB" dirty="0"/>
              <a:t>simulate a CoAP device</a:t>
            </a:r>
            <a:endParaRPr dirty="0"/>
          </a:p>
          <a:p>
            <a:pPr marL="914400" lvl="1" indent="-317500" algn="l" rtl="0">
              <a:spcBef>
                <a:spcPts val="0"/>
              </a:spcBef>
              <a:spcAft>
                <a:spcPts val="0"/>
              </a:spcAft>
              <a:buSzPts val="1400"/>
              <a:buChar char="○"/>
            </a:pPr>
            <a:r>
              <a:rPr lang="en-GB" dirty="0"/>
              <a:t>possible to run a COAP server on a resource-constrained device (e.g., Arduino Uno)</a:t>
            </a:r>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Simple server on Node</a:t>
            </a:r>
            <a:endParaRPr dirty="0"/>
          </a:p>
          <a:p>
            <a:pPr marL="914400" lvl="1" indent="-317500" algn="l" rtl="0">
              <a:spcBef>
                <a:spcPts val="0"/>
              </a:spcBef>
              <a:spcAft>
                <a:spcPts val="0"/>
              </a:spcAft>
              <a:buSzPts val="1400"/>
              <a:buChar char="○"/>
            </a:pPr>
            <a:r>
              <a:rPr lang="en-GB" dirty="0"/>
              <a:t>Node support for CoAP</a:t>
            </a:r>
            <a:endParaRPr dirty="0"/>
          </a:p>
          <a:p>
            <a:pPr marL="1371600" lvl="2" indent="-317500" algn="l" rtl="0">
              <a:spcBef>
                <a:spcPts val="0"/>
              </a:spcBef>
              <a:spcAft>
                <a:spcPts val="0"/>
              </a:spcAft>
              <a:buSzPts val="1400"/>
              <a:buChar char="■"/>
            </a:pPr>
            <a:r>
              <a:rPr lang="en-GB" b="1" dirty="0" err="1"/>
              <a:t>npm</a:t>
            </a:r>
            <a:r>
              <a:rPr lang="en-GB" b="1" dirty="0"/>
              <a:t> install </a:t>
            </a:r>
            <a:r>
              <a:rPr lang="en-GB" b="1" dirty="0" err="1"/>
              <a:t>coap</a:t>
            </a:r>
            <a:endParaRPr b="1" dirty="0"/>
          </a:p>
          <a:p>
            <a:pPr marL="914400" lvl="1" indent="-317500" algn="l" rtl="0">
              <a:spcBef>
                <a:spcPts val="0"/>
              </a:spcBef>
              <a:spcAft>
                <a:spcPts val="0"/>
              </a:spcAft>
              <a:buSzPts val="1400"/>
              <a:buChar char="○"/>
            </a:pPr>
            <a:r>
              <a:rPr lang="en-GB" dirty="0"/>
              <a:t>see  </a:t>
            </a:r>
            <a:r>
              <a:rPr lang="en-GB" b="1" dirty="0"/>
              <a:t>device/</a:t>
            </a:r>
            <a:r>
              <a:rPr lang="en-GB" b="1" dirty="0" err="1"/>
              <a:t>coap</a:t>
            </a:r>
            <a:endParaRPr b="1" dirty="0"/>
          </a:p>
          <a:p>
            <a:pPr marL="914400" lvl="1" indent="-317500" algn="l" rtl="0">
              <a:spcBef>
                <a:spcPts val="0"/>
              </a:spcBef>
              <a:spcAft>
                <a:spcPts val="0"/>
              </a:spcAft>
              <a:buSzPts val="1400"/>
              <a:buChar char="○"/>
            </a:pPr>
            <a:r>
              <a:rPr lang="en-GB" dirty="0"/>
              <a:t>run it (not possible to interact with this server from the browser: not HTTP)</a:t>
            </a:r>
          </a:p>
          <a:p>
            <a:pPr marL="914400" lvl="1" indent="-317500" algn="l" rtl="0">
              <a:spcBef>
                <a:spcPts val="0"/>
              </a:spcBef>
              <a:spcAft>
                <a:spcPts val="0"/>
              </a:spcAft>
              <a:buSzPts val="1400"/>
              <a:buChar char="○"/>
            </a:pPr>
            <a:endParaRPr sz="500" dirty="0"/>
          </a:p>
          <a:p>
            <a:pPr marL="457200" lvl="0" indent="-342900" algn="l" rtl="0">
              <a:spcBef>
                <a:spcPts val="0"/>
              </a:spcBef>
              <a:spcAft>
                <a:spcPts val="0"/>
              </a:spcAft>
              <a:buSzPts val="1800"/>
              <a:buChar char="●"/>
            </a:pPr>
            <a:r>
              <a:rPr lang="en-GB" dirty="0"/>
              <a:t>Proxying CoAP via a Gateway</a:t>
            </a:r>
            <a:endParaRPr dirty="0"/>
          </a:p>
          <a:p>
            <a:pPr marL="914400" lvl="1" indent="-317500" algn="l" rtl="0">
              <a:spcBef>
                <a:spcPts val="0"/>
              </a:spcBef>
              <a:spcAft>
                <a:spcPts val="0"/>
              </a:spcAft>
              <a:buSzPts val="1400"/>
              <a:buChar char="○"/>
            </a:pPr>
            <a:r>
              <a:rPr lang="en-GB" dirty="0"/>
              <a:t>add a new model for the device (see </a:t>
            </a:r>
            <a:r>
              <a:rPr lang="en-GB" b="1" dirty="0"/>
              <a:t>model/</a:t>
            </a:r>
            <a:r>
              <a:rPr lang="en-GB" b="1" dirty="0" err="1"/>
              <a:t>resources.json</a:t>
            </a:r>
            <a:r>
              <a:rPr lang="en-GB" dirty="0"/>
              <a:t>)</a:t>
            </a:r>
            <a:endParaRPr dirty="0"/>
          </a:p>
          <a:p>
            <a:pPr marL="914400" lvl="1" indent="-317500" algn="l" rtl="0">
              <a:spcBef>
                <a:spcPts val="0"/>
              </a:spcBef>
              <a:spcAft>
                <a:spcPts val="0"/>
              </a:spcAft>
              <a:buSzPts val="1400"/>
              <a:buChar char="○"/>
            </a:pPr>
            <a:r>
              <a:rPr lang="en-GB" dirty="0"/>
              <a:t>create a CoAP plugin (see </a:t>
            </a:r>
            <a:r>
              <a:rPr lang="en-GB" b="1" dirty="0"/>
              <a:t>plugins/</a:t>
            </a:r>
            <a:r>
              <a:rPr lang="en-GB" b="1" dirty="0" err="1"/>
              <a:t>coapPlugin.js</a:t>
            </a:r>
            <a:r>
              <a:rPr lang="en-GB" dirty="0"/>
              <a:t>)</a:t>
            </a:r>
            <a:endParaRPr dirty="0"/>
          </a:p>
          <a:p>
            <a:pPr marL="914400" lvl="1" indent="-317500" algn="l" rtl="0">
              <a:spcBef>
                <a:spcPts val="0"/>
              </a:spcBef>
              <a:spcAft>
                <a:spcPts val="0"/>
              </a:spcAft>
              <a:buSzPts val="1400"/>
              <a:buChar char="○"/>
            </a:pPr>
            <a:r>
              <a:rPr lang="en-GB" dirty="0"/>
              <a:t>create routes for the new resource (see </a:t>
            </a:r>
            <a:r>
              <a:rPr lang="en-GB" b="1" dirty="0"/>
              <a:t>routes/</a:t>
            </a:r>
            <a:r>
              <a:rPr lang="en-GB" b="1" dirty="0" err="1"/>
              <a:t>sensors.js</a:t>
            </a:r>
            <a:r>
              <a:rPr lang="en-GB" dirty="0"/>
              <a:t>)</a:t>
            </a:r>
            <a:endParaRPr dirty="0"/>
          </a:p>
          <a:p>
            <a:pPr marL="914400" marR="0" lvl="1" indent="-317500" algn="l" rtl="0">
              <a:lnSpc>
                <a:spcPct val="115000"/>
              </a:lnSpc>
              <a:spcBef>
                <a:spcPts val="0"/>
              </a:spcBef>
              <a:spcAft>
                <a:spcPts val="0"/>
              </a:spcAft>
              <a:buClr>
                <a:schemeClr val="dk1"/>
              </a:buClr>
              <a:buSzPts val="1400"/>
              <a:buFont typeface="Open Sans"/>
              <a:buChar char="○"/>
            </a:pPr>
            <a:r>
              <a:rPr lang="en-GB" dirty="0"/>
              <a:t>load the new plugin (see</a:t>
            </a:r>
            <a:r>
              <a:rPr lang="en-GB" b="1" dirty="0"/>
              <a:t> wot-</a:t>
            </a:r>
            <a:r>
              <a:rPr lang="en-GB" b="1" dirty="0" err="1"/>
              <a:t>server.js</a:t>
            </a:r>
            <a:r>
              <a:rPr lang="en-GB" dirty="0"/>
              <a:t>)</a:t>
            </a:r>
          </a:p>
          <a:p>
            <a:pPr marL="914400" marR="0" lvl="1" indent="-317500" algn="l" rtl="0">
              <a:lnSpc>
                <a:spcPct val="115000"/>
              </a:lnSpc>
              <a:spcBef>
                <a:spcPts val="0"/>
              </a:spcBef>
              <a:spcAft>
                <a:spcPts val="0"/>
              </a:spcAft>
              <a:buClr>
                <a:schemeClr val="dk1"/>
              </a:buClr>
              <a:buSzPts val="1400"/>
              <a:buFont typeface="Open Sans"/>
              <a:buChar char="○"/>
            </a:pPr>
            <a:endParaRPr sz="900" dirty="0"/>
          </a:p>
          <a:p>
            <a:pPr marL="457200" marR="0" lvl="0" indent="-342900" algn="l" rtl="0">
              <a:lnSpc>
                <a:spcPct val="115000"/>
              </a:lnSpc>
              <a:spcBef>
                <a:spcPts val="0"/>
              </a:spcBef>
              <a:spcAft>
                <a:spcPts val="0"/>
              </a:spcAft>
              <a:buSzPts val="1800"/>
              <a:buChar char="●"/>
            </a:pPr>
            <a:r>
              <a:rPr lang="en-GB" dirty="0"/>
              <a:t>We can access the CoAP device through the Gateway using HTTP</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Unit testing</a:t>
            </a:r>
            <a:endParaRPr/>
          </a:p>
        </p:txBody>
      </p:sp>
      <p:sp>
        <p:nvSpPr>
          <p:cNvPr id="84" name="Google Shape;84;p14"/>
          <p:cNvSpPr txBox="1">
            <a:spLocks noGrp="1"/>
          </p:cNvSpPr>
          <p:nvPr>
            <p:ph type="body" idx="1"/>
          </p:nvPr>
        </p:nvSpPr>
        <p:spPr>
          <a:xfrm>
            <a:off x="311700" y="1043723"/>
            <a:ext cx="8520600" cy="5375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A piece of code written by a developer that exercises a </a:t>
            </a:r>
            <a:r>
              <a:rPr lang="en-GB" b="1" dirty="0"/>
              <a:t>very small, specific area of functionality</a:t>
            </a:r>
            <a:r>
              <a:rPr lang="en-GB" dirty="0"/>
              <a:t> of the code</a:t>
            </a:r>
            <a:endParaRPr dirty="0"/>
          </a:p>
          <a:p>
            <a:pPr marL="457200" lvl="0" indent="-342900" algn="l" rtl="0">
              <a:spcBef>
                <a:spcPts val="0"/>
              </a:spcBef>
              <a:spcAft>
                <a:spcPts val="0"/>
              </a:spcAft>
              <a:buSzPts val="1800"/>
              <a:buChar char="●"/>
            </a:pPr>
            <a:r>
              <a:rPr lang="en-GB" i="1" dirty="0"/>
              <a:t>“Program testing can be used to show the presence of bugs, but never to show their absence!”</a:t>
            </a:r>
            <a:r>
              <a:rPr lang="en-GB" dirty="0"/>
              <a:t> [E. Dijkstra, 1972]</a:t>
            </a:r>
            <a:endParaRPr dirty="0"/>
          </a:p>
          <a:p>
            <a:pPr marL="457200" lvl="0" indent="-342900" algn="l" rtl="0">
              <a:spcBef>
                <a:spcPts val="0"/>
              </a:spcBef>
              <a:spcAft>
                <a:spcPts val="0"/>
              </a:spcAft>
              <a:buSzPts val="1800"/>
              <a:buChar char="●"/>
            </a:pPr>
            <a:r>
              <a:rPr lang="en-GB" dirty="0"/>
              <a:t>Generally, we have always done unit testing, manually</a:t>
            </a:r>
            <a:endParaRPr dirty="0"/>
          </a:p>
          <a:p>
            <a:pPr marL="914400" lvl="1" indent="-317500" algn="l" rtl="0">
              <a:spcBef>
                <a:spcPts val="0"/>
              </a:spcBef>
              <a:spcAft>
                <a:spcPts val="0"/>
              </a:spcAft>
              <a:buSzPts val="1400"/>
              <a:buChar char="○"/>
            </a:pPr>
            <a:r>
              <a:rPr lang="en-GB" dirty="0"/>
              <a:t>not structured, not repeatable, not on all your code, not easy to do as it should be</a:t>
            </a:r>
            <a:endParaRPr dirty="0"/>
          </a:p>
          <a:p>
            <a:pPr marL="457200" lvl="0" indent="-342900" algn="l" rtl="0">
              <a:spcBef>
                <a:spcPts val="0"/>
              </a:spcBef>
              <a:spcAft>
                <a:spcPts val="0"/>
              </a:spcAft>
              <a:buSzPts val="1800"/>
              <a:buChar char="●"/>
            </a:pPr>
            <a:r>
              <a:rPr lang="en-GB" dirty="0"/>
              <a:t>Example:</a:t>
            </a:r>
            <a:endParaRPr dirty="0"/>
          </a:p>
          <a:p>
            <a:pPr marL="914400" marR="0" lvl="1" indent="-317500" algn="l" rtl="0">
              <a:lnSpc>
                <a:spcPct val="115000"/>
              </a:lnSpc>
              <a:spcBef>
                <a:spcPts val="0"/>
              </a:spcBef>
              <a:spcAft>
                <a:spcPts val="0"/>
              </a:spcAft>
              <a:buSzPts val="1400"/>
              <a:buChar char="○"/>
            </a:pPr>
            <a:r>
              <a:rPr lang="en-GB" dirty="0">
                <a:latin typeface="Courier New"/>
                <a:ea typeface="Courier New"/>
                <a:cs typeface="Courier New"/>
                <a:sym typeface="Courier New"/>
              </a:rPr>
              <a:t>function sum(numbers) {</a:t>
            </a:r>
            <a:br>
              <a:rPr lang="en-GB" dirty="0">
                <a:latin typeface="Courier New"/>
                <a:ea typeface="Courier New"/>
                <a:cs typeface="Courier New"/>
                <a:sym typeface="Courier New"/>
              </a:rPr>
            </a:br>
            <a:r>
              <a:rPr lang="en-GB" dirty="0">
                <a:latin typeface="Courier New"/>
                <a:ea typeface="Courier New"/>
                <a:cs typeface="Courier New"/>
                <a:sym typeface="Courier New"/>
              </a:rPr>
              <a:t>  let sum = 0;</a:t>
            </a:r>
            <a:br>
              <a:rPr lang="en-GB" dirty="0">
                <a:latin typeface="Courier New"/>
                <a:ea typeface="Courier New"/>
                <a:cs typeface="Courier New"/>
                <a:sym typeface="Courier New"/>
              </a:rPr>
            </a:br>
            <a:r>
              <a:rPr lang="en-GB" dirty="0">
                <a:latin typeface="Courier New"/>
                <a:ea typeface="Courier New"/>
                <a:cs typeface="Courier New"/>
                <a:sym typeface="Courier New"/>
              </a:rPr>
              <a:t>  for(let </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=0; </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&lt;</a:t>
            </a:r>
            <a:r>
              <a:rPr lang="en-GB" dirty="0" err="1">
                <a:latin typeface="Courier New"/>
                <a:ea typeface="Courier New"/>
                <a:cs typeface="Courier New"/>
                <a:sym typeface="Courier New"/>
              </a:rPr>
              <a:t>numbers.length</a:t>
            </a:r>
            <a:r>
              <a:rPr lang="en-GB" dirty="0">
                <a:latin typeface="Courier New"/>
                <a:ea typeface="Courier New"/>
                <a:cs typeface="Courier New"/>
                <a:sym typeface="Courier New"/>
              </a:rPr>
              <a:t>; </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 sum += numbers[</a:t>
            </a:r>
            <a:r>
              <a:rPr lang="en-GB" dirty="0" err="1">
                <a:latin typeface="Courier New"/>
                <a:ea typeface="Courier New"/>
                <a:cs typeface="Courier New"/>
                <a:sym typeface="Courier New"/>
              </a:rPr>
              <a:t>i</a:t>
            </a:r>
            <a:r>
              <a:rPr lang="en-GB" dirty="0">
                <a:latin typeface="Courier New"/>
                <a:ea typeface="Courier New"/>
                <a:cs typeface="Courier New"/>
                <a:sym typeface="Courier New"/>
              </a:rPr>
              <a:t>];</a:t>
            </a:r>
            <a:br>
              <a:rPr lang="en-GB" dirty="0">
                <a:latin typeface="Courier New"/>
                <a:ea typeface="Courier New"/>
                <a:cs typeface="Courier New"/>
                <a:sym typeface="Courier New"/>
              </a:rPr>
            </a:br>
            <a:r>
              <a:rPr lang="en-GB" dirty="0">
                <a:latin typeface="Courier New"/>
                <a:ea typeface="Courier New"/>
                <a:cs typeface="Courier New"/>
                <a:sym typeface="Courier New"/>
              </a:rPr>
              <a:t>  return sum; }</a:t>
            </a:r>
            <a:endParaRPr dirty="0">
              <a:latin typeface="Courier New"/>
              <a:ea typeface="Courier New"/>
              <a:cs typeface="Courier New"/>
              <a:sym typeface="Courier New"/>
            </a:endParaRPr>
          </a:p>
          <a:p>
            <a:pPr marL="914400" marR="0" lvl="1" indent="-317500" algn="l" rtl="0">
              <a:lnSpc>
                <a:spcPct val="115000"/>
              </a:lnSpc>
              <a:spcBef>
                <a:spcPts val="0"/>
              </a:spcBef>
              <a:spcAft>
                <a:spcPts val="0"/>
              </a:spcAft>
              <a:buSzPts val="1400"/>
              <a:buChar char="○"/>
            </a:pPr>
            <a:r>
              <a:rPr lang="en-GB" dirty="0">
                <a:latin typeface="Courier New"/>
                <a:ea typeface="Courier New"/>
                <a:cs typeface="Courier New"/>
                <a:sym typeface="Courier New"/>
              </a:rPr>
              <a:t>function </a:t>
            </a:r>
            <a:r>
              <a:rPr lang="en-GB" dirty="0" err="1">
                <a:latin typeface="Courier New"/>
                <a:ea typeface="Courier New"/>
                <a:cs typeface="Courier New"/>
                <a:sym typeface="Courier New"/>
              </a:rPr>
              <a:t>testSum</a:t>
            </a:r>
            <a:r>
              <a:rPr lang="en-GB" dirty="0">
                <a:latin typeface="Courier New"/>
                <a:ea typeface="Courier New"/>
                <a:cs typeface="Courier New"/>
                <a:sym typeface="Courier New"/>
              </a:rPr>
              <a:t>() {</a:t>
            </a:r>
            <a:br>
              <a:rPr lang="en-GB" dirty="0">
                <a:latin typeface="Courier New"/>
                <a:ea typeface="Courier New"/>
                <a:cs typeface="Courier New"/>
                <a:sym typeface="Courier New"/>
              </a:rPr>
            </a:br>
            <a:r>
              <a:rPr lang="en-GB" dirty="0">
                <a:latin typeface="Courier New"/>
                <a:ea typeface="Courier New"/>
                <a:cs typeface="Courier New"/>
                <a:sym typeface="Courier New"/>
              </a:rPr>
              <a:t>  if(sum([1,2]) != 3) throw new Error(“1+2 != 3”);</a:t>
            </a:r>
            <a:br>
              <a:rPr lang="en-GB" dirty="0">
                <a:latin typeface="Courier New"/>
                <a:ea typeface="Courier New"/>
                <a:cs typeface="Courier New"/>
                <a:sym typeface="Courier New"/>
              </a:rPr>
            </a:br>
            <a:r>
              <a:rPr lang="en-GB" dirty="0">
                <a:latin typeface="Courier New"/>
                <a:ea typeface="Courier New"/>
                <a:cs typeface="Courier New"/>
                <a:sym typeface="Courier New"/>
              </a:rPr>
              <a:t>  if(sum([-2]) != -2) throw new Error(“-2 != -2”);</a:t>
            </a:r>
            <a:br>
              <a:rPr lang="en-GB" dirty="0">
                <a:latin typeface="Courier New"/>
                <a:ea typeface="Courier New"/>
                <a:cs typeface="Courier New"/>
                <a:sym typeface="Courier New"/>
              </a:rPr>
            </a:br>
            <a:r>
              <a:rPr lang="en-GB" dirty="0">
                <a:latin typeface="Courier New"/>
                <a:ea typeface="Courier New"/>
                <a:cs typeface="Courier New"/>
                <a:sym typeface="Courier New"/>
              </a:rPr>
              <a:t>  if(sum([]) != 0) throw new Error(“0 != 0”);</a:t>
            </a:r>
            <a:br>
              <a:rPr lang="en-GB" dirty="0">
                <a:latin typeface="Courier New"/>
                <a:ea typeface="Courier New"/>
                <a:cs typeface="Courier New"/>
                <a:sym typeface="Courier New"/>
              </a:rPr>
            </a:br>
            <a:r>
              <a:rPr lang="en-GB" dirty="0">
                <a:latin typeface="Courier New"/>
                <a:ea typeface="Courier New"/>
                <a:cs typeface="Courier New"/>
                <a:sym typeface="Courier New"/>
              </a:rPr>
              <a:t>}</a:t>
            </a:r>
            <a:endParaRPr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Char char="●"/>
            </a:pPr>
            <a:r>
              <a:rPr lang="en-GB" dirty="0"/>
              <a:t>Some writes tests </a:t>
            </a:r>
            <a:r>
              <a:rPr lang="en-GB" b="1" dirty="0"/>
              <a:t>after</a:t>
            </a:r>
            <a:r>
              <a:rPr lang="en-GB" dirty="0"/>
              <a:t> writing code, some </a:t>
            </a:r>
            <a:r>
              <a:rPr lang="en-GB" b="1" dirty="0"/>
              <a:t>before</a:t>
            </a:r>
            <a:r>
              <a:rPr lang="en-GB" dirty="0"/>
              <a:t> writing code and some in </a:t>
            </a:r>
            <a:r>
              <a:rPr lang="en-GB" b="1" dirty="0"/>
              <a:t>parallel</a:t>
            </a:r>
            <a:r>
              <a:rPr lang="en-GB" dirty="0"/>
              <a:t> with code. It is debatable which approach is better, but at the end all agree to the point that unit testing is </a:t>
            </a:r>
            <a:r>
              <a:rPr lang="en-GB" b="1" dirty="0"/>
              <a:t>critical part</a:t>
            </a:r>
            <a:r>
              <a:rPr lang="en-GB" dirty="0"/>
              <a:t> of development</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Bugfixing cost</a:t>
            </a:r>
            <a:endParaRPr/>
          </a:p>
        </p:txBody>
      </p:sp>
      <p:pic>
        <p:nvPicPr>
          <p:cNvPr id="90" name="Google Shape;90;p15"/>
          <p:cNvPicPr preferRelativeResize="0"/>
          <p:nvPr/>
        </p:nvPicPr>
        <p:blipFill>
          <a:blip r:embed="rId3">
            <a:alphaModFix/>
          </a:blip>
          <a:stretch>
            <a:fillRect/>
          </a:stretch>
        </p:blipFill>
        <p:spPr>
          <a:xfrm>
            <a:off x="534100" y="1251276"/>
            <a:ext cx="7648499" cy="4765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Implementation</a:t>
            </a:r>
            <a:endParaRPr dirty="0"/>
          </a:p>
        </p:txBody>
      </p:sp>
      <p:sp>
        <p:nvSpPr>
          <p:cNvPr id="91" name="Google Shape;91;p15"/>
          <p:cNvSpPr txBox="1">
            <a:spLocks noGrp="1"/>
          </p:cNvSpPr>
          <p:nvPr>
            <p:ph type="body" idx="1"/>
          </p:nvPr>
        </p:nvSpPr>
        <p:spPr>
          <a:xfrm>
            <a:off x="406293" y="1388162"/>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en-GB" b="1" dirty="0"/>
              <a:t>Integration Strategy</a:t>
            </a:r>
            <a:r>
              <a:rPr lang="en-GB" dirty="0"/>
              <a:t>: choose a pattern to integrate Things to the Internet and the Web</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Resource Design</a:t>
            </a:r>
            <a:r>
              <a:rPr lang="en-GB" dirty="0"/>
              <a:t>: identify the functionality or services of a Thing, organize the hierarchy of these services</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Representation Design</a:t>
            </a:r>
            <a:r>
              <a:rPr lang="en-GB" dirty="0"/>
              <a:t>: decide which representations will be served for each resource</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Interface Design</a:t>
            </a:r>
            <a:r>
              <a:rPr lang="en-GB" dirty="0"/>
              <a:t>: decide on which commands are possible for each service, along with which error codes</a:t>
            </a:r>
          </a:p>
          <a:p>
            <a:pPr marL="457200" lvl="0" indent="-342900" algn="l" rtl="0">
              <a:spcBef>
                <a:spcPts val="0"/>
              </a:spcBef>
              <a:spcAft>
                <a:spcPts val="0"/>
              </a:spcAft>
              <a:buSzPts val="1800"/>
              <a:buAutoNum type="arabicPeriod"/>
            </a:pPr>
            <a:endParaRPr dirty="0"/>
          </a:p>
          <a:p>
            <a:pPr marL="457200" lvl="0" indent="-342900" algn="l" rtl="0">
              <a:spcBef>
                <a:spcPts val="0"/>
              </a:spcBef>
              <a:spcAft>
                <a:spcPts val="0"/>
              </a:spcAft>
              <a:buSzPts val="1800"/>
              <a:buAutoNum type="arabicPeriod"/>
            </a:pPr>
            <a:r>
              <a:rPr lang="en-GB" b="1" dirty="0"/>
              <a:t>Resource Linking Design</a:t>
            </a:r>
            <a:r>
              <a:rPr lang="en-GB" dirty="0"/>
              <a:t>: decide how the different resources are linked to each other</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Unit testing</a:t>
            </a:r>
            <a:endParaRPr/>
          </a:p>
        </p:txBody>
      </p:sp>
      <p:sp>
        <p:nvSpPr>
          <p:cNvPr id="96" name="Google Shape;96;p16"/>
          <p:cNvSpPr txBox="1">
            <a:spLocks noGrp="1"/>
          </p:cNvSpPr>
          <p:nvPr>
            <p:ph type="body" idx="1"/>
          </p:nvPr>
        </p:nvSpPr>
        <p:spPr>
          <a:xfrm>
            <a:off x="311700" y="1043725"/>
            <a:ext cx="8520600" cy="5601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UTs are specific pieces of code</a:t>
            </a:r>
            <a:endParaRPr dirty="0"/>
          </a:p>
          <a:p>
            <a:pPr marL="457200" lvl="0" indent="-342900" algn="l" rtl="0">
              <a:spcBef>
                <a:spcPts val="0"/>
              </a:spcBef>
              <a:spcAft>
                <a:spcPts val="0"/>
              </a:spcAft>
              <a:buSzPts val="1800"/>
              <a:buChar char="●"/>
            </a:pPr>
            <a:r>
              <a:rPr lang="en-GB" dirty="0"/>
              <a:t>In most cases UTs are written by developers, not by QA engineers</a:t>
            </a:r>
            <a:endParaRPr dirty="0"/>
          </a:p>
          <a:p>
            <a:pPr marL="457200" lvl="0" indent="-342900" algn="l" rtl="0">
              <a:spcBef>
                <a:spcPts val="0"/>
              </a:spcBef>
              <a:spcAft>
                <a:spcPts val="0"/>
              </a:spcAft>
              <a:buSzPts val="1800"/>
              <a:buChar char="●"/>
            </a:pPr>
            <a:r>
              <a:rPr lang="en-GB" dirty="0"/>
              <a:t>UTs are released into the code repo along with the code they test</a:t>
            </a:r>
            <a:endParaRPr dirty="0"/>
          </a:p>
          <a:p>
            <a:pPr marL="457200" lvl="0" indent="-342900" algn="l" rtl="0">
              <a:spcBef>
                <a:spcPts val="0"/>
              </a:spcBef>
              <a:spcAft>
                <a:spcPts val="0"/>
              </a:spcAft>
              <a:buSzPts val="1800"/>
              <a:buChar char="●"/>
            </a:pPr>
            <a:r>
              <a:rPr lang="en-GB" dirty="0"/>
              <a:t>Frameworks are usually used	</a:t>
            </a:r>
            <a:endParaRPr dirty="0"/>
          </a:p>
          <a:p>
            <a:pPr marL="914400" lvl="1" indent="-317500" algn="l" rtl="0">
              <a:spcBef>
                <a:spcPts val="0"/>
              </a:spcBef>
              <a:spcAft>
                <a:spcPts val="0"/>
              </a:spcAft>
              <a:buSzPts val="1400"/>
              <a:buChar char="○"/>
            </a:pPr>
            <a:r>
              <a:rPr lang="en-GB" dirty="0" err="1"/>
              <a:t>QUnit</a:t>
            </a:r>
            <a:r>
              <a:rPr lang="en-GB" dirty="0"/>
              <a:t>, Jasmine, </a:t>
            </a:r>
            <a:r>
              <a:rPr lang="en-GB" b="1" dirty="0"/>
              <a:t>Mocha</a:t>
            </a:r>
            <a:endParaRPr b="1" dirty="0"/>
          </a:p>
          <a:p>
            <a:pPr marL="457200" lvl="0" indent="-342900" algn="l" rtl="0">
              <a:spcBef>
                <a:spcPts val="0"/>
              </a:spcBef>
              <a:spcAft>
                <a:spcPts val="0"/>
              </a:spcAft>
              <a:buSzPts val="1800"/>
              <a:buChar char="●"/>
            </a:pPr>
            <a:r>
              <a:rPr lang="en-GB" dirty="0"/>
              <a:t>Rules of thumb</a:t>
            </a:r>
            <a:endParaRPr dirty="0"/>
          </a:p>
          <a:p>
            <a:pPr marL="914400" lvl="1" indent="-317500" algn="l" rtl="0">
              <a:spcBef>
                <a:spcPts val="0"/>
              </a:spcBef>
              <a:spcAft>
                <a:spcPts val="0"/>
              </a:spcAft>
              <a:buSzPts val="1400"/>
              <a:buChar char="○"/>
            </a:pPr>
            <a:r>
              <a:rPr lang="en-GB" dirty="0"/>
              <a:t>all objects should be tested</a:t>
            </a:r>
            <a:endParaRPr dirty="0"/>
          </a:p>
          <a:p>
            <a:pPr marL="914400" lvl="1" indent="-317500" algn="l" rtl="0">
              <a:spcBef>
                <a:spcPts val="0"/>
              </a:spcBef>
              <a:spcAft>
                <a:spcPts val="0"/>
              </a:spcAft>
              <a:buSzPts val="1400"/>
              <a:buChar char="○"/>
            </a:pPr>
            <a:r>
              <a:rPr lang="en-GB" dirty="0"/>
              <a:t>all non-trivial methods should be tested</a:t>
            </a:r>
            <a:endParaRPr dirty="0"/>
          </a:p>
          <a:p>
            <a:pPr marL="1371600" lvl="2" indent="-317500" algn="l" rtl="0">
              <a:spcBef>
                <a:spcPts val="0"/>
              </a:spcBef>
              <a:spcAft>
                <a:spcPts val="0"/>
              </a:spcAft>
              <a:buSzPts val="1400"/>
              <a:buChar char="■"/>
            </a:pPr>
            <a:r>
              <a:rPr lang="en-GB" dirty="0"/>
              <a:t>property getters and setters can be omitted</a:t>
            </a:r>
            <a:endParaRPr dirty="0"/>
          </a:p>
          <a:p>
            <a:pPr marL="1371600" lvl="2" indent="-317500" algn="l" rtl="0">
              <a:spcBef>
                <a:spcPts val="0"/>
              </a:spcBef>
              <a:spcAft>
                <a:spcPts val="0"/>
              </a:spcAft>
              <a:buSzPts val="1400"/>
              <a:buChar char="■"/>
            </a:pPr>
            <a:r>
              <a:rPr lang="en-GB" dirty="0"/>
              <a:t>private methods can be omitted</a:t>
            </a:r>
            <a:endParaRPr dirty="0"/>
          </a:p>
          <a:p>
            <a:pPr marL="914400" lvl="1" indent="-317500" algn="l" rtl="0">
              <a:spcBef>
                <a:spcPts val="0"/>
              </a:spcBef>
              <a:spcAft>
                <a:spcPts val="0"/>
              </a:spcAft>
              <a:buSzPts val="1400"/>
              <a:buChar char="○"/>
            </a:pPr>
            <a:r>
              <a:rPr lang="en-GB" dirty="0"/>
              <a:t>all UT should pass before check-in into the source control repo</a:t>
            </a:r>
            <a:endParaRPr dirty="0"/>
          </a:p>
          <a:p>
            <a:pPr marL="457200" lvl="0" indent="-342900" algn="l" rtl="0">
              <a:spcBef>
                <a:spcPts val="0"/>
              </a:spcBef>
              <a:spcAft>
                <a:spcPts val="0"/>
              </a:spcAft>
              <a:buSzPts val="1800"/>
              <a:buChar char="●"/>
            </a:pPr>
            <a:r>
              <a:rPr lang="en-GB" dirty="0"/>
              <a:t>Pros</a:t>
            </a:r>
            <a:endParaRPr dirty="0"/>
          </a:p>
          <a:p>
            <a:pPr marL="914400" lvl="1" indent="-317500" algn="l" rtl="0">
              <a:spcBef>
                <a:spcPts val="0"/>
              </a:spcBef>
              <a:spcAft>
                <a:spcPts val="0"/>
              </a:spcAft>
              <a:buSzPts val="1400"/>
              <a:buChar char="○"/>
            </a:pPr>
            <a:r>
              <a:rPr lang="en-GB" dirty="0"/>
              <a:t>reduction in number of defects in code</a:t>
            </a:r>
            <a:endParaRPr dirty="0"/>
          </a:p>
          <a:p>
            <a:pPr marL="914400" lvl="1" indent="-317500" algn="l" rtl="0">
              <a:spcBef>
                <a:spcPts val="0"/>
              </a:spcBef>
              <a:spcAft>
                <a:spcPts val="0"/>
              </a:spcAft>
              <a:buSzPts val="1400"/>
              <a:buChar char="○"/>
            </a:pPr>
            <a:r>
              <a:rPr lang="en-GB" dirty="0"/>
              <a:t>improved design</a:t>
            </a:r>
            <a:endParaRPr dirty="0"/>
          </a:p>
          <a:p>
            <a:pPr marL="914400" lvl="1" indent="-317500" algn="l" rtl="0">
              <a:spcBef>
                <a:spcPts val="0"/>
              </a:spcBef>
              <a:spcAft>
                <a:spcPts val="0"/>
              </a:spcAft>
              <a:buSzPts val="1400"/>
              <a:buChar char="○"/>
            </a:pPr>
            <a:r>
              <a:rPr lang="en-GB" dirty="0"/>
              <a:t>good documentation (live)</a:t>
            </a:r>
            <a:endParaRPr dirty="0"/>
          </a:p>
          <a:p>
            <a:pPr marL="914400" lvl="1" indent="-317500" algn="l" rtl="0">
              <a:spcBef>
                <a:spcPts val="0"/>
              </a:spcBef>
              <a:spcAft>
                <a:spcPts val="0"/>
              </a:spcAft>
              <a:buSzPts val="1400"/>
              <a:buChar char="○"/>
            </a:pPr>
            <a:r>
              <a:rPr lang="en-GB" dirty="0"/>
              <a:t>reduction of the cost of change and refactoring</a:t>
            </a:r>
            <a:endParaRPr dirty="0"/>
          </a:p>
          <a:p>
            <a:pPr marL="457200" lvl="0" indent="-342900" algn="l" rtl="0">
              <a:spcBef>
                <a:spcPts val="0"/>
              </a:spcBef>
              <a:spcAft>
                <a:spcPts val="0"/>
              </a:spcAft>
              <a:buSzPts val="1800"/>
              <a:buChar char="●"/>
            </a:pPr>
            <a:r>
              <a:rPr lang="en-GB" dirty="0" err="1"/>
              <a:t>Moking</a:t>
            </a:r>
            <a:endParaRPr dirty="0"/>
          </a:p>
          <a:p>
            <a:pPr marL="914400" lvl="1" indent="-317500" algn="l" rtl="0">
              <a:spcBef>
                <a:spcPts val="0"/>
              </a:spcBef>
              <a:spcAft>
                <a:spcPts val="0"/>
              </a:spcAft>
              <a:buSzPts val="1400"/>
              <a:buChar char="○"/>
            </a:pPr>
            <a:r>
              <a:rPr lang="en-GB" dirty="0"/>
              <a:t>the object under test may have dependencies on other (complex) objects</a:t>
            </a:r>
            <a:endParaRPr dirty="0"/>
          </a:p>
          <a:p>
            <a:pPr marL="914400" lvl="1" indent="-317500" algn="l" rtl="0">
              <a:spcBef>
                <a:spcPts val="0"/>
              </a:spcBef>
              <a:spcAft>
                <a:spcPts val="0"/>
              </a:spcAft>
              <a:buSzPts val="1400"/>
              <a:buChar char="○"/>
            </a:pPr>
            <a:r>
              <a:rPr lang="en-GB" dirty="0"/>
              <a:t>replace the other objects using “mocks”, that simulate the </a:t>
            </a:r>
            <a:r>
              <a:rPr lang="en-GB" dirty="0" err="1"/>
              <a:t>behavior</a:t>
            </a:r>
            <a:r>
              <a:rPr lang="en-GB" dirty="0"/>
              <a:t> of the real objects</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Mocha</a:t>
            </a:r>
            <a:endParaRPr/>
          </a:p>
        </p:txBody>
      </p:sp>
      <p:sp>
        <p:nvSpPr>
          <p:cNvPr id="102" name="Google Shape;102;p17"/>
          <p:cNvSpPr txBox="1">
            <a:spLocks noGrp="1"/>
          </p:cNvSpPr>
          <p:nvPr>
            <p:ph type="body" idx="1"/>
          </p:nvPr>
        </p:nvSpPr>
        <p:spPr>
          <a:xfrm>
            <a:off x="311700" y="1043723"/>
            <a:ext cx="8520600" cy="5424300"/>
          </a:xfrm>
          <a:prstGeom prst="rect">
            <a:avLst/>
          </a:prstGeom>
        </p:spPr>
        <p:txBody>
          <a:bodyPr spcFirstLastPara="1" wrap="square" lIns="91425" tIns="91425" rIns="91425" bIns="91425" anchor="t" anchorCtr="0">
            <a:noAutofit/>
          </a:bodyPr>
          <a:lstStyle/>
          <a:p>
            <a:pPr marL="457200" marR="0" lvl="0" indent="-317500" algn="l" rtl="0">
              <a:lnSpc>
                <a:spcPct val="115000"/>
              </a:lnSpc>
              <a:spcBef>
                <a:spcPts val="0"/>
              </a:spcBef>
              <a:spcAft>
                <a:spcPts val="0"/>
              </a:spcAft>
              <a:buClr>
                <a:schemeClr val="dk1"/>
              </a:buClr>
              <a:buSzPts val="1400"/>
              <a:buFont typeface="Open Sans"/>
              <a:buChar char="●"/>
            </a:pPr>
            <a:r>
              <a:rPr lang="en-GB" sz="1400" dirty="0">
                <a:latin typeface="Courier New"/>
                <a:ea typeface="Courier New"/>
                <a:cs typeface="Courier New"/>
                <a:sym typeface="Courier New"/>
              </a:rPr>
              <a:t>let </a:t>
            </a:r>
            <a:r>
              <a:rPr lang="en-GB" sz="1400" b="1" dirty="0">
                <a:latin typeface="Courier New"/>
                <a:ea typeface="Courier New"/>
                <a:cs typeface="Courier New"/>
                <a:sym typeface="Courier New"/>
              </a:rPr>
              <a:t>assert</a:t>
            </a:r>
            <a:r>
              <a:rPr lang="en-GB" sz="1400" dirty="0">
                <a:latin typeface="Courier New"/>
                <a:ea typeface="Courier New"/>
                <a:cs typeface="Courier New"/>
                <a:sym typeface="Courier New"/>
              </a:rPr>
              <a:t> = require('assert');</a:t>
            </a:r>
            <a:br>
              <a:rPr lang="en-GB" sz="1400" dirty="0">
                <a:latin typeface="Courier New"/>
                <a:ea typeface="Courier New"/>
                <a:cs typeface="Courier New"/>
                <a:sym typeface="Courier New"/>
              </a:rPr>
            </a:br>
            <a:r>
              <a:rPr lang="en-GB" sz="1400" b="1" dirty="0">
                <a:latin typeface="Courier New"/>
                <a:ea typeface="Courier New"/>
                <a:cs typeface="Courier New"/>
                <a:sym typeface="Courier New"/>
              </a:rPr>
              <a:t>describe</a:t>
            </a:r>
            <a:r>
              <a:rPr lang="en-GB" sz="1400" dirty="0">
                <a:latin typeface="Courier New"/>
                <a:ea typeface="Courier New"/>
                <a:cs typeface="Courier New"/>
                <a:sym typeface="Courier New"/>
              </a:rPr>
              <a:t>('Basic Mocha String Test', function ()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a:t>
            </a:r>
            <a:r>
              <a:rPr lang="en-GB" sz="1400" b="1" dirty="0">
                <a:latin typeface="Courier New"/>
                <a:ea typeface="Courier New"/>
                <a:cs typeface="Courier New"/>
                <a:sym typeface="Courier New"/>
              </a:rPr>
              <a:t>it</a:t>
            </a:r>
            <a:r>
              <a:rPr lang="en-GB" sz="1400" dirty="0">
                <a:latin typeface="Courier New"/>
                <a:ea typeface="Courier New"/>
                <a:cs typeface="Courier New"/>
                <a:sym typeface="Courier New"/>
              </a:rPr>
              <a:t>('should return number of characters in a string', function ()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a:t>
            </a:r>
            <a:r>
              <a:rPr lang="en-GB" sz="1400" dirty="0" err="1">
                <a:latin typeface="Courier New"/>
                <a:ea typeface="Courier New"/>
                <a:cs typeface="Courier New"/>
                <a:sym typeface="Courier New"/>
              </a:rPr>
              <a:t>assert.equal</a:t>
            </a:r>
            <a:r>
              <a:rPr lang="en-GB" sz="1400" dirty="0">
                <a:latin typeface="Courier New"/>
                <a:ea typeface="Courier New"/>
                <a:cs typeface="Courier New"/>
                <a:sym typeface="Courier New"/>
              </a:rPr>
              <a:t>("</a:t>
            </a:r>
            <a:r>
              <a:rPr lang="en-GB" sz="1400" dirty="0" err="1">
                <a:latin typeface="Courier New"/>
                <a:ea typeface="Courier New"/>
                <a:cs typeface="Courier New"/>
                <a:sym typeface="Courier New"/>
              </a:rPr>
              <a:t>Hello".length</a:t>
            </a:r>
            <a:r>
              <a:rPr lang="en-GB" sz="1400" dirty="0">
                <a:latin typeface="Courier New"/>
                <a:ea typeface="Courier New"/>
                <a:cs typeface="Courier New"/>
                <a:sym typeface="Courier New"/>
              </a:rPr>
              <a:t>, 4);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it('should return first character of the string', function ()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   		</a:t>
            </a:r>
            <a:r>
              <a:rPr lang="en-GB" sz="1400" dirty="0" err="1">
                <a:latin typeface="Courier New"/>
                <a:ea typeface="Courier New"/>
                <a:cs typeface="Courier New"/>
                <a:sym typeface="Courier New"/>
              </a:rPr>
              <a:t>assert.equal</a:t>
            </a:r>
            <a:r>
              <a:rPr lang="en-GB" sz="1400" dirty="0">
                <a:latin typeface="Courier New"/>
                <a:ea typeface="Courier New"/>
                <a:cs typeface="Courier New"/>
                <a:sym typeface="Courier New"/>
              </a:rPr>
              <a:t>("Hello".</a:t>
            </a:r>
            <a:r>
              <a:rPr lang="en-GB" sz="1400" dirty="0" err="1">
                <a:latin typeface="Courier New"/>
                <a:ea typeface="Courier New"/>
                <a:cs typeface="Courier New"/>
                <a:sym typeface="Courier New"/>
              </a:rPr>
              <a:t>charAt</a:t>
            </a:r>
            <a:r>
              <a:rPr lang="en-GB" sz="1400" dirty="0">
                <a:latin typeface="Courier New"/>
                <a:ea typeface="Courier New"/>
                <a:cs typeface="Courier New"/>
                <a:sym typeface="Courier New"/>
              </a:rPr>
              <a:t>(0), 'H'); });</a:t>
            </a:r>
            <a:br>
              <a:rPr lang="en-GB" sz="1400" dirty="0">
                <a:latin typeface="Courier New"/>
                <a:ea typeface="Courier New"/>
                <a:cs typeface="Courier New"/>
                <a:sym typeface="Courier New"/>
              </a:rPr>
            </a:br>
            <a:r>
              <a:rPr lang="en-GB" sz="1400" dirty="0">
                <a:latin typeface="Courier New"/>
                <a:ea typeface="Courier New"/>
                <a:cs typeface="Courier New"/>
                <a:sym typeface="Courier New"/>
              </a:rPr>
              <a:t>});</a:t>
            </a:r>
            <a:endParaRPr sz="1400" dirty="0">
              <a:latin typeface="Courier New"/>
              <a:ea typeface="Courier New"/>
              <a:cs typeface="Courier New"/>
              <a:sym typeface="Courier New"/>
            </a:endParaRPr>
          </a:p>
          <a:p>
            <a:pPr marL="0" marR="0" lvl="0" indent="0" algn="l" rtl="0">
              <a:lnSpc>
                <a:spcPct val="115000"/>
              </a:lnSpc>
              <a:spcBef>
                <a:spcPts val="1600"/>
              </a:spcBef>
              <a:spcAft>
                <a:spcPts val="0"/>
              </a:spcAft>
              <a:buNone/>
            </a:pPr>
            <a:endParaRPr sz="700" dirty="0">
              <a:latin typeface="Courier New"/>
              <a:ea typeface="Courier New"/>
              <a:cs typeface="Courier New"/>
              <a:sym typeface="Courier New"/>
            </a:endParaRPr>
          </a:p>
          <a:p>
            <a:pPr marL="457200" marR="0" lvl="0" indent="-342900" algn="l" rtl="0">
              <a:lnSpc>
                <a:spcPct val="115000"/>
              </a:lnSpc>
              <a:spcBef>
                <a:spcPts val="1600"/>
              </a:spcBef>
              <a:spcAft>
                <a:spcPts val="0"/>
              </a:spcAft>
              <a:buSzPts val="1800"/>
              <a:buChar char="●"/>
            </a:pPr>
            <a:r>
              <a:rPr lang="en-GB" b="1" dirty="0"/>
              <a:t>assert</a:t>
            </a:r>
            <a:r>
              <a:rPr lang="en-GB" dirty="0"/>
              <a:t> </a:t>
            </a:r>
            <a:endParaRPr dirty="0"/>
          </a:p>
          <a:p>
            <a:pPr marL="914400" marR="0" lvl="1" indent="-317500" algn="l" rtl="0">
              <a:lnSpc>
                <a:spcPct val="115000"/>
              </a:lnSpc>
              <a:spcBef>
                <a:spcPts val="0"/>
              </a:spcBef>
              <a:spcAft>
                <a:spcPts val="0"/>
              </a:spcAft>
              <a:buSzPts val="1400"/>
              <a:buChar char="○"/>
            </a:pPr>
            <a:r>
              <a:rPr lang="en-GB" dirty="0"/>
              <a:t>helps to determine the status of the test</a:t>
            </a:r>
            <a:endParaRPr dirty="0"/>
          </a:p>
          <a:p>
            <a:pPr marL="914400" marR="0" lvl="1" indent="-317500" algn="l" rtl="0">
              <a:lnSpc>
                <a:spcPct val="115000"/>
              </a:lnSpc>
              <a:spcBef>
                <a:spcPts val="0"/>
              </a:spcBef>
              <a:spcAft>
                <a:spcPts val="0"/>
              </a:spcAft>
              <a:buSzPts val="1400"/>
              <a:buChar char="○"/>
            </a:pPr>
            <a:r>
              <a:rPr lang="en-GB" dirty="0"/>
              <a:t>it determines failure of the test</a:t>
            </a:r>
            <a:endParaRPr dirty="0"/>
          </a:p>
          <a:p>
            <a:pPr marL="457200" marR="0" lvl="0" indent="-342900" algn="l" rtl="0">
              <a:lnSpc>
                <a:spcPct val="115000"/>
              </a:lnSpc>
              <a:spcBef>
                <a:spcPts val="0"/>
              </a:spcBef>
              <a:spcAft>
                <a:spcPts val="0"/>
              </a:spcAft>
              <a:buSzPts val="1800"/>
              <a:buChar char="●"/>
            </a:pPr>
            <a:r>
              <a:rPr lang="en-GB" b="1" dirty="0"/>
              <a:t>describe</a:t>
            </a:r>
            <a:r>
              <a:rPr lang="en-GB" dirty="0"/>
              <a:t> </a:t>
            </a:r>
            <a:endParaRPr dirty="0"/>
          </a:p>
          <a:p>
            <a:pPr marL="914400" marR="0" lvl="1" indent="-317500" algn="l" rtl="0">
              <a:lnSpc>
                <a:spcPct val="115000"/>
              </a:lnSpc>
              <a:spcBef>
                <a:spcPts val="0"/>
              </a:spcBef>
              <a:spcAft>
                <a:spcPts val="0"/>
              </a:spcAft>
              <a:buSzPts val="1400"/>
              <a:buChar char="○"/>
            </a:pPr>
            <a:r>
              <a:rPr lang="en-GB" dirty="0"/>
              <a:t>a function which holds a collection of tests. </a:t>
            </a:r>
            <a:endParaRPr dirty="0"/>
          </a:p>
          <a:p>
            <a:pPr marL="914400" marR="0" lvl="1" indent="-317500" algn="l" rtl="0">
              <a:lnSpc>
                <a:spcPct val="115000"/>
              </a:lnSpc>
              <a:spcBef>
                <a:spcPts val="0"/>
              </a:spcBef>
              <a:spcAft>
                <a:spcPts val="0"/>
              </a:spcAft>
              <a:buSzPts val="1400"/>
              <a:buChar char="○"/>
            </a:pPr>
            <a:r>
              <a:rPr lang="en-GB" dirty="0"/>
              <a:t>takes two parameters, first one is the meaningful name to functionality under test, and second is the function which contains one or multiple tests</a:t>
            </a:r>
            <a:endParaRPr dirty="0"/>
          </a:p>
          <a:p>
            <a:pPr marL="457200" marR="0" lvl="0" indent="-342900" algn="l" rtl="0">
              <a:lnSpc>
                <a:spcPct val="115000"/>
              </a:lnSpc>
              <a:spcBef>
                <a:spcPts val="0"/>
              </a:spcBef>
              <a:spcAft>
                <a:spcPts val="0"/>
              </a:spcAft>
              <a:buSzPts val="1800"/>
              <a:buChar char="●"/>
            </a:pPr>
            <a:r>
              <a:rPr lang="en-GB" b="1" dirty="0"/>
              <a:t>it</a:t>
            </a:r>
            <a:r>
              <a:rPr lang="en-GB" dirty="0"/>
              <a:t> </a:t>
            </a:r>
            <a:endParaRPr dirty="0"/>
          </a:p>
          <a:p>
            <a:pPr marL="914400" marR="0" lvl="1" indent="-317500" algn="l" rtl="0">
              <a:lnSpc>
                <a:spcPct val="115000"/>
              </a:lnSpc>
              <a:spcBef>
                <a:spcPts val="0"/>
              </a:spcBef>
              <a:spcAft>
                <a:spcPts val="0"/>
              </a:spcAft>
              <a:buSzPts val="1400"/>
              <a:buChar char="○"/>
            </a:pPr>
            <a:r>
              <a:rPr lang="en-GB" dirty="0"/>
              <a:t>a function which is actually a test</a:t>
            </a:r>
            <a:endParaRPr dirty="0"/>
          </a:p>
          <a:p>
            <a:pPr marL="914400" marR="0" lvl="1" indent="-317500" algn="l" rtl="0">
              <a:lnSpc>
                <a:spcPct val="115000"/>
              </a:lnSpc>
              <a:spcBef>
                <a:spcPts val="0"/>
              </a:spcBef>
              <a:spcAft>
                <a:spcPts val="0"/>
              </a:spcAft>
              <a:buSzPts val="1400"/>
              <a:buChar char="○"/>
            </a:pPr>
            <a:r>
              <a:rPr lang="en-GB" dirty="0"/>
              <a:t>takes two parameters, first parameter is the name of the test and second is a function which holds the body of the test</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8"/>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Run the test</a:t>
            </a:r>
            <a:endParaRPr/>
          </a:p>
        </p:txBody>
      </p:sp>
      <p:sp>
        <p:nvSpPr>
          <p:cNvPr id="108" name="Google Shape;108;p18"/>
          <p:cNvSpPr txBox="1">
            <a:spLocks noGrp="1"/>
          </p:cNvSpPr>
          <p:nvPr>
            <p:ph type="body" idx="1"/>
          </p:nvPr>
        </p:nvSpPr>
        <p:spPr>
          <a:xfrm>
            <a:off x="311700" y="1307608"/>
            <a:ext cx="8520600" cy="44721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highlight>
                  <a:srgbClr val="FFFF00"/>
                </a:highlight>
              </a:rPr>
              <a:t>Code: 07.Testing Examples\01.Basic</a:t>
            </a:r>
          </a:p>
          <a:p>
            <a:pPr marL="457200" lvl="0" indent="-342900" algn="l" rtl="0">
              <a:spcBef>
                <a:spcPts val="0"/>
              </a:spcBef>
              <a:spcAft>
                <a:spcPts val="0"/>
              </a:spcAft>
              <a:buSzPts val="1800"/>
              <a:buChar char="●"/>
            </a:pPr>
            <a:r>
              <a:rPr lang="en-GB" dirty="0"/>
              <a:t>In </a:t>
            </a:r>
            <a:r>
              <a:rPr lang="en-GB" dirty="0" err="1"/>
              <a:t>package.json</a:t>
            </a:r>
            <a:r>
              <a:rPr lang="en-GB" dirty="0"/>
              <a:t> add dependency (notice: </a:t>
            </a:r>
            <a:r>
              <a:rPr lang="en-GB" dirty="0" err="1"/>
              <a:t>devDependency</a:t>
            </a:r>
            <a:r>
              <a:rPr lang="en-GB" dirty="0"/>
              <a:t>) and a command</a:t>
            </a:r>
            <a:endParaRPr dirty="0"/>
          </a:p>
          <a:p>
            <a:pPr marL="914400" lvl="1" indent="-317500" algn="l" rtl="0">
              <a:spcBef>
                <a:spcPts val="0"/>
              </a:spcBef>
              <a:spcAft>
                <a:spcPts val="0"/>
              </a:spcAft>
              <a:buSzPts val="1400"/>
              <a:buChar char="○"/>
            </a:pPr>
            <a:r>
              <a:rPr lang="en-GB" dirty="0">
                <a:latin typeface="Courier New"/>
                <a:ea typeface="Courier New"/>
                <a:cs typeface="Courier New"/>
                <a:sym typeface="Courier New"/>
              </a:rPr>
              <a:t>"</a:t>
            </a:r>
            <a:r>
              <a:rPr lang="en-GB" dirty="0" err="1">
                <a:latin typeface="Courier New"/>
                <a:ea typeface="Courier New"/>
                <a:cs typeface="Courier New"/>
                <a:sym typeface="Courier New"/>
              </a:rPr>
              <a:t>devDependencies</a:t>
            </a:r>
            <a:r>
              <a:rPr lang="en-GB" dirty="0">
                <a:latin typeface="Courier New"/>
                <a:ea typeface="Courier New"/>
                <a:cs typeface="Courier New"/>
                <a:sym typeface="Courier New"/>
              </a:rPr>
              <a:t>": { "mocha": "5.0.1" }</a:t>
            </a:r>
            <a:endParaRPr dirty="0">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en-GB" dirty="0">
                <a:latin typeface="Courier New"/>
                <a:ea typeface="Courier New"/>
                <a:cs typeface="Courier New"/>
                <a:sym typeface="Courier New"/>
              </a:rPr>
              <a:t>"scripts": { "test": "mocha" }</a:t>
            </a:r>
            <a:endParaRPr dirty="0">
              <a:latin typeface="Courier New"/>
              <a:ea typeface="Courier New"/>
              <a:cs typeface="Courier New"/>
              <a:sym typeface="Courier New"/>
            </a:endParaRPr>
          </a:p>
          <a:p>
            <a:pPr marL="914400" lvl="1" indent="-317500" algn="l" rtl="0">
              <a:spcBef>
                <a:spcPts val="0"/>
              </a:spcBef>
              <a:spcAft>
                <a:spcPts val="0"/>
              </a:spcAft>
              <a:buSzPts val="1400"/>
              <a:buFont typeface="Courier New"/>
              <a:buChar char="○"/>
            </a:pPr>
            <a:r>
              <a:rPr lang="en-GB" dirty="0" err="1">
                <a:latin typeface="Courier New"/>
                <a:ea typeface="Courier New"/>
                <a:cs typeface="Courier New"/>
                <a:sym typeface="Courier New"/>
              </a:rPr>
              <a:t>npm</a:t>
            </a:r>
            <a:r>
              <a:rPr lang="en-GB" dirty="0">
                <a:latin typeface="Courier New"/>
                <a:ea typeface="Courier New"/>
                <a:cs typeface="Courier New"/>
                <a:sym typeface="Courier New"/>
              </a:rPr>
              <a:t> test</a:t>
            </a:r>
            <a:endParaRPr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Char char="●"/>
            </a:pPr>
            <a:r>
              <a:rPr lang="en-GB" dirty="0"/>
              <a:t>The output show a summary of all tests (passed and failed):</a:t>
            </a:r>
            <a:endParaRPr dirty="0"/>
          </a:p>
          <a:p>
            <a:pPr marL="0" marR="0" lvl="0" indent="0" algn="l" rtl="0">
              <a:lnSpc>
                <a:spcPct val="115000"/>
              </a:lnSpc>
              <a:spcBef>
                <a:spcPts val="1600"/>
              </a:spcBef>
              <a:spcAft>
                <a:spcPts val="1600"/>
              </a:spcAft>
              <a:buNone/>
            </a:pPr>
            <a:endParaRPr dirty="0"/>
          </a:p>
        </p:txBody>
      </p:sp>
      <p:pic>
        <p:nvPicPr>
          <p:cNvPr id="109" name="Google Shape;109;p18"/>
          <p:cNvPicPr preferRelativeResize="0"/>
          <p:nvPr/>
        </p:nvPicPr>
        <p:blipFill>
          <a:blip r:embed="rId3">
            <a:alphaModFix/>
          </a:blip>
          <a:stretch>
            <a:fillRect/>
          </a:stretch>
        </p:blipFill>
        <p:spPr>
          <a:xfrm>
            <a:off x="2026275" y="3471900"/>
            <a:ext cx="4265875" cy="282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Testing Actual Code</a:t>
            </a:r>
            <a:endParaRPr/>
          </a:p>
        </p:txBody>
      </p:sp>
      <p:sp>
        <p:nvSpPr>
          <p:cNvPr id="115" name="Google Shape;115;p19"/>
          <p:cNvSpPr txBox="1">
            <a:spLocks noGrp="1"/>
          </p:cNvSpPr>
          <p:nvPr>
            <p:ph type="body" idx="1"/>
          </p:nvPr>
        </p:nvSpPr>
        <p:spPr>
          <a:xfrm>
            <a:off x="311700" y="1508331"/>
            <a:ext cx="8520600" cy="4734811"/>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Testing Function</a:t>
            </a:r>
            <a:endParaRPr dirty="0"/>
          </a:p>
          <a:p>
            <a:pPr marL="914400" lvl="1" indent="-317500" algn="l" rtl="0">
              <a:spcBef>
                <a:spcPts val="0"/>
              </a:spcBef>
              <a:spcAft>
                <a:spcPts val="0"/>
              </a:spcAft>
              <a:buSzPts val="1400"/>
              <a:buChar char="○"/>
            </a:pPr>
            <a:r>
              <a:rPr lang="en-GB" dirty="0"/>
              <a:t>every function does a specific task </a:t>
            </a:r>
            <a:endParaRPr dirty="0"/>
          </a:p>
          <a:p>
            <a:pPr marL="914400" lvl="1" indent="-317500" algn="l" rtl="0">
              <a:spcBef>
                <a:spcPts val="0"/>
              </a:spcBef>
              <a:spcAft>
                <a:spcPts val="0"/>
              </a:spcAft>
              <a:buSzPts val="1400"/>
              <a:buChar char="○"/>
            </a:pPr>
            <a:r>
              <a:rPr lang="en-GB" dirty="0"/>
              <a:t>to test a function, it needs to be called from test with required inputs</a:t>
            </a:r>
            <a:endParaRPr dirty="0"/>
          </a:p>
          <a:p>
            <a:pPr marL="914400" lvl="1" indent="-317500" algn="l" rtl="0">
              <a:spcBef>
                <a:spcPts val="0"/>
              </a:spcBef>
              <a:spcAft>
                <a:spcPts val="0"/>
              </a:spcAft>
              <a:buSzPts val="1400"/>
              <a:buChar char="○"/>
            </a:pPr>
            <a:r>
              <a:rPr lang="en-GB" dirty="0"/>
              <a:t>then we will put assert to validate the output or task of the function</a:t>
            </a:r>
            <a:endParaRPr dirty="0"/>
          </a:p>
          <a:p>
            <a:pPr marL="914400" lvl="1" indent="-317500" algn="l" rtl="0">
              <a:spcBef>
                <a:spcPts val="0"/>
              </a:spcBef>
              <a:spcAft>
                <a:spcPts val="0"/>
              </a:spcAft>
              <a:buSzPts val="1400"/>
              <a:buChar char="○"/>
            </a:pPr>
            <a:r>
              <a:rPr lang="en-GB" dirty="0">
                <a:highlight>
                  <a:srgbClr val="FFFF00"/>
                </a:highlight>
              </a:rPr>
              <a:t>code: 07. Testing Examples\02.TestingFunction</a:t>
            </a:r>
          </a:p>
          <a:p>
            <a:pPr marL="914400" lvl="1" indent="-317500" algn="l" rtl="0">
              <a:spcBef>
                <a:spcPts val="0"/>
              </a:spcBef>
              <a:spcAft>
                <a:spcPts val="0"/>
              </a:spcAft>
              <a:buSzPts val="1400"/>
              <a:buChar char="○"/>
            </a:pPr>
            <a:endParaRPr b="1" dirty="0"/>
          </a:p>
          <a:p>
            <a:pPr marL="457200" lvl="0" indent="-342900" algn="l" rtl="0">
              <a:spcBef>
                <a:spcPts val="0"/>
              </a:spcBef>
              <a:spcAft>
                <a:spcPts val="0"/>
              </a:spcAft>
              <a:buSzPts val="1800"/>
              <a:buChar char="●"/>
            </a:pPr>
            <a:r>
              <a:rPr lang="en-GB" dirty="0"/>
              <a:t>Testing Asynchronous Function (</a:t>
            </a:r>
            <a:r>
              <a:rPr lang="en-GB" dirty="0" err="1"/>
              <a:t>callback</a:t>
            </a:r>
            <a:r>
              <a:rPr lang="en-GB" dirty="0"/>
              <a:t>)</a:t>
            </a:r>
            <a:endParaRPr dirty="0"/>
          </a:p>
          <a:p>
            <a:pPr marL="914400" lvl="1" indent="-317500" algn="l" rtl="0">
              <a:spcBef>
                <a:spcPts val="0"/>
              </a:spcBef>
              <a:spcAft>
                <a:spcPts val="0"/>
              </a:spcAft>
              <a:buSzPts val="1400"/>
              <a:buChar char="○"/>
            </a:pPr>
            <a:r>
              <a:rPr lang="en-GB" dirty="0"/>
              <a:t>we need to tell Mocha when the test is complete because of async nature</a:t>
            </a:r>
            <a:endParaRPr dirty="0"/>
          </a:p>
          <a:p>
            <a:pPr marL="914400" lvl="1" indent="-317500" algn="l" rtl="0">
              <a:spcBef>
                <a:spcPts val="0"/>
              </a:spcBef>
              <a:spcAft>
                <a:spcPts val="0"/>
              </a:spcAft>
              <a:buSzPts val="1400"/>
              <a:buChar char="○"/>
            </a:pPr>
            <a:r>
              <a:rPr lang="en-GB" dirty="0">
                <a:highlight>
                  <a:srgbClr val="FFFF00"/>
                </a:highlight>
              </a:rPr>
              <a:t>code: 07.Testing Examples\03.AsyncCallback</a:t>
            </a:r>
          </a:p>
          <a:p>
            <a:pPr marL="914400" lvl="1" indent="-317500" algn="l" rtl="0">
              <a:spcBef>
                <a:spcPts val="0"/>
              </a:spcBef>
              <a:spcAft>
                <a:spcPts val="0"/>
              </a:spcAft>
              <a:buSzPts val="1400"/>
              <a:buChar char="○"/>
            </a:pPr>
            <a:endParaRPr b="1" dirty="0"/>
          </a:p>
          <a:p>
            <a:pPr marL="457200" lvl="0" indent="-342900" algn="l" rtl="0">
              <a:spcBef>
                <a:spcPts val="0"/>
              </a:spcBef>
              <a:spcAft>
                <a:spcPts val="0"/>
              </a:spcAft>
              <a:buSzPts val="1800"/>
              <a:buChar char="●"/>
            </a:pPr>
            <a:r>
              <a:rPr lang="en-GB" dirty="0"/>
              <a:t>Hooks</a:t>
            </a:r>
            <a:endParaRPr dirty="0"/>
          </a:p>
          <a:p>
            <a:pPr marL="914400" lvl="1" indent="-317500" algn="l" rtl="0">
              <a:spcBef>
                <a:spcPts val="0"/>
              </a:spcBef>
              <a:spcAft>
                <a:spcPts val="0"/>
              </a:spcAft>
              <a:buSzPts val="1400"/>
              <a:buChar char="○"/>
            </a:pPr>
            <a:r>
              <a:rPr lang="en-GB" dirty="0"/>
              <a:t>We might want to execute some code before or after each test </a:t>
            </a:r>
            <a:endParaRPr dirty="0"/>
          </a:p>
          <a:p>
            <a:pPr marL="1371600" lvl="2" indent="-317500" algn="l" rtl="0">
              <a:spcBef>
                <a:spcPts val="0"/>
              </a:spcBef>
              <a:spcAft>
                <a:spcPts val="0"/>
              </a:spcAft>
              <a:buSzPts val="1400"/>
              <a:buChar char="■"/>
            </a:pPr>
            <a:r>
              <a:rPr lang="en-GB" dirty="0"/>
              <a:t>to setup pre-conditions before test  </a:t>
            </a:r>
            <a:endParaRPr dirty="0"/>
          </a:p>
          <a:p>
            <a:pPr marL="1371600" lvl="2" indent="-317500" algn="l" rtl="0">
              <a:spcBef>
                <a:spcPts val="0"/>
              </a:spcBef>
              <a:spcAft>
                <a:spcPts val="0"/>
              </a:spcAft>
              <a:buSzPts val="1400"/>
              <a:buChar char="■"/>
            </a:pPr>
            <a:r>
              <a:rPr lang="en-GB" dirty="0" err="1"/>
              <a:t>cleanup</a:t>
            </a:r>
            <a:r>
              <a:rPr lang="en-GB" dirty="0"/>
              <a:t> after test </a:t>
            </a:r>
            <a:endParaRPr dirty="0"/>
          </a:p>
          <a:p>
            <a:pPr marL="914400" lvl="1" indent="-317500" algn="l" rtl="0">
              <a:spcBef>
                <a:spcPts val="0"/>
              </a:spcBef>
              <a:spcAft>
                <a:spcPts val="0"/>
              </a:spcAft>
              <a:buSzPts val="1400"/>
              <a:buChar char="○"/>
            </a:pPr>
            <a:r>
              <a:rPr lang="en-GB" dirty="0"/>
              <a:t>those code can be put inside </a:t>
            </a:r>
            <a:r>
              <a:rPr lang="en-GB" b="1" dirty="0" err="1"/>
              <a:t>beforeEach</a:t>
            </a:r>
            <a:r>
              <a:rPr lang="en-GB" b="1" dirty="0"/>
              <a:t>()</a:t>
            </a:r>
            <a:r>
              <a:rPr lang="en-GB" dirty="0"/>
              <a:t> and </a:t>
            </a:r>
            <a:r>
              <a:rPr lang="en-GB" b="1" dirty="0" err="1"/>
              <a:t>afterEach</a:t>
            </a:r>
            <a:r>
              <a:rPr lang="en-GB" b="1" dirty="0"/>
              <a:t>() </a:t>
            </a:r>
            <a:r>
              <a:rPr lang="en-GB" dirty="0"/>
              <a:t>methods.</a:t>
            </a:r>
            <a:endParaRPr dirty="0"/>
          </a:p>
          <a:p>
            <a:pPr marL="914400" lvl="1" indent="-317500" algn="l" rtl="0">
              <a:spcBef>
                <a:spcPts val="0"/>
              </a:spcBef>
              <a:spcAft>
                <a:spcPts val="0"/>
              </a:spcAft>
              <a:buSzPts val="1400"/>
              <a:buChar char="○"/>
            </a:pPr>
            <a:r>
              <a:rPr lang="en-GB" dirty="0">
                <a:highlight>
                  <a:srgbClr val="FFFF00"/>
                </a:highlight>
              </a:rPr>
              <a:t>Code: 07.Testing Examples\04.Hooks </a:t>
            </a:r>
            <a:endParaRPr dirty="0">
              <a:highlight>
                <a:srgbClr val="FFFF00"/>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Chai</a:t>
            </a:r>
            <a:endParaRPr/>
          </a:p>
        </p:txBody>
      </p:sp>
      <p:sp>
        <p:nvSpPr>
          <p:cNvPr id="121" name="Google Shape;121;p20"/>
          <p:cNvSpPr txBox="1">
            <a:spLocks noGrp="1"/>
          </p:cNvSpPr>
          <p:nvPr>
            <p:ph type="body" idx="1"/>
          </p:nvPr>
        </p:nvSpPr>
        <p:spPr>
          <a:xfrm>
            <a:off x="311700" y="1043723"/>
            <a:ext cx="8520600" cy="5371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An assertion library which provides </a:t>
            </a:r>
            <a:r>
              <a:rPr lang="en-GB" b="1" dirty="0"/>
              <a:t>natural language assertions</a:t>
            </a:r>
            <a:r>
              <a:rPr lang="en-GB" dirty="0"/>
              <a:t>, </a:t>
            </a:r>
            <a:endParaRPr dirty="0"/>
          </a:p>
          <a:p>
            <a:pPr marL="914400" lvl="1" indent="-317500" algn="l" rtl="0">
              <a:spcBef>
                <a:spcPts val="0"/>
              </a:spcBef>
              <a:spcAft>
                <a:spcPts val="0"/>
              </a:spcAft>
              <a:buSzPts val="1400"/>
              <a:buChar char="○"/>
            </a:pPr>
            <a:r>
              <a:rPr lang="en-GB" dirty="0"/>
              <a:t>expressive and readable style</a:t>
            </a:r>
            <a:endParaRPr dirty="0"/>
          </a:p>
          <a:p>
            <a:pPr marL="914400" lvl="1" indent="-317500" algn="l" rtl="0">
              <a:spcBef>
                <a:spcPts val="0"/>
              </a:spcBef>
              <a:spcAft>
                <a:spcPts val="0"/>
              </a:spcAft>
              <a:buSzPts val="1400"/>
              <a:buChar char="○"/>
            </a:pPr>
            <a:r>
              <a:rPr lang="en-GB" dirty="0"/>
              <a:t>can be paired with any testing framework</a:t>
            </a:r>
            <a:endParaRPr dirty="0"/>
          </a:p>
          <a:p>
            <a:pPr marL="914400" lvl="1" indent="-317500" algn="l" rtl="0">
              <a:spcBef>
                <a:spcPts val="0"/>
              </a:spcBef>
              <a:spcAft>
                <a:spcPts val="0"/>
              </a:spcAft>
              <a:buSzPts val="1400"/>
              <a:buChar char="○"/>
            </a:pPr>
            <a:r>
              <a:rPr lang="en-GB" dirty="0" err="1">
                <a:latin typeface="Courier New"/>
                <a:ea typeface="Courier New"/>
                <a:cs typeface="Courier New"/>
                <a:sym typeface="Courier New"/>
              </a:rPr>
              <a:t>npm</a:t>
            </a:r>
            <a:r>
              <a:rPr lang="en-GB" dirty="0">
                <a:latin typeface="Courier New"/>
                <a:ea typeface="Courier New"/>
                <a:cs typeface="Courier New"/>
                <a:sym typeface="Courier New"/>
              </a:rPr>
              <a:t> install chai</a:t>
            </a:r>
            <a:endParaRPr dirty="0"/>
          </a:p>
          <a:p>
            <a:pPr marL="457200" lvl="0" indent="-342900" algn="l" rtl="0">
              <a:spcBef>
                <a:spcPts val="0"/>
              </a:spcBef>
              <a:spcAft>
                <a:spcPts val="0"/>
              </a:spcAft>
              <a:buSzPts val="1800"/>
              <a:buChar char="●"/>
            </a:pPr>
            <a:r>
              <a:rPr lang="en-GB" dirty="0"/>
              <a:t>Interfaces</a:t>
            </a:r>
            <a:endParaRPr dirty="0"/>
          </a:p>
          <a:p>
            <a:pPr marL="914400" lvl="1" indent="-317500" algn="l" rtl="0">
              <a:spcBef>
                <a:spcPts val="0"/>
              </a:spcBef>
              <a:spcAft>
                <a:spcPts val="0"/>
              </a:spcAft>
              <a:buSzPts val="1400"/>
              <a:buChar char="○"/>
            </a:pPr>
            <a:r>
              <a:rPr lang="en-GB" b="1" dirty="0"/>
              <a:t>expect</a:t>
            </a:r>
            <a:r>
              <a:rPr lang="en-GB" dirty="0"/>
              <a:t> interface provides function for assertion</a:t>
            </a:r>
            <a:endParaRPr dirty="0"/>
          </a:p>
          <a:p>
            <a:pPr marL="914400" lvl="1" indent="-317500" algn="l" rtl="0">
              <a:spcBef>
                <a:spcPts val="0"/>
              </a:spcBef>
              <a:spcAft>
                <a:spcPts val="0"/>
              </a:spcAft>
              <a:buSzPts val="1400"/>
              <a:buChar char="○"/>
            </a:pPr>
            <a:r>
              <a:rPr lang="en-GB" b="1" dirty="0"/>
              <a:t>should</a:t>
            </a:r>
            <a:r>
              <a:rPr lang="en-GB" dirty="0"/>
              <a:t> interface extends each object with a should property for assertion</a:t>
            </a:r>
            <a:endParaRPr dirty="0"/>
          </a:p>
          <a:p>
            <a:pPr marL="457200" lvl="0" indent="-342900" algn="l" rtl="0">
              <a:spcBef>
                <a:spcPts val="0"/>
              </a:spcBef>
              <a:spcAft>
                <a:spcPts val="0"/>
              </a:spcAft>
              <a:buSzPts val="1800"/>
              <a:buChar char="●"/>
            </a:pPr>
            <a:r>
              <a:rPr lang="en-GB" dirty="0"/>
              <a:t>Example:</a:t>
            </a:r>
            <a:endParaRPr dirty="0"/>
          </a:p>
          <a:p>
            <a:pPr marL="914400" lvl="1" indent="-317500" algn="l" rtl="0">
              <a:spcBef>
                <a:spcPts val="0"/>
              </a:spcBef>
              <a:spcAft>
                <a:spcPts val="0"/>
              </a:spcAft>
              <a:buSzPts val="1400"/>
              <a:buChar char="○"/>
            </a:pPr>
            <a:r>
              <a:rPr lang="en-GB" dirty="0">
                <a:highlight>
                  <a:srgbClr val="FFFF00"/>
                </a:highlight>
              </a:rPr>
              <a:t>Code: 07.Testing Examples\05.ExpectShould</a:t>
            </a:r>
            <a:endParaRPr dirty="0">
              <a:highlight>
                <a:srgbClr val="FFFF00"/>
              </a:highlight>
            </a:endParaRPr>
          </a:p>
          <a:p>
            <a:pPr marL="914400" lvl="1" indent="-317500" algn="l" rtl="0">
              <a:spcBef>
                <a:spcPts val="0"/>
              </a:spcBef>
              <a:spcAft>
                <a:spcPts val="0"/>
              </a:spcAft>
              <a:buSzPts val="1400"/>
              <a:buChar char="○"/>
            </a:pPr>
            <a:r>
              <a:rPr lang="en-GB" dirty="0">
                <a:latin typeface="Courier New"/>
                <a:ea typeface="Courier New"/>
                <a:cs typeface="Courier New"/>
                <a:sym typeface="Courier New"/>
              </a:rPr>
              <a:t>//</a:t>
            </a:r>
            <a:r>
              <a:rPr lang="en-GB" dirty="0" err="1">
                <a:latin typeface="Courier New"/>
                <a:ea typeface="Courier New"/>
                <a:cs typeface="Courier New"/>
                <a:sym typeface="Courier New"/>
              </a:rPr>
              <a:t>assert.equal</a:t>
            </a:r>
            <a:r>
              <a:rPr lang="en-GB" dirty="0">
                <a:latin typeface="Courier New"/>
                <a:ea typeface="Courier New"/>
                <a:cs typeface="Courier New"/>
                <a:sym typeface="Courier New"/>
              </a:rPr>
              <a:t>(</a:t>
            </a:r>
            <a:r>
              <a:rPr lang="en-GB" dirty="0" err="1">
                <a:latin typeface="Courier New"/>
                <a:ea typeface="Courier New"/>
                <a:cs typeface="Courier New"/>
                <a:sym typeface="Courier New"/>
              </a:rPr>
              <a:t>isValid</a:t>
            </a:r>
            <a:r>
              <a:rPr lang="en-GB" dirty="0">
                <a:latin typeface="Courier New"/>
                <a:ea typeface="Courier New"/>
                <a:cs typeface="Courier New"/>
                <a:sym typeface="Courier New"/>
              </a:rPr>
              <a:t>, true);      </a:t>
            </a:r>
            <a:br>
              <a:rPr lang="en-GB" dirty="0">
                <a:latin typeface="Courier New"/>
                <a:ea typeface="Courier New"/>
                <a:cs typeface="Courier New"/>
                <a:sym typeface="Courier New"/>
              </a:rPr>
            </a:br>
            <a:r>
              <a:rPr lang="en-GB" dirty="0">
                <a:latin typeface="Courier New"/>
                <a:ea typeface="Courier New"/>
                <a:cs typeface="Courier New"/>
                <a:sym typeface="Courier New"/>
              </a:rPr>
              <a:t>expect(</a:t>
            </a:r>
            <a:r>
              <a:rPr lang="en-GB" dirty="0" err="1">
                <a:latin typeface="Courier New"/>
                <a:ea typeface="Courier New"/>
                <a:cs typeface="Courier New"/>
                <a:sym typeface="Courier New"/>
              </a:rPr>
              <a:t>isValid</a:t>
            </a:r>
            <a:r>
              <a:rPr lang="en-GB" dirty="0">
                <a:latin typeface="Courier New"/>
                <a:ea typeface="Courier New"/>
                <a:cs typeface="Courier New"/>
                <a:sym typeface="Courier New"/>
              </a:rPr>
              <a:t>).</a:t>
            </a:r>
            <a:r>
              <a:rPr lang="en-GB" dirty="0" err="1">
                <a:latin typeface="Courier New"/>
                <a:ea typeface="Courier New"/>
                <a:cs typeface="Courier New"/>
                <a:sym typeface="Courier New"/>
              </a:rPr>
              <a:t>to.be.true</a:t>
            </a:r>
            <a:r>
              <a:rPr lang="en-GB" dirty="0">
                <a:latin typeface="Courier New"/>
                <a:ea typeface="Courier New"/>
                <a:cs typeface="Courier New"/>
                <a:sym typeface="Courier New"/>
              </a:rPr>
              <a:t>; });</a:t>
            </a:r>
            <a:endParaRPr dirty="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GB" dirty="0"/>
              <a:t>Chai provides expressive language and readable style like below:</a:t>
            </a:r>
            <a:endParaRPr dirty="0"/>
          </a:p>
          <a:p>
            <a:pPr marL="914400" lvl="1" indent="-317500" algn="l" rtl="0">
              <a:spcBef>
                <a:spcPts val="0"/>
              </a:spcBef>
              <a:spcAft>
                <a:spcPts val="0"/>
              </a:spcAft>
              <a:buSzPts val="1400"/>
              <a:buChar char="○"/>
            </a:pPr>
            <a:r>
              <a:rPr lang="en-GB" dirty="0">
                <a:highlight>
                  <a:srgbClr val="FFFF00"/>
                </a:highlight>
              </a:rPr>
              <a:t>Code: 07.Testing Examples\06.ChaiStyle</a:t>
            </a:r>
            <a:endParaRPr dirty="0">
              <a:highlight>
                <a:srgbClr val="FFFF00"/>
              </a:highlight>
            </a:endParaRPr>
          </a:p>
          <a:p>
            <a:pPr marL="914400" marR="0" lvl="1" indent="-317500" algn="l" rtl="0">
              <a:lnSpc>
                <a:spcPct val="115000"/>
              </a:lnSpc>
              <a:spcBef>
                <a:spcPts val="0"/>
              </a:spcBef>
              <a:spcAft>
                <a:spcPts val="0"/>
              </a:spcAft>
              <a:buSzPts val="1400"/>
              <a:buChar char="○"/>
            </a:pPr>
            <a:r>
              <a:rPr lang="en-GB" dirty="0" err="1">
                <a:latin typeface="Courier New"/>
                <a:ea typeface="Courier New"/>
                <a:cs typeface="Courier New"/>
                <a:sym typeface="Courier New"/>
              </a:rPr>
              <a:t>car.should.have.property</a:t>
            </a:r>
            <a:r>
              <a:rPr lang="en-GB" dirty="0">
                <a:latin typeface="Courier New"/>
                <a:ea typeface="Courier New"/>
                <a:cs typeface="Courier New"/>
                <a:sym typeface="Courier New"/>
              </a:rPr>
              <a:t>('name').equal('Compass');</a:t>
            </a:r>
            <a:endParaRPr dirty="0">
              <a:latin typeface="Courier New"/>
              <a:ea typeface="Courier New"/>
              <a:cs typeface="Courier New"/>
              <a:sym typeface="Courier New"/>
            </a:endParaRPr>
          </a:p>
          <a:p>
            <a:pPr marL="914400" marR="0" lvl="1" indent="-317500" algn="l" rtl="0">
              <a:lnSpc>
                <a:spcPct val="115000"/>
              </a:lnSpc>
              <a:spcBef>
                <a:spcPts val="0"/>
              </a:spcBef>
              <a:spcAft>
                <a:spcPts val="0"/>
              </a:spcAft>
              <a:buSzPts val="1400"/>
              <a:buChar char="○"/>
            </a:pPr>
            <a:r>
              <a:rPr lang="en-GB" dirty="0" err="1">
                <a:latin typeface="Courier New"/>
                <a:ea typeface="Courier New"/>
                <a:cs typeface="Courier New"/>
                <a:sym typeface="Courier New"/>
              </a:rPr>
              <a:t>should.not.exist</a:t>
            </a:r>
            <a:r>
              <a:rPr lang="en-GB" dirty="0">
                <a:latin typeface="Courier New"/>
                <a:ea typeface="Courier New"/>
                <a:cs typeface="Courier New"/>
                <a:sym typeface="Courier New"/>
              </a:rPr>
              <a:t>(car);</a:t>
            </a:r>
            <a:endParaRPr dirty="0">
              <a:latin typeface="Courier New"/>
              <a:ea typeface="Courier New"/>
              <a:cs typeface="Courier New"/>
              <a:sym typeface="Courier New"/>
            </a:endParaRPr>
          </a:p>
          <a:p>
            <a:pPr marL="457200" marR="0" lvl="0" indent="-342900" algn="l" rtl="0">
              <a:lnSpc>
                <a:spcPct val="115000"/>
              </a:lnSpc>
              <a:spcBef>
                <a:spcPts val="0"/>
              </a:spcBef>
              <a:spcAft>
                <a:spcPts val="0"/>
              </a:spcAft>
              <a:buSzPts val="1800"/>
              <a:buFont typeface="Courier New"/>
              <a:buChar char="●"/>
            </a:pPr>
            <a:r>
              <a:rPr lang="en-GB" dirty="0"/>
              <a:t>Support to test HTTP applications without having to start the server manually</a:t>
            </a:r>
            <a:endParaRPr dirty="0"/>
          </a:p>
          <a:p>
            <a:pPr marL="914400" lvl="1" indent="-317500" algn="l" rtl="0">
              <a:lnSpc>
                <a:spcPct val="150000"/>
              </a:lnSpc>
              <a:spcBef>
                <a:spcPts val="0"/>
              </a:spcBef>
              <a:spcAft>
                <a:spcPts val="0"/>
              </a:spcAft>
              <a:buSzPts val="1400"/>
              <a:buFont typeface="Courier New"/>
              <a:buChar char="○"/>
            </a:pPr>
            <a:r>
              <a:rPr lang="en-GB" b="1" dirty="0"/>
              <a:t>chai-http</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Test WoT Proxy API</a:t>
            </a:r>
            <a:endParaRPr/>
          </a:p>
        </p:txBody>
      </p:sp>
      <p:sp>
        <p:nvSpPr>
          <p:cNvPr id="127" name="Google Shape;127;p21"/>
          <p:cNvSpPr txBox="1">
            <a:spLocks noGrp="1"/>
          </p:cNvSpPr>
          <p:nvPr>
            <p:ph type="body" idx="1"/>
          </p:nvPr>
        </p:nvSpPr>
        <p:spPr>
          <a:xfrm>
            <a:off x="311700" y="1291775"/>
            <a:ext cx="8520600" cy="52215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highlight>
                  <a:srgbClr val="FFFF00"/>
                </a:highlight>
              </a:rPr>
              <a:t>Code: 08. Test </a:t>
            </a:r>
            <a:r>
              <a:rPr lang="en-GB" dirty="0" err="1">
                <a:highlight>
                  <a:srgbClr val="FFFF00"/>
                </a:highlight>
              </a:rPr>
              <a:t>WoT</a:t>
            </a:r>
            <a:r>
              <a:rPr lang="en-GB" dirty="0">
                <a:highlight>
                  <a:srgbClr val="FFFF00"/>
                </a:highlight>
              </a:rPr>
              <a:t> Proxy</a:t>
            </a:r>
            <a:endParaRPr dirty="0">
              <a:highlight>
                <a:srgbClr val="FFFF00"/>
              </a:highlight>
            </a:endParaRPr>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We can add test code for the “temperature” route</a:t>
            </a:r>
            <a:endParaRPr dirty="0"/>
          </a:p>
          <a:p>
            <a:pPr marL="914400" lvl="1" indent="-317500" algn="l" rtl="0">
              <a:spcBef>
                <a:spcPts val="0"/>
              </a:spcBef>
              <a:spcAft>
                <a:spcPts val="0"/>
              </a:spcAft>
              <a:buSzPts val="1400"/>
              <a:buChar char="○"/>
            </a:pPr>
            <a:r>
              <a:rPr lang="en-GB" dirty="0"/>
              <a:t>add a “test” folder</a:t>
            </a:r>
            <a:endParaRPr dirty="0"/>
          </a:p>
          <a:p>
            <a:pPr marL="914400" lvl="1" indent="-317500" algn="l" rtl="0">
              <a:spcBef>
                <a:spcPts val="0"/>
              </a:spcBef>
              <a:spcAft>
                <a:spcPts val="0"/>
              </a:spcAft>
              <a:buSzPts val="1400"/>
              <a:buChar char="○"/>
            </a:pPr>
            <a:r>
              <a:rPr lang="en-GB" dirty="0"/>
              <a:t>see “test/temperature-</a:t>
            </a:r>
            <a:r>
              <a:rPr lang="en-GB" dirty="0" err="1"/>
              <a:t>test.js</a:t>
            </a:r>
            <a:r>
              <a:rPr lang="en-GB" dirty="0"/>
              <a:t>”</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Add a new command in </a:t>
            </a:r>
            <a:r>
              <a:rPr lang="en-GB" dirty="0" err="1"/>
              <a:t>package.json</a:t>
            </a:r>
            <a:endParaRPr dirty="0"/>
          </a:p>
          <a:p>
            <a:pPr marL="914400" lvl="1" indent="-317500" algn="l" rtl="0">
              <a:spcBef>
                <a:spcPts val="0"/>
              </a:spcBef>
              <a:spcAft>
                <a:spcPts val="0"/>
              </a:spcAft>
              <a:buSzPts val="1400"/>
              <a:buChar char="○"/>
            </a:pPr>
            <a:r>
              <a:rPr lang="en-GB" dirty="0">
                <a:latin typeface="Courier New"/>
                <a:ea typeface="Courier New"/>
                <a:cs typeface="Courier New"/>
                <a:sym typeface="Courier New"/>
              </a:rPr>
              <a:t>"test": "mocha"</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We can add test code for the “measurement” route</a:t>
            </a:r>
            <a:endParaRPr dirty="0"/>
          </a:p>
          <a:p>
            <a:pPr marL="457200" lvl="0" indent="-342900" algn="l" rtl="0">
              <a:spcBef>
                <a:spcPts val="0"/>
              </a:spcBef>
              <a:spcAft>
                <a:spcPts val="0"/>
              </a:spcAft>
              <a:buSzPts val="1800"/>
              <a:buChar char="●"/>
            </a:pPr>
            <a:endParaRPr lang="en-GB" sz="1000" dirty="0"/>
          </a:p>
          <a:p>
            <a:pPr marL="457200" lvl="0" indent="-342900" algn="l" rtl="0">
              <a:spcBef>
                <a:spcPts val="0"/>
              </a:spcBef>
              <a:spcAft>
                <a:spcPts val="0"/>
              </a:spcAft>
              <a:buSzPts val="1800"/>
              <a:buChar char="●"/>
            </a:pPr>
            <a:r>
              <a:rPr lang="en-GB" dirty="0"/>
              <a:t>We can also check our </a:t>
            </a:r>
            <a:r>
              <a:rPr lang="en-GB" b="1" dirty="0"/>
              <a:t>test coverage</a:t>
            </a:r>
            <a:endParaRPr b="1" dirty="0"/>
          </a:p>
          <a:p>
            <a:pPr marL="914400" lvl="1" indent="-317500" algn="l" rtl="0">
              <a:spcBef>
                <a:spcPts val="0"/>
              </a:spcBef>
              <a:spcAft>
                <a:spcPts val="0"/>
              </a:spcAft>
              <a:buSzPts val="1400"/>
              <a:buChar char="○"/>
            </a:pPr>
            <a:r>
              <a:rPr lang="en-GB" dirty="0"/>
              <a:t>a measure to describe the degree to which the source code of a program is executed when a particular test suite runs</a:t>
            </a:r>
            <a:endParaRPr dirty="0"/>
          </a:p>
          <a:p>
            <a:pPr marL="914400" lvl="1" indent="-317500" algn="l" rtl="0">
              <a:spcBef>
                <a:spcPts val="0"/>
              </a:spcBef>
              <a:spcAft>
                <a:spcPts val="0"/>
              </a:spcAft>
              <a:buSzPts val="1400"/>
              <a:buChar char="○"/>
            </a:pPr>
            <a:r>
              <a:rPr lang="en-GB" dirty="0"/>
              <a:t>a program with high test coverage has a lower chance of containing undetected software bugs compared to a program with low test coverage</a:t>
            </a:r>
            <a:endParaRPr dirty="0"/>
          </a:p>
          <a:p>
            <a:pPr marL="914400" lvl="1" indent="-317500" algn="l" rtl="0">
              <a:spcBef>
                <a:spcPts val="0"/>
              </a:spcBef>
              <a:spcAft>
                <a:spcPts val="0"/>
              </a:spcAft>
              <a:buSzPts val="1400"/>
              <a:buChar char="○"/>
            </a:pPr>
            <a:r>
              <a:rPr lang="en-GB" dirty="0"/>
              <a:t>many different metrics</a:t>
            </a:r>
            <a:endParaRPr dirty="0"/>
          </a:p>
          <a:p>
            <a:pPr marL="1371600" lvl="2" indent="-317500" algn="l" rtl="0">
              <a:spcBef>
                <a:spcPts val="0"/>
              </a:spcBef>
              <a:spcAft>
                <a:spcPts val="0"/>
              </a:spcAft>
              <a:buSzPts val="1400"/>
              <a:buChar char="■"/>
            </a:pPr>
            <a:r>
              <a:rPr lang="en-GB" dirty="0"/>
              <a:t>the percentage of program subroutines </a:t>
            </a:r>
            <a:endParaRPr dirty="0"/>
          </a:p>
          <a:p>
            <a:pPr marL="1371600" lvl="2" indent="-317500" algn="l" rtl="0">
              <a:spcBef>
                <a:spcPts val="0"/>
              </a:spcBef>
              <a:spcAft>
                <a:spcPts val="0"/>
              </a:spcAft>
              <a:buSzPts val="1400"/>
              <a:buChar char="■"/>
            </a:pPr>
            <a:r>
              <a:rPr lang="en-GB" dirty="0"/>
              <a:t>the percentage of program statements </a:t>
            </a:r>
            <a:endParaRPr dirty="0"/>
          </a:p>
          <a:p>
            <a:pPr marL="914400" lvl="1" indent="-317500" algn="l" rtl="0">
              <a:spcBef>
                <a:spcPts val="0"/>
              </a:spcBef>
              <a:spcAft>
                <a:spcPts val="0"/>
              </a:spcAft>
              <a:buSzPts val="1400"/>
              <a:buChar char="○"/>
            </a:pPr>
            <a:r>
              <a:rPr lang="en-GB" dirty="0" err="1">
                <a:latin typeface="Courier New"/>
                <a:ea typeface="Courier New"/>
                <a:cs typeface="Courier New"/>
                <a:sym typeface="Courier New"/>
              </a:rPr>
              <a:t>npm</a:t>
            </a:r>
            <a:r>
              <a:rPr lang="en-GB" dirty="0">
                <a:latin typeface="Courier New"/>
                <a:ea typeface="Courier New"/>
                <a:cs typeface="Courier New"/>
                <a:sym typeface="Courier New"/>
              </a:rPr>
              <a:t> install </a:t>
            </a:r>
            <a:r>
              <a:rPr lang="en-GB" dirty="0" err="1">
                <a:latin typeface="Courier New"/>
                <a:ea typeface="Courier New"/>
                <a:cs typeface="Courier New"/>
                <a:sym typeface="Courier New"/>
              </a:rPr>
              <a:t>nyc</a:t>
            </a:r>
            <a:endParaRPr dirty="0">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1"/>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Hand-on Activities	</a:t>
            </a:r>
            <a:endParaRPr/>
          </a:p>
        </p:txBody>
      </p:sp>
      <p:sp>
        <p:nvSpPr>
          <p:cNvPr id="435" name="Google Shape;435;p31"/>
          <p:cNvSpPr txBox="1">
            <a:spLocks noGrp="1"/>
          </p:cNvSpPr>
          <p:nvPr>
            <p:ph type="body" idx="1"/>
          </p:nvPr>
        </p:nvSpPr>
        <p:spPr>
          <a:xfrm>
            <a:off x="311700" y="1495333"/>
            <a:ext cx="8520600" cy="4472100"/>
          </a:xfrm>
          <a:prstGeom prst="rect">
            <a:avLst/>
          </a:prstGeom>
        </p:spPr>
        <p:txBody>
          <a:bodyPr spcFirstLastPara="1" wrap="square" lIns="91425" tIns="91425" rIns="91425" bIns="91425" anchor="t" anchorCtr="0">
            <a:noAutofit/>
          </a:bodyPr>
          <a:lstStyle/>
          <a:p>
            <a:r>
              <a:rPr lang="en-GB" dirty="0"/>
              <a:t>Modify the model, the routes, etc. in order to add the support for three new sensors (e.g. humidity, wind and pressure)</a:t>
            </a:r>
          </a:p>
          <a:p>
            <a:pPr marL="114300" lvl="0" indent="0" algn="l" rtl="0">
              <a:spcBef>
                <a:spcPts val="0"/>
              </a:spcBef>
              <a:spcAft>
                <a:spcPts val="0"/>
              </a:spcAft>
              <a:buSzPts val="1800"/>
              <a:buNone/>
            </a:pPr>
            <a:endParaRPr lang="en-GB" dirty="0"/>
          </a:p>
          <a:p>
            <a:pPr marL="457200" lvl="0" indent="-342900" algn="l" rtl="0">
              <a:spcBef>
                <a:spcPts val="0"/>
              </a:spcBef>
              <a:spcAft>
                <a:spcPts val="0"/>
              </a:spcAft>
              <a:buSzPts val="1800"/>
              <a:buChar char="●"/>
            </a:pPr>
            <a:r>
              <a:rPr lang="en-GB" dirty="0"/>
              <a:t>Modify the model, the routes, etc. in order to add the support for a new actuators (e.g. a sprinkler) and provide a web page connected using Web Socket to the </a:t>
            </a:r>
            <a:r>
              <a:rPr lang="en-GB" dirty="0" err="1"/>
              <a:t>WoT</a:t>
            </a:r>
            <a:r>
              <a:rPr lang="en-GB" dirty="0"/>
              <a:t> Proxy in order to show a real-time temperature graph</a:t>
            </a:r>
          </a:p>
          <a:p>
            <a:pPr marL="457200" lvl="0" indent="-342900" algn="l" rtl="0">
              <a:spcBef>
                <a:spcPts val="0"/>
              </a:spcBef>
              <a:spcAft>
                <a:spcPts val="0"/>
              </a:spcAft>
              <a:buSzPts val="1800"/>
              <a:buChar char="●"/>
            </a:pPr>
            <a:endParaRPr lang="en-GB" dirty="0"/>
          </a:p>
          <a:p>
            <a:r>
              <a:rPr lang="en-GB" dirty="0"/>
              <a:t>Add test for the light route</a:t>
            </a:r>
          </a:p>
          <a:p>
            <a:pPr marL="114300" lvl="0" indent="0" algn="l" rtl="0">
              <a:spcBef>
                <a:spcPts val="0"/>
              </a:spcBef>
              <a:spcAft>
                <a:spcPts val="0"/>
              </a:spcAft>
              <a:buSzPts val="1800"/>
              <a:buNone/>
            </a:pPr>
            <a:r>
              <a:rPr lang="en-GB" dirty="0"/>
              <a:t> </a:t>
            </a:r>
            <a:endParaRPr dirty="0"/>
          </a:p>
          <a:p>
            <a:pPr marL="0" lvl="0" indent="0" algn="l" rtl="0">
              <a:spcBef>
                <a:spcPts val="1600"/>
              </a:spcBef>
              <a:spcAft>
                <a:spcPts val="16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4"/>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Integration Strategy</a:t>
            </a:r>
            <a:endParaRPr/>
          </a:p>
        </p:txBody>
      </p:sp>
      <p:sp>
        <p:nvSpPr>
          <p:cNvPr id="85" name="Google Shape;85;p14"/>
          <p:cNvSpPr txBox="1">
            <a:spLocks noGrp="1"/>
          </p:cNvSpPr>
          <p:nvPr>
            <p:ph type="body" idx="1"/>
          </p:nvPr>
        </p:nvSpPr>
        <p:spPr>
          <a:xfrm>
            <a:off x="311700" y="1125821"/>
            <a:ext cx="8520600" cy="522627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Where do we implement the API of the Things to integrate it to the Web?</a:t>
            </a:r>
            <a:endParaRPr dirty="0"/>
          </a:p>
          <a:p>
            <a:pPr marL="914400" lvl="1" indent="-317500" algn="l" rtl="0">
              <a:spcBef>
                <a:spcPts val="0"/>
              </a:spcBef>
              <a:spcAft>
                <a:spcPts val="0"/>
              </a:spcAft>
              <a:buSzPts val="1400"/>
              <a:buChar char="○"/>
            </a:pPr>
            <a:r>
              <a:rPr lang="en-GB" dirty="0"/>
              <a:t>not all Things are equal!</a:t>
            </a:r>
          </a:p>
          <a:p>
            <a:pPr marL="914400" lvl="1" indent="-317500" algn="l" rtl="0">
              <a:spcBef>
                <a:spcPts val="0"/>
              </a:spcBef>
              <a:spcAft>
                <a:spcPts val="0"/>
              </a:spcAft>
              <a:buSzPts val="1400"/>
              <a:buChar char="○"/>
            </a:pPr>
            <a:r>
              <a:rPr lang="en-GB" dirty="0"/>
              <a:t>some can have Internet access and implement Web protocols natively</a:t>
            </a:r>
            <a:endParaRPr dirty="0"/>
          </a:p>
          <a:p>
            <a:pPr marL="914400" lvl="1" indent="-317500" algn="l" rtl="0">
              <a:spcBef>
                <a:spcPts val="0"/>
              </a:spcBef>
              <a:spcAft>
                <a:spcPts val="0"/>
              </a:spcAft>
              <a:buSzPts val="1400"/>
              <a:buChar char="○"/>
            </a:pPr>
            <a:r>
              <a:rPr lang="en-GB" dirty="0"/>
              <a:t>for others (power or computationally constrained) Web protocols are challenging</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Direct integration pattern</a:t>
            </a:r>
            <a:endParaRPr b="1" dirty="0"/>
          </a:p>
          <a:p>
            <a:pPr marL="914400" lvl="1" indent="-317500" algn="l" rtl="0">
              <a:spcBef>
                <a:spcPts val="0"/>
              </a:spcBef>
              <a:spcAft>
                <a:spcPts val="0"/>
              </a:spcAft>
              <a:buSzPts val="1400"/>
              <a:buChar char="○"/>
            </a:pPr>
            <a:r>
              <a:rPr lang="en-GB" dirty="0"/>
              <a:t>a Web Thing can directly offer a Web API</a:t>
            </a:r>
          </a:p>
          <a:p>
            <a:pPr marL="914400" lvl="1" indent="-317500" algn="l" rtl="0">
              <a:spcBef>
                <a:spcPts val="0"/>
              </a:spcBef>
              <a:spcAft>
                <a:spcPts val="0"/>
              </a:spcAft>
              <a:buSzPts val="1400"/>
              <a:buChar char="○"/>
            </a:pPr>
            <a:r>
              <a:rPr lang="en-GB" dirty="0"/>
              <a:t>which means it can support HTTP/WS and TCP/IP</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Gateway integration pattern</a:t>
            </a:r>
            <a:endParaRPr b="1" dirty="0"/>
          </a:p>
          <a:p>
            <a:pPr marL="914400" lvl="1" indent="-317500" algn="l" rtl="0">
              <a:spcBef>
                <a:spcPts val="0"/>
              </a:spcBef>
              <a:spcAft>
                <a:spcPts val="0"/>
              </a:spcAft>
              <a:buSzPts val="1400"/>
              <a:buChar char="○"/>
            </a:pPr>
            <a:r>
              <a:rPr lang="en-GB" dirty="0"/>
              <a:t>a more powerful device talks to devices using non-Web protocols and exposes services via a Web API</a:t>
            </a:r>
            <a:endParaRPr dirty="0"/>
          </a:p>
          <a:p>
            <a:pPr marL="914400" lvl="1" indent="-317500" algn="l" rtl="0">
              <a:spcBef>
                <a:spcPts val="0"/>
              </a:spcBef>
              <a:spcAft>
                <a:spcPts val="0"/>
              </a:spcAft>
              <a:buSzPts val="1400"/>
              <a:buChar char="○"/>
            </a:pPr>
            <a:r>
              <a:rPr lang="en-GB" dirty="0"/>
              <a:t>for devices that don’t connect directly to Internet (e.g. only support Bluetooth or ZigBee) or when they have very limited resources and cannot serve HTTP requests</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GB" b="1" dirty="0"/>
              <a:t>Cloud integration pattern</a:t>
            </a:r>
            <a:endParaRPr b="1" dirty="0"/>
          </a:p>
          <a:p>
            <a:pPr marL="914400" lvl="1" indent="-317500" algn="l" rtl="0">
              <a:spcBef>
                <a:spcPts val="0"/>
              </a:spcBef>
              <a:spcAft>
                <a:spcPts val="0"/>
              </a:spcAft>
              <a:buSzPts val="1400"/>
              <a:buChar char="○"/>
            </a:pPr>
            <a:r>
              <a:rPr lang="en-GB" dirty="0"/>
              <a:t>a powerful and scalable Web platform acts as a gateway</a:t>
            </a:r>
            <a:endParaRPr dirty="0"/>
          </a:p>
          <a:p>
            <a:pPr marL="914400" lvl="1" indent="-317500" algn="l" rtl="0">
              <a:spcBef>
                <a:spcPts val="0"/>
              </a:spcBef>
              <a:spcAft>
                <a:spcPts val="0"/>
              </a:spcAft>
              <a:buSzPts val="1400"/>
              <a:buChar char="○"/>
            </a:pPr>
            <a:r>
              <a:rPr lang="en-GB" dirty="0"/>
              <a:t>for any device that can connect to a cloud server over the Internet (regardless if it uses HTTP or not) and needs more capability that it would be able to offer alone</a:t>
            </a:r>
          </a:p>
          <a:p>
            <a:pPr marL="914400" lvl="1" indent="-317500" algn="l" rtl="0">
              <a:spcBef>
                <a:spcPts val="0"/>
              </a:spcBef>
              <a:spcAft>
                <a:spcPts val="0"/>
              </a:spcAft>
              <a:buSzPts val="1400"/>
              <a:buChar char="○"/>
            </a:pPr>
            <a:r>
              <a:rPr lang="en-GB" dirty="0"/>
              <a:t>Measurify (</a:t>
            </a:r>
            <a:r>
              <a:rPr lang="en-GB" dirty="0">
                <a:hlinkClick r:id="rId3"/>
              </a:rPr>
              <a:t>https://measurify.org/</a:t>
            </a:r>
            <a:r>
              <a:rPr lang="en-GB"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Resource Design</a:t>
            </a:r>
            <a:endParaRPr/>
          </a:p>
        </p:txBody>
      </p:sp>
      <p:sp>
        <p:nvSpPr>
          <p:cNvPr id="98" name="Google Shape;98;p16"/>
          <p:cNvSpPr txBox="1">
            <a:spLocks noGrp="1"/>
          </p:cNvSpPr>
          <p:nvPr>
            <p:ph type="body" idx="1"/>
          </p:nvPr>
        </p:nvSpPr>
        <p:spPr>
          <a:xfrm>
            <a:off x="311700" y="1140704"/>
            <a:ext cx="8520600" cy="518171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Consider the physical resources on our devices and map them into REST resources</a:t>
            </a: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dirty="0"/>
          </a:p>
          <a:p>
            <a:pPr marL="0" lvl="0" indent="0" algn="l" rtl="0">
              <a:spcBef>
                <a:spcPts val="1600"/>
              </a:spcBef>
              <a:spcAft>
                <a:spcPts val="0"/>
              </a:spcAft>
              <a:buNone/>
            </a:pPr>
            <a:endParaRPr lang="it-IT" dirty="0"/>
          </a:p>
          <a:p>
            <a:pPr marL="0" lvl="0" indent="0" algn="l" rtl="0">
              <a:spcBef>
                <a:spcPts val="1600"/>
              </a:spcBef>
              <a:spcAft>
                <a:spcPts val="0"/>
              </a:spcAft>
              <a:buNone/>
            </a:pPr>
            <a:endParaRPr sz="100" dirty="0"/>
          </a:p>
          <a:p>
            <a:pPr marL="457200" lvl="0" indent="-342900" algn="l" rtl="0">
              <a:spcBef>
                <a:spcPts val="1600"/>
              </a:spcBef>
              <a:spcAft>
                <a:spcPts val="0"/>
              </a:spcAft>
              <a:buSzPts val="1800"/>
              <a:buChar char="●"/>
            </a:pPr>
            <a:r>
              <a:rPr lang="en-GB" dirty="0">
                <a:highlight>
                  <a:srgbClr val="FFFF00"/>
                </a:highlight>
              </a:rPr>
              <a:t>Code: 01. Simple Thing</a:t>
            </a:r>
            <a:endParaRPr dirty="0">
              <a:highlight>
                <a:srgbClr val="FFFF00"/>
              </a:highlight>
            </a:endParaRPr>
          </a:p>
        </p:txBody>
      </p:sp>
      <p:grpSp>
        <p:nvGrpSpPr>
          <p:cNvPr id="99" name="Google Shape;99;p16"/>
          <p:cNvGrpSpPr/>
          <p:nvPr/>
        </p:nvGrpSpPr>
        <p:grpSpPr>
          <a:xfrm>
            <a:off x="930475" y="1902575"/>
            <a:ext cx="7174500" cy="3896500"/>
            <a:chOff x="397075" y="1902575"/>
            <a:chExt cx="7174500" cy="3896500"/>
          </a:xfrm>
        </p:grpSpPr>
        <p:sp>
          <p:nvSpPr>
            <p:cNvPr id="100" name="Google Shape;100;p16"/>
            <p:cNvSpPr/>
            <p:nvPr/>
          </p:nvSpPr>
          <p:spPr>
            <a:xfrm>
              <a:off x="811975" y="3805900"/>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6"/>
            <p:cNvSpPr/>
            <p:nvPr/>
          </p:nvSpPr>
          <p:spPr>
            <a:xfrm>
              <a:off x="5062250" y="5423025"/>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6"/>
            <p:cNvSpPr/>
            <p:nvPr/>
          </p:nvSpPr>
          <p:spPr>
            <a:xfrm>
              <a:off x="5062250" y="3783875"/>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6"/>
            <p:cNvSpPr/>
            <p:nvPr/>
          </p:nvSpPr>
          <p:spPr>
            <a:xfrm>
              <a:off x="5062250" y="4567900"/>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6"/>
            <p:cNvSpPr/>
            <p:nvPr/>
          </p:nvSpPr>
          <p:spPr>
            <a:xfrm>
              <a:off x="5214650" y="2186925"/>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6"/>
            <p:cNvSpPr/>
            <p:nvPr/>
          </p:nvSpPr>
          <p:spPr>
            <a:xfrm>
              <a:off x="5214575" y="2801625"/>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a:off x="3580550" y="2457750"/>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p:nvPr/>
          </p:nvSpPr>
          <p:spPr>
            <a:xfrm>
              <a:off x="2674625" y="4610825"/>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6"/>
            <p:cNvSpPr/>
            <p:nvPr/>
          </p:nvSpPr>
          <p:spPr>
            <a:xfrm>
              <a:off x="1997300" y="2801625"/>
              <a:ext cx="194700" cy="183000"/>
            </a:xfrm>
            <a:prstGeom prst="ellipse">
              <a:avLst/>
            </a:prstGeom>
            <a:solidFill>
              <a:schemeClr val="lt1"/>
            </a:solid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txBox="1"/>
            <p:nvPr/>
          </p:nvSpPr>
          <p:spPr>
            <a:xfrm>
              <a:off x="397075" y="4041725"/>
              <a:ext cx="14478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t>Root URL</a:t>
              </a:r>
              <a:endParaRPr sz="1200" b="1"/>
            </a:p>
            <a:p>
              <a:pPr marL="0" lvl="0" indent="0" algn="l" rtl="0">
                <a:spcBef>
                  <a:spcPts val="0"/>
                </a:spcBef>
                <a:spcAft>
                  <a:spcPts val="0"/>
                </a:spcAft>
                <a:buNone/>
              </a:pPr>
              <a:r>
                <a:rPr lang="en-GB" sz="1200" u="sng"/>
                <a:t>localhost:8484/iot</a:t>
              </a:r>
              <a:endParaRPr sz="1200" u="sng"/>
            </a:p>
          </p:txBody>
        </p:sp>
        <p:sp>
          <p:nvSpPr>
            <p:cNvPr id="110" name="Google Shape;110;p16"/>
            <p:cNvSpPr txBox="1"/>
            <p:nvPr/>
          </p:nvSpPr>
          <p:spPr>
            <a:xfrm>
              <a:off x="1844875" y="2186925"/>
              <a:ext cx="14478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t>Actuators</a:t>
              </a:r>
              <a:endParaRPr sz="1200" b="1"/>
            </a:p>
            <a:p>
              <a:pPr marL="0" lvl="0" indent="0" algn="l" rtl="0">
                <a:spcBef>
                  <a:spcPts val="0"/>
                </a:spcBef>
                <a:spcAft>
                  <a:spcPts val="0"/>
                </a:spcAft>
                <a:buNone/>
              </a:pPr>
              <a:r>
                <a:rPr lang="en-GB" sz="1200" u="sng"/>
                <a:t>/actuators</a:t>
              </a:r>
              <a:endParaRPr sz="1200" u="sng"/>
            </a:p>
          </p:txBody>
        </p:sp>
        <p:cxnSp>
          <p:nvCxnSpPr>
            <p:cNvPr id="111" name="Google Shape;111;p16"/>
            <p:cNvCxnSpPr>
              <a:stCxn id="100" idx="7"/>
              <a:endCxn id="108" idx="3"/>
            </p:cNvCxnSpPr>
            <p:nvPr/>
          </p:nvCxnSpPr>
          <p:spPr>
            <a:xfrm rot="10800000" flipH="1">
              <a:off x="978162" y="2957900"/>
              <a:ext cx="1047600" cy="874800"/>
            </a:xfrm>
            <a:prstGeom prst="straightConnector1">
              <a:avLst/>
            </a:prstGeom>
            <a:noFill/>
            <a:ln w="19050" cap="flat" cmpd="sng">
              <a:solidFill>
                <a:srgbClr val="4A86E8"/>
              </a:solidFill>
              <a:prstDash val="solid"/>
              <a:round/>
              <a:headEnd type="none" w="med" len="med"/>
              <a:tailEnd type="none" w="med" len="med"/>
            </a:ln>
          </p:spPr>
        </p:cxnSp>
        <p:sp>
          <p:nvSpPr>
            <p:cNvPr id="112" name="Google Shape;112;p16"/>
            <p:cNvSpPr txBox="1"/>
            <p:nvPr/>
          </p:nvSpPr>
          <p:spPr>
            <a:xfrm>
              <a:off x="3445075" y="1902575"/>
              <a:ext cx="14478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t>LEDs</a:t>
              </a:r>
              <a:endParaRPr sz="1200" b="1"/>
            </a:p>
            <a:p>
              <a:pPr marL="0" lvl="0" indent="0" algn="l" rtl="0">
                <a:spcBef>
                  <a:spcPts val="0"/>
                </a:spcBef>
                <a:spcAft>
                  <a:spcPts val="0"/>
                </a:spcAft>
                <a:buNone/>
              </a:pPr>
              <a:r>
                <a:rPr lang="en-GB" sz="1200" u="sng"/>
                <a:t>/leds</a:t>
              </a:r>
              <a:endParaRPr sz="1200" u="sng"/>
            </a:p>
          </p:txBody>
        </p:sp>
        <p:cxnSp>
          <p:nvCxnSpPr>
            <p:cNvPr id="113" name="Google Shape;113;p16"/>
            <p:cNvCxnSpPr>
              <a:stCxn id="108" idx="6"/>
              <a:endCxn id="106" idx="2"/>
            </p:cNvCxnSpPr>
            <p:nvPr/>
          </p:nvCxnSpPr>
          <p:spPr>
            <a:xfrm rot="10800000" flipH="1">
              <a:off x="2192000" y="2549325"/>
              <a:ext cx="1388700" cy="343800"/>
            </a:xfrm>
            <a:prstGeom prst="straightConnector1">
              <a:avLst/>
            </a:prstGeom>
            <a:noFill/>
            <a:ln w="19050" cap="flat" cmpd="sng">
              <a:solidFill>
                <a:srgbClr val="4A86E8"/>
              </a:solidFill>
              <a:prstDash val="solid"/>
              <a:round/>
              <a:headEnd type="none" w="med" len="med"/>
              <a:tailEnd type="none" w="med" len="med"/>
            </a:ln>
          </p:spPr>
        </p:cxnSp>
        <p:cxnSp>
          <p:nvCxnSpPr>
            <p:cNvPr id="114" name="Google Shape;114;p16"/>
            <p:cNvCxnSpPr>
              <a:stCxn id="106" idx="6"/>
              <a:endCxn id="104" idx="2"/>
            </p:cNvCxnSpPr>
            <p:nvPr/>
          </p:nvCxnSpPr>
          <p:spPr>
            <a:xfrm rot="10800000" flipH="1">
              <a:off x="3775250" y="2278350"/>
              <a:ext cx="1439400" cy="270900"/>
            </a:xfrm>
            <a:prstGeom prst="straightConnector1">
              <a:avLst/>
            </a:prstGeom>
            <a:noFill/>
            <a:ln w="19050" cap="flat" cmpd="sng">
              <a:solidFill>
                <a:srgbClr val="4A86E8"/>
              </a:solidFill>
              <a:prstDash val="solid"/>
              <a:round/>
              <a:headEnd type="none" w="med" len="med"/>
              <a:tailEnd type="none" w="med" len="med"/>
            </a:ln>
          </p:spPr>
        </p:cxnSp>
        <p:cxnSp>
          <p:nvCxnSpPr>
            <p:cNvPr id="115" name="Google Shape;115;p16"/>
            <p:cNvCxnSpPr>
              <a:stCxn id="105" idx="2"/>
              <a:endCxn id="106" idx="6"/>
            </p:cNvCxnSpPr>
            <p:nvPr/>
          </p:nvCxnSpPr>
          <p:spPr>
            <a:xfrm rot="10800000">
              <a:off x="3775175" y="2549325"/>
              <a:ext cx="1439400" cy="343800"/>
            </a:xfrm>
            <a:prstGeom prst="straightConnector1">
              <a:avLst/>
            </a:prstGeom>
            <a:noFill/>
            <a:ln w="19050" cap="flat" cmpd="sng">
              <a:solidFill>
                <a:srgbClr val="4A86E8"/>
              </a:solidFill>
              <a:prstDash val="solid"/>
              <a:round/>
              <a:headEnd type="none" w="med" len="med"/>
              <a:tailEnd type="none" w="med" len="med"/>
            </a:ln>
          </p:spPr>
        </p:cxnSp>
        <p:sp>
          <p:nvSpPr>
            <p:cNvPr id="116" name="Google Shape;116;p16"/>
            <p:cNvSpPr txBox="1"/>
            <p:nvPr/>
          </p:nvSpPr>
          <p:spPr>
            <a:xfrm>
              <a:off x="5477075" y="2070075"/>
              <a:ext cx="1447800" cy="3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/1</a:t>
              </a:r>
              <a:endParaRPr sz="1200" u="sng"/>
            </a:p>
          </p:txBody>
        </p:sp>
        <p:sp>
          <p:nvSpPr>
            <p:cNvPr id="117" name="Google Shape;117;p16"/>
            <p:cNvSpPr txBox="1"/>
            <p:nvPr/>
          </p:nvSpPr>
          <p:spPr>
            <a:xfrm>
              <a:off x="5477075" y="2755875"/>
              <a:ext cx="1447800" cy="34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u="sng"/>
                <a:t>/2</a:t>
              </a:r>
              <a:endParaRPr sz="1200" u="sng"/>
            </a:p>
          </p:txBody>
        </p:sp>
        <p:cxnSp>
          <p:nvCxnSpPr>
            <p:cNvPr id="118" name="Google Shape;118;p16"/>
            <p:cNvCxnSpPr>
              <a:stCxn id="100" idx="5"/>
              <a:endCxn id="107" idx="2"/>
            </p:cNvCxnSpPr>
            <p:nvPr/>
          </p:nvCxnSpPr>
          <p:spPr>
            <a:xfrm>
              <a:off x="978162" y="3962100"/>
              <a:ext cx="1696500" cy="740100"/>
            </a:xfrm>
            <a:prstGeom prst="straightConnector1">
              <a:avLst/>
            </a:prstGeom>
            <a:noFill/>
            <a:ln w="19050" cap="flat" cmpd="sng">
              <a:solidFill>
                <a:srgbClr val="4A86E8"/>
              </a:solidFill>
              <a:prstDash val="solid"/>
              <a:round/>
              <a:headEnd type="none" w="med" len="med"/>
              <a:tailEnd type="none" w="med" len="med"/>
            </a:ln>
          </p:spPr>
        </p:cxnSp>
        <p:cxnSp>
          <p:nvCxnSpPr>
            <p:cNvPr id="119" name="Google Shape;119;p16"/>
            <p:cNvCxnSpPr>
              <a:stCxn id="107" idx="7"/>
              <a:endCxn id="102" idx="2"/>
            </p:cNvCxnSpPr>
            <p:nvPr/>
          </p:nvCxnSpPr>
          <p:spPr>
            <a:xfrm rot="10800000" flipH="1">
              <a:off x="2840812" y="3875325"/>
              <a:ext cx="2221500" cy="762300"/>
            </a:xfrm>
            <a:prstGeom prst="straightConnector1">
              <a:avLst/>
            </a:prstGeom>
            <a:noFill/>
            <a:ln w="19050" cap="flat" cmpd="sng">
              <a:solidFill>
                <a:srgbClr val="4A86E8"/>
              </a:solidFill>
              <a:prstDash val="solid"/>
              <a:round/>
              <a:headEnd type="none" w="med" len="med"/>
              <a:tailEnd type="none" w="med" len="med"/>
            </a:ln>
          </p:spPr>
        </p:cxnSp>
        <p:cxnSp>
          <p:nvCxnSpPr>
            <p:cNvPr id="120" name="Google Shape;120;p16"/>
            <p:cNvCxnSpPr>
              <a:stCxn id="107" idx="6"/>
              <a:endCxn id="103" idx="2"/>
            </p:cNvCxnSpPr>
            <p:nvPr/>
          </p:nvCxnSpPr>
          <p:spPr>
            <a:xfrm rot="10800000" flipH="1">
              <a:off x="2869325" y="4659425"/>
              <a:ext cx="2193000" cy="42900"/>
            </a:xfrm>
            <a:prstGeom prst="straightConnector1">
              <a:avLst/>
            </a:prstGeom>
            <a:noFill/>
            <a:ln w="19050" cap="flat" cmpd="sng">
              <a:solidFill>
                <a:srgbClr val="4A86E8"/>
              </a:solidFill>
              <a:prstDash val="solid"/>
              <a:round/>
              <a:headEnd type="none" w="med" len="med"/>
              <a:tailEnd type="none" w="med" len="med"/>
            </a:ln>
          </p:spPr>
        </p:cxnSp>
        <p:cxnSp>
          <p:nvCxnSpPr>
            <p:cNvPr id="121" name="Google Shape;121;p16"/>
            <p:cNvCxnSpPr>
              <a:stCxn id="107" idx="5"/>
              <a:endCxn id="101" idx="2"/>
            </p:cNvCxnSpPr>
            <p:nvPr/>
          </p:nvCxnSpPr>
          <p:spPr>
            <a:xfrm>
              <a:off x="2840812" y="4767025"/>
              <a:ext cx="2221500" cy="747600"/>
            </a:xfrm>
            <a:prstGeom prst="straightConnector1">
              <a:avLst/>
            </a:prstGeom>
            <a:noFill/>
            <a:ln w="19050" cap="flat" cmpd="sng">
              <a:solidFill>
                <a:srgbClr val="4A86E8"/>
              </a:solidFill>
              <a:prstDash val="solid"/>
              <a:round/>
              <a:headEnd type="none" w="med" len="med"/>
              <a:tailEnd type="none" w="med" len="med"/>
            </a:ln>
          </p:spPr>
        </p:cxnSp>
        <p:sp>
          <p:nvSpPr>
            <p:cNvPr id="122" name="Google Shape;122;p16"/>
            <p:cNvSpPr txBox="1"/>
            <p:nvPr/>
          </p:nvSpPr>
          <p:spPr>
            <a:xfrm>
              <a:off x="2162450" y="3899225"/>
              <a:ext cx="14478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t>Sensors</a:t>
              </a:r>
              <a:endParaRPr sz="1200" b="1"/>
            </a:p>
            <a:p>
              <a:pPr marL="0" lvl="0" indent="0" algn="l" rtl="0">
                <a:spcBef>
                  <a:spcPts val="0"/>
                </a:spcBef>
                <a:spcAft>
                  <a:spcPts val="0"/>
                </a:spcAft>
                <a:buNone/>
              </a:pPr>
              <a:r>
                <a:rPr lang="en-GB" sz="1200" u="sng"/>
                <a:t>/sensors</a:t>
              </a:r>
              <a:endParaRPr sz="1200" u="sng"/>
            </a:p>
          </p:txBody>
        </p:sp>
        <p:sp>
          <p:nvSpPr>
            <p:cNvPr id="123" name="Google Shape;123;p16"/>
            <p:cNvSpPr txBox="1"/>
            <p:nvPr/>
          </p:nvSpPr>
          <p:spPr>
            <a:xfrm>
              <a:off x="5350075" y="3590825"/>
              <a:ext cx="22215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t>Passive Infrared Sensor</a:t>
              </a:r>
              <a:endParaRPr sz="1200" b="1"/>
            </a:p>
            <a:p>
              <a:pPr marL="0" lvl="0" indent="0" algn="l" rtl="0">
                <a:spcBef>
                  <a:spcPts val="0"/>
                </a:spcBef>
                <a:spcAft>
                  <a:spcPts val="0"/>
                </a:spcAft>
                <a:buNone/>
              </a:pPr>
              <a:r>
                <a:rPr lang="en-GB" sz="1200" u="sng"/>
                <a:t>/pir</a:t>
              </a:r>
              <a:endParaRPr sz="1200" u="sng"/>
            </a:p>
          </p:txBody>
        </p:sp>
        <p:sp>
          <p:nvSpPr>
            <p:cNvPr id="124" name="Google Shape;124;p16"/>
            <p:cNvSpPr txBox="1"/>
            <p:nvPr/>
          </p:nvSpPr>
          <p:spPr>
            <a:xfrm>
              <a:off x="5350075" y="4374850"/>
              <a:ext cx="22215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dirty="0"/>
                <a:t>Temperature Sensor</a:t>
              </a:r>
              <a:endParaRPr sz="1200" b="1" dirty="0"/>
            </a:p>
            <a:p>
              <a:pPr marL="0" lvl="0" indent="0" algn="l" rtl="0">
                <a:spcBef>
                  <a:spcPts val="0"/>
                </a:spcBef>
                <a:spcAft>
                  <a:spcPts val="0"/>
                </a:spcAft>
                <a:buNone/>
              </a:pPr>
              <a:r>
                <a:rPr lang="en-GB" sz="1200" u="sng" dirty="0"/>
                <a:t>/temperature</a:t>
              </a:r>
              <a:endParaRPr sz="1200" u="sng" dirty="0"/>
            </a:p>
          </p:txBody>
        </p:sp>
        <p:sp>
          <p:nvSpPr>
            <p:cNvPr id="125" name="Google Shape;125;p16"/>
            <p:cNvSpPr txBox="1"/>
            <p:nvPr/>
          </p:nvSpPr>
          <p:spPr>
            <a:xfrm>
              <a:off x="5409350" y="5229975"/>
              <a:ext cx="2023500" cy="56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t>Light </a:t>
              </a:r>
              <a:endParaRPr sz="1200" b="1"/>
            </a:p>
            <a:p>
              <a:pPr marL="0" lvl="0" indent="0" algn="l" rtl="0">
                <a:spcBef>
                  <a:spcPts val="0"/>
                </a:spcBef>
                <a:spcAft>
                  <a:spcPts val="0"/>
                </a:spcAft>
                <a:buNone/>
              </a:pPr>
              <a:r>
                <a:rPr lang="en-GB" sz="1200" u="sng"/>
                <a:t>/light</a:t>
              </a:r>
              <a:endParaRPr sz="1200" u="sng"/>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7"/>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GB"/>
              <a:t>Server implementation</a:t>
            </a:r>
            <a:endParaRPr/>
          </a:p>
        </p:txBody>
      </p:sp>
      <p:sp>
        <p:nvSpPr>
          <p:cNvPr id="131" name="Google Shape;131;p17"/>
          <p:cNvSpPr txBox="1">
            <a:spLocks noGrp="1"/>
          </p:cNvSpPr>
          <p:nvPr>
            <p:ph type="body" idx="1"/>
          </p:nvPr>
        </p:nvSpPr>
        <p:spPr>
          <a:xfrm>
            <a:off x="311700" y="1196571"/>
            <a:ext cx="8520600" cy="5181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Create the Resource Model</a:t>
            </a:r>
            <a:endParaRPr dirty="0"/>
          </a:p>
          <a:p>
            <a:pPr marL="914400" lvl="1" indent="-317500" algn="l" rtl="0">
              <a:spcBef>
                <a:spcPts val="0"/>
              </a:spcBef>
              <a:spcAft>
                <a:spcPts val="0"/>
              </a:spcAft>
              <a:buSzPts val="1400"/>
              <a:buChar char="○"/>
            </a:pPr>
            <a:r>
              <a:rPr lang="en-GB" dirty="0"/>
              <a:t>map the device tree into a JSON file that the code will use to expose the right URL structure</a:t>
            </a:r>
            <a:endParaRPr dirty="0"/>
          </a:p>
          <a:p>
            <a:pPr marL="1371600" lvl="2" indent="-317500" algn="l" rtl="0">
              <a:spcBef>
                <a:spcPts val="0"/>
              </a:spcBef>
              <a:spcAft>
                <a:spcPts val="0"/>
              </a:spcAft>
              <a:buSzPts val="1400"/>
              <a:buChar char="■"/>
            </a:pPr>
            <a:r>
              <a:rPr lang="en-GB" dirty="0"/>
              <a:t>see </a:t>
            </a:r>
            <a:r>
              <a:rPr lang="en-GB" b="1" dirty="0"/>
              <a:t>resources/</a:t>
            </a:r>
            <a:r>
              <a:rPr lang="en-GB" b="1" dirty="0" err="1"/>
              <a:t>resources.json</a:t>
            </a:r>
            <a:r>
              <a:rPr lang="en-GB" b="1" dirty="0"/>
              <a:t> </a:t>
            </a:r>
            <a:endParaRPr b="1" dirty="0"/>
          </a:p>
          <a:p>
            <a:pPr marL="914400" lvl="1" indent="-317500" algn="l" rtl="0">
              <a:spcBef>
                <a:spcPts val="0"/>
              </a:spcBef>
              <a:spcAft>
                <a:spcPts val="0"/>
              </a:spcAft>
              <a:buSzPts val="1400"/>
              <a:buChar char="○"/>
            </a:pPr>
            <a:r>
              <a:rPr lang="en-GB" dirty="0"/>
              <a:t>import the model into code</a:t>
            </a:r>
            <a:endParaRPr dirty="0"/>
          </a:p>
          <a:p>
            <a:pPr marL="1371600" lvl="2" indent="-317500" algn="l" rtl="0">
              <a:spcBef>
                <a:spcPts val="0"/>
              </a:spcBef>
              <a:spcAft>
                <a:spcPts val="0"/>
              </a:spcAft>
              <a:buSzPts val="1400"/>
              <a:buChar char="■"/>
            </a:pPr>
            <a:r>
              <a:rPr lang="en-GB" dirty="0"/>
              <a:t>see </a:t>
            </a:r>
            <a:r>
              <a:rPr lang="en-GB" b="1" dirty="0"/>
              <a:t>resources/</a:t>
            </a:r>
            <a:r>
              <a:rPr lang="en-GB" b="1" dirty="0" err="1"/>
              <a:t>model.js</a:t>
            </a:r>
            <a:endParaRPr b="1"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Create the Express routes</a:t>
            </a:r>
            <a:endParaRPr dirty="0"/>
          </a:p>
          <a:p>
            <a:pPr marL="914400" lvl="1" indent="-317500" algn="l" rtl="0">
              <a:spcBef>
                <a:spcPts val="0"/>
              </a:spcBef>
              <a:spcAft>
                <a:spcPts val="0"/>
              </a:spcAft>
              <a:buSzPts val="1400"/>
              <a:buChar char="○"/>
            </a:pPr>
            <a:r>
              <a:rPr lang="en-GB" dirty="0"/>
              <a:t>bind resources to URLs that our Web server will reply to </a:t>
            </a:r>
            <a:endParaRPr dirty="0"/>
          </a:p>
          <a:p>
            <a:pPr marL="914400" lvl="1" indent="-317500" algn="l" rtl="0">
              <a:spcBef>
                <a:spcPts val="0"/>
              </a:spcBef>
              <a:spcAft>
                <a:spcPts val="0"/>
              </a:spcAft>
              <a:buSzPts val="1400"/>
              <a:buChar char="○"/>
            </a:pPr>
            <a:r>
              <a:rPr lang="en-GB" dirty="0"/>
              <a:t>in Express the URL of a resource is defined by a route: </a:t>
            </a:r>
            <a:r>
              <a:rPr lang="en-GB" b="1" dirty="0" err="1"/>
              <a:t>app.METHOD</a:t>
            </a:r>
            <a:r>
              <a:rPr lang="en-GB" b="1" dirty="0"/>
              <a:t>(PATH, HANDLER)</a:t>
            </a:r>
            <a:endParaRPr b="1" dirty="0"/>
          </a:p>
          <a:p>
            <a:pPr marL="914400" lvl="1" indent="-317500" algn="l" rtl="0">
              <a:spcBef>
                <a:spcPts val="0"/>
              </a:spcBef>
              <a:spcAft>
                <a:spcPts val="0"/>
              </a:spcAft>
              <a:buSzPts val="1400"/>
              <a:buChar char="○"/>
            </a:pPr>
            <a:r>
              <a:rPr lang="en-GB" dirty="0"/>
              <a:t>we have two route files in the routes/ folder</a:t>
            </a:r>
            <a:endParaRPr dirty="0"/>
          </a:p>
          <a:p>
            <a:pPr marL="1371600" lvl="2" indent="-317500" algn="l" rtl="0">
              <a:spcBef>
                <a:spcPts val="0"/>
              </a:spcBef>
              <a:spcAft>
                <a:spcPts val="0"/>
              </a:spcAft>
              <a:buSzPts val="1400"/>
              <a:buChar char="■"/>
            </a:pPr>
            <a:r>
              <a:rPr lang="en-GB" dirty="0"/>
              <a:t>see </a:t>
            </a:r>
            <a:r>
              <a:rPr lang="en-GB" b="1" dirty="0"/>
              <a:t>routes/</a:t>
            </a:r>
            <a:r>
              <a:rPr lang="en-GB" b="1" dirty="0" err="1"/>
              <a:t>actuators.js</a:t>
            </a:r>
            <a:r>
              <a:rPr lang="en-GB" dirty="0"/>
              <a:t> </a:t>
            </a:r>
            <a:endParaRPr dirty="0"/>
          </a:p>
          <a:p>
            <a:pPr marL="1371600" lvl="2" indent="-317500" algn="l" rtl="0">
              <a:spcBef>
                <a:spcPts val="0"/>
              </a:spcBef>
              <a:spcAft>
                <a:spcPts val="0"/>
              </a:spcAft>
              <a:buSzPts val="1400"/>
              <a:buChar char="■"/>
            </a:pPr>
            <a:r>
              <a:rPr lang="en-GB" dirty="0"/>
              <a:t>see </a:t>
            </a:r>
            <a:r>
              <a:rPr lang="en-GB" b="1" dirty="0"/>
              <a:t>routes/</a:t>
            </a:r>
            <a:r>
              <a:rPr lang="en-GB" b="1" dirty="0" err="1"/>
              <a:t>sensors.js</a:t>
            </a:r>
            <a:endParaRPr lang="en-GB" b="1" dirty="0"/>
          </a:p>
          <a:p>
            <a:pPr marL="1371600" lvl="2" indent="-317500" algn="l" rtl="0">
              <a:spcBef>
                <a:spcPts val="0"/>
              </a:spcBef>
              <a:spcAft>
                <a:spcPts val="0"/>
              </a:spcAft>
              <a:buSzPts val="1400"/>
              <a:buChar char="■"/>
            </a:pPr>
            <a:endParaRPr sz="500" b="1" dirty="0"/>
          </a:p>
          <a:p>
            <a:pPr marL="457200" lvl="0" indent="-342900" algn="l" rtl="0">
              <a:spcBef>
                <a:spcPts val="0"/>
              </a:spcBef>
              <a:spcAft>
                <a:spcPts val="0"/>
              </a:spcAft>
              <a:buSzPts val="1800"/>
              <a:buChar char="●"/>
            </a:pPr>
            <a:r>
              <a:rPr lang="en-GB" dirty="0"/>
              <a:t>Create an Express application</a:t>
            </a:r>
            <a:endParaRPr dirty="0"/>
          </a:p>
          <a:p>
            <a:pPr marL="914400" lvl="1" indent="-317500" algn="l" rtl="0">
              <a:spcBef>
                <a:spcPts val="0"/>
              </a:spcBef>
              <a:spcAft>
                <a:spcPts val="0"/>
              </a:spcAft>
              <a:buSzPts val="1400"/>
              <a:buChar char="○"/>
            </a:pPr>
            <a:r>
              <a:rPr lang="en-GB" dirty="0"/>
              <a:t>we need to load routes inside an HTTP server</a:t>
            </a:r>
            <a:endParaRPr dirty="0"/>
          </a:p>
          <a:p>
            <a:pPr marL="1371600" lvl="2" indent="-317500" algn="l" rtl="0">
              <a:spcBef>
                <a:spcPts val="0"/>
              </a:spcBef>
              <a:spcAft>
                <a:spcPts val="0"/>
              </a:spcAft>
              <a:buSzPts val="1400"/>
              <a:buChar char="■"/>
            </a:pPr>
            <a:r>
              <a:rPr lang="en-GB" dirty="0"/>
              <a:t>see </a:t>
            </a:r>
            <a:r>
              <a:rPr lang="en-GB" b="1" dirty="0"/>
              <a:t>servers/</a:t>
            </a:r>
            <a:r>
              <a:rPr lang="en-GB" b="1" dirty="0" err="1"/>
              <a:t>http.js</a:t>
            </a:r>
            <a:r>
              <a:rPr lang="en-GB" dirty="0"/>
              <a:t> </a:t>
            </a:r>
            <a:endParaRPr dirty="0"/>
          </a:p>
          <a:p>
            <a:pPr marL="1371600" lvl="2" indent="-317500" algn="l" rtl="0">
              <a:spcBef>
                <a:spcPts val="0"/>
              </a:spcBef>
              <a:spcAft>
                <a:spcPts val="0"/>
              </a:spcAft>
              <a:buSzPts val="1400"/>
              <a:buChar char="■"/>
            </a:pPr>
            <a:r>
              <a:rPr lang="en-GB" dirty="0"/>
              <a:t>HTTP server wrapped inside the Express framework</a:t>
            </a:r>
            <a:endParaRPr dirty="0"/>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Create an entry-point for starting the server</a:t>
            </a:r>
            <a:endParaRPr dirty="0"/>
          </a:p>
          <a:p>
            <a:pPr marL="914400" lvl="1" indent="-317500" algn="l" rtl="0">
              <a:spcBef>
                <a:spcPts val="0"/>
              </a:spcBef>
              <a:spcAft>
                <a:spcPts val="0"/>
              </a:spcAft>
              <a:buSzPts val="1400"/>
              <a:buChar char="○"/>
            </a:pPr>
            <a:r>
              <a:rPr lang="en-GB" dirty="0"/>
              <a:t>see </a:t>
            </a:r>
            <a:r>
              <a:rPr lang="en-GB" b="1" dirty="0"/>
              <a:t>wot-</a:t>
            </a:r>
            <a:r>
              <a:rPr lang="en-GB" b="1" dirty="0" err="1"/>
              <a:t>server.js</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first version</a:t>
            </a:r>
            <a:endParaRPr/>
          </a:p>
        </p:txBody>
      </p:sp>
      <p:grpSp>
        <p:nvGrpSpPr>
          <p:cNvPr id="137" name="Google Shape;137;p18"/>
          <p:cNvGrpSpPr/>
          <p:nvPr/>
        </p:nvGrpSpPr>
        <p:grpSpPr>
          <a:xfrm>
            <a:off x="5922104" y="2794442"/>
            <a:ext cx="2139600" cy="1588766"/>
            <a:chOff x="3005500" y="2960575"/>
            <a:chExt cx="2139600" cy="1599000"/>
          </a:xfrm>
        </p:grpSpPr>
        <p:sp>
          <p:nvSpPr>
            <p:cNvPr id="138" name="Google Shape;138;p18"/>
            <p:cNvSpPr/>
            <p:nvPr/>
          </p:nvSpPr>
          <p:spPr>
            <a:xfrm>
              <a:off x="3005500" y="2960575"/>
              <a:ext cx="2139600" cy="1599000"/>
            </a:xfrm>
            <a:prstGeom prst="ellipse">
              <a:avLst/>
            </a:prstGeom>
            <a:solidFill>
              <a:srgbClr val="FFFFFF"/>
            </a:solid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MODEL</a:t>
              </a:r>
              <a:endParaRPr sz="1800"/>
            </a:p>
          </p:txBody>
        </p:sp>
        <p:sp>
          <p:nvSpPr>
            <p:cNvPr id="139" name="Google Shape;139;p18"/>
            <p:cNvSpPr/>
            <p:nvPr/>
          </p:nvSpPr>
          <p:spPr>
            <a:xfrm>
              <a:off x="3028025" y="2962300"/>
              <a:ext cx="1159868" cy="75277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140" name="Google Shape;140;p18"/>
            <p:cNvSpPr/>
            <p:nvPr/>
          </p:nvSpPr>
          <p:spPr>
            <a:xfrm flipH="1">
              <a:off x="4086498" y="3174576"/>
              <a:ext cx="1002352" cy="530525"/>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141" name="Google Shape;141;p18"/>
            <p:cNvSpPr/>
            <p:nvPr/>
          </p:nvSpPr>
          <p:spPr>
            <a:xfrm rot="-173223" flipH="1">
              <a:off x="3454269" y="3646146"/>
              <a:ext cx="983831" cy="86659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grpSp>
      <p:sp>
        <p:nvSpPr>
          <p:cNvPr id="142" name="Google Shape;142;p18"/>
          <p:cNvSpPr/>
          <p:nvPr/>
        </p:nvSpPr>
        <p:spPr>
          <a:xfrm>
            <a:off x="3953154" y="3088612"/>
            <a:ext cx="1486200" cy="1006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SERVER</a:t>
            </a:r>
            <a:endParaRPr sz="1800"/>
          </a:p>
          <a:p>
            <a:pPr marL="0" lvl="0" indent="0" algn="ctr" rtl="0">
              <a:spcBef>
                <a:spcPts val="0"/>
              </a:spcBef>
              <a:spcAft>
                <a:spcPts val="0"/>
              </a:spcAft>
              <a:buNone/>
            </a:pPr>
            <a:r>
              <a:rPr lang="en-GB" sz="1800"/>
              <a:t>(Express)</a:t>
            </a:r>
            <a:endParaRPr sz="1800"/>
          </a:p>
        </p:txBody>
      </p:sp>
      <p:cxnSp>
        <p:nvCxnSpPr>
          <p:cNvPr id="143" name="Google Shape;143;p18"/>
          <p:cNvCxnSpPr>
            <a:stCxn id="142" idx="3"/>
            <a:endCxn id="138" idx="1"/>
          </p:cNvCxnSpPr>
          <p:nvPr/>
        </p:nvCxnSpPr>
        <p:spPr>
          <a:xfrm rot="10800000" flipH="1">
            <a:off x="5439354" y="3027112"/>
            <a:ext cx="796200" cy="564900"/>
          </a:xfrm>
          <a:prstGeom prst="curvedConnector4">
            <a:avLst>
              <a:gd name="adj1" fmla="val 30316"/>
              <a:gd name="adj2" fmla="val 183341"/>
            </a:avLst>
          </a:prstGeom>
          <a:noFill/>
          <a:ln w="19050" cap="flat" cmpd="sng">
            <a:solidFill>
              <a:schemeClr val="dk2"/>
            </a:solidFill>
            <a:prstDash val="solid"/>
            <a:round/>
            <a:headEnd type="triangle" w="med" len="med"/>
            <a:tailEnd type="none" w="med" len="med"/>
          </a:ln>
        </p:spPr>
      </p:cxnSp>
      <p:cxnSp>
        <p:nvCxnSpPr>
          <p:cNvPr id="144" name="Google Shape;144;p18"/>
          <p:cNvCxnSpPr/>
          <p:nvPr/>
        </p:nvCxnSpPr>
        <p:spPr>
          <a:xfrm rot="10800000" flipH="1">
            <a:off x="5427204" y="3807769"/>
            <a:ext cx="1956600" cy="83700"/>
          </a:xfrm>
          <a:prstGeom prst="curvedConnector3">
            <a:avLst>
              <a:gd name="adj1" fmla="val 50000"/>
            </a:avLst>
          </a:prstGeom>
          <a:noFill/>
          <a:ln w="19050" cap="flat" cmpd="sng">
            <a:solidFill>
              <a:schemeClr val="dk2"/>
            </a:solidFill>
            <a:prstDash val="solid"/>
            <a:round/>
            <a:headEnd type="triangle" w="med" len="med"/>
            <a:tailEnd type="none" w="med" len="med"/>
          </a:ln>
        </p:spPr>
      </p:cxnSp>
      <p:cxnSp>
        <p:nvCxnSpPr>
          <p:cNvPr id="145" name="Google Shape;145;p18"/>
          <p:cNvCxnSpPr/>
          <p:nvPr/>
        </p:nvCxnSpPr>
        <p:spPr>
          <a:xfrm>
            <a:off x="5414367" y="3233085"/>
            <a:ext cx="2194200" cy="80700"/>
          </a:xfrm>
          <a:prstGeom prst="curvedConnector3">
            <a:avLst>
              <a:gd name="adj1" fmla="val 50000"/>
            </a:avLst>
          </a:prstGeom>
          <a:noFill/>
          <a:ln w="19050" cap="flat" cmpd="sng">
            <a:solidFill>
              <a:schemeClr val="dk2"/>
            </a:solidFill>
            <a:prstDash val="solid"/>
            <a:round/>
            <a:headEnd type="triangle" w="med" len="med"/>
            <a:tailEnd type="none" w="med" len="med"/>
          </a:ln>
        </p:spPr>
      </p:cxnSp>
      <p:sp>
        <p:nvSpPr>
          <p:cNvPr id="146" name="Google Shape;146;p18"/>
          <p:cNvSpPr/>
          <p:nvPr/>
        </p:nvSpPr>
        <p:spPr>
          <a:xfrm>
            <a:off x="2458115" y="3283281"/>
            <a:ext cx="1012284" cy="744768"/>
          </a:xfrm>
          <a:prstGeom prst="cloud">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8"/>
          <p:cNvSpPr/>
          <p:nvPr/>
        </p:nvSpPr>
        <p:spPr>
          <a:xfrm>
            <a:off x="849404" y="2707390"/>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148" name="Google Shape;148;p18"/>
          <p:cNvSpPr/>
          <p:nvPr/>
        </p:nvSpPr>
        <p:spPr>
          <a:xfrm>
            <a:off x="849404" y="3439365"/>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149" name="Google Shape;149;p18"/>
          <p:cNvSpPr/>
          <p:nvPr/>
        </p:nvSpPr>
        <p:spPr>
          <a:xfrm>
            <a:off x="864029" y="4190190"/>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cxnSp>
        <p:nvCxnSpPr>
          <p:cNvPr id="150" name="Google Shape;150;p18"/>
          <p:cNvCxnSpPr>
            <a:stCxn id="147" idx="3"/>
            <a:endCxn id="142" idx="1"/>
          </p:cNvCxnSpPr>
          <p:nvPr/>
        </p:nvCxnSpPr>
        <p:spPr>
          <a:xfrm>
            <a:off x="1764404" y="2923690"/>
            <a:ext cx="2188800" cy="6684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151" name="Google Shape;151;p18"/>
          <p:cNvCxnSpPr>
            <a:stCxn id="148" idx="3"/>
            <a:endCxn id="142" idx="1"/>
          </p:cNvCxnSpPr>
          <p:nvPr/>
        </p:nvCxnSpPr>
        <p:spPr>
          <a:xfrm rot="10800000" flipH="1">
            <a:off x="1764404" y="3592065"/>
            <a:ext cx="2188800" cy="636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152" name="Google Shape;152;p18"/>
          <p:cNvCxnSpPr>
            <a:stCxn id="149" idx="3"/>
            <a:endCxn id="142" idx="1"/>
          </p:cNvCxnSpPr>
          <p:nvPr/>
        </p:nvCxnSpPr>
        <p:spPr>
          <a:xfrm rot="10800000" flipH="1">
            <a:off x="1779029" y="3591990"/>
            <a:ext cx="2174100" cy="814500"/>
          </a:xfrm>
          <a:prstGeom prst="curvedConnector3">
            <a:avLst>
              <a:gd name="adj1" fmla="val 50001"/>
            </a:avLst>
          </a:prstGeom>
          <a:noFill/>
          <a:ln w="19050" cap="flat" cmpd="sng">
            <a:solidFill>
              <a:schemeClr val="dk2"/>
            </a:solidFill>
            <a:prstDash val="solid"/>
            <a:round/>
            <a:headEnd type="triangle" w="med" len="med"/>
            <a:tailEnd type="triangle" w="med" len="med"/>
          </a:ln>
        </p:spPr>
      </p:cxnSp>
      <p:sp>
        <p:nvSpPr>
          <p:cNvPr id="153" name="Google Shape;153;p18"/>
          <p:cNvSpPr txBox="1"/>
          <p:nvPr/>
        </p:nvSpPr>
        <p:spPr>
          <a:xfrm>
            <a:off x="2359454" y="4383219"/>
            <a:ext cx="1746600" cy="6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Resources, Verbs, Representations</a:t>
            </a:r>
            <a:endParaRPr sz="1200"/>
          </a:p>
        </p:txBody>
      </p:sp>
      <p:cxnSp>
        <p:nvCxnSpPr>
          <p:cNvPr id="154" name="Google Shape;154;p18"/>
          <p:cNvCxnSpPr>
            <a:endCxn id="138" idx="3"/>
          </p:cNvCxnSpPr>
          <p:nvPr/>
        </p:nvCxnSpPr>
        <p:spPr>
          <a:xfrm>
            <a:off x="5468641" y="4001139"/>
            <a:ext cx="766800" cy="149400"/>
          </a:xfrm>
          <a:prstGeom prst="curvedConnector4">
            <a:avLst>
              <a:gd name="adj1" fmla="val 29569"/>
              <a:gd name="adj2" fmla="val 199100"/>
            </a:avLst>
          </a:prstGeom>
          <a:noFill/>
          <a:ln w="19050" cap="flat" cmpd="sng">
            <a:solidFill>
              <a:schemeClr val="dk2"/>
            </a:solidFill>
            <a:prstDash val="solid"/>
            <a:round/>
            <a:headEnd type="triangle" w="med" len="med"/>
            <a:tailEnd type="none" w="med" len="med"/>
          </a:ln>
        </p:spPr>
      </p:cxnSp>
      <p:sp>
        <p:nvSpPr>
          <p:cNvPr id="155" name="Google Shape;155;p18"/>
          <p:cNvSpPr txBox="1"/>
          <p:nvPr/>
        </p:nvSpPr>
        <p:spPr>
          <a:xfrm>
            <a:off x="1863754" y="3124644"/>
            <a:ext cx="7668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GETs</a:t>
            </a:r>
            <a:endParaRPr sz="1200"/>
          </a:p>
        </p:txBody>
      </p:sp>
      <p:sp>
        <p:nvSpPr>
          <p:cNvPr id="156" name="Google Shape;156;p18"/>
          <p:cNvSpPr/>
          <p:nvPr/>
        </p:nvSpPr>
        <p:spPr>
          <a:xfrm rot="-5400000">
            <a:off x="4013929" y="2191894"/>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Routers </a:t>
            </a:r>
            <a:endParaRPr/>
          </a:p>
        </p:txBody>
      </p:sp>
      <p:cxnSp>
        <p:nvCxnSpPr>
          <p:cNvPr id="157" name="Google Shape;157;p18"/>
          <p:cNvCxnSpPr>
            <a:endCxn id="156" idx="0"/>
          </p:cNvCxnSpPr>
          <p:nvPr/>
        </p:nvCxnSpPr>
        <p:spPr>
          <a:xfrm rot="-5400000">
            <a:off x="4043929" y="2576044"/>
            <a:ext cx="766800" cy="268200"/>
          </a:xfrm>
          <a:prstGeom prst="curvedConnector2">
            <a:avLst/>
          </a:prstGeom>
          <a:noFill/>
          <a:ln w="19050" cap="flat" cmpd="sng">
            <a:solidFill>
              <a:schemeClr val="dk2"/>
            </a:solidFill>
            <a:prstDash val="solid"/>
            <a:round/>
            <a:headEnd type="none" w="med" len="med"/>
            <a:tailEnd type="triangle" w="med" len="med"/>
          </a:ln>
        </p:spPr>
      </p:cxnSp>
      <p:cxnSp>
        <p:nvCxnSpPr>
          <p:cNvPr id="158" name="Google Shape;158;p18"/>
          <p:cNvCxnSpPr>
            <a:stCxn id="156" idx="2"/>
          </p:cNvCxnSpPr>
          <p:nvPr/>
        </p:nvCxnSpPr>
        <p:spPr>
          <a:xfrm>
            <a:off x="4831129" y="2326744"/>
            <a:ext cx="339900" cy="766800"/>
          </a:xfrm>
          <a:prstGeom prst="curvedConnector2">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0"/>
          <p:cNvSpPr txBox="1">
            <a:spLocks noGrp="1"/>
          </p:cNvSpPr>
          <p:nvPr>
            <p:ph type="title"/>
          </p:nvPr>
        </p:nvSpPr>
        <p:spPr>
          <a:xfrm>
            <a:off x="226875"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Bind the sensors</a:t>
            </a:r>
            <a:endParaRPr/>
          </a:p>
        </p:txBody>
      </p:sp>
      <p:sp>
        <p:nvSpPr>
          <p:cNvPr id="170" name="Google Shape;170;p20"/>
          <p:cNvSpPr txBox="1">
            <a:spLocks noGrp="1"/>
          </p:cNvSpPr>
          <p:nvPr>
            <p:ph type="body" idx="1"/>
          </p:nvPr>
        </p:nvSpPr>
        <p:spPr>
          <a:xfrm>
            <a:off x="311700" y="1192949"/>
            <a:ext cx="8520600" cy="5243817"/>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Currently all we return is bits of the JSON model: real world data (e.g., the actual temperature) is missing! </a:t>
            </a:r>
          </a:p>
          <a:p>
            <a:pPr marL="457200" lvl="0" indent="-342900" algn="l" rtl="0">
              <a:spcBef>
                <a:spcPts val="0"/>
              </a:spcBef>
              <a:spcAft>
                <a:spcPts val="0"/>
              </a:spcAft>
              <a:buSzPts val="1800"/>
              <a:buChar char="●"/>
            </a:pPr>
            <a:r>
              <a:rPr lang="en-GB" dirty="0">
                <a:highlight>
                  <a:srgbClr val="FFFF00"/>
                </a:highlight>
              </a:rPr>
              <a:t>Code: 02. Bind Sensors</a:t>
            </a:r>
            <a:endParaRPr dirty="0">
              <a:highlight>
                <a:srgbClr val="FFFF00"/>
              </a:highlight>
            </a:endParaRPr>
          </a:p>
          <a:p>
            <a:pPr marL="457200" lvl="0" indent="-342900" algn="l" rtl="0">
              <a:spcBef>
                <a:spcPts val="0"/>
              </a:spcBef>
              <a:spcAft>
                <a:spcPts val="0"/>
              </a:spcAft>
              <a:buSzPts val="1800"/>
              <a:buChar char="●"/>
            </a:pPr>
            <a:endParaRPr lang="en-GB" sz="500" dirty="0"/>
          </a:p>
          <a:p>
            <a:pPr marL="457200" lvl="0" indent="-342900" algn="l" rtl="0">
              <a:spcBef>
                <a:spcPts val="0"/>
              </a:spcBef>
              <a:spcAft>
                <a:spcPts val="0"/>
              </a:spcAft>
              <a:buSzPts val="1800"/>
              <a:buChar char="●"/>
            </a:pPr>
            <a:r>
              <a:rPr lang="en-GB" dirty="0"/>
              <a:t>Create a number of plugins, one per sensor or actuator</a:t>
            </a:r>
            <a:endParaRPr dirty="0"/>
          </a:p>
          <a:p>
            <a:pPr marL="914400" lvl="1" indent="-317500" algn="l" rtl="0">
              <a:spcBef>
                <a:spcPts val="0"/>
              </a:spcBef>
              <a:spcAft>
                <a:spcPts val="0"/>
              </a:spcAft>
              <a:buSzPts val="1400"/>
              <a:buChar char="○"/>
            </a:pPr>
            <a:r>
              <a:rPr lang="en-GB" dirty="0"/>
              <a:t>each plugin updates the model each time new data is read from the sensor </a:t>
            </a:r>
            <a:endParaRPr dirty="0"/>
          </a:p>
          <a:p>
            <a:pPr marL="914400" lvl="1" indent="-317500" algn="l" rtl="0">
              <a:spcBef>
                <a:spcPts val="0"/>
              </a:spcBef>
              <a:spcAft>
                <a:spcPts val="0"/>
              </a:spcAft>
              <a:buSzPts val="1400"/>
              <a:buChar char="○"/>
            </a:pPr>
            <a:r>
              <a:rPr lang="en-GB" dirty="0"/>
              <a:t>plugins should at least have the following functions:</a:t>
            </a:r>
            <a:endParaRPr dirty="0"/>
          </a:p>
          <a:p>
            <a:pPr marL="1371600" lvl="2" indent="-317500" algn="l" rtl="0">
              <a:spcBef>
                <a:spcPts val="0"/>
              </a:spcBef>
              <a:spcAft>
                <a:spcPts val="0"/>
              </a:spcAft>
              <a:buSzPts val="1400"/>
              <a:buChar char="■"/>
            </a:pPr>
            <a:r>
              <a:rPr lang="en-GB" b="1" dirty="0"/>
              <a:t>start()</a:t>
            </a:r>
            <a:r>
              <a:rPr lang="en-GB" dirty="0"/>
              <a:t>,  to start the plugin, accessible from other files so we export it</a:t>
            </a:r>
            <a:endParaRPr dirty="0"/>
          </a:p>
          <a:p>
            <a:pPr marL="1371600" lvl="2" indent="-317500" algn="l" rtl="0">
              <a:spcBef>
                <a:spcPts val="0"/>
              </a:spcBef>
              <a:spcAft>
                <a:spcPts val="0"/>
              </a:spcAft>
              <a:buSzPts val="1400"/>
              <a:buChar char="■"/>
            </a:pPr>
            <a:r>
              <a:rPr lang="en-GB" b="1" dirty="0"/>
              <a:t>stop()</a:t>
            </a:r>
            <a:r>
              <a:rPr lang="en-GB" dirty="0"/>
              <a:t>,  to stop the plugin, accessible from other files so we export it</a:t>
            </a:r>
            <a:endParaRPr dirty="0"/>
          </a:p>
          <a:p>
            <a:pPr marL="1371600" lvl="2" indent="-317500" algn="l" rtl="0">
              <a:spcBef>
                <a:spcPts val="0"/>
              </a:spcBef>
              <a:spcAft>
                <a:spcPts val="0"/>
              </a:spcAft>
              <a:buSzPts val="1400"/>
              <a:buChar char="■"/>
            </a:pPr>
            <a:r>
              <a:rPr lang="en-GB" b="1" dirty="0" err="1"/>
              <a:t>connectHardware</a:t>
            </a:r>
            <a:r>
              <a:rPr lang="en-GB" b="1" dirty="0"/>
              <a:t>()</a:t>
            </a:r>
            <a:r>
              <a:rPr lang="en-GB" dirty="0"/>
              <a:t>, connect the actual hardware driver and configure it</a:t>
            </a:r>
            <a:endParaRPr dirty="0"/>
          </a:p>
          <a:p>
            <a:pPr marL="1371600" lvl="2" indent="-317500" algn="l" rtl="0">
              <a:spcBef>
                <a:spcPts val="0"/>
              </a:spcBef>
              <a:spcAft>
                <a:spcPts val="0"/>
              </a:spcAft>
              <a:buSzPts val="1400"/>
              <a:buChar char="■"/>
            </a:pPr>
            <a:r>
              <a:rPr lang="en-GB" b="1" dirty="0"/>
              <a:t>simulate()</a:t>
            </a:r>
            <a:r>
              <a:rPr lang="en-GB" dirty="0"/>
              <a:t>, simulation mode, useful when developing with no sensors connected</a:t>
            </a:r>
            <a:endParaRPr dirty="0"/>
          </a:p>
          <a:p>
            <a:pPr marL="914400" marR="0" lvl="1" indent="-317500" algn="l" rtl="0">
              <a:lnSpc>
                <a:spcPct val="115000"/>
              </a:lnSpc>
              <a:spcBef>
                <a:spcPts val="0"/>
              </a:spcBef>
              <a:spcAft>
                <a:spcPts val="0"/>
              </a:spcAft>
              <a:buClr>
                <a:schemeClr val="dk1"/>
              </a:buClr>
              <a:buSzPts val="1400"/>
              <a:buFont typeface="Open Sans"/>
              <a:buChar char="○"/>
            </a:pPr>
            <a:r>
              <a:rPr lang="en-GB" dirty="0"/>
              <a:t>see </a:t>
            </a:r>
            <a:r>
              <a:rPr lang="en-GB" b="1" dirty="0"/>
              <a:t>plugins/</a:t>
            </a:r>
            <a:r>
              <a:rPr lang="en-GB" dirty="0"/>
              <a:t> folder</a:t>
            </a:r>
            <a:endParaRPr dirty="0"/>
          </a:p>
          <a:p>
            <a:pPr marL="1371600" marR="0" lvl="2" indent="-317500" algn="l" rtl="0">
              <a:lnSpc>
                <a:spcPct val="115000"/>
              </a:lnSpc>
              <a:spcBef>
                <a:spcPts val="0"/>
              </a:spcBef>
              <a:spcAft>
                <a:spcPts val="0"/>
              </a:spcAft>
              <a:buSzPts val="1400"/>
              <a:buChar char="■"/>
            </a:pPr>
            <a:r>
              <a:rPr lang="en-GB" dirty="0" err="1"/>
              <a:t>pirPlugin.js</a:t>
            </a:r>
            <a:r>
              <a:rPr lang="en-GB" dirty="0"/>
              <a:t>, </a:t>
            </a:r>
            <a:r>
              <a:rPr lang="en-GB" dirty="0" err="1"/>
              <a:t>tempPlugin.js</a:t>
            </a:r>
            <a:r>
              <a:rPr lang="en-GB" dirty="0"/>
              <a:t>, </a:t>
            </a:r>
            <a:r>
              <a:rPr lang="en-GB" dirty="0" err="1"/>
              <a:t>lightPlugin.js</a:t>
            </a:r>
            <a:r>
              <a:rPr lang="en-GB" dirty="0"/>
              <a:t>, </a:t>
            </a:r>
            <a:r>
              <a:rPr lang="en-GB" dirty="0" err="1"/>
              <a:t>ledsPlugin.js</a:t>
            </a:r>
            <a:endParaRPr lang="en-GB" dirty="0"/>
          </a:p>
          <a:p>
            <a:pPr marL="1371600" marR="0" lvl="2" indent="-317500" algn="l" rtl="0">
              <a:lnSpc>
                <a:spcPct val="115000"/>
              </a:lnSpc>
              <a:spcBef>
                <a:spcPts val="0"/>
              </a:spcBef>
              <a:spcAft>
                <a:spcPts val="0"/>
              </a:spcAft>
              <a:buSzPts val="1400"/>
              <a:buChar char="■"/>
            </a:pPr>
            <a:endParaRPr sz="500" dirty="0"/>
          </a:p>
          <a:p>
            <a:pPr marL="457200" marR="0" lvl="0" indent="-342900" algn="l" rtl="0">
              <a:lnSpc>
                <a:spcPct val="115000"/>
              </a:lnSpc>
              <a:spcBef>
                <a:spcPts val="0"/>
              </a:spcBef>
              <a:spcAft>
                <a:spcPts val="0"/>
              </a:spcAft>
              <a:buSzPts val="1800"/>
              <a:buChar char="●"/>
            </a:pPr>
            <a:r>
              <a:rPr lang="en-GB" dirty="0"/>
              <a:t>Create the Arduino code to interact with real devices</a:t>
            </a:r>
            <a:endParaRPr dirty="0"/>
          </a:p>
          <a:p>
            <a:pPr marL="914400" marR="0" lvl="1" indent="-317500" algn="l" rtl="0">
              <a:lnSpc>
                <a:spcPct val="115000"/>
              </a:lnSpc>
              <a:spcBef>
                <a:spcPts val="0"/>
              </a:spcBef>
              <a:spcAft>
                <a:spcPts val="0"/>
              </a:spcAft>
              <a:buSzPts val="1400"/>
              <a:buChar char="○"/>
            </a:pPr>
            <a:r>
              <a:rPr lang="en-GB" dirty="0"/>
              <a:t>see </a:t>
            </a:r>
            <a:r>
              <a:rPr lang="en-GB" b="1" dirty="0"/>
              <a:t>hardware/</a:t>
            </a:r>
            <a:r>
              <a:rPr lang="en-GB" dirty="0"/>
              <a:t> folder </a:t>
            </a:r>
            <a:endParaRPr dirty="0"/>
          </a:p>
          <a:p>
            <a:pPr marL="914400" marR="0" lvl="1" indent="-317500" algn="l" rtl="0">
              <a:lnSpc>
                <a:spcPct val="115000"/>
              </a:lnSpc>
              <a:spcBef>
                <a:spcPts val="0"/>
              </a:spcBef>
              <a:spcAft>
                <a:spcPts val="0"/>
              </a:spcAft>
              <a:buSzPts val="1400"/>
              <a:buChar char="○"/>
            </a:pPr>
            <a:r>
              <a:rPr lang="en-GB" dirty="0"/>
              <a:t>the code should be loaded inside the Arduino board</a:t>
            </a:r>
          </a:p>
          <a:p>
            <a:pPr marL="914400" marR="0" lvl="1" indent="-317500" algn="l" rtl="0">
              <a:lnSpc>
                <a:spcPct val="115000"/>
              </a:lnSpc>
              <a:spcBef>
                <a:spcPts val="0"/>
              </a:spcBef>
              <a:spcAft>
                <a:spcPts val="0"/>
              </a:spcAft>
              <a:buSzPts val="1400"/>
              <a:buChar char="○"/>
            </a:pPr>
            <a:endParaRPr sz="500" dirty="0"/>
          </a:p>
          <a:p>
            <a:pPr marL="457200" marR="0" lvl="0" indent="-342900" algn="l" rtl="0">
              <a:lnSpc>
                <a:spcPct val="115000"/>
              </a:lnSpc>
              <a:spcBef>
                <a:spcPts val="0"/>
              </a:spcBef>
              <a:spcAft>
                <a:spcPts val="0"/>
              </a:spcAft>
              <a:buSzPts val="1800"/>
              <a:buChar char="●"/>
            </a:pPr>
            <a:r>
              <a:rPr lang="en-GB" dirty="0"/>
              <a:t>Integrate plugins into the server</a:t>
            </a:r>
            <a:endParaRPr dirty="0"/>
          </a:p>
          <a:p>
            <a:pPr marL="914400" marR="0" lvl="1" indent="-317500" algn="l" rtl="0">
              <a:lnSpc>
                <a:spcPct val="115000"/>
              </a:lnSpc>
              <a:spcBef>
                <a:spcPts val="0"/>
              </a:spcBef>
              <a:spcAft>
                <a:spcPts val="0"/>
              </a:spcAft>
              <a:buSzPts val="1400"/>
              <a:buChar char="○"/>
            </a:pPr>
            <a:r>
              <a:rPr lang="en-GB" dirty="0"/>
              <a:t>require them from the </a:t>
            </a:r>
            <a:r>
              <a:rPr lang="en-GB" b="1" dirty="0"/>
              <a:t>wot-</a:t>
            </a:r>
            <a:r>
              <a:rPr lang="en-GB" b="1" dirty="0" err="1"/>
              <a:t>server.js</a:t>
            </a:r>
            <a:r>
              <a:rPr lang="en-GB" dirty="0"/>
              <a:t> file</a:t>
            </a:r>
            <a:endParaRPr dirty="0"/>
          </a:p>
          <a:p>
            <a:pPr marL="914400" marR="0" lvl="1" indent="-317500" algn="l" rtl="0">
              <a:lnSpc>
                <a:spcPct val="115000"/>
              </a:lnSpc>
              <a:spcBef>
                <a:spcPts val="0"/>
              </a:spcBef>
              <a:spcAft>
                <a:spcPts val="0"/>
              </a:spcAft>
              <a:buSzPts val="1400"/>
              <a:buChar char="○"/>
            </a:pPr>
            <a:r>
              <a:rPr lang="en-GB" dirty="0"/>
              <a:t>start each plugin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123050" y="27398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WoT Architecture - second version</a:t>
            </a:r>
            <a:endParaRPr/>
          </a:p>
        </p:txBody>
      </p:sp>
      <p:grpSp>
        <p:nvGrpSpPr>
          <p:cNvPr id="176" name="Google Shape;176;p21"/>
          <p:cNvGrpSpPr/>
          <p:nvPr/>
        </p:nvGrpSpPr>
        <p:grpSpPr>
          <a:xfrm>
            <a:off x="5086535" y="2192722"/>
            <a:ext cx="2139600" cy="1588766"/>
            <a:chOff x="3005500" y="2960575"/>
            <a:chExt cx="2139600" cy="1599000"/>
          </a:xfrm>
        </p:grpSpPr>
        <p:sp>
          <p:nvSpPr>
            <p:cNvPr id="177" name="Google Shape;177;p21"/>
            <p:cNvSpPr/>
            <p:nvPr/>
          </p:nvSpPr>
          <p:spPr>
            <a:xfrm>
              <a:off x="3005500" y="2960575"/>
              <a:ext cx="2139600" cy="1599000"/>
            </a:xfrm>
            <a:prstGeom prst="ellipse">
              <a:avLst/>
            </a:prstGeom>
            <a:solidFill>
              <a:srgbClr val="FFFFFF"/>
            </a:solid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MODEL</a:t>
              </a:r>
              <a:endParaRPr sz="1800"/>
            </a:p>
          </p:txBody>
        </p:sp>
        <p:sp>
          <p:nvSpPr>
            <p:cNvPr id="178" name="Google Shape;178;p21"/>
            <p:cNvSpPr/>
            <p:nvPr/>
          </p:nvSpPr>
          <p:spPr>
            <a:xfrm>
              <a:off x="3028025" y="2962300"/>
              <a:ext cx="1159868" cy="75277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179" name="Google Shape;179;p21"/>
            <p:cNvSpPr/>
            <p:nvPr/>
          </p:nvSpPr>
          <p:spPr>
            <a:xfrm flipH="1">
              <a:off x="4086498" y="3174576"/>
              <a:ext cx="1002352" cy="530525"/>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sp>
          <p:nvSpPr>
            <p:cNvPr id="180" name="Google Shape;180;p21"/>
            <p:cNvSpPr/>
            <p:nvPr/>
          </p:nvSpPr>
          <p:spPr>
            <a:xfrm rot="-173223" flipH="1">
              <a:off x="3454269" y="3646146"/>
              <a:ext cx="983831" cy="866591"/>
            </a:xfrm>
            <a:custGeom>
              <a:avLst/>
              <a:gdLst/>
              <a:ahLst/>
              <a:cxnLst/>
              <a:rect l="l" t="t" r="r" b="b"/>
              <a:pathLst>
                <a:path w="51350" h="36035" extrusionOk="0">
                  <a:moveTo>
                    <a:pt x="0" y="36035"/>
                  </a:moveTo>
                  <a:cubicBezTo>
                    <a:pt x="17283" y="36035"/>
                    <a:pt x="34249" y="23857"/>
                    <a:pt x="45044" y="10360"/>
                  </a:cubicBezTo>
                  <a:cubicBezTo>
                    <a:pt x="47569" y="7203"/>
                    <a:pt x="51350" y="4043"/>
                    <a:pt x="51350" y="0"/>
                  </a:cubicBezTo>
                </a:path>
              </a:pathLst>
            </a:custGeom>
            <a:noFill/>
            <a:ln w="28575" cap="flat" cmpd="sng">
              <a:solidFill>
                <a:srgbClr val="4A86E8"/>
              </a:solidFill>
              <a:prstDash val="dash"/>
              <a:round/>
              <a:headEnd type="none" w="med" len="med"/>
              <a:tailEnd type="none" w="med" len="med"/>
            </a:ln>
          </p:spPr>
          <p:txBody>
            <a:bodyPr/>
            <a:lstStyle/>
            <a:p>
              <a:endParaRPr lang="en-GB"/>
            </a:p>
          </p:txBody>
        </p:sp>
      </p:grpSp>
      <p:sp>
        <p:nvSpPr>
          <p:cNvPr id="181" name="Google Shape;181;p21"/>
          <p:cNvSpPr/>
          <p:nvPr/>
        </p:nvSpPr>
        <p:spPr>
          <a:xfrm>
            <a:off x="3117585" y="2486892"/>
            <a:ext cx="1486200" cy="1006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a:t>SERVER</a:t>
            </a:r>
            <a:endParaRPr sz="1800"/>
          </a:p>
          <a:p>
            <a:pPr marL="0" lvl="0" indent="0" algn="ctr" rtl="0">
              <a:spcBef>
                <a:spcPts val="0"/>
              </a:spcBef>
              <a:spcAft>
                <a:spcPts val="0"/>
              </a:spcAft>
              <a:buNone/>
            </a:pPr>
            <a:r>
              <a:rPr lang="en-GB" sz="1800"/>
              <a:t>(Express)</a:t>
            </a:r>
            <a:endParaRPr sz="1800"/>
          </a:p>
        </p:txBody>
      </p:sp>
      <p:cxnSp>
        <p:nvCxnSpPr>
          <p:cNvPr id="182" name="Google Shape;182;p21"/>
          <p:cNvCxnSpPr>
            <a:stCxn id="181" idx="3"/>
            <a:endCxn id="177" idx="1"/>
          </p:cNvCxnSpPr>
          <p:nvPr/>
        </p:nvCxnSpPr>
        <p:spPr>
          <a:xfrm rot="10800000" flipH="1">
            <a:off x="4603785" y="2425392"/>
            <a:ext cx="796200" cy="564900"/>
          </a:xfrm>
          <a:prstGeom prst="curvedConnector4">
            <a:avLst>
              <a:gd name="adj1" fmla="val 30316"/>
              <a:gd name="adj2" fmla="val 115537"/>
            </a:avLst>
          </a:prstGeom>
          <a:noFill/>
          <a:ln w="19050" cap="flat" cmpd="sng">
            <a:solidFill>
              <a:schemeClr val="dk2"/>
            </a:solidFill>
            <a:prstDash val="solid"/>
            <a:round/>
            <a:headEnd type="triangle" w="med" len="med"/>
            <a:tailEnd type="none" w="med" len="med"/>
          </a:ln>
        </p:spPr>
      </p:cxnSp>
      <p:cxnSp>
        <p:nvCxnSpPr>
          <p:cNvPr id="183" name="Google Shape;183;p21"/>
          <p:cNvCxnSpPr>
            <a:endCxn id="177" idx="3"/>
          </p:cNvCxnSpPr>
          <p:nvPr/>
        </p:nvCxnSpPr>
        <p:spPr>
          <a:xfrm>
            <a:off x="4636372" y="3423719"/>
            <a:ext cx="763500" cy="125100"/>
          </a:xfrm>
          <a:prstGeom prst="curvedConnector4">
            <a:avLst>
              <a:gd name="adj1" fmla="val 29480"/>
              <a:gd name="adj2" fmla="val 249664"/>
            </a:avLst>
          </a:prstGeom>
          <a:noFill/>
          <a:ln w="19050" cap="flat" cmpd="sng">
            <a:solidFill>
              <a:schemeClr val="dk2"/>
            </a:solidFill>
            <a:prstDash val="solid"/>
            <a:round/>
            <a:headEnd type="triangle" w="med" len="med"/>
            <a:tailEnd type="none" w="med" len="med"/>
          </a:ln>
        </p:spPr>
      </p:cxnSp>
      <p:cxnSp>
        <p:nvCxnSpPr>
          <p:cNvPr id="184" name="Google Shape;184;p21"/>
          <p:cNvCxnSpPr/>
          <p:nvPr/>
        </p:nvCxnSpPr>
        <p:spPr>
          <a:xfrm rot="10800000" flipH="1">
            <a:off x="4621385" y="3260049"/>
            <a:ext cx="1636500" cy="29700"/>
          </a:xfrm>
          <a:prstGeom prst="curvedConnector3">
            <a:avLst>
              <a:gd name="adj1" fmla="val 50000"/>
            </a:avLst>
          </a:prstGeom>
          <a:noFill/>
          <a:ln w="19050" cap="flat" cmpd="sng">
            <a:solidFill>
              <a:schemeClr val="dk2"/>
            </a:solidFill>
            <a:prstDash val="solid"/>
            <a:round/>
            <a:headEnd type="triangle" w="med" len="med"/>
            <a:tailEnd type="none" w="med" len="med"/>
          </a:ln>
        </p:spPr>
      </p:cxnSp>
      <p:cxnSp>
        <p:nvCxnSpPr>
          <p:cNvPr id="185" name="Google Shape;185;p21"/>
          <p:cNvCxnSpPr/>
          <p:nvPr/>
        </p:nvCxnSpPr>
        <p:spPr>
          <a:xfrm>
            <a:off x="4578798" y="2631365"/>
            <a:ext cx="2080500" cy="18600"/>
          </a:xfrm>
          <a:prstGeom prst="curvedConnector3">
            <a:avLst>
              <a:gd name="adj1" fmla="val 50000"/>
            </a:avLst>
          </a:prstGeom>
          <a:noFill/>
          <a:ln w="19050" cap="flat" cmpd="sng">
            <a:solidFill>
              <a:schemeClr val="dk2"/>
            </a:solidFill>
            <a:prstDash val="solid"/>
            <a:round/>
            <a:headEnd type="triangle" w="med" len="med"/>
            <a:tailEnd type="none" w="med" len="med"/>
          </a:ln>
        </p:spPr>
      </p:cxnSp>
      <p:sp>
        <p:nvSpPr>
          <p:cNvPr id="186" name="Google Shape;186;p21"/>
          <p:cNvSpPr txBox="1"/>
          <p:nvPr/>
        </p:nvSpPr>
        <p:spPr>
          <a:xfrm>
            <a:off x="4669085" y="3737297"/>
            <a:ext cx="1002300" cy="355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a:t>Routes</a:t>
            </a:r>
            <a:endParaRPr/>
          </a:p>
        </p:txBody>
      </p:sp>
      <p:sp>
        <p:nvSpPr>
          <p:cNvPr id="187" name="Google Shape;187;p21"/>
          <p:cNvSpPr/>
          <p:nvPr/>
        </p:nvSpPr>
        <p:spPr>
          <a:xfrm>
            <a:off x="1808271" y="2614774"/>
            <a:ext cx="1012284" cy="744768"/>
          </a:xfrm>
          <a:prstGeom prst="cloud">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a:off x="394835" y="2105670"/>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189" name="Google Shape;189;p21"/>
          <p:cNvSpPr/>
          <p:nvPr/>
        </p:nvSpPr>
        <p:spPr>
          <a:xfrm>
            <a:off x="394835" y="2837645"/>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sp>
        <p:nvSpPr>
          <p:cNvPr id="190" name="Google Shape;190;p21"/>
          <p:cNvSpPr/>
          <p:nvPr/>
        </p:nvSpPr>
        <p:spPr>
          <a:xfrm>
            <a:off x="409460" y="3588470"/>
            <a:ext cx="9150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Client</a:t>
            </a:r>
            <a:endParaRPr/>
          </a:p>
        </p:txBody>
      </p:sp>
      <p:cxnSp>
        <p:nvCxnSpPr>
          <p:cNvPr id="191" name="Google Shape;191;p21"/>
          <p:cNvCxnSpPr>
            <a:stCxn id="188" idx="3"/>
            <a:endCxn id="181" idx="1"/>
          </p:cNvCxnSpPr>
          <p:nvPr/>
        </p:nvCxnSpPr>
        <p:spPr>
          <a:xfrm>
            <a:off x="1309835" y="2321970"/>
            <a:ext cx="1807800" cy="6684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192" name="Google Shape;192;p21"/>
          <p:cNvCxnSpPr>
            <a:stCxn id="189" idx="3"/>
            <a:endCxn id="181" idx="1"/>
          </p:cNvCxnSpPr>
          <p:nvPr/>
        </p:nvCxnSpPr>
        <p:spPr>
          <a:xfrm rot="10800000" flipH="1">
            <a:off x="1309835" y="2990345"/>
            <a:ext cx="1807800" cy="63600"/>
          </a:xfrm>
          <a:prstGeom prst="curvedConnector3">
            <a:avLst>
              <a:gd name="adj1" fmla="val 49999"/>
            </a:avLst>
          </a:prstGeom>
          <a:noFill/>
          <a:ln w="19050" cap="flat" cmpd="sng">
            <a:solidFill>
              <a:schemeClr val="dk2"/>
            </a:solidFill>
            <a:prstDash val="solid"/>
            <a:round/>
            <a:headEnd type="triangle" w="med" len="med"/>
            <a:tailEnd type="triangle" w="med" len="med"/>
          </a:ln>
        </p:spPr>
      </p:cxnSp>
      <p:cxnSp>
        <p:nvCxnSpPr>
          <p:cNvPr id="193" name="Google Shape;193;p21"/>
          <p:cNvCxnSpPr>
            <a:stCxn id="190" idx="3"/>
            <a:endCxn id="181" idx="1"/>
          </p:cNvCxnSpPr>
          <p:nvPr/>
        </p:nvCxnSpPr>
        <p:spPr>
          <a:xfrm rot="10800000" flipH="1">
            <a:off x="1324460" y="2990270"/>
            <a:ext cx="1793100" cy="814500"/>
          </a:xfrm>
          <a:prstGeom prst="curvedConnector3">
            <a:avLst>
              <a:gd name="adj1" fmla="val 50001"/>
            </a:avLst>
          </a:prstGeom>
          <a:noFill/>
          <a:ln w="19050" cap="flat" cmpd="sng">
            <a:solidFill>
              <a:schemeClr val="dk2"/>
            </a:solidFill>
            <a:prstDash val="solid"/>
            <a:round/>
            <a:headEnd type="triangle" w="med" len="med"/>
            <a:tailEnd type="triangle" w="med" len="med"/>
          </a:ln>
        </p:spPr>
      </p:cxnSp>
      <p:sp>
        <p:nvSpPr>
          <p:cNvPr id="194" name="Google Shape;194;p21"/>
          <p:cNvSpPr txBox="1"/>
          <p:nvPr/>
        </p:nvSpPr>
        <p:spPr>
          <a:xfrm>
            <a:off x="1309835" y="4021074"/>
            <a:ext cx="1746600" cy="62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Resources, Verbs, Representations</a:t>
            </a:r>
            <a:endParaRPr sz="1200"/>
          </a:p>
        </p:txBody>
      </p:sp>
      <p:sp>
        <p:nvSpPr>
          <p:cNvPr id="195" name="Google Shape;195;p21"/>
          <p:cNvSpPr/>
          <p:nvPr/>
        </p:nvSpPr>
        <p:spPr>
          <a:xfrm>
            <a:off x="7572160" y="4820349"/>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Driver</a:t>
            </a:r>
            <a:endParaRPr/>
          </a:p>
        </p:txBody>
      </p:sp>
      <p:grpSp>
        <p:nvGrpSpPr>
          <p:cNvPr id="196" name="Google Shape;196;p21"/>
          <p:cNvGrpSpPr/>
          <p:nvPr/>
        </p:nvGrpSpPr>
        <p:grpSpPr>
          <a:xfrm>
            <a:off x="7572160" y="2821487"/>
            <a:ext cx="1000900" cy="1364700"/>
            <a:chOff x="3539875" y="4560750"/>
            <a:chExt cx="1000900" cy="1364700"/>
          </a:xfrm>
        </p:grpSpPr>
        <p:sp>
          <p:nvSpPr>
            <p:cNvPr id="197" name="Google Shape;197;p21"/>
            <p:cNvSpPr/>
            <p:nvPr/>
          </p:nvSpPr>
          <p:spPr>
            <a:xfrm rot="-5400000">
              <a:off x="2976925" y="5123700"/>
              <a:ext cx="1364700" cy="2388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1</a:t>
              </a:r>
              <a:endParaRPr/>
            </a:p>
          </p:txBody>
        </p:sp>
        <p:sp>
          <p:nvSpPr>
            <p:cNvPr id="198" name="Google Shape;198;p21"/>
            <p:cNvSpPr/>
            <p:nvPr/>
          </p:nvSpPr>
          <p:spPr>
            <a:xfrm rot="-5400000">
              <a:off x="3339050" y="5104650"/>
              <a:ext cx="1364700" cy="2769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2</a:t>
              </a:r>
              <a:endParaRPr/>
            </a:p>
          </p:txBody>
        </p:sp>
        <p:sp>
          <p:nvSpPr>
            <p:cNvPr id="199" name="Google Shape;199;p21"/>
            <p:cNvSpPr/>
            <p:nvPr/>
          </p:nvSpPr>
          <p:spPr>
            <a:xfrm rot="-5400000">
              <a:off x="3723575" y="5108250"/>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3 </a:t>
              </a:r>
              <a:endParaRPr/>
            </a:p>
          </p:txBody>
        </p:sp>
      </p:grpSp>
      <p:cxnSp>
        <p:nvCxnSpPr>
          <p:cNvPr id="200" name="Google Shape;200;p21"/>
          <p:cNvCxnSpPr>
            <a:stCxn id="177" idx="5"/>
            <a:endCxn id="197" idx="1"/>
          </p:cNvCxnSpPr>
          <p:nvPr/>
        </p:nvCxnSpPr>
        <p:spPr>
          <a:xfrm rot="-5400000" flipH="1">
            <a:off x="6983448" y="3478169"/>
            <a:ext cx="637500" cy="778800"/>
          </a:xfrm>
          <a:prstGeom prst="curvedConnector3">
            <a:avLst>
              <a:gd name="adj1" fmla="val 137332"/>
            </a:avLst>
          </a:prstGeom>
          <a:noFill/>
          <a:ln w="19050" cap="flat" cmpd="sng">
            <a:solidFill>
              <a:schemeClr val="dk2"/>
            </a:solidFill>
            <a:prstDash val="solid"/>
            <a:round/>
            <a:headEnd type="triangle" w="med" len="med"/>
            <a:tailEnd type="none" w="med" len="med"/>
          </a:ln>
        </p:spPr>
      </p:cxnSp>
      <p:cxnSp>
        <p:nvCxnSpPr>
          <p:cNvPr id="201" name="Google Shape;201;p21"/>
          <p:cNvCxnSpPr>
            <a:stCxn id="177" idx="7"/>
            <a:endCxn id="199" idx="3"/>
          </p:cNvCxnSpPr>
          <p:nvPr/>
        </p:nvCxnSpPr>
        <p:spPr>
          <a:xfrm rot="-5400000" flipH="1">
            <a:off x="7477548" y="1860642"/>
            <a:ext cx="396000" cy="1525500"/>
          </a:xfrm>
          <a:prstGeom prst="curvedConnector3">
            <a:avLst>
              <a:gd name="adj1" fmla="val -118887"/>
            </a:avLst>
          </a:prstGeom>
          <a:noFill/>
          <a:ln w="19050" cap="flat" cmpd="sng">
            <a:solidFill>
              <a:schemeClr val="dk2"/>
            </a:solidFill>
            <a:prstDash val="solid"/>
            <a:round/>
            <a:headEnd type="triangle" w="med" len="med"/>
            <a:tailEnd type="none" w="med" len="med"/>
          </a:ln>
        </p:spPr>
      </p:cxnSp>
      <p:cxnSp>
        <p:nvCxnSpPr>
          <p:cNvPr id="202" name="Google Shape;202;p21"/>
          <p:cNvCxnSpPr>
            <a:stCxn id="177" idx="1"/>
            <a:endCxn id="203" idx="3"/>
          </p:cNvCxnSpPr>
          <p:nvPr/>
        </p:nvCxnSpPr>
        <p:spPr>
          <a:xfrm rot="-5400000" flipH="1">
            <a:off x="6892972" y="932292"/>
            <a:ext cx="396000" cy="3382200"/>
          </a:xfrm>
          <a:prstGeom prst="curvedConnector3">
            <a:avLst>
              <a:gd name="adj1" fmla="val -264165"/>
            </a:avLst>
          </a:prstGeom>
          <a:noFill/>
          <a:ln w="19050" cap="flat" cmpd="sng">
            <a:solidFill>
              <a:schemeClr val="dk2"/>
            </a:solidFill>
            <a:prstDash val="solid"/>
            <a:round/>
            <a:headEnd type="triangle" w="med" len="med"/>
            <a:tailEnd type="none" w="med" len="med"/>
          </a:ln>
        </p:spPr>
      </p:cxnSp>
      <p:sp>
        <p:nvSpPr>
          <p:cNvPr id="203" name="Google Shape;203;p21"/>
          <p:cNvSpPr/>
          <p:nvPr/>
        </p:nvSpPr>
        <p:spPr>
          <a:xfrm rot="-5400000">
            <a:off x="8099685" y="3368987"/>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Plugin m </a:t>
            </a:r>
            <a:endParaRPr/>
          </a:p>
        </p:txBody>
      </p:sp>
      <p:cxnSp>
        <p:nvCxnSpPr>
          <p:cNvPr id="204" name="Google Shape;204;p21"/>
          <p:cNvCxnSpPr>
            <a:stCxn id="177" idx="3"/>
            <a:endCxn id="198" idx="1"/>
          </p:cNvCxnSpPr>
          <p:nvPr/>
        </p:nvCxnSpPr>
        <p:spPr>
          <a:xfrm rot="-5400000" flipH="1">
            <a:off x="6408022" y="2540669"/>
            <a:ext cx="637500" cy="2653800"/>
          </a:xfrm>
          <a:prstGeom prst="curvedConnector3">
            <a:avLst>
              <a:gd name="adj1" fmla="val 181048"/>
            </a:avLst>
          </a:prstGeom>
          <a:noFill/>
          <a:ln w="19050" cap="flat" cmpd="sng">
            <a:solidFill>
              <a:schemeClr val="dk2"/>
            </a:solidFill>
            <a:prstDash val="solid"/>
            <a:round/>
            <a:headEnd type="triangle" w="med" len="med"/>
            <a:tailEnd type="none" w="med" len="med"/>
          </a:ln>
        </p:spPr>
      </p:cxnSp>
      <p:cxnSp>
        <p:nvCxnSpPr>
          <p:cNvPr id="205" name="Google Shape;205;p21"/>
          <p:cNvCxnSpPr>
            <a:stCxn id="203" idx="1"/>
            <a:endCxn id="195" idx="0"/>
          </p:cNvCxnSpPr>
          <p:nvPr/>
        </p:nvCxnSpPr>
        <p:spPr>
          <a:xfrm rot="5400000">
            <a:off x="8209335" y="4247687"/>
            <a:ext cx="634200" cy="5112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206" name="Google Shape;206;p21"/>
          <p:cNvCxnSpPr>
            <a:stCxn id="198" idx="1"/>
            <a:endCxn id="195" idx="0"/>
          </p:cNvCxnSpPr>
          <p:nvPr/>
        </p:nvCxnSpPr>
        <p:spPr>
          <a:xfrm rot="-5400000" flipH="1">
            <a:off x="7845035" y="4394837"/>
            <a:ext cx="634200" cy="2169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207" name="Google Shape;207;p21"/>
          <p:cNvCxnSpPr>
            <a:stCxn id="199" idx="1"/>
            <a:endCxn id="195" idx="0"/>
          </p:cNvCxnSpPr>
          <p:nvPr/>
        </p:nvCxnSpPr>
        <p:spPr>
          <a:xfrm rot="5400000">
            <a:off x="8037410" y="4419587"/>
            <a:ext cx="634200" cy="167400"/>
          </a:xfrm>
          <a:prstGeom prst="curvedConnector3">
            <a:avLst>
              <a:gd name="adj1" fmla="val 49997"/>
            </a:avLst>
          </a:prstGeom>
          <a:noFill/>
          <a:ln w="19050" cap="flat" cmpd="sng">
            <a:solidFill>
              <a:schemeClr val="dk2"/>
            </a:solidFill>
            <a:prstDash val="solid"/>
            <a:round/>
            <a:headEnd type="triangle" w="med" len="med"/>
            <a:tailEnd type="none" w="med" len="med"/>
          </a:ln>
        </p:spPr>
      </p:cxnSp>
      <p:cxnSp>
        <p:nvCxnSpPr>
          <p:cNvPr id="208" name="Google Shape;208;p21"/>
          <p:cNvCxnSpPr>
            <a:stCxn id="197" idx="1"/>
            <a:endCxn id="195" idx="0"/>
          </p:cNvCxnSpPr>
          <p:nvPr/>
        </p:nvCxnSpPr>
        <p:spPr>
          <a:xfrm rot="-5400000" flipH="1">
            <a:off x="7664110" y="4213637"/>
            <a:ext cx="634200" cy="579300"/>
          </a:xfrm>
          <a:prstGeom prst="curvedConnector3">
            <a:avLst>
              <a:gd name="adj1" fmla="val 49997"/>
            </a:avLst>
          </a:prstGeom>
          <a:noFill/>
          <a:ln w="19050" cap="flat" cmpd="sng">
            <a:solidFill>
              <a:schemeClr val="dk2"/>
            </a:solidFill>
            <a:prstDash val="solid"/>
            <a:round/>
            <a:headEnd type="triangle" w="med" len="med"/>
            <a:tailEnd type="none" w="med" len="med"/>
          </a:ln>
        </p:spPr>
      </p:cxnSp>
      <p:sp>
        <p:nvSpPr>
          <p:cNvPr id="209" name="Google Shape;209;p21"/>
          <p:cNvSpPr/>
          <p:nvPr/>
        </p:nvSpPr>
        <p:spPr>
          <a:xfrm>
            <a:off x="7572160" y="5580474"/>
            <a:ext cx="1397100" cy="4326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Devices</a:t>
            </a:r>
            <a:endParaRPr/>
          </a:p>
        </p:txBody>
      </p:sp>
      <p:cxnSp>
        <p:nvCxnSpPr>
          <p:cNvPr id="210" name="Google Shape;210;p21"/>
          <p:cNvCxnSpPr>
            <a:stCxn id="195" idx="2"/>
            <a:endCxn id="209" idx="0"/>
          </p:cNvCxnSpPr>
          <p:nvPr/>
        </p:nvCxnSpPr>
        <p:spPr>
          <a:xfrm rot="-5400000" flipH="1">
            <a:off x="8107210" y="5416449"/>
            <a:ext cx="327600" cy="600"/>
          </a:xfrm>
          <a:prstGeom prst="curvedConnector3">
            <a:avLst>
              <a:gd name="adj1" fmla="val 49989"/>
            </a:avLst>
          </a:prstGeom>
          <a:noFill/>
          <a:ln w="19050" cap="flat" cmpd="sng">
            <a:solidFill>
              <a:schemeClr val="dk2"/>
            </a:solidFill>
            <a:prstDash val="solid"/>
            <a:round/>
            <a:headEnd type="triangle" w="med" len="med"/>
            <a:tailEnd type="none" w="med" len="med"/>
          </a:ln>
        </p:spPr>
      </p:cxnSp>
      <p:sp>
        <p:nvSpPr>
          <p:cNvPr id="211" name="Google Shape;211;p21"/>
          <p:cNvSpPr txBox="1"/>
          <p:nvPr/>
        </p:nvSpPr>
        <p:spPr>
          <a:xfrm>
            <a:off x="1324460" y="2511362"/>
            <a:ext cx="766800" cy="29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t>GETs</a:t>
            </a:r>
            <a:endParaRPr sz="1200"/>
          </a:p>
        </p:txBody>
      </p:sp>
      <p:sp>
        <p:nvSpPr>
          <p:cNvPr id="212" name="Google Shape;212;p21"/>
          <p:cNvSpPr/>
          <p:nvPr/>
        </p:nvSpPr>
        <p:spPr>
          <a:xfrm rot="-5400000">
            <a:off x="3142510" y="1585249"/>
            <a:ext cx="1364700" cy="269700"/>
          </a:xfrm>
          <a:prstGeom prst="rect">
            <a:avLst/>
          </a:prstGeom>
          <a:noFill/>
          <a:ln w="28575"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Routers </a:t>
            </a:r>
            <a:endParaRPr/>
          </a:p>
        </p:txBody>
      </p:sp>
      <p:cxnSp>
        <p:nvCxnSpPr>
          <p:cNvPr id="213" name="Google Shape;213;p21"/>
          <p:cNvCxnSpPr>
            <a:endCxn id="212" idx="0"/>
          </p:cNvCxnSpPr>
          <p:nvPr/>
        </p:nvCxnSpPr>
        <p:spPr>
          <a:xfrm rot="-5400000">
            <a:off x="3172510" y="1969399"/>
            <a:ext cx="766800" cy="268200"/>
          </a:xfrm>
          <a:prstGeom prst="curvedConnector2">
            <a:avLst/>
          </a:prstGeom>
          <a:noFill/>
          <a:ln w="19050" cap="flat" cmpd="sng">
            <a:solidFill>
              <a:schemeClr val="dk2"/>
            </a:solidFill>
            <a:prstDash val="solid"/>
            <a:round/>
            <a:headEnd type="none" w="med" len="med"/>
            <a:tailEnd type="triangle" w="med" len="med"/>
          </a:ln>
        </p:spPr>
      </p:cxnSp>
      <p:cxnSp>
        <p:nvCxnSpPr>
          <p:cNvPr id="214" name="Google Shape;214;p21"/>
          <p:cNvCxnSpPr>
            <a:stCxn id="212" idx="2"/>
          </p:cNvCxnSpPr>
          <p:nvPr/>
        </p:nvCxnSpPr>
        <p:spPr>
          <a:xfrm>
            <a:off x="3959710" y="1720099"/>
            <a:ext cx="339900" cy="766800"/>
          </a:xfrm>
          <a:prstGeom prst="curvedConnector2">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2"/>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Representation Design</a:t>
            </a:r>
            <a:endParaRPr/>
          </a:p>
        </p:txBody>
      </p:sp>
      <p:sp>
        <p:nvSpPr>
          <p:cNvPr id="220" name="Google Shape;220;p22"/>
          <p:cNvSpPr txBox="1">
            <a:spLocks noGrp="1"/>
          </p:cNvSpPr>
          <p:nvPr>
            <p:ph type="body" idx="1"/>
          </p:nvPr>
        </p:nvSpPr>
        <p:spPr>
          <a:xfrm>
            <a:off x="311700" y="1085967"/>
            <a:ext cx="8520600" cy="5350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GB" dirty="0"/>
              <a:t>REST is agnostic of a particular format or representation of the data</a:t>
            </a:r>
            <a:endParaRPr dirty="0"/>
          </a:p>
          <a:p>
            <a:pPr marL="914400" lvl="1" indent="-317500" algn="l" rtl="0">
              <a:spcBef>
                <a:spcPts val="0"/>
              </a:spcBef>
              <a:spcAft>
                <a:spcPts val="0"/>
              </a:spcAft>
              <a:buSzPts val="1400"/>
              <a:buChar char="○"/>
            </a:pPr>
            <a:r>
              <a:rPr lang="en-GB" b="1" dirty="0"/>
              <a:t>JSON</a:t>
            </a:r>
            <a:r>
              <a:rPr lang="en-GB" dirty="0"/>
              <a:t> is a must to guarantee interoperability, but it isn’t the only interesting data representation</a:t>
            </a:r>
            <a:endParaRPr dirty="0"/>
          </a:p>
          <a:p>
            <a:pPr marL="914400" lvl="1" indent="-317500" algn="l" rtl="0">
              <a:spcBef>
                <a:spcPts val="0"/>
              </a:spcBef>
              <a:spcAft>
                <a:spcPts val="0"/>
              </a:spcAft>
              <a:buSzPts val="1400"/>
              <a:buChar char="○"/>
            </a:pPr>
            <a:r>
              <a:rPr lang="en-GB" b="1" dirty="0"/>
              <a:t>HTML</a:t>
            </a:r>
            <a:r>
              <a:rPr lang="en-GB" dirty="0"/>
              <a:t> support allows for browsing API and discover resources in a human friendly way</a:t>
            </a:r>
            <a:endParaRPr dirty="0"/>
          </a:p>
          <a:p>
            <a:pPr marL="1371600" lvl="2" indent="-317500" algn="l" rtl="0">
              <a:spcBef>
                <a:spcPts val="0"/>
              </a:spcBef>
              <a:spcAft>
                <a:spcPts val="0"/>
              </a:spcAft>
              <a:buSzPts val="1400"/>
              <a:buChar char="■"/>
            </a:pPr>
            <a:r>
              <a:rPr lang="en-GB" dirty="0"/>
              <a:t>Library: JSON to HTML (json2html)</a:t>
            </a:r>
            <a:endParaRPr dirty="0"/>
          </a:p>
          <a:p>
            <a:pPr marL="914400" lvl="1" indent="-317500" algn="l" rtl="0">
              <a:spcBef>
                <a:spcPts val="0"/>
              </a:spcBef>
              <a:spcAft>
                <a:spcPts val="0"/>
              </a:spcAft>
              <a:buSzPts val="1400"/>
              <a:buChar char="○"/>
            </a:pPr>
            <a:r>
              <a:rPr lang="en-GB" b="1" dirty="0" err="1"/>
              <a:t>MessagePack</a:t>
            </a:r>
            <a:r>
              <a:rPr lang="en-GB" dirty="0"/>
              <a:t> is a binary serialization format: can be mapped to JSON very easily, but is more compact than JSON </a:t>
            </a:r>
            <a:endParaRPr dirty="0"/>
          </a:p>
          <a:p>
            <a:pPr marL="1371600" lvl="2" indent="-317500" algn="l" rtl="0">
              <a:spcBef>
                <a:spcPts val="0"/>
              </a:spcBef>
              <a:spcAft>
                <a:spcPts val="0"/>
              </a:spcAft>
              <a:buSzPts val="1400"/>
              <a:buChar char="■"/>
            </a:pPr>
            <a:r>
              <a:rPr lang="en-GB" dirty="0"/>
              <a:t>interesting for resource-constrained things over low bandwidth networks</a:t>
            </a:r>
            <a:endParaRPr dirty="0"/>
          </a:p>
          <a:p>
            <a:pPr marL="1371600" lvl="2" indent="-317500" algn="l" rtl="0">
              <a:spcBef>
                <a:spcPts val="0"/>
              </a:spcBef>
              <a:spcAft>
                <a:spcPts val="0"/>
              </a:spcAft>
              <a:buSzPts val="1400"/>
              <a:buChar char="■"/>
            </a:pPr>
            <a:r>
              <a:rPr lang="en-GB" dirty="0"/>
              <a:t>Library: msgpack5</a:t>
            </a:r>
          </a:p>
          <a:p>
            <a:pPr marL="1371600" lvl="2" indent="-317500" algn="l" rtl="0">
              <a:spcBef>
                <a:spcPts val="0"/>
              </a:spcBef>
              <a:spcAft>
                <a:spcPts val="0"/>
              </a:spcAft>
              <a:buSzPts val="1400"/>
              <a:buChar char="■"/>
            </a:pPr>
            <a:endParaRPr sz="500" dirty="0"/>
          </a:p>
          <a:p>
            <a:pPr indent="-317500">
              <a:buSzPts val="1400"/>
              <a:buChar char="○"/>
            </a:pPr>
            <a:r>
              <a:rPr lang="en-GB" dirty="0">
                <a:highlight>
                  <a:srgbClr val="FFFF00"/>
                </a:highlight>
              </a:rPr>
              <a:t>Code: 03. Multiple Representations</a:t>
            </a:r>
          </a:p>
          <a:p>
            <a:pPr indent="-317500">
              <a:buSzPts val="1400"/>
              <a:buChar char="○"/>
            </a:pPr>
            <a:endParaRPr lang="it-IT" sz="500" dirty="0">
              <a:highlight>
                <a:srgbClr val="FFFF00"/>
              </a:highlight>
            </a:endParaRPr>
          </a:p>
          <a:p>
            <a:pPr indent="-317500">
              <a:buSzPts val="1400"/>
              <a:buChar char="○"/>
            </a:pPr>
            <a:endParaRPr lang="it-IT" sz="500" dirty="0">
              <a:highlight>
                <a:srgbClr val="FFFF00"/>
              </a:highlight>
            </a:endParaRPr>
          </a:p>
          <a:p>
            <a:pPr indent="-317500">
              <a:buSzPts val="1400"/>
              <a:buChar char="○"/>
            </a:pPr>
            <a:endParaRPr sz="500" dirty="0">
              <a:highlight>
                <a:srgbClr val="FFFF00"/>
              </a:highlight>
            </a:endParaRPr>
          </a:p>
          <a:p>
            <a:pPr marL="457200" lvl="0" indent="-342900" algn="l" rtl="0">
              <a:spcBef>
                <a:spcPts val="0"/>
              </a:spcBef>
              <a:spcAft>
                <a:spcPts val="0"/>
              </a:spcAft>
              <a:buSzPts val="1800"/>
              <a:buChar char="●"/>
            </a:pPr>
            <a:r>
              <a:rPr lang="en-GB" b="1" dirty="0"/>
              <a:t>Middleware pattern</a:t>
            </a:r>
            <a:r>
              <a:rPr lang="en-GB" dirty="0"/>
              <a:t> </a:t>
            </a:r>
            <a:endParaRPr dirty="0"/>
          </a:p>
          <a:p>
            <a:pPr marL="914400" lvl="1" indent="-317500" algn="l" rtl="0">
              <a:spcBef>
                <a:spcPts val="0"/>
              </a:spcBef>
              <a:spcAft>
                <a:spcPts val="0"/>
              </a:spcAft>
              <a:buSzPts val="1400"/>
              <a:buChar char="○"/>
            </a:pPr>
            <a:r>
              <a:rPr lang="en-GB" dirty="0"/>
              <a:t>chaining functions that have access to the request (</a:t>
            </a:r>
            <a:r>
              <a:rPr lang="en-GB" dirty="0" err="1"/>
              <a:t>req</a:t>
            </a:r>
            <a:r>
              <a:rPr lang="en-GB" dirty="0"/>
              <a:t>) and response (res) objects in a request-response cycle </a:t>
            </a:r>
            <a:endParaRPr dirty="0"/>
          </a:p>
          <a:p>
            <a:pPr marL="914400" lvl="1" indent="-317500" algn="l" rtl="0">
              <a:spcBef>
                <a:spcPts val="0"/>
              </a:spcBef>
              <a:spcAft>
                <a:spcPts val="0"/>
              </a:spcAft>
              <a:buSzPts val="1400"/>
              <a:buChar char="○"/>
            </a:pPr>
            <a:r>
              <a:rPr lang="en-GB" dirty="0"/>
              <a:t>allows for extensibility while keeping the code clean and modular</a:t>
            </a:r>
            <a:endParaRPr dirty="0"/>
          </a:p>
          <a:p>
            <a:pPr marL="914400" lvl="1" indent="-317500" algn="l" rtl="0">
              <a:spcBef>
                <a:spcPts val="0"/>
              </a:spcBef>
              <a:spcAft>
                <a:spcPts val="0"/>
              </a:spcAft>
              <a:buSzPts val="1400"/>
              <a:buChar char="○"/>
            </a:pPr>
            <a:r>
              <a:rPr lang="en-GB" dirty="0"/>
              <a:t>used in several JS framework (also Express)  </a:t>
            </a:r>
            <a:endParaRPr dirty="0"/>
          </a:p>
          <a:p>
            <a:pPr marL="914400" lvl="1" indent="-317500" algn="l" rtl="0">
              <a:spcBef>
                <a:spcPts val="0"/>
              </a:spcBef>
              <a:spcAft>
                <a:spcPts val="0"/>
              </a:spcAft>
              <a:buSzPts val="1400"/>
              <a:buChar char="○"/>
            </a:pPr>
            <a:r>
              <a:rPr lang="en-GB" dirty="0"/>
              <a:t>a middleware can execute code that changes the request or response objects and then decide to respond to the client or call the next middleware in the stack using the next() function</a:t>
            </a:r>
            <a:endParaRPr dirty="0"/>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7EBE126-9753-4B92-832E-A321C3C7CCC9}"/>
</file>

<file path=customXml/itemProps2.xml><?xml version="1.0" encoding="utf-8"?>
<ds:datastoreItem xmlns:ds="http://schemas.openxmlformats.org/officeDocument/2006/customXml" ds:itemID="{9BBCB3B3-BAD8-4E32-B499-11A9419F45CE}"/>
</file>

<file path=customXml/itemProps3.xml><?xml version="1.0" encoding="utf-8"?>
<ds:datastoreItem xmlns:ds="http://schemas.openxmlformats.org/officeDocument/2006/customXml" ds:itemID="{51BECDC7-2FEA-430F-934A-6A1C382D8E46}"/>
</file>

<file path=docProps/app.xml><?xml version="1.0" encoding="utf-8"?>
<Properties xmlns="http://schemas.openxmlformats.org/officeDocument/2006/extended-properties" xmlns:vt="http://schemas.openxmlformats.org/officeDocument/2006/docPropsVTypes">
  <TotalTime>407</TotalTime>
  <Words>2783</Words>
  <Application>Microsoft Macintosh PowerPoint</Application>
  <PresentationFormat>Presentazione su schermo (4:3)</PresentationFormat>
  <Paragraphs>426</Paragraphs>
  <Slides>26</Slides>
  <Notes>26</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Courier New</vt:lpstr>
      <vt:lpstr>Economica</vt:lpstr>
      <vt:lpstr>Arial</vt:lpstr>
      <vt:lpstr>Open Sans</vt:lpstr>
      <vt:lpstr>Luxe</vt:lpstr>
      <vt:lpstr>WoT Proxy</vt:lpstr>
      <vt:lpstr>Implementation</vt:lpstr>
      <vt:lpstr>Integration Strategy</vt:lpstr>
      <vt:lpstr>Resource Design</vt:lpstr>
      <vt:lpstr>Server implementation</vt:lpstr>
      <vt:lpstr>WoT Architecture - first version</vt:lpstr>
      <vt:lpstr>Bind the sensors</vt:lpstr>
      <vt:lpstr>WoT Architecture - second version</vt:lpstr>
      <vt:lpstr>Representation Design</vt:lpstr>
      <vt:lpstr>Representation Design</vt:lpstr>
      <vt:lpstr>WoT Architecture - third version</vt:lpstr>
      <vt:lpstr>Interface Design</vt:lpstr>
      <vt:lpstr>WoT Architecture - fourth version</vt:lpstr>
      <vt:lpstr>Pub/Sub Interface via WebSockets</vt:lpstr>
      <vt:lpstr>WoT Architecture - final version</vt:lpstr>
      <vt:lpstr>Other devices</vt:lpstr>
      <vt:lpstr>CoAP </vt:lpstr>
      <vt:lpstr>Unit testing</vt:lpstr>
      <vt:lpstr>Bugfixing cost</vt:lpstr>
      <vt:lpstr>Unit testing</vt:lpstr>
      <vt:lpstr>Mocha</vt:lpstr>
      <vt:lpstr>Run the test</vt:lpstr>
      <vt:lpstr>Testing Actual Code</vt:lpstr>
      <vt:lpstr>Chai</vt:lpstr>
      <vt:lpstr>Test WoT Proxy API</vt:lpstr>
      <vt:lpstr>Hand-on Activities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WoT Proxy</dc:title>
  <cp:lastModifiedBy>Riccardo Berta</cp:lastModifiedBy>
  <cp:revision>4</cp:revision>
  <dcterms:modified xsi:type="dcterms:W3CDTF">2024-05-08T10:14:22Z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