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7"/>
  </p:notesMasterIdLst>
  <p:sldIdLst>
    <p:sldId id="256" r:id="rId5"/>
    <p:sldId id="264" r:id="rId6"/>
    <p:sldId id="265" r:id="rId7"/>
    <p:sldId id="294" r:id="rId8"/>
    <p:sldId id="266" r:id="rId9"/>
    <p:sldId id="295" r:id="rId10"/>
    <p:sldId id="303" r:id="rId11"/>
    <p:sldId id="296" r:id="rId12"/>
    <p:sldId id="304" r:id="rId13"/>
    <p:sldId id="297" r:id="rId14"/>
    <p:sldId id="298" r:id="rId15"/>
    <p:sldId id="299" r:id="rId16"/>
    <p:sldId id="300" r:id="rId17"/>
    <p:sldId id="301" r:id="rId18"/>
    <p:sldId id="302" r:id="rId19"/>
    <p:sldId id="307" r:id="rId20"/>
    <p:sldId id="305" r:id="rId21"/>
    <p:sldId id="308" r:id="rId22"/>
    <p:sldId id="310" r:id="rId23"/>
    <p:sldId id="311" r:id="rId24"/>
    <p:sldId id="312" r:id="rId25"/>
    <p:sldId id="313" r:id="rId26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E39A2-A4CC-FD4C-BB28-D307557C6241}" v="5" dt="2025-10-02T09:44:46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/>
    <p:restoredTop sz="91975"/>
  </p:normalViewPr>
  <p:slideViewPr>
    <p:cSldViewPr snapToGrid="0" snapToObjects="1">
      <p:cViewPr varScale="1">
        <p:scale>
          <a:sx n="75" d="100"/>
          <a:sy n="75" d="100"/>
        </p:scale>
        <p:origin x="2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FDDBFC5A-5EA9-5330-BEB8-433D7E3B4C4E}"/>
    <pc:docChg chg="custSel modSld">
      <pc:chgData name="Riccardo Berta" userId="c8694f89-bba4-4576-b0a8-456619ca5a8c" providerId="ADAL" clId="{FDDBFC5A-5EA9-5330-BEB8-433D7E3B4C4E}" dt="2025-10-02T09:44:52.445" v="26" actId="1076"/>
      <pc:docMkLst>
        <pc:docMk/>
      </pc:docMkLst>
      <pc:sldChg chg="addSp delSp modSp mod">
        <pc:chgData name="Riccardo Berta" userId="c8694f89-bba4-4576-b0a8-456619ca5a8c" providerId="ADAL" clId="{FDDBFC5A-5EA9-5330-BEB8-433D7E3B4C4E}" dt="2025-10-02T09:19:12.959" v="9" actId="1035"/>
        <pc:sldMkLst>
          <pc:docMk/>
          <pc:sldMk cId="3368250402" sldId="294"/>
        </pc:sldMkLst>
        <pc:picChg chg="del">
          <ac:chgData name="Riccardo Berta" userId="c8694f89-bba4-4576-b0a8-456619ca5a8c" providerId="ADAL" clId="{FDDBFC5A-5EA9-5330-BEB8-433D7E3B4C4E}" dt="2025-10-02T09:18:41.999" v="0" actId="478"/>
          <ac:picMkLst>
            <pc:docMk/>
            <pc:sldMk cId="3368250402" sldId="294"/>
            <ac:picMk id="3" creationId="{39F32C64-F137-AC51-7A60-34B37B71FBE1}"/>
          </ac:picMkLst>
        </pc:picChg>
        <pc:picChg chg="add mod">
          <ac:chgData name="Riccardo Berta" userId="c8694f89-bba4-4576-b0a8-456619ca5a8c" providerId="ADAL" clId="{FDDBFC5A-5EA9-5330-BEB8-433D7E3B4C4E}" dt="2025-10-02T09:19:12.959" v="9" actId="1035"/>
          <ac:picMkLst>
            <pc:docMk/>
            <pc:sldMk cId="3368250402" sldId="294"/>
            <ac:picMk id="4" creationId="{BD9788DE-1E19-FAB1-0BA7-6043CA202000}"/>
          </ac:picMkLst>
        </pc:picChg>
      </pc:sldChg>
      <pc:sldChg chg="addSp delSp modSp mod">
        <pc:chgData name="Riccardo Berta" userId="c8694f89-bba4-4576-b0a8-456619ca5a8c" providerId="ADAL" clId="{FDDBFC5A-5EA9-5330-BEB8-433D7E3B4C4E}" dt="2025-10-02T09:24:01.490" v="14" actId="1076"/>
        <pc:sldMkLst>
          <pc:docMk/>
          <pc:sldMk cId="1778543803" sldId="295"/>
        </pc:sldMkLst>
        <pc:picChg chg="add mod">
          <ac:chgData name="Riccardo Berta" userId="c8694f89-bba4-4576-b0a8-456619ca5a8c" providerId="ADAL" clId="{FDDBFC5A-5EA9-5330-BEB8-433D7E3B4C4E}" dt="2025-10-02T09:24:01.490" v="14" actId="1076"/>
          <ac:picMkLst>
            <pc:docMk/>
            <pc:sldMk cId="1778543803" sldId="295"/>
            <ac:picMk id="2" creationId="{E0821EA0-7A2D-7B0D-BA87-66FA44C3CBEE}"/>
          </ac:picMkLst>
        </pc:picChg>
        <pc:picChg chg="del">
          <ac:chgData name="Riccardo Berta" userId="c8694f89-bba4-4576-b0a8-456619ca5a8c" providerId="ADAL" clId="{FDDBFC5A-5EA9-5330-BEB8-433D7E3B4C4E}" dt="2025-10-02T09:23:52.866" v="10" actId="478"/>
          <ac:picMkLst>
            <pc:docMk/>
            <pc:sldMk cId="1778543803" sldId="295"/>
            <ac:picMk id="5" creationId="{3232B7BA-9F8E-D16B-3813-18B1182F2B15}"/>
          </ac:picMkLst>
        </pc:picChg>
      </pc:sldChg>
      <pc:sldChg chg="addSp delSp modSp mod">
        <pc:chgData name="Riccardo Berta" userId="c8694f89-bba4-4576-b0a8-456619ca5a8c" providerId="ADAL" clId="{FDDBFC5A-5EA9-5330-BEB8-433D7E3B4C4E}" dt="2025-10-02T09:44:52.445" v="26" actId="1076"/>
        <pc:sldMkLst>
          <pc:docMk/>
          <pc:sldMk cId="1108945511" sldId="307"/>
        </pc:sldMkLst>
        <pc:picChg chg="add del mod">
          <ac:chgData name="Riccardo Berta" userId="c8694f89-bba4-4576-b0a8-456619ca5a8c" providerId="ADAL" clId="{FDDBFC5A-5EA9-5330-BEB8-433D7E3B4C4E}" dt="2025-10-02T09:44:40.506" v="23" actId="478"/>
          <ac:picMkLst>
            <pc:docMk/>
            <pc:sldMk cId="1108945511" sldId="307"/>
            <ac:picMk id="2" creationId="{456C8AA2-A2AF-3CF8-9A13-017EB197006D}"/>
          </ac:picMkLst>
        </pc:picChg>
        <pc:picChg chg="del">
          <ac:chgData name="Riccardo Berta" userId="c8694f89-bba4-4576-b0a8-456619ca5a8c" providerId="ADAL" clId="{FDDBFC5A-5EA9-5330-BEB8-433D7E3B4C4E}" dt="2025-10-02T09:38:32.921" v="15" actId="478"/>
          <ac:picMkLst>
            <pc:docMk/>
            <pc:sldMk cId="1108945511" sldId="307"/>
            <ac:picMk id="3" creationId="{9489F246-6649-77EF-FD3B-93D1E7273C76}"/>
          </ac:picMkLst>
        </pc:picChg>
        <pc:picChg chg="add del mod">
          <ac:chgData name="Riccardo Berta" userId="c8694f89-bba4-4576-b0a8-456619ca5a8c" providerId="ADAL" clId="{FDDBFC5A-5EA9-5330-BEB8-433D7E3B4C4E}" dt="2025-10-02T09:44:39.995" v="22" actId="478"/>
          <ac:picMkLst>
            <pc:docMk/>
            <pc:sldMk cId="1108945511" sldId="307"/>
            <ac:picMk id="4" creationId="{C3DB3711-57F9-92E3-7EB7-1A773F01A06A}"/>
          </ac:picMkLst>
        </pc:picChg>
        <pc:picChg chg="add mod">
          <ac:chgData name="Riccardo Berta" userId="c8694f89-bba4-4576-b0a8-456619ca5a8c" providerId="ADAL" clId="{FDDBFC5A-5EA9-5330-BEB8-433D7E3B4C4E}" dt="2025-10-02T09:44:52.445" v="26" actId="1076"/>
          <ac:picMkLst>
            <pc:docMk/>
            <pc:sldMk cId="1108945511" sldId="307"/>
            <ac:picMk id="5" creationId="{E164E23B-05D7-A434-C499-943DEF45852D}"/>
          </ac:picMkLst>
        </pc:picChg>
      </pc:sldChg>
    </pc:docChg>
  </pc:docChgLst>
  <pc:docChgLst>
    <pc:chgData name="Riccardo Berta" userId="c8694f89-bba4-4576-b0a8-456619ca5a8c" providerId="ADAL" clId="{0F224E75-CFB0-994A-998D-4867A3C3D5B8}"/>
    <pc:docChg chg="custSel modSld">
      <pc:chgData name="Riccardo Berta" userId="c8694f89-bba4-4576-b0a8-456619ca5a8c" providerId="ADAL" clId="{0F224E75-CFB0-994A-998D-4867A3C3D5B8}" dt="2022-12-05T09:02:20.005" v="93"/>
      <pc:docMkLst>
        <pc:docMk/>
      </pc:docMkLst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10884299" sldId="269"/>
        </pc:sldMkLst>
      </pc:sldChg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89217830" sldId="270"/>
        </pc:sldMkLst>
      </pc:sldChg>
      <pc:sldChg chg="addSp delSp modSp mod">
        <pc:chgData name="Riccardo Berta" userId="c8694f89-bba4-4576-b0a8-456619ca5a8c" providerId="ADAL" clId="{0F224E75-CFB0-994A-998D-4867A3C3D5B8}" dt="2022-12-05T09:02:20.005" v="93"/>
        <pc:sldMkLst>
          <pc:docMk/>
          <pc:sldMk cId="3320434858" sldId="272"/>
        </pc:sldMkLst>
      </pc:sldChg>
      <pc:sldChg chg="addSp delSp modSp mod">
        <pc:chgData name="Riccardo Berta" userId="c8694f89-bba4-4576-b0a8-456619ca5a8c" providerId="ADAL" clId="{0F224E75-CFB0-994A-998D-4867A3C3D5B8}" dt="2022-12-05T06:52:59.303" v="58" actId="21"/>
        <pc:sldMkLst>
          <pc:docMk/>
          <pc:sldMk cId="1073505695" sldId="280"/>
        </pc:sldMkLst>
      </pc:sldChg>
      <pc:sldChg chg="modSp mod">
        <pc:chgData name="Riccardo Berta" userId="c8694f89-bba4-4576-b0a8-456619ca5a8c" providerId="ADAL" clId="{0F224E75-CFB0-994A-998D-4867A3C3D5B8}" dt="2022-11-30T07:11:21.827" v="3" actId="14"/>
        <pc:sldMkLst>
          <pc:docMk/>
          <pc:sldMk cId="4044708769" sldId="298"/>
        </pc:sldMkLst>
      </pc:sldChg>
      <pc:sldChg chg="modSp mod">
        <pc:chgData name="Riccardo Berta" userId="c8694f89-bba4-4576-b0a8-456619ca5a8c" providerId="ADAL" clId="{0F224E75-CFB0-994A-998D-4867A3C3D5B8}" dt="2022-11-30T07:49:17.167" v="6" actId="20577"/>
        <pc:sldMkLst>
          <pc:docMk/>
          <pc:sldMk cId="3972952492" sldId="302"/>
        </pc:sldMkLst>
      </pc:sldChg>
      <pc:sldChg chg="modSp mod">
        <pc:chgData name="Riccardo Berta" userId="c8694f89-bba4-4576-b0a8-456619ca5a8c" providerId="ADAL" clId="{0F224E75-CFB0-994A-998D-4867A3C3D5B8}" dt="2022-12-05T06:35:31.722" v="37" actId="20577"/>
        <pc:sldMkLst>
          <pc:docMk/>
          <pc:sldMk cId="3441338737" sldId="313"/>
        </pc:sldMkLst>
      </pc:sldChg>
      <pc:sldChg chg="modSp mod">
        <pc:chgData name="Riccardo Berta" userId="c8694f89-bba4-4576-b0a8-456619ca5a8c" providerId="ADAL" clId="{0F224E75-CFB0-994A-998D-4867A3C3D5B8}" dt="2022-12-05T06:37:43.625" v="54" actId="15"/>
        <pc:sldMkLst>
          <pc:docMk/>
          <pc:sldMk cId="2414582803" sldId="31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76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47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346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527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24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52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42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909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045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55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532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761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30F8901-F8A0-FDCA-B88D-A46CCDD64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6E653C93-3DA5-E33C-C8DF-F20B6C8AA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BADD2FE3-8AFE-30AD-36FE-1B198DC214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37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2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8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48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29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866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39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Policy</a:t>
            </a:r>
            <a:br>
              <a:rPr lang="en-GB" dirty="0"/>
            </a:br>
            <a:r>
              <a:rPr lang="en-GB" dirty="0"/>
              <a:t>Improvement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On-policy and Off-policy learning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SARSA and MC agent </a:t>
            </a:r>
            <a:r>
              <a:rPr lang="en-GB" sz="1800" b="1" dirty="0"/>
              <a:t>learns the same policy used for generating experience</a:t>
            </a:r>
          </a:p>
          <a:p>
            <a:pPr lvl="1"/>
            <a:r>
              <a:rPr lang="en-GB" sz="1600" b="1" dirty="0"/>
              <a:t>on-policy learning</a:t>
            </a:r>
          </a:p>
          <a:p>
            <a:pPr lvl="1"/>
            <a:r>
              <a:rPr lang="en-GB" sz="1600" dirty="0"/>
              <a:t>it is excellent: we learn from our own mistakes </a:t>
            </a:r>
          </a:p>
          <a:p>
            <a:r>
              <a:rPr lang="en-GB" sz="1800" dirty="0"/>
              <a:t>But we learn from our own current mistakes only</a:t>
            </a:r>
          </a:p>
          <a:p>
            <a:pPr lvl="1"/>
            <a:r>
              <a:rPr lang="en-GB" sz="1600" dirty="0"/>
              <a:t>what if we want to learn from our own previous mistakes? </a:t>
            </a:r>
          </a:p>
          <a:p>
            <a:pPr lvl="1"/>
            <a:r>
              <a:rPr lang="en-GB" sz="1600" dirty="0"/>
              <a:t>what if we want to learn from the mistakes of others? </a:t>
            </a:r>
          </a:p>
          <a:p>
            <a:r>
              <a:rPr lang="en-GB" sz="1800" b="1" dirty="0"/>
              <a:t>Off-policy learning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sort of "learning from others”</a:t>
            </a:r>
          </a:p>
          <a:p>
            <a:pPr lvl="1"/>
            <a:r>
              <a:rPr lang="en-GB" sz="1600" dirty="0"/>
              <a:t>agent </a:t>
            </a:r>
            <a:r>
              <a:rPr lang="en-GB" sz="1600" b="1" dirty="0"/>
              <a:t>learns a different policy from the one used to generate experiences</a:t>
            </a:r>
          </a:p>
          <a:p>
            <a:pPr lvl="1"/>
            <a:endParaRPr lang="en-GB" sz="100" dirty="0"/>
          </a:p>
          <a:p>
            <a:r>
              <a:rPr lang="en-GB" sz="1800" dirty="0"/>
              <a:t>There are two policies: </a:t>
            </a:r>
          </a:p>
          <a:p>
            <a:pPr lvl="1"/>
            <a:r>
              <a:rPr lang="en-GB" sz="1600" b="1" dirty="0"/>
              <a:t>behaviour policy </a:t>
            </a:r>
            <a:r>
              <a:rPr lang="en-GB" sz="1600" dirty="0"/>
              <a:t>used to generate experiences</a:t>
            </a:r>
          </a:p>
          <a:p>
            <a:pPr lvl="1"/>
            <a:r>
              <a:rPr lang="en-GB" sz="1600" b="1" dirty="0"/>
              <a:t>target policy</a:t>
            </a:r>
            <a:r>
              <a:rPr lang="en-GB" sz="1600" dirty="0"/>
              <a:t>,</a:t>
            </a:r>
            <a:r>
              <a:rPr lang="en-GB" sz="1600" b="1" dirty="0"/>
              <a:t> </a:t>
            </a:r>
            <a:r>
              <a:rPr lang="en-GB" sz="1600" dirty="0"/>
              <a:t>the policy we’re learning about</a:t>
            </a:r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9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Q-Learning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69743"/>
            <a:ext cx="8520600" cy="5548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Q-learning is similar to SARSA, but with a off-policy approach </a:t>
            </a:r>
            <a:endParaRPr lang="en-GB" sz="1000" dirty="0"/>
          </a:p>
          <a:p>
            <a:r>
              <a:rPr lang="en-GB" sz="1800" dirty="0"/>
              <a:t>We use action with the maximum estimated value in the next state, despite the action taken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000" dirty="0"/>
          </a:p>
          <a:p>
            <a:r>
              <a:rPr lang="en-GB" sz="1800" dirty="0"/>
              <a:t>Q-learning converges faster because it is not restricted by the exploration-exploitation balance of the behaviour policy</a:t>
            </a:r>
            <a:endParaRPr lang="en-GB" sz="1600" dirty="0"/>
          </a:p>
          <a:p>
            <a:endParaRPr lang="en-GB" sz="1400" dirty="0"/>
          </a:p>
          <a:p>
            <a:r>
              <a:rPr lang="en-GB" sz="1800" dirty="0"/>
              <a:t>It </a:t>
            </a:r>
            <a:r>
              <a:rPr lang="en-GB" sz="1800" b="1" dirty="0"/>
              <a:t>overestimates</a:t>
            </a:r>
            <a:r>
              <a:rPr lang="en-GB" sz="1800" dirty="0"/>
              <a:t> the value function (</a:t>
            </a:r>
            <a:r>
              <a:rPr lang="en-GB" sz="1800" b="1" dirty="0"/>
              <a:t>maximization bias</a:t>
            </a:r>
            <a:r>
              <a:rPr lang="en-GB" sz="1800" dirty="0"/>
              <a:t>)</a:t>
            </a:r>
          </a:p>
          <a:p>
            <a:pPr lvl="1"/>
            <a:r>
              <a:rPr lang="en-GB" sz="1600" dirty="0"/>
              <a:t>it uses maximum over estimates as an estimate of the maximum</a:t>
            </a:r>
          </a:p>
          <a:p>
            <a:pPr lvl="1"/>
            <a:r>
              <a:rPr lang="en-GB" sz="1600" dirty="0"/>
              <a:t>example:</a:t>
            </a:r>
          </a:p>
          <a:p>
            <a:pPr lvl="2"/>
            <a:r>
              <a:rPr lang="en-GB" sz="1500" dirty="0"/>
              <a:t>actual values are all zeros, estimates have bias (0.11, 0.65, –0.44, –0.26)</a:t>
            </a:r>
          </a:p>
          <a:p>
            <a:pPr lvl="2"/>
            <a:r>
              <a:rPr lang="en-GB" sz="1500" dirty="0"/>
              <a:t>we know the maximum is zero, but the maximum over the estimates is 0.65</a:t>
            </a:r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Carattere, testo, calligrafia, bianco&#10;&#10;Descrizione generata automaticamente">
            <a:extLst>
              <a:ext uri="{FF2B5EF4-FFF2-40B4-BE49-F238E27FC236}">
                <a16:creationId xmlns:a16="http://schemas.microsoft.com/office/drawing/2014/main" id="{7CBEE47E-3C8A-FD43-9B1E-B4E067073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66" y="2220175"/>
            <a:ext cx="3922901" cy="621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AFA13A4-A7FC-63A3-7660-AC77C9665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66" y="2867185"/>
            <a:ext cx="4958274" cy="5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0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Q-Learning (2)</a:t>
            </a:r>
            <a:endParaRPr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68C8F7D6-CF0D-9708-8774-44D256B57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4" name="Immagine 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4E9B7EAE-F9E5-0D1F-82CA-495249358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43733"/>
            <a:ext cx="8500648" cy="53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7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Double Q-Learning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One way of dealing with maximization bias is to </a:t>
            </a:r>
            <a:r>
              <a:rPr lang="en-GB" sz="1800" b="1" dirty="0"/>
              <a:t>maintain two Q-value functions</a:t>
            </a:r>
          </a:p>
          <a:p>
            <a:pPr lvl="1"/>
            <a:r>
              <a:rPr lang="en-GB" sz="1600" dirty="0"/>
              <a:t>𝑄</a:t>
            </a:r>
            <a:r>
              <a:rPr lang="en-GB" sz="1600" baseline="-25000" dirty="0"/>
              <a:t>𝐴</a:t>
            </a:r>
            <a:r>
              <a:rPr lang="en-GB" sz="1600" dirty="0"/>
              <a:t> and 𝑄</a:t>
            </a:r>
            <a:r>
              <a:rPr lang="en-GB" sz="1600" baseline="-25000" dirty="0"/>
              <a:t>𝐵</a:t>
            </a:r>
            <a:r>
              <a:rPr lang="en-GB" sz="1600" dirty="0"/>
              <a:t>, each one gets update from the other for the next state</a:t>
            </a:r>
          </a:p>
          <a:p>
            <a:pPr lvl="1"/>
            <a:r>
              <a:rPr lang="en-GB" sz="1600" dirty="0"/>
              <a:t>the update consists of finding the action 𝑎</a:t>
            </a:r>
            <a:r>
              <a:rPr lang="en-GB" sz="1600" baseline="30000" dirty="0"/>
              <a:t>∗</a:t>
            </a:r>
            <a:r>
              <a:rPr lang="en-GB" sz="1600" dirty="0"/>
              <a:t> that maximises 𝑄</a:t>
            </a:r>
            <a:r>
              <a:rPr lang="en-GB" sz="1600" baseline="-25000" dirty="0"/>
              <a:t>𝐴</a:t>
            </a:r>
            <a:r>
              <a:rPr lang="en-GB" sz="1600" dirty="0"/>
              <a:t> in the next state, then use 𝑎</a:t>
            </a:r>
            <a:r>
              <a:rPr lang="en-GB" sz="1600" baseline="30000" dirty="0"/>
              <a:t>∗</a:t>
            </a:r>
            <a:r>
              <a:rPr lang="en-GB" sz="1600" dirty="0"/>
              <a:t> to get the value of 𝑄</a:t>
            </a:r>
            <a:r>
              <a:rPr lang="en-GB" sz="1600" baseline="-25000" dirty="0"/>
              <a:t>𝐵</a:t>
            </a:r>
            <a:r>
              <a:rPr lang="en-GB" sz="1600" dirty="0"/>
              <a:t>(𝑠′,𝑎</a:t>
            </a:r>
            <a:r>
              <a:rPr lang="en-GB" sz="1600" baseline="30000" dirty="0"/>
              <a:t>∗</a:t>
            </a:r>
            <a:r>
              <a:rPr lang="en-GB" sz="1600" dirty="0"/>
              <a:t>)  in order to update  𝑄</a:t>
            </a:r>
            <a:r>
              <a:rPr lang="en-GB" sz="1600" baseline="-25000" dirty="0"/>
              <a:t>𝐴</a:t>
            </a:r>
            <a:r>
              <a:rPr lang="en-GB" sz="1600" dirty="0"/>
              <a:t>(𝑠,𝑎) </a:t>
            </a:r>
          </a:p>
          <a:p>
            <a:r>
              <a:rPr lang="en-GB" sz="1800" dirty="0"/>
              <a:t>We can think of this similar to cross-validation:</a:t>
            </a:r>
          </a:p>
          <a:p>
            <a:pPr lvl="1"/>
            <a:r>
              <a:rPr lang="en-GB" sz="1600" dirty="0"/>
              <a:t>one Q-function estimates will help us validate the other Q-function estimates</a:t>
            </a:r>
          </a:p>
          <a:p>
            <a:r>
              <a:rPr lang="en-GB" sz="1800" dirty="0"/>
              <a:t>We’re splitting the experience between two functions and this slows down training</a:t>
            </a:r>
            <a:endParaRPr lang="en-GB" sz="1600" dirty="0"/>
          </a:p>
          <a:p>
            <a:pPr lvl="0"/>
            <a:endParaRPr lang="en-GB" sz="1800" dirty="0"/>
          </a:p>
          <a:p>
            <a:r>
              <a:rPr lang="en-GB" dirty="0"/>
              <a:t>It is slower than Q-learning to get the estimates to track the optimal state-value function</a:t>
            </a:r>
          </a:p>
          <a:p>
            <a:pPr lvl="1"/>
            <a:r>
              <a:rPr lang="en-GB" dirty="0"/>
              <a:t>but it does so in a much more stable manner</a:t>
            </a:r>
          </a:p>
          <a:p>
            <a:pPr lvl="1"/>
            <a:r>
              <a:rPr lang="en-GB" dirty="0"/>
              <a:t>there’s still a bit of over-estimation, but it’s controlled</a:t>
            </a:r>
          </a:p>
        </p:txBody>
      </p:sp>
    </p:spTree>
    <p:extLst>
      <p:ext uri="{BB962C8B-B14F-4D97-AF65-F5344CB8AC3E}">
        <p14:creationId xmlns:p14="http://schemas.microsoft.com/office/powerpoint/2010/main" val="274703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Double Q-Learning (2)</a:t>
            </a:r>
            <a:endParaRPr dirty="0"/>
          </a:p>
        </p:txBody>
      </p:sp>
      <p:pic>
        <p:nvPicPr>
          <p:cNvPr id="4" name="Immagine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CBD67E25-4346-DDC9-21F5-4F72EF84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7" y="1043733"/>
            <a:ext cx="8505558" cy="5477917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5A25C734-3339-4C50-AB30-1DAAA41C0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8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SARSA(𝜆) (1)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40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Instead of using a one-step bootstrapping target, it uses the 𝜆-return</a:t>
            </a:r>
          </a:p>
          <a:p>
            <a:pPr lvl="1"/>
            <a:r>
              <a:rPr lang="en-GB" sz="1600" dirty="0"/>
              <a:t>use an </a:t>
            </a:r>
            <a:r>
              <a:rPr lang="en-GB" sz="1600" b="1" dirty="0"/>
              <a:t>eligibility matrix</a:t>
            </a:r>
            <a:r>
              <a:rPr lang="en-GB" sz="1600" dirty="0"/>
              <a:t> for tracking visited state-action pairs</a:t>
            </a:r>
            <a:endParaRPr lang="en-GB" sz="1800" dirty="0"/>
          </a:p>
          <a:p>
            <a:pPr lvl="1"/>
            <a:r>
              <a:rPr lang="en-GB" sz="1600" dirty="0"/>
              <a:t>when agent tries a state-action pair</a:t>
            </a:r>
          </a:p>
          <a:p>
            <a:pPr lvl="2"/>
            <a:r>
              <a:rPr lang="en-GB" sz="1500" dirty="0"/>
              <a:t>the trace for this pair is incremented by one</a:t>
            </a:r>
          </a:p>
          <a:p>
            <a:pPr lvl="2"/>
            <a:endParaRPr lang="en-GB" sz="500" dirty="0"/>
          </a:p>
          <a:p>
            <a:r>
              <a:rPr lang="en-GB" sz="1800" dirty="0"/>
              <a:t>Multiple ways of tracing state-action pairs responsible for a reward</a:t>
            </a:r>
          </a:p>
          <a:p>
            <a:pPr lvl="1"/>
            <a:r>
              <a:rPr lang="en-GB" sz="1600" dirty="0"/>
              <a:t>in a loop the agent tries the same state-action pair several times</a:t>
            </a:r>
          </a:p>
          <a:p>
            <a:pPr lvl="2"/>
            <a:r>
              <a:rPr lang="en-GB" sz="1500" dirty="0"/>
              <a:t>should we make this pair "more" responsible for rewards obtained? </a:t>
            </a:r>
          </a:p>
          <a:p>
            <a:pPr lvl="2"/>
            <a:r>
              <a:rPr lang="en-GB" sz="1500" dirty="0"/>
              <a:t>or should we make it just responsible? </a:t>
            </a:r>
          </a:p>
          <a:p>
            <a:pPr lvl="1"/>
            <a:r>
              <a:rPr lang="en-GB" sz="1600" b="1" dirty="0"/>
              <a:t>accumulating trace</a:t>
            </a:r>
          </a:p>
          <a:p>
            <a:pPr lvl="2"/>
            <a:r>
              <a:rPr lang="en-GB" sz="1500" dirty="0"/>
              <a:t>allows trace values higher than one</a:t>
            </a:r>
          </a:p>
          <a:p>
            <a:pPr lvl="1"/>
            <a:r>
              <a:rPr lang="en-GB" sz="1600" b="1" dirty="0"/>
              <a:t>replacing trace </a:t>
            </a:r>
          </a:p>
          <a:p>
            <a:pPr lvl="2"/>
            <a:r>
              <a:rPr lang="en-GB" sz="1500" dirty="0"/>
              <a:t>clips eligibility traces to a maximum value of one </a:t>
            </a:r>
            <a:endParaRPr lang="en-GB" sz="1800" dirty="0"/>
          </a:p>
          <a:p>
            <a:endParaRPr lang="en-GB" sz="600" dirty="0"/>
          </a:p>
          <a:p>
            <a:r>
              <a:rPr lang="en-GB" sz="1800" dirty="0"/>
              <a:t>The following figure shows two strategy applied to the SWS environment</a:t>
            </a:r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95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SARSA(𝜆) (2)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64E23B-05D7-A434-C499-943DEF45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216" y="1043733"/>
            <a:ext cx="5697568" cy="520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4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SARSA(𝜆) (3)</a:t>
            </a:r>
            <a:endParaRPr dirty="0"/>
          </a:p>
        </p:txBody>
      </p:sp>
      <p:pic>
        <p:nvPicPr>
          <p:cNvPr id="4" name="Immagine 3" descr="Immagine che contiene schermata, testo, Diagramma, linea&#10;&#10;Descrizione generata automaticamente">
            <a:extLst>
              <a:ext uri="{FF2B5EF4-FFF2-40B4-BE49-F238E27FC236}">
                <a16:creationId xmlns:a16="http://schemas.microsoft.com/office/drawing/2014/main" id="{F41375B1-2490-8DBC-B703-9EFD17F2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3" y="1043733"/>
            <a:ext cx="8637439" cy="5512050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4BF48627-9C8C-B945-5899-549DC22FA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80694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2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Q(𝜆)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Extension of Q-learning that uses the 𝜆-return for evaluation </a:t>
            </a:r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81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Q(𝜆) (2)</a:t>
            </a:r>
            <a:endParaRPr dirty="0"/>
          </a:p>
        </p:txBody>
      </p: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AD39471D-76C3-05DC-280A-FC3DCBE0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5" y="1043733"/>
            <a:ext cx="8723730" cy="5589542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4206B38A-2A88-C9B8-978C-B0E3948B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80694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5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857197"/>
            <a:ext cx="8520600" cy="3692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Generalized Policy Iteration (GPI)</a:t>
            </a:r>
          </a:p>
          <a:p>
            <a:pPr lvl="0"/>
            <a:r>
              <a:rPr lang="en-GB" dirty="0"/>
              <a:t>Slippery Walk environment</a:t>
            </a:r>
          </a:p>
          <a:p>
            <a:pPr lvl="0"/>
            <a:r>
              <a:rPr lang="en-GB" dirty="0"/>
              <a:t>Monte Carlo control</a:t>
            </a:r>
          </a:p>
          <a:p>
            <a:pPr lvl="0"/>
            <a:r>
              <a:rPr lang="en-GB" dirty="0"/>
              <a:t>SARSA</a:t>
            </a:r>
          </a:p>
          <a:p>
            <a:pPr lvl="0"/>
            <a:r>
              <a:rPr lang="en-GB" dirty="0"/>
              <a:t>On-policy and Off-policy learning</a:t>
            </a:r>
          </a:p>
          <a:p>
            <a:pPr lvl="0"/>
            <a:r>
              <a:rPr lang="en-GB" dirty="0"/>
              <a:t>Q-Learning</a:t>
            </a:r>
          </a:p>
          <a:p>
            <a:pPr lvl="0"/>
            <a:r>
              <a:rPr lang="en-GB" dirty="0"/>
              <a:t>Double Q-Learning</a:t>
            </a:r>
          </a:p>
          <a:p>
            <a:pPr lvl="0"/>
            <a:r>
              <a:rPr lang="en-GB" dirty="0"/>
              <a:t>SARSA(𝜆)</a:t>
            </a:r>
          </a:p>
          <a:p>
            <a:pPr lvl="0"/>
            <a:r>
              <a:rPr lang="en-GB" dirty="0"/>
              <a:t>Q(𝜆)</a:t>
            </a:r>
          </a:p>
          <a:p>
            <a:pPr lvl="0"/>
            <a:r>
              <a:rPr lang="en-GB" dirty="0"/>
              <a:t>Comparison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the next plot, we’re looking at the state-value function estimation error </a:t>
            </a:r>
          </a:p>
          <a:p>
            <a:pPr lvl="1"/>
            <a:r>
              <a:rPr lang="en-GB" sz="1600" dirty="0"/>
              <a:t>we user the </a:t>
            </a:r>
            <a:r>
              <a:rPr lang="en-GB" sz="1600" b="1" dirty="0"/>
              <a:t>mean absolute error</a:t>
            </a:r>
            <a:r>
              <a:rPr lang="en-GB" sz="1600" dirty="0"/>
              <a:t> across all estimates from their respective optimal</a:t>
            </a:r>
          </a:p>
          <a:p>
            <a:pPr lvl="1"/>
            <a:r>
              <a:rPr lang="en-GB" sz="1600" dirty="0"/>
              <a:t>notice how quickly Q-learning drops near zero, but also how double Q-learning gets to the lowest error first</a:t>
            </a:r>
            <a:endParaRPr lang="en-GB" sz="14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761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(2)</a:t>
            </a:r>
            <a:endParaRPr dirty="0"/>
          </a:p>
        </p:txBody>
      </p:sp>
      <p:pic>
        <p:nvPicPr>
          <p:cNvPr id="4" name="Immagine 3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EBA092CD-B9C7-BCB1-81C0-056F093B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3" y="1043733"/>
            <a:ext cx="8308813" cy="56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34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BA07F3EB-7A84-D834-5180-5AF11FA3E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E9D5055E-76AF-4826-6692-34C9C4A804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(3)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92C573BF-3A68-464B-1C4E-73D5ADFD4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b="1" dirty="0"/>
              <a:t>Monte Carlo </a:t>
            </a:r>
            <a:r>
              <a:rPr lang="en-GB" sz="1800" dirty="0"/>
              <a:t>is simple, but slow and limited to episodic tasks</a:t>
            </a:r>
          </a:p>
          <a:p>
            <a:pPr lvl="0"/>
            <a:endParaRPr lang="en-GB" sz="1000" dirty="0"/>
          </a:p>
          <a:p>
            <a:pPr lvl="0"/>
            <a:r>
              <a:rPr lang="en-GB" sz="1800" b="1" dirty="0" err="1"/>
              <a:t>Sarsa</a:t>
            </a:r>
            <a:r>
              <a:rPr lang="en-GB" sz="1800" dirty="0"/>
              <a:t> is more conservative, focusing on actions based on the current policy, and works well when stability is needed</a:t>
            </a:r>
          </a:p>
          <a:p>
            <a:pPr lvl="0"/>
            <a:endParaRPr lang="en-GB" sz="1000" b="1" dirty="0"/>
          </a:p>
          <a:p>
            <a:pPr lvl="0"/>
            <a:r>
              <a:rPr lang="en-GB" sz="1800" b="1" dirty="0"/>
              <a:t>Q-learning</a:t>
            </a:r>
            <a:r>
              <a:rPr lang="en-GB" sz="1800" dirty="0"/>
              <a:t> aggressively learns the optimal policy but is prone to overestimation</a:t>
            </a:r>
          </a:p>
          <a:p>
            <a:pPr lvl="0"/>
            <a:endParaRPr lang="en-GB" sz="1000" b="1" dirty="0"/>
          </a:p>
          <a:p>
            <a:pPr lvl="0"/>
            <a:r>
              <a:rPr lang="en-GB" sz="1800" b="1" dirty="0"/>
              <a:t>Double Q-learning </a:t>
            </a:r>
            <a:r>
              <a:rPr lang="en-GB" sz="1800" dirty="0"/>
              <a:t>is a better alternative when stability is a concern, as it mitigates overestimation</a:t>
            </a:r>
          </a:p>
          <a:p>
            <a:pPr lvl="0"/>
            <a:endParaRPr lang="en-GB" sz="1000" b="1" dirty="0"/>
          </a:p>
          <a:p>
            <a:pPr lvl="0"/>
            <a:r>
              <a:rPr lang="en-GB" sz="1800" b="1" dirty="0" err="1"/>
              <a:t>Sarsa</a:t>
            </a:r>
            <a:r>
              <a:rPr lang="en-GB" sz="1800" b="1" dirty="0"/>
              <a:t>(lambda) and Q(lambda) </a:t>
            </a:r>
            <a:r>
              <a:rPr lang="en-GB" sz="1800" dirty="0"/>
              <a:t>provide a middle ground between learning speed and robustness by using eligibility traces, with Q(lambda) being faster due to its off-policy nature </a:t>
            </a:r>
          </a:p>
          <a:p>
            <a:pPr lvl="0"/>
            <a:endParaRPr lang="en-GB" sz="1000" dirty="0"/>
          </a:p>
          <a:p>
            <a:pPr lvl="0"/>
            <a:r>
              <a:rPr lang="en-GB" sz="1800" dirty="0"/>
              <a:t>The choice of algorithm often depends on the specific environment and the need for stability, exploration, and learning speed</a:t>
            </a:r>
          </a:p>
          <a:p>
            <a:pPr marL="120650" lvl="0" indent="0">
              <a:buNone/>
            </a:pPr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81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Generalized Policy Iteration (GPI)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Instead of estimating the </a:t>
            </a:r>
            <a:r>
              <a:rPr lang="en-GB" b="1" dirty="0"/>
              <a:t>state-value function V</a:t>
            </a:r>
            <a:r>
              <a:rPr lang="en-GB" dirty="0"/>
              <a:t>  , we estimate the </a:t>
            </a:r>
            <a:r>
              <a:rPr lang="en-GB" b="1" dirty="0"/>
              <a:t>action-value functions Q</a:t>
            </a:r>
            <a:r>
              <a:rPr lang="en-GB" dirty="0"/>
              <a:t>  </a:t>
            </a:r>
          </a:p>
          <a:p>
            <a:pPr lvl="1"/>
            <a:r>
              <a:rPr lang="en-GB" dirty="0"/>
              <a:t>to see the value of actions without having to use the MDP</a:t>
            </a:r>
          </a:p>
          <a:p>
            <a:r>
              <a:rPr lang="en-GB" dirty="0"/>
              <a:t>After we obtain the estimation, we use it to </a:t>
            </a:r>
            <a:r>
              <a:rPr lang="en-GB" b="1" dirty="0"/>
              <a:t>improve the policy</a:t>
            </a:r>
          </a:p>
          <a:p>
            <a:pPr lvl="1"/>
            <a:r>
              <a:rPr lang="en-GB" dirty="0"/>
              <a:t>like what we did in the policy-iteration algorithm of dynamic programming</a:t>
            </a:r>
          </a:p>
          <a:p>
            <a:pPr lvl="1"/>
            <a:r>
              <a:rPr lang="en-GB" dirty="0"/>
              <a:t>evaluate, improve, then evaluate the improved policy, then improve on this improved policy, and so on…</a:t>
            </a:r>
          </a:p>
          <a:p>
            <a:pPr lvl="2"/>
            <a:endParaRPr lang="en-GB" dirty="0"/>
          </a:p>
          <a:p>
            <a:r>
              <a:rPr lang="en-GB" dirty="0"/>
              <a:t>The improvement is done by </a:t>
            </a:r>
            <a:r>
              <a:rPr lang="en-GB" b="1" dirty="0"/>
              <a:t>making the policy greedy</a:t>
            </a:r>
            <a:r>
              <a:rPr lang="en-GB" dirty="0"/>
              <a:t> with respect to the current value function</a:t>
            </a:r>
          </a:p>
          <a:p>
            <a:pPr lvl="1"/>
            <a:r>
              <a:rPr lang="en-GB" dirty="0"/>
              <a:t>we have the action-value function estimation</a:t>
            </a:r>
          </a:p>
          <a:p>
            <a:pPr lvl="1"/>
            <a:r>
              <a:rPr lang="en-GB" b="1" dirty="0"/>
              <a:t>no model is needed </a:t>
            </a:r>
            <a:r>
              <a:rPr lang="en-GB" dirty="0"/>
              <a:t>to construct the greedy policy</a:t>
            </a:r>
          </a:p>
          <a:p>
            <a:pPr lvl="1"/>
            <a:endParaRPr lang="en-GB" sz="2400" dirty="0"/>
          </a:p>
          <a:p>
            <a:r>
              <a:rPr lang="en-GB" dirty="0"/>
              <a:t>This pattern is called </a:t>
            </a:r>
            <a:r>
              <a:rPr lang="en-GB" b="1" dirty="0"/>
              <a:t>Generalized Policy Iteration (GPI)</a:t>
            </a:r>
          </a:p>
          <a:p>
            <a:pPr lvl="1"/>
            <a:r>
              <a:rPr lang="en-GB" dirty="0"/>
              <a:t>an architecture that any reinforcement learning algorithm fits under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B6E7E65-3641-FE24-42D6-729DC64E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96" y="3501174"/>
            <a:ext cx="5839010" cy="46259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B37DF4F-0C2A-AE85-6C09-5457E6985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02" y="5240739"/>
            <a:ext cx="2854002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Slippery Walk environment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6227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use an environment called Slippery Walk</a:t>
            </a:r>
          </a:p>
          <a:p>
            <a:pPr lvl="1"/>
            <a:r>
              <a:rPr lang="en-GB" sz="1600" dirty="0"/>
              <a:t>a walk in a single-row grid-world environment</a:t>
            </a:r>
          </a:p>
          <a:p>
            <a:pPr lvl="1"/>
            <a:r>
              <a:rPr lang="en-GB" sz="1600" dirty="0"/>
              <a:t>seven non-terminal states</a:t>
            </a:r>
          </a:p>
          <a:p>
            <a:pPr lvl="1"/>
            <a:r>
              <a:rPr lang="en-GB" sz="1600" dirty="0"/>
              <a:t>it’s slippery: action effects are stochastic</a:t>
            </a:r>
          </a:p>
          <a:p>
            <a:r>
              <a:rPr lang="en-GB" sz="1600" dirty="0"/>
              <a:t>The environment is noisy, but the actions the agent selects </a:t>
            </a:r>
            <a:r>
              <a:rPr lang="en-GB" sz="1600" b="1" dirty="0"/>
              <a:t>make a difference </a:t>
            </a:r>
            <a:r>
              <a:rPr lang="en-GB" sz="1600" dirty="0"/>
              <a:t>in its performance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AD57520A-6A99-3C80-398E-32EDE3FFC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D9788DE-1E19-FAB1-0BA7-6043CA202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530601"/>
            <a:ext cx="8792609" cy="26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5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control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37599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policy improvement theorem:</a:t>
            </a:r>
          </a:p>
          <a:p>
            <a:pPr lvl="0"/>
            <a:endParaRPr lang="en-GB" sz="1800" dirty="0"/>
          </a:p>
          <a:p>
            <a:pPr lvl="0"/>
            <a:endParaRPr lang="en-GB" sz="1050" dirty="0"/>
          </a:p>
          <a:p>
            <a:pPr lvl="1"/>
            <a:r>
              <a:rPr lang="en-GB" sz="1600" dirty="0"/>
              <a:t>assures that each 𝜋</a:t>
            </a:r>
            <a:r>
              <a:rPr lang="en-GB" sz="1600" baseline="-25000" dirty="0"/>
              <a:t>𝑘+1 </a:t>
            </a:r>
            <a:r>
              <a:rPr lang="en-GB" sz="1600" dirty="0"/>
              <a:t>is better than 𝜋</a:t>
            </a:r>
            <a:r>
              <a:rPr lang="en-GB" sz="1600" baseline="-25000" dirty="0"/>
              <a:t>𝑘</a:t>
            </a:r>
          </a:p>
          <a:p>
            <a:pPr lvl="1"/>
            <a:r>
              <a:rPr lang="en-GB" sz="1600" dirty="0"/>
              <a:t>converges to the optimal policy (and optimal value function)</a:t>
            </a:r>
          </a:p>
          <a:p>
            <a:pPr lvl="0"/>
            <a:r>
              <a:rPr lang="en-GB" sz="1800" dirty="0"/>
              <a:t>First, we need to estimate 𝑄(𝑠,𝑎) instead of 𝑉(𝑠) 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600" dirty="0"/>
              <a:t>to know what the best action is to take from a state</a:t>
            </a:r>
          </a:p>
          <a:p>
            <a:pPr lvl="1"/>
            <a:r>
              <a:rPr lang="en-GB" sz="1600" dirty="0"/>
              <a:t>we cannot use the MDP </a:t>
            </a:r>
          </a:p>
          <a:p>
            <a:pPr lvl="1"/>
            <a:r>
              <a:rPr lang="en-GB" sz="1600" dirty="0"/>
              <a:t>we must estimate from samples, let’s use </a:t>
            </a:r>
            <a:r>
              <a:rPr lang="en-GB" sz="1600" b="1" dirty="0"/>
              <a:t>first-visit Monte Carlo prediction </a:t>
            </a:r>
            <a:endParaRPr lang="en-GB" sz="1600" dirty="0"/>
          </a:p>
          <a:p>
            <a:r>
              <a:rPr lang="en-GB" sz="1800" dirty="0"/>
              <a:t>Second, we need to explores</a:t>
            </a:r>
          </a:p>
          <a:p>
            <a:pPr lvl="1"/>
            <a:r>
              <a:rPr lang="en-GB" sz="1600" dirty="0"/>
              <a:t>we can use a </a:t>
            </a:r>
            <a:r>
              <a:rPr lang="en-GB" sz="1600" b="1" dirty="0"/>
              <a:t>decaying epsilon-greedy action-selection strategy</a:t>
            </a: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8CC08B-056C-90C3-E23D-C8266783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36" y="1867220"/>
            <a:ext cx="7767911" cy="4932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187555-8F67-235A-B2B3-4EECD8B6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40" y="3541764"/>
            <a:ext cx="4555826" cy="4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control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</a:t>
            </a:r>
            <a:r>
              <a:rPr lang="en-GB" sz="1800" b="1" dirty="0"/>
              <a:t>alternate</a:t>
            </a:r>
            <a:r>
              <a:rPr lang="en-GB" sz="1800" dirty="0"/>
              <a:t> a single MC evaluation step and a single decaying epsilon-greedy action-selection improvement step 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0821EA0-7A2D-7B0D-BA87-66FA44C3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9" y="2935279"/>
            <a:ext cx="8517478" cy="238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4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control (3)</a:t>
            </a:r>
            <a:endParaRPr dirty="0"/>
          </a:p>
        </p:txBody>
      </p:sp>
      <p:pic>
        <p:nvPicPr>
          <p:cNvPr id="3" name="Immagine 2" descr="Immagine che contiene schermata, testo, Diagramma, linea&#10;&#10;Descrizione generata automaticamente">
            <a:extLst>
              <a:ext uri="{FF2B5EF4-FFF2-40B4-BE49-F238E27FC236}">
                <a16:creationId xmlns:a16="http://schemas.microsoft.com/office/drawing/2014/main" id="{B9720390-8E87-9050-DBDD-04528E2A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65199"/>
            <a:ext cx="8616308" cy="5471567"/>
          </a:xfrm>
          <a:prstGeom prst="rect">
            <a:avLst/>
          </a:prstGeom>
        </p:spPr>
      </p:pic>
      <p:pic>
        <p:nvPicPr>
          <p:cNvPr id="4" name="Immagine 3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67A849F0-8E2E-8EAC-A585-96403E212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47611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Monte Carlo is </a:t>
            </a:r>
            <a:r>
              <a:rPr lang="en-GB" sz="1800" b="1" dirty="0"/>
              <a:t>offline</a:t>
            </a:r>
            <a:r>
              <a:rPr lang="en-GB" sz="1800" dirty="0"/>
              <a:t> in an episode-to-episode sense</a:t>
            </a:r>
          </a:p>
          <a:p>
            <a:pPr lvl="1"/>
            <a:r>
              <a:rPr lang="en-GB" sz="1600" dirty="0"/>
              <a:t>we must wait until we reach a terminal state before we can make any improvements </a:t>
            </a:r>
          </a:p>
          <a:p>
            <a:pPr lvl="1"/>
            <a:r>
              <a:rPr lang="en-GB" sz="1600" dirty="0"/>
              <a:t>notice how the estimates have high variance</a:t>
            </a:r>
          </a:p>
          <a:p>
            <a:r>
              <a:rPr lang="en-GB" sz="1800" dirty="0"/>
              <a:t>It’s straightforward to use </a:t>
            </a:r>
            <a:r>
              <a:rPr lang="en-GB" sz="1800" b="1" dirty="0"/>
              <a:t>temporal-difference prediction </a:t>
            </a:r>
            <a:r>
              <a:rPr lang="en-GB" sz="1800" dirty="0"/>
              <a:t>for the evaluation phase </a:t>
            </a:r>
          </a:p>
          <a:p>
            <a:pPr lvl="1"/>
            <a:r>
              <a:rPr lang="en-GB" sz="1600" dirty="0"/>
              <a:t>we now have a different algorithm, the well-known SARSA agent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600" dirty="0"/>
          </a:p>
          <a:p>
            <a:r>
              <a:rPr lang="en-GB" sz="1800" dirty="0"/>
              <a:t>SARSA has less variance than MC</a:t>
            </a:r>
          </a:p>
          <a:p>
            <a:r>
              <a:rPr lang="en-GB" sz="1800" dirty="0"/>
              <a:t>SARSA is slower to converge</a:t>
            </a:r>
          </a:p>
          <a:p>
            <a:pPr marL="120650" indent="0">
              <a:buNone/>
            </a:pPr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A7F88AC-CDCE-B72D-C5A2-C15FCE7A4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43" y="4189997"/>
            <a:ext cx="4958274" cy="522667"/>
          </a:xfrm>
          <a:prstGeom prst="rect">
            <a:avLst/>
          </a:prstGeom>
        </p:spPr>
      </p:pic>
      <p:pic>
        <p:nvPicPr>
          <p:cNvPr id="7" name="Immagine 6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FCDD8038-A72C-A5BF-160E-B0459A4D5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538" y="3662712"/>
            <a:ext cx="3392945" cy="5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 (2)</a:t>
            </a:r>
            <a:endParaRPr dirty="0"/>
          </a:p>
        </p:txBody>
      </p:sp>
      <p:pic>
        <p:nvPicPr>
          <p:cNvPr id="3" name="Immagine 2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8FE138E0-E4A8-9EC7-04A6-469C3C9A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43733"/>
            <a:ext cx="8586832" cy="5393034"/>
          </a:xfrm>
          <a:prstGeom prst="rect">
            <a:avLst/>
          </a:prstGeom>
        </p:spPr>
      </p:pic>
      <p:pic>
        <p:nvPicPr>
          <p:cNvPr id="4" name="Immagine 3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F0A53489-74B5-5BFB-FA42-EDCC80BF2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6280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43BF936-88D6-4E9A-A4A1-5B30F6380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C96BE-82C2-4D9F-BD4B-7CCD89287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A7C327-B531-449F-A378-B820911D5FD9}">
  <ds:schemaRefs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e9b5433c-2372-4cb7-8bab-09518096b29b"/>
    <ds:schemaRef ds:uri="http://schemas.microsoft.com/office/infopath/2007/PartnerControls"/>
    <ds:schemaRef ds:uri="3bd0d43f-5e5b-43cd-b6fc-691bd77672c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18498</TotalTime>
  <Words>1083</Words>
  <Application>Microsoft Macintosh PowerPoint</Application>
  <PresentationFormat>Presentazione su schermo (4:3)</PresentationFormat>
  <Paragraphs>175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Economica</vt:lpstr>
      <vt:lpstr>Open Sans</vt:lpstr>
      <vt:lpstr>Arial</vt:lpstr>
      <vt:lpstr>Luxe</vt:lpstr>
      <vt:lpstr>Policy Improvement</vt:lpstr>
      <vt:lpstr>Objectives</vt:lpstr>
      <vt:lpstr>Generalized Policy Iteration (GPI)</vt:lpstr>
      <vt:lpstr>Slippery Walk environment</vt:lpstr>
      <vt:lpstr>Monte Carlo control (1)</vt:lpstr>
      <vt:lpstr>Monte Carlo control (2)</vt:lpstr>
      <vt:lpstr>Monte Carlo control (3)</vt:lpstr>
      <vt:lpstr>SARSA (1)</vt:lpstr>
      <vt:lpstr>SARSA (2)</vt:lpstr>
      <vt:lpstr>On-policy and Off-policy learning</vt:lpstr>
      <vt:lpstr>Q-Learning (1)</vt:lpstr>
      <vt:lpstr>Q-Learning (2)</vt:lpstr>
      <vt:lpstr>Double Q-Learning (1)</vt:lpstr>
      <vt:lpstr>Double Q-Learning (2)</vt:lpstr>
      <vt:lpstr>SARSA(𝜆) (1) </vt:lpstr>
      <vt:lpstr>SARSA(𝜆) (2) </vt:lpstr>
      <vt:lpstr>SARSA(𝜆) (3)</vt:lpstr>
      <vt:lpstr>Q(𝜆) (1)</vt:lpstr>
      <vt:lpstr>Q(𝜆) (2)</vt:lpstr>
      <vt:lpstr>Comparison (1)</vt:lpstr>
      <vt:lpstr>Comparison (2)</vt:lpstr>
      <vt:lpstr>Comparison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58</cp:revision>
  <dcterms:modified xsi:type="dcterms:W3CDTF">2025-10-02T09:45:00Z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