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64" r:id="rId6"/>
    <p:sldId id="295" r:id="rId7"/>
    <p:sldId id="299" r:id="rId8"/>
    <p:sldId id="296" r:id="rId9"/>
    <p:sldId id="297" r:id="rId10"/>
    <p:sldId id="300" r:id="rId11"/>
    <p:sldId id="301" r:id="rId12"/>
    <p:sldId id="303" r:id="rId13"/>
    <p:sldId id="298" r:id="rId14"/>
    <p:sldId id="315" r:id="rId15"/>
    <p:sldId id="306" r:id="rId16"/>
    <p:sldId id="307" r:id="rId17"/>
    <p:sldId id="309" r:id="rId18"/>
    <p:sldId id="310" r:id="rId19"/>
    <p:sldId id="316" r:id="rId20"/>
    <p:sldId id="311" r:id="rId21"/>
    <p:sldId id="312" r:id="rId22"/>
    <p:sldId id="313" r:id="rId23"/>
    <p:sldId id="314" r:id="rId24"/>
    <p:sldId id="308" r:id="rId25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7"/>
      <p:bold r:id="rId28"/>
      <p:italic r:id="rId29"/>
      <p:boldItalic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10A68F-44D0-BF4A-A42F-0210A8E413DF}" v="7" dt="2025-10-02T12:30:36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0"/>
    <p:restoredTop sz="91975"/>
  </p:normalViewPr>
  <p:slideViewPr>
    <p:cSldViewPr snapToGrid="0" snapToObjects="1">
      <p:cViewPr varScale="1">
        <p:scale>
          <a:sx n="75" d="100"/>
          <a:sy n="75" d="100"/>
        </p:scale>
        <p:origin x="24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DDBFC5A-5EA9-5330-BEB8-433D7E3B4C4E}"/>
    <pc:docChg chg="undo custSel addSld modSld sldOrd">
      <pc:chgData name="Riccardo Berta" userId="c8694f89-bba4-4576-b0a8-456619ca5a8c" providerId="ADAL" clId="{FDDBFC5A-5EA9-5330-BEB8-433D7E3B4C4E}" dt="2025-10-02T12:30:43.725" v="60" actId="1076"/>
      <pc:docMkLst>
        <pc:docMk/>
      </pc:docMkLst>
      <pc:sldChg chg="addSp delSp modSp mod">
        <pc:chgData name="Riccardo Berta" userId="c8694f89-bba4-4576-b0a8-456619ca5a8c" providerId="ADAL" clId="{FDDBFC5A-5EA9-5330-BEB8-433D7E3B4C4E}" dt="2025-10-02T12:17:42.142" v="2" actId="1036"/>
        <pc:sldMkLst>
          <pc:docMk/>
          <pc:sldMk cId="1540971503" sldId="310"/>
        </pc:sldMkLst>
        <pc:picChg chg="add mod">
          <ac:chgData name="Riccardo Berta" userId="c8694f89-bba4-4576-b0a8-456619ca5a8c" providerId="ADAL" clId="{FDDBFC5A-5EA9-5330-BEB8-433D7E3B4C4E}" dt="2025-10-02T12:17:42.142" v="2" actId="1036"/>
          <ac:picMkLst>
            <pc:docMk/>
            <pc:sldMk cId="1540971503" sldId="310"/>
            <ac:picMk id="2" creationId="{66B2E5B5-4CC1-62F2-1FA4-7D66F5B69758}"/>
          </ac:picMkLst>
        </pc:picChg>
        <pc:picChg chg="del">
          <ac:chgData name="Riccardo Berta" userId="c8694f89-bba4-4576-b0a8-456619ca5a8c" providerId="ADAL" clId="{FDDBFC5A-5EA9-5330-BEB8-433D7E3B4C4E}" dt="2025-10-02T12:17:21.228" v="0" actId="478"/>
          <ac:picMkLst>
            <pc:docMk/>
            <pc:sldMk cId="1540971503" sldId="310"/>
            <ac:picMk id="4" creationId="{DA1569E2-A150-23C0-3606-FF9651C45E10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12:28:28.001" v="54" actId="1076"/>
        <pc:sldMkLst>
          <pc:docMk/>
          <pc:sldMk cId="2879475630" sldId="311"/>
        </pc:sldMkLst>
        <pc:spChg chg="mod">
          <ac:chgData name="Riccardo Berta" userId="c8694f89-bba4-4576-b0a8-456619ca5a8c" providerId="ADAL" clId="{FDDBFC5A-5EA9-5330-BEB8-433D7E3B4C4E}" dt="2025-10-02T12:24:30.133" v="46" actId="20577"/>
          <ac:spMkLst>
            <pc:docMk/>
            <pc:sldMk cId="2879475630" sldId="311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02T12:24:09.124" v="37" actId="20577"/>
          <ac:spMkLst>
            <pc:docMk/>
            <pc:sldMk cId="2879475630" sldId="31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02T12:23:46.011" v="24"/>
          <ac:picMkLst>
            <pc:docMk/>
            <pc:sldMk cId="2879475630" sldId="311"/>
            <ac:picMk id="2" creationId="{E8365ACF-4559-BE9A-BDF7-7FCABFDFA3B7}"/>
          </ac:picMkLst>
        </pc:picChg>
        <pc:picChg chg="add mod">
          <ac:chgData name="Riccardo Berta" userId="c8694f89-bba4-4576-b0a8-456619ca5a8c" providerId="ADAL" clId="{FDDBFC5A-5EA9-5330-BEB8-433D7E3B4C4E}" dt="2025-10-02T12:28:28.001" v="54" actId="1076"/>
          <ac:picMkLst>
            <pc:docMk/>
            <pc:sldMk cId="2879475630" sldId="311"/>
            <ac:picMk id="3" creationId="{D6FAB0A3-FC5F-AF5F-1E4E-62A6A0692276}"/>
          </ac:picMkLst>
        </pc:picChg>
        <pc:picChg chg="add del">
          <ac:chgData name="Riccardo Berta" userId="c8694f89-bba4-4576-b0a8-456619ca5a8c" providerId="ADAL" clId="{FDDBFC5A-5EA9-5330-BEB8-433D7E3B4C4E}" dt="2025-10-02T12:23:53.175" v="29" actId="478"/>
          <ac:picMkLst>
            <pc:docMk/>
            <pc:sldMk cId="2879475630" sldId="311"/>
            <ac:picMk id="4" creationId="{7457584C-B066-E6E6-8240-247193DCB679}"/>
          </ac:picMkLst>
        </pc:picChg>
        <pc:picChg chg="del">
          <ac:chgData name="Riccardo Berta" userId="c8694f89-bba4-4576-b0a8-456619ca5a8c" providerId="ADAL" clId="{FDDBFC5A-5EA9-5330-BEB8-433D7E3B4C4E}" dt="2025-10-02T12:23:13.314" v="10" actId="478"/>
          <ac:picMkLst>
            <pc:docMk/>
            <pc:sldMk cId="2879475630" sldId="311"/>
            <ac:picMk id="6" creationId="{3FB4BE61-41F0-12FC-2AAE-058978D638C4}"/>
          </ac:picMkLst>
        </pc:picChg>
        <pc:picChg chg="del">
          <ac:chgData name="Riccardo Berta" userId="c8694f89-bba4-4576-b0a8-456619ca5a8c" providerId="ADAL" clId="{FDDBFC5A-5EA9-5330-BEB8-433D7E3B4C4E}" dt="2025-10-02T12:22:27.747" v="3" actId="478"/>
          <ac:picMkLst>
            <pc:docMk/>
            <pc:sldMk cId="2879475630" sldId="311"/>
            <ac:picMk id="8" creationId="{78BD2FD3-B937-C4CB-E902-D70795F65A0F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02T12:30:43.725" v="60" actId="1076"/>
        <pc:sldMkLst>
          <pc:docMk/>
          <pc:sldMk cId="1291969507" sldId="312"/>
        </pc:sldMkLst>
        <pc:spChg chg="mod">
          <ac:chgData name="Riccardo Berta" userId="c8694f89-bba4-4576-b0a8-456619ca5a8c" providerId="ADAL" clId="{FDDBFC5A-5EA9-5330-BEB8-433D7E3B4C4E}" dt="2025-10-02T12:24:35.147" v="48" actId="20577"/>
          <ac:spMkLst>
            <pc:docMk/>
            <pc:sldMk cId="1291969507" sldId="312"/>
            <ac:spMk id="83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02T12:30:43.725" v="60" actId="1076"/>
          <ac:picMkLst>
            <pc:docMk/>
            <pc:sldMk cId="1291969507" sldId="312"/>
            <ac:picMk id="2" creationId="{4600131F-75F1-E95E-7D3B-3EF388001528}"/>
          </ac:picMkLst>
        </pc:picChg>
        <pc:picChg chg="del">
          <ac:chgData name="Riccardo Berta" userId="c8694f89-bba4-4576-b0a8-456619ca5a8c" providerId="ADAL" clId="{FDDBFC5A-5EA9-5330-BEB8-433D7E3B4C4E}" dt="2025-10-02T12:30:35.402" v="55" actId="478"/>
          <ac:picMkLst>
            <pc:docMk/>
            <pc:sldMk cId="1291969507" sldId="312"/>
            <ac:picMk id="3" creationId="{4E693223-63A4-23D8-8A8C-AA1CAAAC3D07}"/>
          </ac:picMkLst>
        </pc:picChg>
      </pc:sldChg>
      <pc:sldChg chg="addSp modSp add mod ord">
        <pc:chgData name="Riccardo Berta" userId="c8694f89-bba4-4576-b0a8-456619ca5a8c" providerId="ADAL" clId="{FDDBFC5A-5EA9-5330-BEB8-433D7E3B4C4E}" dt="2025-10-02T12:24:25.048" v="44" actId="1076"/>
        <pc:sldMkLst>
          <pc:docMk/>
          <pc:sldMk cId="1552565233" sldId="316"/>
        </pc:sldMkLst>
        <pc:spChg chg="mod">
          <ac:chgData name="Riccardo Berta" userId="c8694f89-bba4-4576-b0a8-456619ca5a8c" providerId="ADAL" clId="{FDDBFC5A-5EA9-5330-BEB8-433D7E3B4C4E}" dt="2025-10-02T12:23:03.929" v="8" actId="20577"/>
          <ac:spMkLst>
            <pc:docMk/>
            <pc:sldMk cId="1552565233" sldId="316"/>
            <ac:spMk id="84" creationId="{58DE7402-B158-CE07-5A5F-EB659DE5BF3A}"/>
          </ac:spMkLst>
        </pc:spChg>
        <pc:picChg chg="add mod">
          <ac:chgData name="Riccardo Berta" userId="c8694f89-bba4-4576-b0a8-456619ca5a8c" providerId="ADAL" clId="{FDDBFC5A-5EA9-5330-BEB8-433D7E3B4C4E}" dt="2025-10-02T12:24:25.048" v="44" actId="1076"/>
          <ac:picMkLst>
            <pc:docMk/>
            <pc:sldMk cId="1552565233" sldId="316"/>
            <ac:picMk id="2" creationId="{695EC29F-8659-1F0E-D045-96DB9698B112}"/>
          </ac:picMkLst>
        </pc:picChg>
        <pc:picChg chg="mod">
          <ac:chgData name="Riccardo Berta" userId="c8694f89-bba4-4576-b0a8-456619ca5a8c" providerId="ADAL" clId="{FDDBFC5A-5EA9-5330-BEB8-433D7E3B4C4E}" dt="2025-10-02T12:22:46.044" v="5" actId="1076"/>
          <ac:picMkLst>
            <pc:docMk/>
            <pc:sldMk cId="1552565233" sldId="316"/>
            <ac:picMk id="4" creationId="{07270196-8166-6803-3E8F-6FB3D6388425}"/>
          </ac:picMkLst>
        </pc:picChg>
        <pc:picChg chg="mod">
          <ac:chgData name="Riccardo Berta" userId="c8694f89-bba4-4576-b0a8-456619ca5a8c" providerId="ADAL" clId="{FDDBFC5A-5EA9-5330-BEB8-433D7E3B4C4E}" dt="2025-10-02T12:22:51.100" v="6" actId="1076"/>
          <ac:picMkLst>
            <pc:docMk/>
            <pc:sldMk cId="1552565233" sldId="316"/>
            <ac:picMk id="6" creationId="{025E117E-4ACB-3F5C-F640-AAB6FC8DE025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917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07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2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3ED01B1-712B-250D-69A0-3D7091463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58938B7-4E8E-C2EE-FF47-F6AD73B53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042EC022-4B4F-186E-8060-FE55AD8FE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578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325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774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52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497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Deep-Q Network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algorithms,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pPr lvl="1"/>
            <a:r>
              <a:rPr lang="en-GB" dirty="0"/>
              <a:t>use a decaying epsilon-greedy strategy, use a replay buffer, use a target network</a:t>
            </a:r>
          </a:p>
          <a:p>
            <a:pPr marL="590550" lvl="1" indent="0">
              <a:buNone/>
            </a:pPr>
            <a:endParaRPr lang="en-GB" sz="600" dirty="0"/>
          </a:p>
          <a:p>
            <a:r>
              <a:rPr lang="en-GB" dirty="0"/>
              <a:t>The algorithm has the following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randomly sample a mini-batch from the buffer and provide it in input to both the online and the target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use the target network to calculate the Q-values of the next state, but use the online network to calculate the Q-values of the current state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compute the loss function and update the online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sometimes update the target network with the online network weights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868BBA-B0C6-A7D7-6992-812F0E2D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5498"/>
            <a:ext cx="9106429" cy="35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approximately 250 episodes while NFQ takes almost 1,500 episodes to solve the cart-pole environment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pPr lvl="1"/>
            <a:r>
              <a:rPr lang="en-GB" dirty="0"/>
              <a:t>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Diagramma, diagramma&#10;&#10;Descrizione generata automaticamente">
            <a:extLst>
              <a:ext uri="{FF2B5EF4-FFF2-40B4-BE49-F238E27FC236}">
                <a16:creationId xmlns:a16="http://schemas.microsoft.com/office/drawing/2014/main" id="{106461BA-146D-4F3D-0663-4ED8F626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" y="2514832"/>
            <a:ext cx="7772400" cy="41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5CF5AB-B40F-F5C0-96F0-094A9FF5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888066"/>
            <a:ext cx="7772400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Q-learning tends to </a:t>
            </a:r>
            <a:r>
              <a:rPr lang="en-GB" b="1" dirty="0"/>
              <a:t>overestimate action-value functions</a:t>
            </a:r>
            <a:r>
              <a:rPr lang="en-GB" dirty="0"/>
              <a:t> and DQN is no different</a:t>
            </a:r>
          </a:p>
          <a:p>
            <a:pPr lvl="1"/>
            <a:r>
              <a:rPr lang="en-GB" dirty="0"/>
              <a:t>we’re using the same off-policy TD target with the max operator</a:t>
            </a:r>
          </a:p>
          <a:p>
            <a:pPr lvl="1"/>
            <a:r>
              <a:rPr lang="en-GB" dirty="0"/>
              <a:t>we’re taking the </a:t>
            </a:r>
            <a:r>
              <a:rPr lang="en-GB" b="1" dirty="0"/>
              <a:t>max of estimated values </a:t>
            </a:r>
            <a:r>
              <a:rPr lang="en-GB" dirty="0"/>
              <a:t>and estimated values are </a:t>
            </a:r>
            <a:r>
              <a:rPr lang="en-GB" b="1" dirty="0"/>
              <a:t>often </a:t>
            </a:r>
            <a:r>
              <a:rPr lang="en-GB" b="1" dirty="0" err="1"/>
              <a:t>off-center</a:t>
            </a:r>
            <a:endParaRPr lang="en-GB" dirty="0"/>
          </a:p>
          <a:p>
            <a:pPr lvl="1"/>
            <a:r>
              <a:rPr lang="en-GB" dirty="0"/>
              <a:t>some higher than the true values, some lower, but the bottom line is that they’re off and we’re always taking the max of these values</a:t>
            </a:r>
          </a:p>
          <a:p>
            <a:pPr lvl="1"/>
            <a:r>
              <a:rPr lang="en-GB" dirty="0"/>
              <a:t>we prefer higher values, even if they aren’t correct</a:t>
            </a:r>
          </a:p>
          <a:p>
            <a:r>
              <a:rPr lang="en-GB" dirty="0"/>
              <a:t>We can </a:t>
            </a:r>
            <a:r>
              <a:rPr lang="en-GB" b="1" dirty="0"/>
              <a:t>unwrap the max operator</a:t>
            </a:r>
            <a:r>
              <a:rPr lang="en-GB" dirty="0"/>
              <a:t> in the target calculations: 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taking the max is like asking the network ”what’s the value of the highest-valued action in state s?" </a:t>
            </a:r>
          </a:p>
          <a:p>
            <a:pPr lvl="1"/>
            <a:r>
              <a:rPr lang="en-GB" dirty="0"/>
              <a:t>we are really asking two questions with a single question:  ”which action is the highest-valued action in state s?" and then ”what’s the value of this action in state s?" </a:t>
            </a:r>
          </a:p>
          <a:p>
            <a:pPr lvl="1"/>
            <a:r>
              <a:rPr lang="en-GB" b="1" dirty="0"/>
              <a:t>we are asking both questions to the same Q-function</a:t>
            </a:r>
            <a:r>
              <a:rPr lang="en-GB" dirty="0"/>
              <a:t>, which shows bias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7B9607-FF67-F275-C1D4-2E80085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7" y="4035802"/>
            <a:ext cx="4940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Idea: use the </a:t>
            </a:r>
            <a:r>
              <a:rPr lang="en-GB" b="1" dirty="0"/>
              <a:t>two instances of the action-value function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B628E0C-CE8F-270E-0433-6CEB9738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900" y="5354106"/>
            <a:ext cx="7772400" cy="63898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6B2E5B5-4CC1-62F2-1FA4-7D66F5B69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224445"/>
            <a:ext cx="7772400" cy="24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7DF6763-000F-4310-35E1-E62FA80E7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9731B69-8219-3695-DAE3-8153C6FB89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(1)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58DE7402-B158-CE07-5A5F-EB659DE5BF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introduce the </a:t>
            </a:r>
            <a:r>
              <a:rPr lang="en-GB" b="1" dirty="0"/>
              <a:t>action-advantage function </a:t>
            </a:r>
            <a:r>
              <a:rPr lang="en-GB" dirty="0"/>
              <a:t>A</a:t>
            </a:r>
          </a:p>
          <a:p>
            <a:pPr lvl="1"/>
            <a:r>
              <a:rPr lang="en-GB" dirty="0"/>
              <a:t>the difference between the value of taking an action in a state and the value of choosing the policy action	</a:t>
            </a:r>
            <a:endParaRPr lang="en-GB" sz="100" dirty="0"/>
          </a:p>
          <a:p>
            <a:pPr marL="590550" lvl="1" indent="0">
              <a:buNone/>
            </a:pPr>
            <a:r>
              <a:rPr lang="en-GB" dirty="0"/>
              <a:t>				=&gt;</a:t>
            </a:r>
          </a:p>
          <a:p>
            <a:pPr marL="590550" lvl="1" indent="0">
              <a:buNone/>
            </a:pPr>
            <a:endParaRPr lang="en-GB" sz="100" dirty="0"/>
          </a:p>
        </p:txBody>
      </p:sp>
      <p:pic>
        <p:nvPicPr>
          <p:cNvPr id="4" name="Immagine 3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07270196-8166-6803-3E8F-6FB3D6388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50" y="2009674"/>
            <a:ext cx="2552700" cy="419100"/>
          </a:xfrm>
          <a:prstGeom prst="rect">
            <a:avLst/>
          </a:prstGeom>
        </p:spPr>
      </p:pic>
      <p:pic>
        <p:nvPicPr>
          <p:cNvPr id="6" name="Immagine 5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025E117E-4ACB-3F5C-F640-AAB6FC8DE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242" y="2009674"/>
            <a:ext cx="2692400" cy="4191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695EC29F-8659-1F0E-D045-96DB9698B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149" y="2428774"/>
            <a:ext cx="6079702" cy="414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6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Dueling architecture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This means that we’re learning inefficiently, because </a:t>
            </a:r>
            <a:r>
              <a:rPr lang="en-GB" b="1" dirty="0"/>
              <a:t>some information is shared between the nodes of a network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6FAB0A3-FC5F-AF5F-1E4E-62A6A069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495931"/>
            <a:ext cx="8622510" cy="315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5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Dueling architecture (3)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49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create  two separate estimators</a:t>
            </a:r>
          </a:p>
          <a:p>
            <a:pPr lvl="1"/>
            <a:r>
              <a:rPr lang="en-GB" dirty="0"/>
              <a:t>one of the state-value function</a:t>
            </a:r>
          </a:p>
          <a:p>
            <a:pPr lvl="1"/>
            <a:r>
              <a:rPr lang="en-GB" dirty="0"/>
              <a:t>the other of the action-advantage function</a:t>
            </a:r>
          </a:p>
          <a:p>
            <a:pPr lvl="1"/>
            <a:r>
              <a:rPr lang="en-GB" dirty="0"/>
              <a:t>a single network sharing most of the internal nodes and layers, the layer before the output splits into two streams: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72F280-8257-2399-BAFB-B78B1617A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466" y="5571781"/>
            <a:ext cx="4064000" cy="4826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600131F-75F1-E95E-7D3B-3EF388001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6" y="2944907"/>
            <a:ext cx="5574734" cy="255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9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sample experience from the replay memory </a:t>
            </a:r>
            <a:r>
              <a:rPr lang="en-GB" b="1" dirty="0"/>
              <a:t>uniformly at random</a:t>
            </a:r>
          </a:p>
          <a:p>
            <a:pPr lvl="1"/>
            <a:r>
              <a:rPr lang="en-GB" dirty="0"/>
              <a:t>this seems an inferior way of replaying experiences</a:t>
            </a:r>
          </a:p>
          <a:p>
            <a:pPr lvl="1"/>
            <a:r>
              <a:rPr lang="en-GB" dirty="0"/>
              <a:t>it doesn’t feel right that the agent spends time and compute power "learning" things that have nothing to offer to the current state of the agent</a:t>
            </a:r>
          </a:p>
          <a:p>
            <a:r>
              <a:rPr lang="en-GB" dirty="0"/>
              <a:t>What we’re looking for is </a:t>
            </a:r>
            <a:r>
              <a:rPr lang="en-GB" b="1" dirty="0"/>
              <a:t>to learn from experiences with unexpected value (surprising experiences)</a:t>
            </a:r>
          </a:p>
          <a:p>
            <a:r>
              <a:rPr lang="en-GB" dirty="0"/>
              <a:t>Idea: the agent has a view of the world, he anticipates outcomes, and when the difference between expectation and reality is significant, we know he can learn something from that! </a:t>
            </a:r>
          </a:p>
          <a:p>
            <a:pPr lvl="1"/>
            <a:r>
              <a:rPr lang="en-GB" dirty="0"/>
              <a:t>this </a:t>
            </a:r>
            <a:r>
              <a:rPr lang="en-GB" b="1" dirty="0"/>
              <a:t>measure of surprise</a:t>
            </a:r>
            <a:r>
              <a:rPr lang="en-GB" dirty="0"/>
              <a:t> is given by the </a:t>
            </a:r>
            <a:r>
              <a:rPr lang="en-GB" b="1" dirty="0"/>
              <a:t>TD error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We can  insert experience into the replay memory as a tuple containing also to the TD error</a:t>
            </a:r>
          </a:p>
          <a:p>
            <a:r>
              <a:rPr lang="en-GB" dirty="0"/>
              <a:t>We can pull out the top experiences from the buffer </a:t>
            </a:r>
            <a:r>
              <a:rPr lang="en-GB" b="1" dirty="0"/>
              <a:t>sorting by this new value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4EADA2-8B0C-4F09-F1D7-07722AA4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13" y="4441556"/>
            <a:ext cx="585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5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NFQ Challenges</a:t>
            </a:r>
          </a:p>
          <a:p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Double Q-Learning (DDQN)</a:t>
            </a:r>
          </a:p>
          <a:p>
            <a:pPr lvl="0"/>
            <a:r>
              <a:rPr lang="en-GB" sz="1800" dirty="0" err="1"/>
              <a:t>Dueling</a:t>
            </a:r>
            <a:r>
              <a:rPr lang="en-GB" sz="1800" dirty="0"/>
              <a:t> Architecture</a:t>
            </a:r>
          </a:p>
          <a:p>
            <a:pPr lvl="0"/>
            <a:r>
              <a:rPr lang="en-GB" sz="1800" dirty="0"/>
              <a:t>Prioritized Experience Replay (PER)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issues: </a:t>
            </a:r>
          </a:p>
          <a:p>
            <a:pPr lvl="1"/>
            <a:r>
              <a:rPr lang="en-GB" dirty="0"/>
              <a:t>we are calculating the TD errors twice (before inserting it into the memory, and then again when we train the network)</a:t>
            </a:r>
          </a:p>
          <a:p>
            <a:pPr lvl="1"/>
            <a:r>
              <a:rPr lang="en-GB" dirty="0"/>
              <a:t>we’re ignoring the fact that TD errors change every time the network changes, we can’t be updating all the TD errors every time step, it’s simply not cost effective</a:t>
            </a:r>
          </a:p>
          <a:p>
            <a:r>
              <a:rPr lang="en-GB" dirty="0"/>
              <a:t>Solution: we </a:t>
            </a:r>
            <a:r>
              <a:rPr lang="en-GB" b="1" dirty="0"/>
              <a:t>update the TD errors only for experiences that are used to update the network</a:t>
            </a:r>
            <a:r>
              <a:rPr lang="en-GB" dirty="0"/>
              <a:t>, insert </a:t>
            </a:r>
            <a:r>
              <a:rPr lang="en-GB" b="1" dirty="0"/>
              <a:t>new experiences with the highest magnitude TD error</a:t>
            </a:r>
            <a:r>
              <a:rPr lang="en-GB" dirty="0"/>
              <a:t> in the memory</a:t>
            </a:r>
          </a:p>
          <a:p>
            <a:r>
              <a:rPr lang="en-GB" dirty="0"/>
              <a:t>We need to ensure </a:t>
            </a:r>
            <a:r>
              <a:rPr lang="en-GB" b="1" dirty="0"/>
              <a:t>all experiences have a chance </a:t>
            </a:r>
            <a:r>
              <a:rPr lang="en-GB" dirty="0"/>
              <a:t>of being replayed: </a:t>
            </a:r>
            <a:r>
              <a:rPr lang="en-GB" b="1" dirty="0"/>
              <a:t>we samples stochastically, not greedily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Carattere, testo, tipografia, bianco&#10;&#10;Descrizione generata automaticamente">
            <a:extLst>
              <a:ext uri="{FF2B5EF4-FFF2-40B4-BE49-F238E27FC236}">
                <a16:creationId xmlns:a16="http://schemas.microsoft.com/office/drawing/2014/main" id="{1FBD6F56-AD4C-A83E-B7A5-6D29CCC2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" y="4601596"/>
            <a:ext cx="1371600" cy="482600"/>
          </a:xfrm>
          <a:prstGeom prst="rect">
            <a:avLst/>
          </a:prstGeom>
        </p:spPr>
      </p:pic>
      <p:pic>
        <p:nvPicPr>
          <p:cNvPr id="6" name="Immagine 5" descr="Immagine che contiene Carattere, bianco, testo, numero&#10;&#10;Descrizione generata automaticamente">
            <a:extLst>
              <a:ext uri="{FF2B5EF4-FFF2-40B4-BE49-F238E27FC236}">
                <a16:creationId xmlns:a16="http://schemas.microsoft.com/office/drawing/2014/main" id="{85D2D4CD-F54F-59D2-A239-14F2B86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54" y="4485536"/>
            <a:ext cx="1346200" cy="876300"/>
          </a:xfrm>
          <a:prstGeom prst="rect">
            <a:avLst/>
          </a:prstGeom>
        </p:spPr>
      </p:pic>
      <p:pic>
        <p:nvPicPr>
          <p:cNvPr id="8" name="Immagine 7" descr="Immagine che contiene Carattere, bianco, diagramma, simbolo&#10;&#10;Descrizione generata automaticamente">
            <a:extLst>
              <a:ext uri="{FF2B5EF4-FFF2-40B4-BE49-F238E27FC236}">
                <a16:creationId xmlns:a16="http://schemas.microsoft.com/office/drawing/2014/main" id="{DE5C51D7-F751-CEAD-0B55-65945C92F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353" y="4418768"/>
            <a:ext cx="1689100" cy="850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7D1A75-7320-12DA-AA2A-C636EDCF9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49" y="5289722"/>
            <a:ext cx="7772400" cy="7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1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improvements can be </a:t>
            </a:r>
            <a:r>
              <a:rPr lang="en-GB" b="1" dirty="0"/>
              <a:t>combined together</a:t>
            </a:r>
            <a:r>
              <a:rPr lang="en-GB" dirty="0"/>
              <a:t> in several different ways in order to improve the performance of the agent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Rainbow algorithm</a:t>
            </a:r>
            <a:r>
              <a:rPr lang="en-GB" dirty="0"/>
              <a:t> combines all of the components we’ve seen so far and others to achieve better performance and stability. </a:t>
            </a:r>
          </a:p>
          <a:p>
            <a:pPr lvl="2"/>
            <a:r>
              <a:rPr lang="en-GB" dirty="0"/>
              <a:t>Double DQN, </a:t>
            </a:r>
            <a:r>
              <a:rPr lang="en-GB" dirty="0" err="1"/>
              <a:t>Dueling</a:t>
            </a:r>
            <a:r>
              <a:rPr lang="en-GB" dirty="0"/>
              <a:t> DQN, Prioritized Experience Replay</a:t>
            </a:r>
          </a:p>
          <a:p>
            <a:pPr lvl="2"/>
            <a:r>
              <a:rPr lang="en-GB" dirty="0"/>
              <a:t>Noisy Nets, Distributional DQN, and Categorical DQN</a:t>
            </a:r>
          </a:p>
          <a:p>
            <a:r>
              <a:rPr lang="en-GB" dirty="0"/>
              <a:t>However, value-based methods are </a:t>
            </a:r>
            <a:r>
              <a:rPr lang="en-GB" b="1" dirty="0"/>
              <a:t>sensitive to hyperparameters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it for yourself: change any hyperparameter, you can find more values that don’t work than values that do. </a:t>
            </a:r>
          </a:p>
          <a:p>
            <a:r>
              <a:rPr lang="en-GB" dirty="0"/>
              <a:t>Second, value-based methods </a:t>
            </a:r>
            <a:r>
              <a:rPr lang="en-GB" b="1" dirty="0"/>
              <a:t>assume they interact with a Markovian environment</a:t>
            </a:r>
          </a:p>
          <a:p>
            <a:pPr lvl="1"/>
            <a:r>
              <a:rPr lang="en-GB" dirty="0"/>
              <a:t>the state should contain all information required by the agent</a:t>
            </a:r>
          </a:p>
          <a:p>
            <a:pPr lvl="1"/>
            <a:r>
              <a:rPr lang="en-GB" dirty="0"/>
              <a:t>this assumption dissipates</a:t>
            </a:r>
          </a:p>
          <a:p>
            <a:r>
              <a:rPr lang="en-GB" dirty="0"/>
              <a:t>Finally, the combination of </a:t>
            </a:r>
            <a:r>
              <a:rPr lang="en-GB" b="1" dirty="0"/>
              <a:t>bootstrapping</a:t>
            </a:r>
            <a:r>
              <a:rPr lang="en-GB" dirty="0"/>
              <a:t>, </a:t>
            </a:r>
            <a:r>
              <a:rPr lang="en-GB" b="1" dirty="0"/>
              <a:t>off-policy learning</a:t>
            </a:r>
            <a:r>
              <a:rPr lang="en-GB" dirty="0"/>
              <a:t>, and </a:t>
            </a:r>
            <a:r>
              <a:rPr lang="en-GB" b="1" dirty="0"/>
              <a:t>function approximators </a:t>
            </a:r>
            <a:r>
              <a:rPr lang="en-GB" dirty="0"/>
              <a:t>are known conjointly as the </a:t>
            </a:r>
            <a:r>
              <a:rPr lang="en-GB" b="1" dirty="0"/>
              <a:t>deadly triad</a:t>
            </a:r>
          </a:p>
          <a:p>
            <a:pPr lvl="1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NFQ uses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4" name="Immagine 3" descr="Immagine che contiene Carattere, testo, calligrafia, tipografia&#10;&#10;Descrizione generata automaticamente">
            <a:extLst>
              <a:ext uri="{FF2B5EF4-FFF2-40B4-BE49-F238E27FC236}">
                <a16:creationId xmlns:a16="http://schemas.microsoft.com/office/drawing/2014/main" id="{71FAB54C-FD34-4B3E-E2C5-57ADF23A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31" y="2071268"/>
            <a:ext cx="4609318" cy="59064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96A67-2332-EB9D-2237-584B09C9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6" y="2749591"/>
            <a:ext cx="7772400" cy="38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batches that are also internally correlated, but different from previous 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samples independent and identically distributed (IID) assumption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optimization methods assume data samples IID distributed</a:t>
            </a:r>
          </a:p>
          <a:p>
            <a:r>
              <a:rPr lang="en-GB" dirty="0"/>
              <a:t>We’re training on almost the </a:t>
            </a:r>
            <a:r>
              <a:rPr lang="en-GB" b="1" dirty="0"/>
              <a:t>exact opposite</a:t>
            </a:r>
          </a:p>
          <a:p>
            <a:pPr lvl="1"/>
            <a:r>
              <a:rPr lang="en-GB" b="1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b="1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r>
              <a:rPr lang="en-GB" dirty="0"/>
              <a:t>Optimization methods allow to </a:t>
            </a:r>
            <a:r>
              <a:rPr lang="en-GB" b="1" dirty="0"/>
              <a:t>relax</a:t>
            </a:r>
            <a:r>
              <a:rPr lang="en-GB" dirty="0"/>
              <a:t> the IID assumption </a:t>
            </a:r>
            <a:r>
              <a:rPr lang="en-GB" b="1" dirty="0"/>
              <a:t>to a certain degree</a:t>
            </a:r>
            <a:r>
              <a:rPr lang="en-GB" dirty="0"/>
              <a:t>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Data structure to </a:t>
            </a:r>
            <a:r>
              <a:rPr lang="en-GB" b="1" dirty="0"/>
              <a:t>hold experience samples </a:t>
            </a:r>
            <a:r>
              <a:rPr lang="en-GB" dirty="0"/>
              <a:t>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Sampling of batches comes from </a:t>
            </a:r>
            <a:r>
              <a:rPr lang="en-GB" b="1" dirty="0"/>
              <a:t>a broad set of past experiences</a:t>
            </a:r>
          </a:p>
          <a:p>
            <a:pPr lvl="1"/>
            <a:r>
              <a:rPr lang="en-GB" dirty="0"/>
              <a:t>training can use more diverse batch for performing updates</a:t>
            </a:r>
          </a:p>
          <a:p>
            <a:pPr lvl="1"/>
            <a:r>
              <a:rPr lang="en-GB" dirty="0"/>
              <a:t>gives the </a:t>
            </a:r>
            <a:r>
              <a:rPr lang="en-GB" b="1" dirty="0"/>
              <a:t>impression data are IID </a:t>
            </a:r>
            <a:r>
              <a:rPr lang="en-GB" dirty="0"/>
              <a:t>(sampling from multiple trajectories)</a:t>
            </a:r>
          </a:p>
          <a:p>
            <a:pPr lvl="1"/>
            <a:r>
              <a:rPr lang="en-GB" dirty="0"/>
              <a:t>agent no longer has to fit the model to the same 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F3871048-A6B0-87FC-06F5-96FE3E44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3148672"/>
            <a:ext cx="7195931" cy="34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</a:t>
            </a:r>
            <a:r>
              <a:rPr lang="en-GB" b="1" dirty="0"/>
              <a:t>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</a:t>
            </a:r>
            <a:r>
              <a:rPr lang="en-GB" b="1" dirty="0"/>
              <a:t>implementation Is a challenge </a:t>
            </a:r>
            <a:r>
              <a:rPr lang="en-GB" dirty="0"/>
              <a:t>with high-dimensional observations</a:t>
            </a:r>
          </a:p>
          <a:p>
            <a:pPr lvl="1"/>
            <a:r>
              <a:rPr lang="en-GB" dirty="0"/>
              <a:t>replay buffers hit a hardware </a:t>
            </a:r>
            <a:r>
              <a:rPr lang="en-GB" b="1" dirty="0"/>
              <a:t>memory limit </a:t>
            </a:r>
            <a:r>
              <a:rPr lang="en-GB" dirty="0"/>
              <a:t>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8A3654-B8F6-2C79-3289-6BA8809C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2" y="5056256"/>
            <a:ext cx="5461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As we mentioned before, </a:t>
            </a:r>
            <a:r>
              <a:rPr lang="en-GB" b="1" dirty="0"/>
              <a:t>the targets used for training are not stationary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make target values more stationary we can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fix it for multiple steps </a:t>
            </a:r>
            <a:r>
              <a:rPr lang="en-GB" dirty="0"/>
              <a:t>and reserve it for calculating </a:t>
            </a:r>
            <a:r>
              <a:rPr lang="en-GB" b="1" dirty="0"/>
              <a:t>more stationary targets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2FAFB3-054F-F448-835F-B434E49B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7" y="1724991"/>
            <a:ext cx="8240285" cy="17040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5EDB2E-0C1B-F131-C6C9-BB34541F4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29" y="4462240"/>
            <a:ext cx="8599921" cy="17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547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</a:t>
            </a:r>
            <a:r>
              <a:rPr lang="en-GB" b="1" dirty="0"/>
              <a:t>several small supervised learning problems </a:t>
            </a:r>
            <a:r>
              <a:rPr lang="en-GB" dirty="0"/>
              <a:t>presented sequentially to the agent</a:t>
            </a:r>
          </a:p>
          <a:p>
            <a:pPr lvl="1"/>
            <a:r>
              <a:rPr lang="en-GB" b="1" dirty="0"/>
              <a:t>targets are fixed </a:t>
            </a:r>
            <a:r>
              <a:rPr lang="en-GB" dirty="0"/>
              <a:t>for as many steps as we fix our target network</a:t>
            </a:r>
          </a:p>
          <a:p>
            <a:pPr lvl="1"/>
            <a:r>
              <a:rPr lang="en-GB" dirty="0"/>
              <a:t>substantially </a:t>
            </a:r>
            <a:r>
              <a:rPr lang="en-GB" b="1" dirty="0"/>
              <a:t>reduces the chance of divergence</a:t>
            </a:r>
          </a:p>
          <a:p>
            <a:pPr lvl="1"/>
            <a:endParaRPr lang="en-GB" b="1" dirty="0"/>
          </a:p>
          <a:p>
            <a:r>
              <a:rPr lang="en-GB" dirty="0"/>
              <a:t>The only difference with NFQ is </a:t>
            </a:r>
            <a:r>
              <a:rPr lang="en-GB" b="1" dirty="0"/>
              <a:t>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</a:t>
            </a:r>
            <a:r>
              <a:rPr lang="en-GB" b="1" dirty="0"/>
              <a:t>a previous instance of the network </a:t>
            </a:r>
            <a:r>
              <a:rPr lang="en-GB" dirty="0"/>
              <a:t>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slow down learning </a:t>
            </a:r>
            <a:r>
              <a:rPr lang="en-GB" dirty="0"/>
              <a:t>because you’re no longer training on up-to-date values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6E140F-4085-0A77-9C53-D2A04BF7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5" y="3495260"/>
            <a:ext cx="5549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</a:t>
            </a:r>
            <a:r>
              <a:rPr lang="en-GB" b="1" dirty="0"/>
              <a:t>a vital component </a:t>
            </a:r>
            <a:r>
              <a:rPr lang="en-GB" dirty="0"/>
              <a:t>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b="1" dirty="0"/>
              <a:t>decaying epsilon-greedy </a:t>
            </a:r>
            <a:r>
              <a:rPr lang="en-GB" dirty="0"/>
              <a:t>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F53D2C-3FCD-49A8-9E7B-0762244D939F}">
  <ds:schemaRefs>
    <ds:schemaRef ds:uri="3bd0d43f-5e5b-43cd-b6fc-691bd77672c6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e9b5433c-2372-4cb7-8bab-09518096b29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FAAFB8-A189-4ABF-9FCF-C4A2F21645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4EE6D4-F739-49F4-9F2B-B4D7761729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22563</TotalTime>
  <Words>1498</Words>
  <Application>Microsoft Macintosh PowerPoint</Application>
  <PresentationFormat>Presentazione su schermo (4:3)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Economica</vt:lpstr>
      <vt:lpstr>Open Sans</vt:lpstr>
      <vt:lpstr>Arial</vt:lpstr>
      <vt:lpstr>Luxe</vt:lpstr>
      <vt:lpstr>Deep-Q Network</vt:lpstr>
      <vt:lpstr>Objectives</vt:lpstr>
      <vt:lpstr>NFQ Challenges (1)</vt:lpstr>
      <vt:lpstr>NFQ Challenges (2)</vt:lpstr>
      <vt:lpstr>Experience Replay (1)</vt:lpstr>
      <vt:lpstr>Experience Replay (2)</vt:lpstr>
      <vt:lpstr>Target Network (1)</vt:lpstr>
      <vt:lpstr>Target Network (2)</vt:lpstr>
      <vt:lpstr>Better exploration strategies</vt:lpstr>
      <vt:lpstr>Deep Q-network (DQN) (1)</vt:lpstr>
      <vt:lpstr>Deep Q-network (DQN) (2)</vt:lpstr>
      <vt:lpstr>Deep Q-network (DQN) (3)</vt:lpstr>
      <vt:lpstr>Deep Q-network (DQN) (4)</vt:lpstr>
      <vt:lpstr>Double Q-Learning (DDQN) (1)</vt:lpstr>
      <vt:lpstr>Double Q-Learning (DDQN) (2)</vt:lpstr>
      <vt:lpstr>Dueling architecture (1)</vt:lpstr>
      <vt:lpstr>Dueling architecture (2)</vt:lpstr>
      <vt:lpstr>Dueling architecture (3)</vt:lpstr>
      <vt:lpstr>Prioritized Experience Replay (PER) (1)</vt:lpstr>
      <vt:lpstr>Prioritized Experience Replay (PER) (2)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51</cp:revision>
  <dcterms:modified xsi:type="dcterms:W3CDTF">2025-10-02T12:30:45Z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