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4" r:id="rId3"/>
    <p:sldId id="265" r:id="rId4"/>
    <p:sldId id="266" r:id="rId5"/>
    <p:sldId id="272" r:id="rId6"/>
    <p:sldId id="267" r:id="rId7"/>
    <p:sldId id="268" r:id="rId8"/>
    <p:sldId id="269" r:id="rId9"/>
    <p:sldId id="270" r:id="rId10"/>
    <p:sldId id="273" r:id="rId11"/>
    <p:sldId id="297" r:id="rId12"/>
    <p:sldId id="274" r:id="rId13"/>
    <p:sldId id="275" r:id="rId14"/>
    <p:sldId id="276" r:id="rId15"/>
    <p:sldId id="277" r:id="rId16"/>
    <p:sldId id="295" r:id="rId17"/>
    <p:sldId id="271" r:id="rId18"/>
    <p:sldId id="284" r:id="rId19"/>
    <p:sldId id="285" r:id="rId20"/>
    <p:sldId id="286" r:id="rId21"/>
    <p:sldId id="293" r:id="rId22"/>
    <p:sldId id="287" r:id="rId23"/>
    <p:sldId id="296" r:id="rId24"/>
    <p:sldId id="288" r:id="rId25"/>
    <p:sldId id="289" r:id="rId26"/>
    <p:sldId id="290" r:id="rId27"/>
    <p:sldId id="292" r:id="rId28"/>
    <p:sldId id="279" r:id="rId29"/>
    <p:sldId id="278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B5BC6-994B-3141-98E9-85AB63727E49}" v="3" dt="2022-11-16T10:18:44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/>
    <p:restoredTop sz="86383"/>
  </p:normalViewPr>
  <p:slideViewPr>
    <p:cSldViewPr snapToGrid="0" snapToObjects="1">
      <p:cViewPr varScale="1">
        <p:scale>
          <a:sx n="105" d="100"/>
          <a:sy n="105" d="100"/>
        </p:scale>
        <p:origin x="2064" y="184"/>
      </p:cViewPr>
      <p:guideLst/>
    </p:cSldViewPr>
  </p:slideViewPr>
  <p:outlineViewPr>
    <p:cViewPr>
      <p:scale>
        <a:sx n="33" d="100"/>
        <a:sy n="33" d="100"/>
      </p:scale>
      <p:origin x="0" y="-986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5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77AA843-3BEC-6BB3-EBF6-E61ACC75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E792F70-2CE7-55E8-5B43-F10E02722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5F31FD9-3F43-175D-BE7B-DE20751E8B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836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11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30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64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76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52E8ADB-BA6B-0697-8F38-58DFF94A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312F2F0-8C29-35D8-945C-226751DB0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6C2135B-EC68-02E6-C32D-7CA29CFFC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929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20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59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1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1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98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F0305A9-2B87-512A-EB8E-CC0369395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9001400-672B-87D9-88E3-8A95E6D7C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0785A9C-320D-51B7-EA08-155355111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51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793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98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3470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76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82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02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953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444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29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2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Policy</a:t>
            </a:r>
            <a:br>
              <a:rPr lang="en-GB"/>
            </a:br>
            <a:r>
              <a:rPr lang="en-GB"/>
              <a:t>Evaluation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(5)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46729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dirty="0"/>
              <a:t>MC convergence to the true values</a:t>
            </a:r>
          </a:p>
          <a:p>
            <a:pPr lvl="1"/>
            <a:r>
              <a:rPr lang="en-GB" dirty="0"/>
              <a:t>running estimates are </a:t>
            </a:r>
            <a:r>
              <a:rPr lang="en-GB" b="1" dirty="0"/>
              <a:t>very noisy</a:t>
            </a:r>
          </a:p>
          <a:p>
            <a:pPr lvl="1"/>
            <a:r>
              <a:rPr lang="en-GB" dirty="0"/>
              <a:t>jump back and forth around the true values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C6CAAD-0559-8398-98AA-0E6212EA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" y="1200877"/>
            <a:ext cx="8647135" cy="4143419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5EF1469-BADC-72EA-1A19-A2475A547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489431D-6A7C-1E3E-2FB2-C396C06D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439FBAD-019C-44AE-B21C-6DD7BDCDFF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Monte-Carlo prediction (6)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88FC6D0-5F36-8945-22BC-7DC97269F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Run an experiment over 100 runs</a:t>
            </a:r>
          </a:p>
          <a:p>
            <a:pPr lvl="1"/>
            <a:r>
              <a:rPr lang="en-GB" sz="1600" dirty="0"/>
              <a:t>calculate the learning curves</a:t>
            </a:r>
          </a:p>
          <a:p>
            <a:pPr lvl="1"/>
            <a:r>
              <a:rPr lang="en-GB" sz="1600" dirty="0"/>
              <a:t>measure the root mean-squared (RMS) error between the learned and the true values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</p:txBody>
      </p:sp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F1CAE2-53C5-37AF-F36D-310FDA78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12E6D5D-CF5B-3FFA-1E98-C92F0C1AC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497" y="2433591"/>
            <a:ext cx="6562630" cy="42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MC the agent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before it can update the estimate </a:t>
            </a:r>
          </a:p>
          <a:p>
            <a:pPr lvl="1"/>
            <a:r>
              <a:rPr lang="en-GB" sz="1600" dirty="0"/>
              <a:t>solid convergence properties: it updates the estimate using the actual return, which is an </a:t>
            </a:r>
            <a:r>
              <a:rPr lang="en-GB" sz="1600" b="1" dirty="0"/>
              <a:t>unbiased</a:t>
            </a:r>
            <a:r>
              <a:rPr lang="en-GB" sz="1600" dirty="0"/>
              <a:t> estimate</a:t>
            </a:r>
          </a:p>
          <a:p>
            <a:pPr lvl="1"/>
            <a:r>
              <a:rPr lang="en-GB" sz="1600" dirty="0"/>
              <a:t>however, it has </a:t>
            </a:r>
            <a:r>
              <a:rPr lang="en-GB" sz="1600" b="1" dirty="0"/>
              <a:t>high-variance</a:t>
            </a:r>
            <a:r>
              <a:rPr lang="en-GB" sz="1600" dirty="0"/>
              <a:t> since actual returns accumulate many random events in their trajectory</a:t>
            </a:r>
            <a:endParaRPr lang="en-GB" sz="1800" dirty="0"/>
          </a:p>
          <a:p>
            <a:pPr lvl="0"/>
            <a:r>
              <a:rPr lang="en-GB" sz="1800" dirty="0"/>
              <a:t>Instead, we can </a:t>
            </a:r>
            <a:r>
              <a:rPr lang="en-GB" sz="1800" b="1" dirty="0"/>
              <a:t>wait for a single step</a:t>
            </a:r>
          </a:p>
          <a:p>
            <a:pPr lvl="1"/>
            <a:r>
              <a:rPr lang="en-GB" sz="1600" dirty="0"/>
              <a:t>get a single-step reward R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observe the next state S</a:t>
            </a:r>
            <a:r>
              <a:rPr lang="en-GB" sz="1600" baseline="-25000" dirty="0"/>
              <a:t>t+1</a:t>
            </a:r>
          </a:p>
          <a:p>
            <a:pPr lvl="1"/>
            <a:r>
              <a:rPr lang="en-GB" sz="1600" dirty="0"/>
              <a:t>use the current V to estimate the return at the next step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EC4DDD-F5AC-A253-9088-288CB536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32" y="4863781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44324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This means we could estimate the final return on every time step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we use the subscript to indicate how many </a:t>
            </a:r>
            <a:r>
              <a:rPr lang="en-GB" sz="1600" b="1" dirty="0"/>
              <a:t>real rewards</a:t>
            </a:r>
            <a:r>
              <a:rPr lang="en-GB" sz="1600" dirty="0"/>
              <a:t> are used to calculate the return </a:t>
            </a:r>
          </a:p>
          <a:p>
            <a:pPr lvl="1"/>
            <a:r>
              <a:rPr lang="en-GB" sz="1600" dirty="0" err="1"/>
              <a:t>t:T</a:t>
            </a:r>
            <a:r>
              <a:rPr lang="en-GB" sz="1600" dirty="0"/>
              <a:t> means all rewards from t until the end (MC)</a:t>
            </a:r>
          </a:p>
          <a:p>
            <a:pPr lvl="1"/>
            <a:r>
              <a:rPr lang="en-GB" sz="1600" dirty="0"/>
              <a:t>t:t+1 means just the next reward (TD)</a:t>
            </a:r>
          </a:p>
          <a:p>
            <a:r>
              <a:rPr lang="en-GB" sz="1800" dirty="0"/>
              <a:t>Then we can substitute in the formula for the evaluation of the state-value function: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800" dirty="0"/>
              <a:t>         is the </a:t>
            </a:r>
            <a:r>
              <a:rPr lang="en-GB" sz="1800" b="1" dirty="0"/>
              <a:t>TD target </a:t>
            </a:r>
          </a:p>
          <a:p>
            <a:pPr lvl="1"/>
            <a:r>
              <a:rPr lang="en-GB" sz="1800" dirty="0"/>
              <a:t>                       is the </a:t>
            </a:r>
            <a:r>
              <a:rPr lang="en-GB" sz="1800" b="1" dirty="0"/>
              <a:t>TD error</a:t>
            </a:r>
          </a:p>
          <a:p>
            <a:pPr lvl="0"/>
            <a:endParaRPr lang="en-GB" dirty="0"/>
          </a:p>
        </p:txBody>
      </p:sp>
      <p:pic>
        <p:nvPicPr>
          <p:cNvPr id="6" name="Immagine 5" descr="Immagine che contiene Carattere, simbolo, testo, bianco&#10;&#10;Descrizione generata automaticamente">
            <a:extLst>
              <a:ext uri="{FF2B5EF4-FFF2-40B4-BE49-F238E27FC236}">
                <a16:creationId xmlns:a16="http://schemas.microsoft.com/office/drawing/2014/main" id="{840F8EE7-FFE5-71FE-B64C-8B1EAD1D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266" y="5195562"/>
            <a:ext cx="5715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3D572E1-D55F-4F10-2E03-50597F93E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01" y="5672015"/>
            <a:ext cx="1435100" cy="304800"/>
          </a:xfrm>
          <a:prstGeom prst="rect">
            <a:avLst/>
          </a:prstGeom>
        </p:spPr>
      </p:pic>
      <p:pic>
        <p:nvPicPr>
          <p:cNvPr id="8" name="Immagine 7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ADCC9895-B658-E969-62A4-48781E81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2041992"/>
            <a:ext cx="2552700" cy="381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2E4D612-EAC9-A9E9-300E-4B9CB83B4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679203"/>
            <a:ext cx="3594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TD estimates the value function using an estimate of the value function</a:t>
            </a:r>
          </a:p>
          <a:p>
            <a:pPr lvl="1"/>
            <a:r>
              <a:rPr lang="en-GB" dirty="0"/>
              <a:t>reward signal progressively </a:t>
            </a:r>
            <a:r>
              <a:rPr lang="en-GB" b="1" dirty="0"/>
              <a:t>injects reality</a:t>
            </a:r>
            <a:r>
              <a:rPr lang="en-GB" dirty="0"/>
              <a:t> into the estimates </a:t>
            </a:r>
          </a:p>
          <a:p>
            <a:pPr lvl="1"/>
            <a:r>
              <a:rPr lang="en-GB" b="1" dirty="0"/>
              <a:t>bootstrapping</a:t>
            </a:r>
            <a:r>
              <a:rPr lang="en-GB" dirty="0"/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28B746-6DA2-4D8A-944C-772F9FF7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90" y="1770646"/>
            <a:ext cx="7775200" cy="30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It is a combination of MC and DP ideas </a:t>
            </a:r>
          </a:p>
          <a:p>
            <a:pPr lvl="1"/>
            <a:r>
              <a:rPr lang="en-GB" sz="1600" dirty="0"/>
              <a:t>like Monte Carlo, it learn directly from raw experience (without a model)</a:t>
            </a:r>
          </a:p>
          <a:p>
            <a:pPr lvl="1"/>
            <a:r>
              <a:rPr lang="en-GB" sz="1600" dirty="0"/>
              <a:t>like dynamic programming, it update estimates based on other learned estimates (without waiting for a final outcome)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24D9C62-9E1D-9F8D-F689-FC2C53DA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2" y="2482456"/>
            <a:ext cx="8727626" cy="420710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C9C34BB-49AF-2593-12FA-424F967FC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73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7BE2CFF-4405-69BF-2CC9-A77F4FB2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97A17793-53B5-B969-8703-DC4754ABAF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Temporal-Difference Learning (5)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50F7685-D035-FC85-C27D-8EF7C23D6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4353BB-BD17-718A-8A7B-E818C63D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06" y="1059774"/>
            <a:ext cx="8581320" cy="562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31416"/>
            <a:ext cx="8520600" cy="541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Suppose there is available only a </a:t>
            </a:r>
            <a:r>
              <a:rPr lang="en-GB" sz="1800" b="1" dirty="0"/>
              <a:t>finite amount of experience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a common approach is to present the experience repeatedly until the method converges upon an answer</a:t>
            </a:r>
            <a:endParaRPr lang="en-GB" sz="1800" dirty="0"/>
          </a:p>
          <a:p>
            <a:r>
              <a:rPr lang="en-GB" sz="1800" dirty="0"/>
              <a:t>Suppose we observe the following episodes: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first episode started in A, transitioned to B and terminates with a reward of 0 </a:t>
            </a:r>
          </a:p>
          <a:p>
            <a:pPr lvl="1"/>
            <a:r>
              <a:rPr lang="en-GB" sz="1600" dirty="0"/>
              <a:t>other episodes were shorter, starting from B and terminating immediately</a:t>
            </a:r>
          </a:p>
          <a:p>
            <a:r>
              <a:rPr lang="en-GB" sz="1800" dirty="0"/>
              <a:t>What are the optimal estimates V(A) and V(B)?	</a:t>
            </a:r>
          </a:p>
          <a:p>
            <a:pPr lvl="1"/>
            <a:r>
              <a:rPr lang="en-GB" sz="1600" dirty="0"/>
              <a:t>probably we agree that the optimal value for V(B) is 3/4 </a:t>
            </a:r>
          </a:p>
          <a:p>
            <a:pPr lvl="2"/>
            <a:r>
              <a:rPr lang="en-GB" sz="1500" dirty="0"/>
              <a:t>six times process terminates with a return of 1; two times terminated with 0</a:t>
            </a:r>
          </a:p>
          <a:p>
            <a:pPr lvl="1"/>
            <a:r>
              <a:rPr lang="en-GB" sz="1600" dirty="0"/>
              <a:t>but what is the optimal value for V(A)?</a:t>
            </a:r>
          </a:p>
          <a:p>
            <a:pPr lvl="0"/>
            <a:endParaRPr lang="en-GB" dirty="0"/>
          </a:p>
        </p:txBody>
      </p:sp>
      <p:pic>
        <p:nvPicPr>
          <p:cNvPr id="3" name="Immagine 2" descr="Immagine che contiene testo, Carattere, bianco, design&#10;&#10;Descrizione generata automaticamente">
            <a:extLst>
              <a:ext uri="{FF2B5EF4-FFF2-40B4-BE49-F238E27FC236}">
                <a16:creationId xmlns:a16="http://schemas.microsoft.com/office/drawing/2014/main" id="{DCD1C262-9BE0-9086-0402-F99F9EEB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171" y="2583541"/>
            <a:ext cx="2133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Two </a:t>
            </a:r>
            <a:r>
              <a:rPr lang="en-GB" sz="1800" b="1" dirty="0"/>
              <a:t>reasonable answers</a:t>
            </a:r>
          </a:p>
          <a:p>
            <a:pPr lvl="1"/>
            <a:r>
              <a:rPr lang="en-GB" sz="1600" dirty="0"/>
              <a:t>all the times the process was in A, it travers to B and because we have decided that V(B) is 3/4 , therefore A have value 3/4 as well</a:t>
            </a:r>
          </a:p>
          <a:p>
            <a:pPr lvl="2"/>
            <a:r>
              <a:rPr lang="en-GB" sz="1500" dirty="0"/>
              <a:t>this is the answer that TD gives</a:t>
            </a:r>
          </a:p>
          <a:p>
            <a:pPr lvl="1"/>
            <a:r>
              <a:rPr lang="en-GB" sz="1600" dirty="0"/>
              <a:t>we have seen A once and the return that followed it was 0, we therefore estimate V(A) as 0</a:t>
            </a:r>
          </a:p>
          <a:p>
            <a:pPr lvl="2"/>
            <a:r>
              <a:rPr lang="en-GB" sz="1500" dirty="0"/>
              <a:t>this is the answer that MC gives</a:t>
            </a:r>
          </a:p>
          <a:p>
            <a:pPr lvl="2"/>
            <a:r>
              <a:rPr lang="en-GB" sz="1500" dirty="0"/>
              <a:t>it is also the answer that gives minimum squared error on the training data </a:t>
            </a:r>
          </a:p>
          <a:p>
            <a:pPr lvl="1"/>
            <a:r>
              <a:rPr lang="en-GB" sz="1600" dirty="0"/>
              <a:t>However, we expect the first answer to be better: will produce lower error on future data</a:t>
            </a:r>
          </a:p>
          <a:p>
            <a:pPr marL="1054100" lvl="2" indent="0">
              <a:buNone/>
            </a:pPr>
            <a:endParaRPr lang="en-GB" sz="800" dirty="0"/>
          </a:p>
          <a:p>
            <a:pPr lvl="0"/>
            <a:r>
              <a:rPr lang="en-GB" sz="1800" dirty="0"/>
              <a:t>A general difference between TD and MC methods</a:t>
            </a:r>
          </a:p>
          <a:p>
            <a:pPr lvl="1"/>
            <a:r>
              <a:rPr lang="en-GB" sz="1600" dirty="0"/>
              <a:t>MC always find the estimates that </a:t>
            </a:r>
            <a:r>
              <a:rPr lang="en-GB" sz="1600" b="1" dirty="0"/>
              <a:t>minimize mean-squared error on the training set</a:t>
            </a:r>
          </a:p>
          <a:p>
            <a:pPr lvl="1"/>
            <a:r>
              <a:rPr lang="en-GB" sz="1600" dirty="0"/>
              <a:t>TD always finds the estimates </a:t>
            </a:r>
            <a:r>
              <a:rPr lang="en-GB" sz="1600" b="1" dirty="0"/>
              <a:t>for a model of the Markov process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69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Batch updating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TD model is formed from the observed episodes</a:t>
            </a:r>
          </a:p>
          <a:p>
            <a:pPr lvl="1"/>
            <a:r>
              <a:rPr lang="en-GB" sz="1600" dirty="0"/>
              <a:t>estimated transition probability from </a:t>
            </a:r>
            <a:r>
              <a:rPr lang="en-GB" sz="1600" dirty="0" err="1"/>
              <a:t>i</a:t>
            </a:r>
            <a:r>
              <a:rPr lang="en-GB" sz="1600" dirty="0"/>
              <a:t> to j is the fraction of observed transitions from </a:t>
            </a:r>
            <a:r>
              <a:rPr lang="en-GB" sz="1600" dirty="0" err="1"/>
              <a:t>i</a:t>
            </a:r>
            <a:r>
              <a:rPr lang="en-GB" sz="1600" dirty="0"/>
              <a:t> that went to j</a:t>
            </a:r>
          </a:p>
          <a:p>
            <a:pPr lvl="1"/>
            <a:r>
              <a:rPr lang="en-GB" sz="1600" dirty="0"/>
              <a:t>the associated expected reward is the average of the rewards observed on those transitions</a:t>
            </a:r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Given the model, we can compute the estimate of the value function that would be correct if the model were correct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sz="1800" dirty="0"/>
              <a:t>This helps to explain intuitively why TD method converges more quickly than MC method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95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533636"/>
            <a:ext cx="8520600" cy="458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Immediate and long-term goals</a:t>
            </a:r>
          </a:p>
          <a:p>
            <a:pPr lvl="0"/>
            <a:r>
              <a:rPr lang="en-GB" sz="1800" dirty="0"/>
              <a:t>Reward, Return and Value functions</a:t>
            </a:r>
          </a:p>
          <a:p>
            <a:r>
              <a:rPr lang="en-GB" sz="1800" dirty="0"/>
              <a:t>Random Walk Environment</a:t>
            </a:r>
          </a:p>
          <a:p>
            <a:pPr lvl="0"/>
            <a:r>
              <a:rPr lang="en-GB" sz="1800" dirty="0"/>
              <a:t>Monte Carlo prediction (MC)</a:t>
            </a:r>
          </a:p>
          <a:p>
            <a:pPr lvl="0"/>
            <a:r>
              <a:rPr lang="en-GB" sz="1800" dirty="0"/>
              <a:t>Temporal-Difference Learning (TD)</a:t>
            </a:r>
          </a:p>
          <a:p>
            <a:pPr lvl="0"/>
            <a:r>
              <a:rPr lang="en-GB" sz="1800" dirty="0"/>
              <a:t>n-steps TD </a:t>
            </a:r>
          </a:p>
          <a:p>
            <a:pPr lvl="0"/>
            <a:r>
              <a:rPr lang="en-GB" sz="1800" dirty="0"/>
              <a:t>TD(𝜆)</a:t>
            </a:r>
          </a:p>
          <a:p>
            <a:pPr lvl="0"/>
            <a:r>
              <a:rPr lang="en-GB" sz="1800" dirty="0"/>
              <a:t>Backward-view TD(𝜆)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6E9D74E-B7DA-3CCB-F9BD-58F3B4AED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09" y="2468132"/>
            <a:ext cx="4996782" cy="2768814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95607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There something in between? </a:t>
            </a:r>
          </a:p>
          <a:p>
            <a:pPr lvl="1"/>
            <a:r>
              <a:rPr lang="en-GB" sz="1600" dirty="0"/>
              <a:t>MC samples the environment all the way through the end of the episode before it estimates the value function</a:t>
            </a:r>
          </a:p>
          <a:p>
            <a:pPr lvl="1"/>
            <a:r>
              <a:rPr lang="en-GB" sz="1600" dirty="0"/>
              <a:t>TD interacts with the environment only once, and it estimates the value function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How about </a:t>
            </a:r>
            <a:r>
              <a:rPr lang="en-GB" sz="1800" b="1" dirty="0"/>
              <a:t>bootstrapping after two steps? Three? Four? </a:t>
            </a:r>
          </a:p>
          <a:p>
            <a:pPr lvl="1"/>
            <a:r>
              <a:rPr lang="en-GB" sz="1600" dirty="0"/>
              <a:t>there’s a </a:t>
            </a:r>
            <a:r>
              <a:rPr lang="en-GB" sz="1600" b="1" dirty="0"/>
              <a:t>spectrum of algorithms </a:t>
            </a:r>
            <a:r>
              <a:rPr lang="en-GB" sz="1600" dirty="0"/>
              <a:t>lying in between MC and TD</a:t>
            </a:r>
          </a:p>
          <a:p>
            <a:pPr lvl="1"/>
            <a:r>
              <a:rPr lang="en-GB" sz="1600" dirty="0"/>
              <a:t>we can </a:t>
            </a:r>
            <a:r>
              <a:rPr lang="en-GB" sz="1600" b="1" dirty="0"/>
              <a:t>tune how much bootstrapping</a:t>
            </a:r>
            <a:r>
              <a:rPr lang="en-GB" sz="1600" dirty="0"/>
              <a:t>, letting us balance bias and variance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48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4636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Two extremes: </a:t>
            </a:r>
          </a:p>
          <a:p>
            <a:pPr lvl="1"/>
            <a:r>
              <a:rPr lang="en-GB" sz="1600" dirty="0"/>
              <a:t>MC is an </a:t>
            </a:r>
            <a:r>
              <a:rPr lang="en-GB" sz="1600" b="1" dirty="0"/>
              <a:t>infinite-step method:</a:t>
            </a:r>
            <a:r>
              <a:rPr lang="en-GB" sz="1600" dirty="0"/>
              <a:t> goes all the way until the end of the episode </a:t>
            </a:r>
          </a:p>
          <a:p>
            <a:pPr lvl="1"/>
            <a:r>
              <a:rPr lang="en-GB" sz="1600" dirty="0"/>
              <a:t>TD is a </a:t>
            </a:r>
            <a:r>
              <a:rPr lang="en-GB" sz="1600" b="1" dirty="0"/>
              <a:t>one-step method:</a:t>
            </a:r>
            <a:r>
              <a:rPr lang="en-GB" sz="1600" dirty="0"/>
              <a:t> interacts with the environment for a single step </a:t>
            </a:r>
          </a:p>
          <a:p>
            <a:r>
              <a:rPr lang="en-GB" sz="1800" dirty="0"/>
              <a:t>We can generalize into an </a:t>
            </a:r>
            <a:r>
              <a:rPr lang="en-GB" sz="1800" b="1" dirty="0"/>
              <a:t>n-step method</a:t>
            </a:r>
          </a:p>
          <a:p>
            <a:pPr lvl="1"/>
            <a:r>
              <a:rPr lang="en-GB" sz="1600" dirty="0"/>
              <a:t>instead of doing a single step or the full episode, it uses n-steps</a:t>
            </a:r>
          </a:p>
          <a:p>
            <a:pPr marL="590550" lvl="1" indent="0">
              <a:buNone/>
            </a:pPr>
            <a:endParaRPr lang="en-GB" sz="1600" dirty="0"/>
          </a:p>
          <a:p>
            <a:pPr lvl="1"/>
            <a:r>
              <a:rPr lang="en-GB" sz="1600" dirty="0"/>
              <a:t>and then it makes the estimation</a:t>
            </a:r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800" dirty="0"/>
          </a:p>
          <a:p>
            <a:pPr lvl="2"/>
            <a:r>
              <a:rPr lang="en-GB" sz="1500" dirty="0"/>
              <a:t>             is the </a:t>
            </a:r>
            <a:r>
              <a:rPr lang="en-GB" sz="1500" b="1" dirty="0"/>
              <a:t>n-step TD target </a:t>
            </a:r>
          </a:p>
          <a:p>
            <a:pPr lvl="2"/>
            <a:r>
              <a:rPr lang="en-GB" sz="1500" dirty="0"/>
              <a:t>                              is the </a:t>
            </a:r>
            <a:r>
              <a:rPr lang="en-GB" sz="1500" b="1" dirty="0"/>
              <a:t>n-step TD error</a:t>
            </a:r>
          </a:p>
          <a:p>
            <a:pPr lvl="1"/>
            <a:endParaRPr lang="en-GB" sz="1600" dirty="0"/>
          </a:p>
          <a:p>
            <a:pPr marL="120650" indent="0">
              <a:buNone/>
            </a:pPr>
            <a:endParaRPr lang="en-GB" sz="1800" dirty="0"/>
          </a:p>
          <a:p>
            <a:pPr lvl="1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6911059-0EBE-F1FE-2AC9-C5F90E68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32" y="3154610"/>
            <a:ext cx="3073400" cy="368300"/>
          </a:xfrm>
          <a:prstGeom prst="rect">
            <a:avLst/>
          </a:prstGeom>
        </p:spPr>
      </p:pic>
      <p:grpSp>
        <p:nvGrpSpPr>
          <p:cNvPr id="14" name="Gruppo 13">
            <a:extLst>
              <a:ext uri="{FF2B5EF4-FFF2-40B4-BE49-F238E27FC236}">
                <a16:creationId xmlns:a16="http://schemas.microsoft.com/office/drawing/2014/main" id="{356BCE8A-B47A-BD9B-39BC-7A8127375118}"/>
              </a:ext>
            </a:extLst>
          </p:cNvPr>
          <p:cNvGrpSpPr/>
          <p:nvPr/>
        </p:nvGrpSpPr>
        <p:grpSpPr>
          <a:xfrm>
            <a:off x="6595690" y="3922089"/>
            <a:ext cx="2305406" cy="736002"/>
            <a:chOff x="6659858" y="3649375"/>
            <a:chExt cx="2305406" cy="736002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22126D6-0754-D28A-4051-F82DCBC16F22}"/>
                </a:ext>
              </a:extLst>
            </p:cNvPr>
            <p:cNvSpPr txBox="1"/>
            <p:nvPr/>
          </p:nvSpPr>
          <p:spPr>
            <a:xfrm>
              <a:off x="6659858" y="3649375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MC</a:t>
              </a:r>
            </a:p>
          </p:txBody>
        </p:sp>
        <p:pic>
          <p:nvPicPr>
            <p:cNvPr id="4" name="Immagine 3" descr="Immagine che contiene Carattere, testo, bianco, tipografia&#10;&#10;Descrizione generata automaticamente">
              <a:extLst>
                <a:ext uri="{FF2B5EF4-FFF2-40B4-BE49-F238E27FC236}">
                  <a16:creationId xmlns:a16="http://schemas.microsoft.com/office/drawing/2014/main" id="{CCE8A003-866C-24C2-C182-A5C47EB17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84" y="3872224"/>
              <a:ext cx="2261080" cy="51315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3362BDD-3450-392C-5EF4-5B058B24C3B8}"/>
              </a:ext>
            </a:extLst>
          </p:cNvPr>
          <p:cNvGrpSpPr/>
          <p:nvPr/>
        </p:nvGrpSpPr>
        <p:grpSpPr>
          <a:xfrm>
            <a:off x="6636364" y="4844510"/>
            <a:ext cx="2345497" cy="792064"/>
            <a:chOff x="6700532" y="4571796"/>
            <a:chExt cx="2345497" cy="79206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608BA2B-CF43-A908-45EF-EBEFB966AA92}"/>
                </a:ext>
              </a:extLst>
            </p:cNvPr>
            <p:cNvSpPr txBox="1"/>
            <p:nvPr/>
          </p:nvSpPr>
          <p:spPr>
            <a:xfrm>
              <a:off x="6700532" y="4571796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TD</a:t>
              </a:r>
            </a:p>
          </p:txBody>
        </p:sp>
        <p:pic>
          <p:nvPicPr>
            <p:cNvPr id="8" name="Immagine 7" descr="Immagine che contiene testo, Carattere, bianco, calligrafia&#10;&#10;Descrizione generata automaticamente">
              <a:extLst>
                <a:ext uri="{FF2B5EF4-FFF2-40B4-BE49-F238E27FC236}">
                  <a16:creationId xmlns:a16="http://schemas.microsoft.com/office/drawing/2014/main" id="{FC27D39C-042B-EDD8-FAE1-DF3B5DA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6151" y="4803128"/>
              <a:ext cx="2309878" cy="560732"/>
            </a:xfrm>
            <a:prstGeom prst="rect">
              <a:avLst/>
            </a:prstGeom>
          </p:spPr>
        </p:pic>
      </p:grpSp>
      <p:pic>
        <p:nvPicPr>
          <p:cNvPr id="17" name="Immagine 16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FF9481C-9183-D393-0471-8A470A1E4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494" y="3980860"/>
            <a:ext cx="4715506" cy="809033"/>
          </a:xfrm>
          <a:prstGeom prst="rect">
            <a:avLst/>
          </a:prstGeom>
        </p:spPr>
      </p:pic>
      <p:pic>
        <p:nvPicPr>
          <p:cNvPr id="19" name="Immagine 18" descr="Immagine che contiene Carattere, testo, calligrafia, simbolo&#10;&#10;Descrizione generata automaticamente">
            <a:extLst>
              <a:ext uri="{FF2B5EF4-FFF2-40B4-BE49-F238E27FC236}">
                <a16:creationId xmlns:a16="http://schemas.microsoft.com/office/drawing/2014/main" id="{BFD03797-58CF-3737-95CD-185771BF26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1119" y="4825624"/>
            <a:ext cx="653781" cy="346904"/>
          </a:xfrm>
          <a:prstGeom prst="rect">
            <a:avLst/>
          </a:prstGeom>
        </p:spPr>
      </p:pic>
      <p:pic>
        <p:nvPicPr>
          <p:cNvPr id="21" name="Immagine 20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F17EEC-2F1F-C5F0-F16D-4FFC2042A0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348" y="5170365"/>
            <a:ext cx="1447509" cy="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1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(3)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BEE24E-7A8A-DAB3-53B8-DED06882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6" y="1680137"/>
            <a:ext cx="8901068" cy="4255442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80EAC2F-E2C1-D9D0-EA79-3BF831BC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6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D158695-EECF-7921-2025-47510462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2DF2FD-0F6A-6B00-0097-634DBDA7DC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n-steps TD (4)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5182C9B-DA52-A977-10CB-0FBD5CA9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5A8DCCB-006F-0FF1-9F6D-29172319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92" y="917209"/>
            <a:ext cx="8627590" cy="57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7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90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question emerges: </a:t>
            </a:r>
            <a:r>
              <a:rPr lang="en-GB" sz="1800" b="1" dirty="0"/>
              <a:t>what is a good n? </a:t>
            </a:r>
          </a:p>
          <a:p>
            <a:r>
              <a:rPr lang="en-GB" sz="1800" dirty="0"/>
              <a:t>How using a </a:t>
            </a:r>
            <a:r>
              <a:rPr lang="en-GB" sz="1800" b="1" dirty="0"/>
              <a:t>weighted combination of all n-step targets</a:t>
            </a:r>
            <a:endParaRPr lang="en-GB" sz="1800" dirty="0"/>
          </a:p>
          <a:p>
            <a:pPr lvl="1"/>
            <a:r>
              <a:rPr lang="en-GB" sz="1600" dirty="0"/>
              <a:t>agent could go out and calculate the targets corresponding to the one-, two-, three-, ..., infinite-step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9EE3FFC-BDE5-6EBF-6373-3778A84B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36" y="2294021"/>
            <a:ext cx="7313580" cy="43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29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TD(𝜆)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531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marL="120650" indent="0">
              <a:buNone/>
            </a:pPr>
            <a:endParaRPr lang="en-GB" sz="600" dirty="0"/>
          </a:p>
          <a:p>
            <a:pPr lvl="0"/>
            <a:r>
              <a:rPr lang="en-GB" sz="1800" dirty="0"/>
              <a:t>We can compose all targets using a weighted sum</a:t>
            </a:r>
          </a:p>
          <a:p>
            <a:pPr lvl="0"/>
            <a:endParaRPr lang="en-GB" sz="1800" dirty="0"/>
          </a:p>
          <a:p>
            <a:pPr lvl="0"/>
            <a:endParaRPr lang="en-GB" sz="800" dirty="0"/>
          </a:p>
          <a:p>
            <a:endParaRPr lang="en-GB" sz="1800" dirty="0"/>
          </a:p>
          <a:p>
            <a:r>
              <a:rPr lang="en-GB" sz="1800" dirty="0"/>
              <a:t>We can evaluate the estimate of the value function using this return: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900" dirty="0"/>
              <a:t>       is the </a:t>
            </a:r>
            <a:r>
              <a:rPr lang="en-GB" sz="1900" b="1" dirty="0"/>
              <a:t>TD(lambda) target </a:t>
            </a:r>
          </a:p>
          <a:p>
            <a:pPr lvl="1"/>
            <a:r>
              <a:rPr lang="en-GB" sz="1800" dirty="0"/>
              <a:t>                     is the </a:t>
            </a:r>
            <a:r>
              <a:rPr lang="en-GB" sz="1800" b="1" dirty="0"/>
              <a:t>TD(lambda) error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Carattere, ricevuta, calligrafia&#10;&#10;Descrizione generata automaticamente">
            <a:extLst>
              <a:ext uri="{FF2B5EF4-FFF2-40B4-BE49-F238E27FC236}">
                <a16:creationId xmlns:a16="http://schemas.microsoft.com/office/drawing/2014/main" id="{3A6AF67D-8EBC-D0CF-AC9F-E3E14845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43" y="1052152"/>
            <a:ext cx="5154386" cy="2407800"/>
          </a:xfrm>
          <a:prstGeom prst="rect">
            <a:avLst/>
          </a:prstGeom>
        </p:spPr>
      </p:pic>
      <p:pic>
        <p:nvPicPr>
          <p:cNvPr id="7" name="Immagine 6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DA4E6D69-2577-0B09-74C8-6D480583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43" y="3854660"/>
            <a:ext cx="4251779" cy="852792"/>
          </a:xfrm>
          <a:prstGeom prst="rect">
            <a:avLst/>
          </a:prstGeom>
        </p:spPr>
      </p:pic>
      <p:pic>
        <p:nvPicPr>
          <p:cNvPr id="11" name="Immagine 10" descr="Immagine che contiene Carattere, calligrafia, tipografia, testo&#10;&#10;Descrizione generata automaticamente">
            <a:extLst>
              <a:ext uri="{FF2B5EF4-FFF2-40B4-BE49-F238E27FC236}">
                <a16:creationId xmlns:a16="http://schemas.microsoft.com/office/drawing/2014/main" id="{42D8CE54-195C-F060-A5CD-024B019B9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3" y="4987860"/>
            <a:ext cx="3352800" cy="508000"/>
          </a:xfrm>
          <a:prstGeom prst="rect">
            <a:avLst/>
          </a:prstGeom>
        </p:spPr>
      </p:pic>
      <p:pic>
        <p:nvPicPr>
          <p:cNvPr id="13" name="Immagine 12" descr="Immagine che contiene testo, Carattere, simbolo, bianco&#10;&#10;Descrizione generata automaticamente">
            <a:extLst>
              <a:ext uri="{FF2B5EF4-FFF2-40B4-BE49-F238E27FC236}">
                <a16:creationId xmlns:a16="http://schemas.microsoft.com/office/drawing/2014/main" id="{E248E21D-43FD-01D6-5FD2-889D5950F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557" y="5636568"/>
            <a:ext cx="431800" cy="393700"/>
          </a:xfrm>
          <a:prstGeom prst="rect">
            <a:avLst/>
          </a:prstGeom>
        </p:spPr>
      </p:pic>
      <p:pic>
        <p:nvPicPr>
          <p:cNvPr id="15" name="Immagine 14" descr="Immagine che contiene Carattere, bianco, tipografia, calligrafia&#10;&#10;Descrizione generata automaticamente">
            <a:extLst>
              <a:ext uri="{FF2B5EF4-FFF2-40B4-BE49-F238E27FC236}">
                <a16:creationId xmlns:a16="http://schemas.microsoft.com/office/drawing/2014/main" id="{C503B8E2-4700-5128-11D1-376FCEEF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43" y="6085702"/>
            <a:ext cx="12700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5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923987"/>
            <a:ext cx="8711984" cy="5640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With TD(𝜆) we must </a:t>
            </a:r>
            <a:r>
              <a:rPr lang="en-GB" sz="1800" b="1" dirty="0"/>
              <a:t>wait until the end of an episode </a:t>
            </a:r>
            <a:r>
              <a:rPr lang="en-GB" sz="1800" dirty="0"/>
              <a:t>(like MC)</a:t>
            </a:r>
          </a:p>
          <a:p>
            <a:pPr lvl="0"/>
            <a:r>
              <a:rPr lang="en-GB" sz="1800" dirty="0"/>
              <a:t>We can split the updates into </a:t>
            </a:r>
            <a:r>
              <a:rPr lang="en-GB" sz="1800" b="1" dirty="0"/>
              <a:t>partial updates</a:t>
            </a:r>
            <a:endParaRPr lang="en-GB" sz="1800" dirty="0"/>
          </a:p>
          <a:p>
            <a:pPr lvl="1"/>
            <a:r>
              <a:rPr lang="en-GB" sz="1600" dirty="0"/>
              <a:t>we track states that are </a:t>
            </a:r>
            <a:r>
              <a:rPr lang="en-GB" sz="1600" b="1" dirty="0"/>
              <a:t>eligible</a:t>
            </a:r>
            <a:r>
              <a:rPr lang="en-GB" sz="1600" dirty="0"/>
              <a:t> for an update on every step and by how much</a:t>
            </a:r>
          </a:p>
          <a:p>
            <a:r>
              <a:rPr lang="en-GB" sz="1800" dirty="0"/>
              <a:t>Mechanism called </a:t>
            </a:r>
            <a:r>
              <a:rPr lang="en-GB" sz="1800" b="1" dirty="0"/>
              <a:t>eligibility traces</a:t>
            </a:r>
            <a:endParaRPr lang="en-GB" sz="1800" dirty="0"/>
          </a:p>
          <a:p>
            <a:pPr lvl="1"/>
            <a:r>
              <a:rPr lang="en-GB" sz="1600" dirty="0"/>
              <a:t>at the begging of every new episode, we set the eligibility vector to zero E=0</a:t>
            </a:r>
          </a:p>
          <a:p>
            <a:pPr lvl="1"/>
            <a:r>
              <a:rPr lang="en-GB" sz="1600" dirty="0"/>
              <a:t>we interact with the environment one cycle (S</a:t>
            </a:r>
            <a:r>
              <a:rPr lang="en-GB" sz="1600" baseline="-25000" dirty="0"/>
              <a:t>t</a:t>
            </a:r>
            <a:r>
              <a:rPr lang="en-GB" sz="1600" dirty="0"/>
              <a:t>, A</a:t>
            </a:r>
            <a:r>
              <a:rPr lang="en-GB" sz="1600" baseline="-25000" dirty="0"/>
              <a:t>t</a:t>
            </a:r>
            <a:r>
              <a:rPr lang="en-GB" sz="1600" dirty="0"/>
              <a:t>, R</a:t>
            </a:r>
            <a:r>
              <a:rPr lang="en-GB" sz="1600" baseline="-25000" dirty="0"/>
              <a:t>t+1</a:t>
            </a:r>
            <a:r>
              <a:rPr lang="en-GB" sz="1600" dirty="0"/>
              <a:t>, S</a:t>
            </a:r>
            <a:r>
              <a:rPr lang="en-GB" sz="1600" baseline="-25000" dirty="0"/>
              <a:t>t+1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when we encounter a state, we add a one to its trace E(S</a:t>
            </a:r>
            <a:r>
              <a:rPr lang="en-GB" sz="1600" baseline="-25000" dirty="0"/>
              <a:t>t</a:t>
            </a:r>
            <a:r>
              <a:rPr lang="en-GB" sz="1600" dirty="0"/>
              <a:t>) = E(S</a:t>
            </a:r>
            <a:r>
              <a:rPr lang="en-GB" sz="1600" baseline="-25000" dirty="0"/>
              <a:t>t</a:t>
            </a:r>
            <a:r>
              <a:rPr lang="en-GB" sz="1600" dirty="0"/>
              <a:t>) + 1</a:t>
            </a:r>
          </a:p>
          <a:p>
            <a:pPr lvl="2"/>
            <a:r>
              <a:rPr lang="en-GB" sz="1500" dirty="0"/>
              <a:t>to make it eligible for an update</a:t>
            </a:r>
          </a:p>
          <a:p>
            <a:pPr lvl="1"/>
            <a:r>
              <a:rPr lang="en-GB" sz="1600" dirty="0"/>
              <a:t>we calculate the TD error:</a:t>
            </a:r>
          </a:p>
          <a:p>
            <a:pPr lvl="1"/>
            <a:r>
              <a:rPr lang="en-GB" sz="1600" dirty="0"/>
              <a:t>we update the value function </a:t>
            </a:r>
            <a:r>
              <a:rPr lang="en-GB" sz="1600" b="1" dirty="0"/>
              <a:t>for all states</a:t>
            </a:r>
            <a:r>
              <a:rPr lang="en-GB" sz="1600" dirty="0"/>
              <a:t> using the eligibility trace vector</a:t>
            </a:r>
          </a:p>
          <a:p>
            <a:pPr lvl="2"/>
            <a:r>
              <a:rPr lang="en-GB" sz="1500" dirty="0"/>
              <a:t>only eligible  will get updated:</a:t>
            </a:r>
          </a:p>
          <a:p>
            <a:pPr lvl="1"/>
            <a:r>
              <a:rPr lang="en-GB" sz="1600" dirty="0"/>
              <a:t>after the update, the eligibility trace vector is decayed</a:t>
            </a:r>
          </a:p>
          <a:p>
            <a:pPr lvl="2"/>
            <a:r>
              <a:rPr lang="en-GB" sz="1500" dirty="0"/>
              <a:t>so future reinforcing events have less impact on earlier states:</a:t>
            </a:r>
          </a:p>
          <a:p>
            <a:r>
              <a:rPr lang="en-GB" sz="1900" dirty="0"/>
              <a:t>Recent states get more significant credit for a reward encountered in a recent transition than those states visited earlier</a:t>
            </a:r>
            <a:endParaRPr lang="en-GB" sz="1500" dirty="0"/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/>
            <a:endParaRPr lang="en-GB" sz="1600" baseline="-250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6C2B225-7A66-DB93-8E05-E62AE59D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33" y="3948474"/>
            <a:ext cx="3657600" cy="381000"/>
          </a:xfrm>
          <a:prstGeom prst="rect">
            <a:avLst/>
          </a:prstGeom>
        </p:spPr>
      </p:pic>
      <p:pic>
        <p:nvPicPr>
          <p:cNvPr id="6" name="Immagine 5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82EF5B5E-EFD0-CA89-F8D1-6AE55A470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483" y="4686592"/>
            <a:ext cx="2247900" cy="444500"/>
          </a:xfrm>
          <a:prstGeom prst="rect">
            <a:avLst/>
          </a:prstGeom>
        </p:spPr>
      </p:pic>
      <p:pic>
        <p:nvPicPr>
          <p:cNvPr id="9" name="Immagine 8" descr="Immagine che contiene Carattere, logo, tipografia, bianco&#10;&#10;Descrizione generata automaticamente">
            <a:extLst>
              <a:ext uri="{FF2B5EF4-FFF2-40B4-BE49-F238E27FC236}">
                <a16:creationId xmlns:a16="http://schemas.microsoft.com/office/drawing/2014/main" id="{53B33AB8-32D7-14D7-8E1A-8042A487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260" y="5523071"/>
            <a:ext cx="1016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E99CF9-ADE5-CBCE-41F6-440F9C7F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9"/>
          <a:stretch/>
        </p:blipFill>
        <p:spPr>
          <a:xfrm>
            <a:off x="128336" y="1491916"/>
            <a:ext cx="8947369" cy="4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9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Notice that </a:t>
            </a:r>
          </a:p>
          <a:p>
            <a:pPr lvl="1"/>
            <a:r>
              <a:rPr lang="en-GB" sz="1600" dirty="0"/>
              <a:t>TD(𝜆) when 𝜆=0 is equivalent to the TD method: </a:t>
            </a:r>
            <a:r>
              <a:rPr lang="en-GB" sz="1500" dirty="0"/>
              <a:t>TD(0)</a:t>
            </a:r>
          </a:p>
          <a:p>
            <a:pPr lvl="1"/>
            <a:r>
              <a:rPr lang="en-GB" sz="1600" dirty="0"/>
              <a:t>TD(𝜆) when 𝜆=1 is equivalent to MC: TD(1)</a:t>
            </a:r>
          </a:p>
          <a:p>
            <a:pPr marL="120650" lvl="0" indent="0">
              <a:buNone/>
            </a:pPr>
            <a:endParaRPr lang="en-GB" sz="1800" b="1" dirty="0">
              <a:highlight>
                <a:srgbClr val="FFFF00"/>
              </a:highlight>
            </a:endParaRPr>
          </a:p>
          <a:p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E1ABF5-025A-AC1A-6F2C-66566A1B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8" y="2280143"/>
            <a:ext cx="8720006" cy="4213448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20501B1-7C82-B1F3-C11D-204D16B9C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45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Backward-view TD( 𝜆 ) (3)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15C574D-1E33-37DC-58A7-490C2F43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0" y="1043733"/>
            <a:ext cx="8687253" cy="5659046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C007046-60E9-B05C-B07E-A79CFF6A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2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Immediate and long-term goals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0990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Balancing </a:t>
            </a:r>
            <a:r>
              <a:rPr lang="en-GB" b="1" dirty="0"/>
              <a:t>immediate</a:t>
            </a:r>
            <a:r>
              <a:rPr lang="en-GB" dirty="0"/>
              <a:t> and </a:t>
            </a:r>
            <a:r>
              <a:rPr lang="en-GB" b="1" dirty="0"/>
              <a:t>long-term goals </a:t>
            </a:r>
            <a:r>
              <a:rPr lang="en-GB" dirty="0"/>
              <a:t>is challenging</a:t>
            </a:r>
          </a:p>
          <a:p>
            <a:pPr lvl="1"/>
            <a:r>
              <a:rPr lang="en-GB" dirty="0"/>
              <a:t>should I watch Netflix tonight?</a:t>
            </a:r>
          </a:p>
          <a:p>
            <a:pPr lvl="2"/>
            <a:r>
              <a:rPr lang="en-GB" dirty="0"/>
              <a:t>immediate satisfaction</a:t>
            </a:r>
          </a:p>
          <a:p>
            <a:pPr lvl="1"/>
            <a:r>
              <a:rPr lang="en-GB" dirty="0"/>
              <a:t>keep studying reinforcement learning? </a:t>
            </a:r>
          </a:p>
          <a:p>
            <a:pPr lvl="2"/>
            <a:r>
              <a:rPr lang="en-GB" dirty="0"/>
              <a:t>maybe (and only maybe) will provide much higher satisfaction in the long term</a:t>
            </a:r>
          </a:p>
          <a:p>
            <a:r>
              <a:rPr lang="en-GB" dirty="0"/>
              <a:t>How much more satisfaction exactly? </a:t>
            </a:r>
          </a:p>
          <a:p>
            <a:pPr lvl="1"/>
            <a:r>
              <a:rPr lang="en-GB" dirty="0"/>
              <a:t>I don’t know, you don’t know, and we won’t know </a:t>
            </a:r>
            <a:r>
              <a:rPr lang="en-GB" b="1" dirty="0"/>
              <a:t>unless we try it out</a:t>
            </a:r>
            <a:r>
              <a:rPr lang="en-GB" dirty="0"/>
              <a:t>, unless we </a:t>
            </a:r>
            <a:r>
              <a:rPr lang="en-GB" b="1" dirty="0"/>
              <a:t>explore</a:t>
            </a:r>
            <a:r>
              <a:rPr lang="en-GB" dirty="0"/>
              <a:t> it</a:t>
            </a:r>
          </a:p>
          <a:p>
            <a:r>
              <a:rPr lang="en-GB" dirty="0"/>
              <a:t>Life doesn’t give us its MDP transition function! </a:t>
            </a:r>
          </a:p>
          <a:p>
            <a:pPr lvl="1"/>
            <a:r>
              <a:rPr lang="en-GB" dirty="0"/>
              <a:t>we need to balance information gathering and information utilization</a:t>
            </a:r>
          </a:p>
          <a:p>
            <a:pPr lvl="1"/>
            <a:r>
              <a:rPr lang="en-GB" dirty="0"/>
              <a:t>considering </a:t>
            </a:r>
            <a:r>
              <a:rPr lang="en-GB" b="1" dirty="0"/>
              <a:t>long-term effect </a:t>
            </a:r>
            <a:r>
              <a:rPr lang="en-GB" dirty="0"/>
              <a:t>and </a:t>
            </a:r>
            <a:r>
              <a:rPr lang="en-GB" b="1" dirty="0"/>
              <a:t>not only the current situation </a:t>
            </a:r>
          </a:p>
          <a:p>
            <a:endParaRPr lang="en-GB" dirty="0"/>
          </a:p>
          <a:p>
            <a:r>
              <a:rPr lang="en-GB" dirty="0"/>
              <a:t>We need agents that can learn to </a:t>
            </a:r>
            <a:r>
              <a:rPr lang="en-GB" b="1" dirty="0"/>
              <a:t>estimate the value of policies</a:t>
            </a:r>
          </a:p>
          <a:p>
            <a:pPr lvl="1"/>
            <a:r>
              <a:rPr lang="en-GB" dirty="0"/>
              <a:t>like the policy-evaluation method of Dynamic Programming</a:t>
            </a:r>
          </a:p>
          <a:p>
            <a:pPr lvl="1"/>
            <a:r>
              <a:rPr lang="en-GB" dirty="0"/>
              <a:t>this time without the MDP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Reward, Return and Value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Reward</a:t>
            </a:r>
            <a:r>
              <a:rPr lang="en-GB" sz="1800" dirty="0"/>
              <a:t>: the one-step signal the agent gets</a:t>
            </a:r>
          </a:p>
          <a:p>
            <a:pPr lvl="1"/>
            <a:r>
              <a:rPr lang="en-GB" sz="1600" dirty="0"/>
              <a:t>agent observes a state, selects an action, and receives a reward signal</a:t>
            </a:r>
          </a:p>
          <a:p>
            <a:pPr lvl="1"/>
            <a:r>
              <a:rPr lang="en-GB" sz="1600" dirty="0"/>
              <a:t>not what the agent is trying to maximize</a:t>
            </a:r>
          </a:p>
          <a:p>
            <a:pPr lvl="1"/>
            <a:r>
              <a:rPr lang="en-GB" sz="1600" dirty="0"/>
              <a:t>if agent maximizes reward, in the long-term, it’s getting less than it could</a:t>
            </a:r>
          </a:p>
          <a:p>
            <a:r>
              <a:rPr lang="en-GB" sz="1800" b="1" dirty="0"/>
              <a:t>Return</a:t>
            </a:r>
            <a:r>
              <a:rPr lang="en-GB" sz="1800" dirty="0"/>
              <a:t>: the total discounted rewards</a:t>
            </a:r>
          </a:p>
          <a:p>
            <a:pPr lvl="1"/>
            <a:r>
              <a:rPr lang="en-GB" sz="1600" dirty="0"/>
              <a:t>how much reward the agent obtains in an episode</a:t>
            </a:r>
          </a:p>
          <a:p>
            <a:pPr lvl="1"/>
            <a:r>
              <a:rPr lang="en-GB" sz="1600" dirty="0"/>
              <a:t>a better indicators of performance: it contains a long-term sequence</a:t>
            </a:r>
          </a:p>
          <a:p>
            <a:pPr lvl="1"/>
            <a:r>
              <a:rPr lang="en-GB" sz="1600" dirty="0"/>
              <a:t>isn’t what an agent tries to maximize </a:t>
            </a:r>
          </a:p>
          <a:p>
            <a:pPr lvl="1"/>
            <a:r>
              <a:rPr lang="en-GB" sz="1600" dirty="0"/>
              <a:t>if agent maximizes return, it may find a policy that takes it through a noisy path: sometimes this path will provide a high return, but perhaps most of the time a low one</a:t>
            </a:r>
          </a:p>
          <a:p>
            <a:r>
              <a:rPr lang="en-GB" sz="1800" b="1" dirty="0"/>
              <a:t>Value function</a:t>
            </a:r>
            <a:r>
              <a:rPr lang="en-GB" sz="1800" dirty="0"/>
              <a:t>: the </a:t>
            </a:r>
            <a:r>
              <a:rPr lang="en-GB" sz="1800" b="1" dirty="0"/>
              <a:t>expectation</a:t>
            </a:r>
            <a:r>
              <a:rPr lang="en-GB" sz="1800" dirty="0"/>
              <a:t> of returns </a:t>
            </a:r>
          </a:p>
          <a:p>
            <a:pPr lvl="1"/>
            <a:r>
              <a:rPr lang="en-GB" sz="1600" dirty="0"/>
              <a:t>we want high returns, but high in expectation (on average)</a:t>
            </a:r>
          </a:p>
          <a:p>
            <a:pPr lvl="1"/>
            <a:r>
              <a:rPr lang="en-GB" sz="1600" dirty="0"/>
              <a:t>agent has to maximize the expected total discounted reward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14071"/>
            <a:ext cx="8520600" cy="5322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A </a:t>
            </a:r>
            <a:r>
              <a:rPr lang="en-GB" sz="1800" b="1" dirty="0"/>
              <a:t>single-row grid-world</a:t>
            </a:r>
            <a:r>
              <a:rPr lang="en-GB" sz="1800" dirty="0"/>
              <a:t> environment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sz="1200" dirty="0"/>
          </a:p>
          <a:p>
            <a:pPr lvl="1"/>
            <a:r>
              <a:rPr lang="en-GB" sz="1600" dirty="0"/>
              <a:t>five non-terminal states</a:t>
            </a:r>
          </a:p>
          <a:p>
            <a:pPr lvl="1"/>
            <a:r>
              <a:rPr lang="en-GB" sz="1600" dirty="0"/>
              <a:t>the agent has no control of where it goes! </a:t>
            </a:r>
          </a:p>
          <a:p>
            <a:pPr lvl="2"/>
            <a:r>
              <a:rPr lang="en-GB" sz="1500" dirty="0"/>
              <a:t>probability of going left is equal to the probability of going right </a:t>
            </a:r>
            <a:endParaRPr lang="en-GB" sz="1600" dirty="0"/>
          </a:p>
          <a:p>
            <a:pPr lvl="1"/>
            <a:r>
              <a:rPr lang="en-GB" sz="1600" dirty="0"/>
              <a:t>the goal is to estimate the expected total discounted reward the agent can obtain given these circumstances </a:t>
            </a:r>
          </a:p>
          <a:p>
            <a:pPr lvl="1"/>
            <a:endParaRPr lang="en-GB" sz="100" dirty="0"/>
          </a:p>
          <a:p>
            <a:pPr lvl="0"/>
            <a:r>
              <a:rPr lang="en-GB" sz="1800" dirty="0"/>
              <a:t>Useful when focusing on the </a:t>
            </a:r>
            <a:r>
              <a:rPr lang="en-GB" sz="1800" b="1" dirty="0"/>
              <a:t>evaluation problem</a:t>
            </a:r>
          </a:p>
          <a:p>
            <a:pPr lvl="1"/>
            <a:r>
              <a:rPr lang="en-GB" sz="1600" dirty="0"/>
              <a:t>the dynamics of the environment make policy being evaluated irrelevant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3649ED-4F0A-4E40-1FAA-18F75575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15" y="1543719"/>
            <a:ext cx="4325516" cy="2097840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79779214-B528-1A7E-37B9-F4C598B9B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goal is to estimate the state-value function 𝑣</a:t>
            </a:r>
            <a:r>
              <a:rPr lang="en-GB" sz="1800" baseline="-25000" dirty="0"/>
              <a:t>𝜋</a:t>
            </a:r>
            <a:r>
              <a:rPr lang="en-GB" sz="1800" dirty="0"/>
              <a:t>(𝑠) of a policy 𝜋: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can run several episodes, collect hundreds of trajectories and then calculate averages for every state</a:t>
            </a:r>
          </a:p>
          <a:p>
            <a:pPr lvl="1"/>
            <a:r>
              <a:rPr lang="en-GB" dirty="0"/>
              <a:t>agent interacts with the environment using the policy until a terminal state</a:t>
            </a:r>
          </a:p>
          <a:p>
            <a:pPr lvl="1"/>
            <a:r>
              <a:rPr lang="en-GB" dirty="0"/>
              <a:t>the collection of  (𝑆</a:t>
            </a:r>
            <a:r>
              <a:rPr lang="en-GB" baseline="-25000" dirty="0"/>
              <a:t>𝑡</a:t>
            </a:r>
            <a:r>
              <a:rPr lang="en-GB" dirty="0"/>
              <a:t>, 𝐴</a:t>
            </a:r>
            <a:r>
              <a:rPr lang="en-GB" baseline="-25000" dirty="0"/>
              <a:t>𝑡</a:t>
            </a:r>
            <a:r>
              <a:rPr lang="en-GB" dirty="0"/>
              <a:t>, 𝑅</a:t>
            </a:r>
            <a:r>
              <a:rPr lang="en-GB" baseline="-25000" dirty="0"/>
              <a:t>𝑡+1</a:t>
            </a:r>
            <a:r>
              <a:rPr lang="en-GB" dirty="0"/>
              <a:t>, 𝑆</a:t>
            </a:r>
            <a:r>
              <a:rPr lang="en-GB" baseline="-25000" dirty="0"/>
              <a:t>𝑡+1</a:t>
            </a:r>
            <a:r>
              <a:rPr lang="en-GB" dirty="0"/>
              <a:t>) is called an </a:t>
            </a:r>
            <a:r>
              <a:rPr lang="en-GB" b="1" dirty="0"/>
              <a:t>experience</a:t>
            </a:r>
            <a:r>
              <a:rPr lang="en-GB" dirty="0"/>
              <a:t> tuple</a:t>
            </a:r>
          </a:p>
          <a:p>
            <a:pPr lvl="1"/>
            <a:r>
              <a:rPr lang="en-GB" dirty="0"/>
              <a:t>a sequence of experiences is called a </a:t>
            </a:r>
            <a:r>
              <a:rPr lang="en-GB" b="1" dirty="0"/>
              <a:t>trajectory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A865457-8BB4-06C5-1804-6FFE38CF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9" y="1810657"/>
            <a:ext cx="2247900" cy="330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E73E738-F385-77B2-D4E9-069E0EAD5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79" y="4399713"/>
            <a:ext cx="20955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Once we have a trajectory, we can calculate the return</a:t>
            </a:r>
            <a:endParaRPr lang="en-GB" sz="1800" baseline="-250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Then, add up the per-state returns and increment a count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Finally, we can </a:t>
            </a:r>
            <a:r>
              <a:rPr lang="en-GB" sz="1800" b="1" dirty="0"/>
              <a:t>estimate the expectation</a:t>
            </a:r>
            <a:r>
              <a:rPr lang="en-GB" sz="1800" dirty="0"/>
              <a:t> using the </a:t>
            </a:r>
            <a:r>
              <a:rPr lang="en-GB" sz="1800" b="1" dirty="0"/>
              <a:t>empirical mean </a:t>
            </a:r>
            <a:r>
              <a:rPr lang="en-GB" sz="1800" dirty="0"/>
              <a:t>(also incrementally)</a:t>
            </a:r>
          </a:p>
          <a:p>
            <a:pPr lvl="0"/>
            <a:endParaRPr lang="en-GB" sz="1800" b="1" dirty="0"/>
          </a:p>
          <a:p>
            <a:pPr lvl="0"/>
            <a:endParaRPr lang="en-GB" sz="1800" b="1" dirty="0"/>
          </a:p>
          <a:p>
            <a:pPr lvl="0"/>
            <a:endParaRPr lang="en-GB" sz="1800" dirty="0"/>
          </a:p>
          <a:p>
            <a:pPr lvl="0"/>
            <a:r>
              <a:rPr lang="en-GB" sz="1800" dirty="0"/>
              <a:t>As the counts approach infinity, the estimate will approach the true value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0904DD7-F14C-F913-00D7-B6C998737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6" y="1734683"/>
            <a:ext cx="3251200" cy="3937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A43B1AC-2C49-1A97-C1AA-E8D4AF444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36" y="5815071"/>
            <a:ext cx="2832100" cy="368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1C3D34B-48C4-B8E9-FE66-54E3C89F2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6" y="2854429"/>
            <a:ext cx="2058921" cy="7136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AE8F587-072C-1FE4-6797-282ED00DD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36" y="4621564"/>
            <a:ext cx="1592862" cy="71360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9488C78-CF5E-2AF1-86CC-8E6052D16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434" y="4610399"/>
            <a:ext cx="3052103" cy="6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BA176D7-BD8B-6B97-FF15-955EA325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26625"/>
            <a:ext cx="7772400" cy="3138853"/>
          </a:xfrm>
          <a:prstGeom prst="rect">
            <a:avLst/>
          </a:prstGeom>
        </p:spPr>
      </p:pic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72469"/>
            <a:ext cx="8603700" cy="55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can replace the mean for a </a:t>
            </a:r>
            <a:r>
              <a:rPr lang="en-GB" sz="1800" b="1" dirty="0"/>
              <a:t>learning rate</a:t>
            </a:r>
            <a:endParaRPr lang="en-GB" sz="1800" dirty="0"/>
          </a:p>
          <a:p>
            <a:pPr marL="120650" lvl="0" indent="0">
              <a:buNone/>
            </a:pPr>
            <a:endParaRPr lang="en-GB" sz="1100" dirty="0"/>
          </a:p>
          <a:p>
            <a:pPr marL="120650" lvl="0" indent="0">
              <a:buNone/>
            </a:pPr>
            <a:endParaRPr lang="en-GB" sz="1600" dirty="0"/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</a:t>
            </a:r>
            <a:r>
              <a:rPr lang="en-GB" sz="1600" dirty="0"/>
              <a:t> is the </a:t>
            </a:r>
            <a:r>
              <a:rPr lang="en-GB" sz="1600" b="1" dirty="0"/>
              <a:t>MC target </a:t>
            </a:r>
          </a:p>
          <a:p>
            <a:pPr lvl="1"/>
            <a:r>
              <a:rPr lang="en-GB" sz="1600" dirty="0"/>
              <a:t>𝐺</a:t>
            </a:r>
            <a:r>
              <a:rPr lang="en-GB" sz="1600" baseline="-25000" dirty="0"/>
              <a:t>𝑡:𝑇 </a:t>
            </a:r>
            <a:r>
              <a:rPr lang="en-GB" sz="1600" dirty="0"/>
              <a:t>− 𝑉(𝑆</a:t>
            </a:r>
            <a:r>
              <a:rPr lang="en-GB" sz="1600" baseline="-25000" dirty="0"/>
              <a:t>𝑡</a:t>
            </a:r>
            <a:r>
              <a:rPr lang="en-GB" sz="1600" dirty="0"/>
              <a:t>)  is the </a:t>
            </a:r>
            <a:r>
              <a:rPr lang="en-GB" sz="1600" b="1" dirty="0"/>
              <a:t>MC error</a:t>
            </a:r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1600" b="1" dirty="0"/>
          </a:p>
          <a:p>
            <a:pPr lvl="1"/>
            <a:endParaRPr lang="en-GB" sz="700" b="1" dirty="0"/>
          </a:p>
          <a:p>
            <a:r>
              <a:rPr lang="en-GB" sz="1800" dirty="0"/>
              <a:t>Notice that V is calculated </a:t>
            </a:r>
            <a:r>
              <a:rPr lang="en-GB" sz="1800" b="1" dirty="0"/>
              <a:t>only at the end of an episode</a:t>
            </a:r>
          </a:p>
          <a:p>
            <a:pPr lvl="1"/>
            <a:r>
              <a:rPr lang="en-GB" sz="1600" dirty="0"/>
              <a:t>because the returns depends on it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(3)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5C01C4-4ADD-A245-63AE-029C0B22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05707"/>
            <a:ext cx="3390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7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prediction (4)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28215"/>
            <a:ext cx="8520600" cy="5060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learning value can be time dependant </a:t>
            </a:r>
          </a:p>
          <a:p>
            <a:pPr lvl="1"/>
            <a:r>
              <a:rPr lang="en-GB" sz="1600" dirty="0"/>
              <a:t>this </a:t>
            </a:r>
            <a:r>
              <a:rPr lang="en-GB" sz="1600" b="1" dirty="0"/>
              <a:t>hyperparameter</a:t>
            </a:r>
            <a:r>
              <a:rPr lang="en-GB" sz="1600" dirty="0"/>
              <a:t> is essential</a:t>
            </a:r>
          </a:p>
          <a:p>
            <a:pPr lvl="1"/>
            <a:r>
              <a:rPr lang="en-GB" sz="1600" dirty="0"/>
              <a:t>a constant alpha helps with learning in non-stationary environments</a:t>
            </a:r>
          </a:p>
          <a:p>
            <a:pPr lvl="1"/>
            <a:r>
              <a:rPr lang="en-GB" sz="1600" dirty="0"/>
              <a:t>we can decay alpha to show convergence</a:t>
            </a:r>
          </a:p>
          <a:p>
            <a:pPr lvl="0"/>
            <a:endParaRPr lang="en-GB" sz="900" dirty="0"/>
          </a:p>
          <a:p>
            <a:pPr lvl="0"/>
            <a:r>
              <a:rPr lang="en-GB" sz="1800" dirty="0"/>
              <a:t>A single trajectory may contain </a:t>
            </a:r>
            <a:r>
              <a:rPr lang="en-GB" sz="1800" b="1" dirty="0"/>
              <a:t>multiple visits</a:t>
            </a:r>
            <a:r>
              <a:rPr lang="en-GB" sz="1800" dirty="0"/>
              <a:t> to the same state</a:t>
            </a:r>
          </a:p>
          <a:p>
            <a:pPr lvl="1"/>
            <a:r>
              <a:rPr lang="en-GB" sz="1600" dirty="0"/>
              <a:t>should we calculate the returns following each of those visits independently?</a:t>
            </a:r>
          </a:p>
          <a:p>
            <a:pPr lvl="1"/>
            <a:r>
              <a:rPr lang="en-GB" sz="1600" dirty="0"/>
              <a:t>should we only use the first visit to each state? </a:t>
            </a:r>
          </a:p>
          <a:p>
            <a:pPr lvl="1"/>
            <a:endParaRPr lang="en-GB" sz="400" dirty="0"/>
          </a:p>
          <a:p>
            <a:r>
              <a:rPr lang="en-GB" sz="1800" dirty="0"/>
              <a:t>Both are valid approaches, and they have similar theoretical properties</a:t>
            </a:r>
          </a:p>
          <a:p>
            <a:pPr lvl="1"/>
            <a:r>
              <a:rPr lang="en-GB" sz="1600" dirty="0"/>
              <a:t>the more standard version is </a:t>
            </a:r>
            <a:r>
              <a:rPr lang="en-GB" sz="1600" b="1" dirty="0"/>
              <a:t>First-Visit Monte Carlo (FVMC)</a:t>
            </a:r>
          </a:p>
          <a:p>
            <a:pPr lvl="2"/>
            <a:r>
              <a:rPr lang="en-GB" sz="1500" dirty="0"/>
              <a:t>convergence properties are easy to justify</a:t>
            </a:r>
          </a:p>
          <a:p>
            <a:pPr lvl="1"/>
            <a:r>
              <a:rPr lang="en-GB" sz="1600" b="1" dirty="0"/>
              <a:t>Every-visit Monte Carlo (EVMC)</a:t>
            </a:r>
          </a:p>
          <a:p>
            <a:pPr lvl="2"/>
            <a:r>
              <a:rPr lang="en-GB" sz="1500" dirty="0"/>
              <a:t>proven to converge also</a:t>
            </a:r>
          </a:p>
          <a:p>
            <a:pPr marL="120650" lvl="0" indent="0">
              <a:buNone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1031014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ABD3C5-D65C-408B-9DAB-F0402377F2CF}"/>
</file>

<file path=customXml/itemProps2.xml><?xml version="1.0" encoding="utf-8"?>
<ds:datastoreItem xmlns:ds="http://schemas.openxmlformats.org/officeDocument/2006/customXml" ds:itemID="{F0B6FF94-55B5-4EB2-AFC5-B44E887525A5}"/>
</file>

<file path=customXml/itemProps3.xml><?xml version="1.0" encoding="utf-8"?>
<ds:datastoreItem xmlns:ds="http://schemas.openxmlformats.org/officeDocument/2006/customXml" ds:itemID="{4753A66B-CE1D-4C15-9BC8-B06FBD265D16}"/>
</file>

<file path=docProps/app.xml><?xml version="1.0" encoding="utf-8"?>
<Properties xmlns="http://schemas.openxmlformats.org/officeDocument/2006/extended-properties" xmlns:vt="http://schemas.openxmlformats.org/officeDocument/2006/docPropsVTypes">
  <TotalTime>14851</TotalTime>
  <Words>1830</Words>
  <Application>Microsoft Macintosh PowerPoint</Application>
  <PresentationFormat>Presentazione su schermo (4:3)</PresentationFormat>
  <Paragraphs>303</Paragraphs>
  <Slides>29</Slides>
  <Notes>29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Arial</vt:lpstr>
      <vt:lpstr>Economica</vt:lpstr>
      <vt:lpstr>Open Sans</vt:lpstr>
      <vt:lpstr>Luxe</vt:lpstr>
      <vt:lpstr>Policy Evaluation</vt:lpstr>
      <vt:lpstr>Objectives</vt:lpstr>
      <vt:lpstr>Immediate and long-term goals</vt:lpstr>
      <vt:lpstr>Reward, Return and Value functions</vt:lpstr>
      <vt:lpstr>Random Walk Environment</vt:lpstr>
      <vt:lpstr>Monte Carlo prediction (1) </vt:lpstr>
      <vt:lpstr>Monte Carlo prediction (2) </vt:lpstr>
      <vt:lpstr>Monte Carlo prediction (3) </vt:lpstr>
      <vt:lpstr>Monte Carlo prediction (4) </vt:lpstr>
      <vt:lpstr>Monte-Carlo prediction (5)</vt:lpstr>
      <vt:lpstr>Monte-Carlo prediction (6)</vt:lpstr>
      <vt:lpstr>Temporal-Difference Learning (1)</vt:lpstr>
      <vt:lpstr>Temporal-Difference Learning (2)</vt:lpstr>
      <vt:lpstr>Temporal-Difference Learning (3)</vt:lpstr>
      <vt:lpstr>Temporal-Difference Learning (4)</vt:lpstr>
      <vt:lpstr>Temporal-Difference Learning (5)</vt:lpstr>
      <vt:lpstr>Batch updating (1)</vt:lpstr>
      <vt:lpstr>Batch updating (2)</vt:lpstr>
      <vt:lpstr>Batch updating (3)</vt:lpstr>
      <vt:lpstr>n-steps TD (1)</vt:lpstr>
      <vt:lpstr>n-steps TD (2)</vt:lpstr>
      <vt:lpstr>n-steps TD (3)</vt:lpstr>
      <vt:lpstr>n-steps TD (4)</vt:lpstr>
      <vt:lpstr>TD(𝜆) (1)</vt:lpstr>
      <vt:lpstr>TD(𝜆) (2)</vt:lpstr>
      <vt:lpstr>Backward-view TD( 𝜆 ) (1)</vt:lpstr>
      <vt:lpstr>Backward-view TD( 𝜆 ) (2)</vt:lpstr>
      <vt:lpstr>Backward-view TD( 𝜆 ) (3)</vt:lpstr>
      <vt:lpstr>Backward-view TD( 𝜆 )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47</cp:revision>
  <cp:lastPrinted>2023-10-05T13:00:53Z</cp:lastPrinted>
  <dcterms:modified xsi:type="dcterms:W3CDTF">2024-10-28T07:51:10Z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