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4" r:id="rId3"/>
    <p:sldId id="313" r:id="rId4"/>
    <p:sldId id="314" r:id="rId5"/>
    <p:sldId id="267" r:id="rId6"/>
    <p:sldId id="268" r:id="rId7"/>
    <p:sldId id="318" r:id="rId8"/>
    <p:sldId id="269" r:id="rId9"/>
    <p:sldId id="270" r:id="rId10"/>
    <p:sldId id="271" r:id="rId11"/>
    <p:sldId id="315" r:id="rId12"/>
    <p:sldId id="272" r:id="rId13"/>
    <p:sldId id="316" r:id="rId1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1997"/>
  </p:normalViewPr>
  <p:slideViewPr>
    <p:cSldViewPr snapToGrid="0" snapToObjects="1">
      <p:cViewPr varScale="1">
        <p:scale>
          <a:sx n="112" d="100"/>
          <a:sy n="112" d="100"/>
        </p:scale>
        <p:origin x="1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2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2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2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E81A52E-455B-BDD6-D59C-A120934A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C5B3016-FADD-6DDD-0465-8FDD6B6B7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625BDA7-7E5F-8D65-B5BF-138067E3B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56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77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Model-based</a:t>
            </a:r>
            <a:br>
              <a:rPr lang="en-GB" dirty="0"/>
            </a:br>
            <a:r>
              <a:rPr lang="en-GB" dirty="0"/>
              <a:t>Reinforcement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342FE6-16EB-9B8C-1AA0-BD3B0AB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066593"/>
            <a:ext cx="8355218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E572CD7-2CA1-659F-4C08-F8530AF1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3090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Dyan-Q</a:t>
            </a:r>
          </a:p>
          <a:p>
            <a:pPr lvl="1"/>
            <a:r>
              <a:rPr lang="en-GB" dirty="0"/>
              <a:t>the uniform sampling </a:t>
            </a:r>
            <a:r>
              <a:rPr lang="en-GB" b="1" dirty="0"/>
              <a:t>encourages more exploration</a:t>
            </a:r>
            <a:r>
              <a:rPr lang="en-GB" dirty="0"/>
              <a:t>, potentially leading to the discovery of novel strategies or shortcuts </a:t>
            </a:r>
          </a:p>
          <a:p>
            <a:pPr lvl="1"/>
            <a:r>
              <a:rPr lang="en-GB" dirty="0"/>
              <a:t>however, this can also make it </a:t>
            </a:r>
            <a:r>
              <a:rPr lang="en-GB" b="1" dirty="0"/>
              <a:t>less efficient in exploiting already known rewarding paths</a:t>
            </a:r>
            <a:r>
              <a:rPr lang="en-GB" dirty="0"/>
              <a:t>. </a:t>
            </a:r>
          </a:p>
          <a:p>
            <a:pPr lvl="0"/>
            <a:r>
              <a:rPr lang="en-GB" b="1" dirty="0"/>
              <a:t>Trajectory Sampling</a:t>
            </a:r>
            <a:endParaRPr lang="en-GB" dirty="0"/>
          </a:p>
          <a:p>
            <a:pPr lvl="1"/>
            <a:r>
              <a:rPr lang="en-GB" dirty="0"/>
              <a:t>the focus on the current policy, prioritizes exploitation, can lead to </a:t>
            </a:r>
            <a:r>
              <a:rPr lang="en-GB" b="1" dirty="0"/>
              <a:t>faster convergence</a:t>
            </a:r>
            <a:r>
              <a:rPr lang="en-GB" dirty="0"/>
              <a:t> to a good (though not necessarily optimal) policy.</a:t>
            </a:r>
          </a:p>
          <a:p>
            <a:pPr lvl="1"/>
            <a:r>
              <a:rPr lang="en-GB" dirty="0"/>
              <a:t>the focused on frequently encountered states, is </a:t>
            </a:r>
            <a:r>
              <a:rPr lang="en-GB" b="1" dirty="0"/>
              <a:t>less likely to be affected by inaccuracies</a:t>
            </a:r>
            <a:r>
              <a:rPr lang="en-GB" dirty="0"/>
              <a:t> in less visited parts of the model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compare the differences in sampling the model of </a:t>
            </a:r>
            <a:r>
              <a:rPr lang="en-GB" dirty="0" err="1"/>
              <a:t>DynaQ</a:t>
            </a:r>
            <a:r>
              <a:rPr lang="en-GB" dirty="0"/>
              <a:t> and Trajectory sampling:</a:t>
            </a:r>
          </a:p>
          <a:p>
            <a:pPr lvl="1"/>
            <a:r>
              <a:rPr lang="en-GB" dirty="0"/>
              <a:t>plot the states that were sampled by the planning phase of the two algorithms </a:t>
            </a:r>
          </a:p>
          <a:p>
            <a:pPr lvl="1"/>
            <a:r>
              <a:rPr lang="en-GB" dirty="0"/>
              <a:t>and the actions selected in those states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Dyna-Q samples uniformly at random states and actions taken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F9C4A-F188-66B6-407D-F7F6CC86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238348"/>
            <a:ext cx="8016093" cy="4407115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7CE2F2D-9C52-2555-3B0F-F0CCA119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Trajectory sampling  samples the model to improve greedy action selection</a:t>
            </a:r>
          </a:p>
          <a:p>
            <a:pPr lvl="1"/>
            <a:r>
              <a:rPr lang="en-GB" dirty="0"/>
              <a:t>states sampled are skewed toward the goal state</a:t>
            </a:r>
          </a:p>
          <a:p>
            <a:pPr lvl="1"/>
            <a:r>
              <a:rPr lang="en-GB" dirty="0"/>
              <a:t>right action is sampled far more than the left action across the boar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C6FBB5-B182-C15C-4F28-E0628D86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129280" cy="4400465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B4188D6-1FEC-72CF-4326-A40A60957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/>
              <a:t>Model-based Reinforcement Learning</a:t>
            </a:r>
          </a:p>
          <a:p>
            <a:pPr lvl="0"/>
            <a:r>
              <a:rPr lang="en-GB" sz="1600" dirty="0"/>
              <a:t>Dyna-Q</a:t>
            </a:r>
          </a:p>
          <a:p>
            <a:pPr lvl="0"/>
            <a:r>
              <a:rPr lang="en-GB" sz="1600" dirty="0"/>
              <a:t>Learned transition model</a:t>
            </a:r>
          </a:p>
          <a:p>
            <a:pPr lvl="0"/>
            <a:r>
              <a:rPr lang="en-GB" dirty="0"/>
              <a:t>Trajectory sampling</a:t>
            </a:r>
          </a:p>
          <a:p>
            <a:pPr lvl="0"/>
            <a:r>
              <a:rPr lang="en-GB" dirty="0"/>
              <a:t>Sampling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Reinforcement Learning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101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Planning</a:t>
            </a:r>
            <a:r>
              <a:rPr lang="en-GB" dirty="0"/>
              <a:t> algorithms</a:t>
            </a:r>
          </a:p>
          <a:p>
            <a:pPr lvl="1"/>
            <a:r>
              <a:rPr lang="en-GB" dirty="0"/>
              <a:t>dynamic programming: value iteration and policy iteration</a:t>
            </a:r>
          </a:p>
          <a:p>
            <a:pPr lvl="1"/>
            <a:r>
              <a:rPr lang="en-GB" dirty="0"/>
              <a:t>require a </a:t>
            </a:r>
            <a:r>
              <a:rPr lang="en-GB" b="1" dirty="0"/>
              <a:t>model</a:t>
            </a:r>
            <a:r>
              <a:rPr lang="en-GB" dirty="0"/>
              <a:t> of the environment </a:t>
            </a:r>
          </a:p>
          <a:p>
            <a:r>
              <a:rPr lang="en-GB" b="1" dirty="0"/>
              <a:t>Learning</a:t>
            </a:r>
            <a:r>
              <a:rPr lang="en-GB" dirty="0"/>
              <a:t>  algorithms</a:t>
            </a:r>
          </a:p>
          <a:p>
            <a:pPr lvl="1"/>
            <a:r>
              <a:rPr lang="en-GB" b="1" dirty="0"/>
              <a:t>model-free</a:t>
            </a:r>
            <a:r>
              <a:rPr lang="en-GB" dirty="0"/>
              <a:t> methods: doesn’t require MDP internals</a:t>
            </a:r>
          </a:p>
          <a:p>
            <a:pPr lvl="1"/>
            <a:endParaRPr lang="en-GB" sz="100" dirty="0"/>
          </a:p>
          <a:p>
            <a:r>
              <a:rPr lang="en-GB" dirty="0"/>
              <a:t>Not requiring the MDP in advance is a of </a:t>
            </a:r>
            <a:r>
              <a:rPr lang="en-GB" b="1" dirty="0"/>
              <a:t>crucial importance</a:t>
            </a:r>
          </a:p>
          <a:p>
            <a:pPr lvl="1"/>
            <a:r>
              <a:rPr lang="en-GB" dirty="0"/>
              <a:t>often the MDP is </a:t>
            </a:r>
            <a:r>
              <a:rPr lang="en-GB" b="1" dirty="0"/>
              <a:t>challenging </a:t>
            </a:r>
            <a:r>
              <a:rPr lang="en-GB" dirty="0"/>
              <a:t>or </a:t>
            </a:r>
            <a:r>
              <a:rPr lang="en-GB" b="1" dirty="0"/>
              <a:t>even impossible</a:t>
            </a:r>
            <a:r>
              <a:rPr lang="en-GB" dirty="0"/>
              <a:t> to obtain</a:t>
            </a:r>
          </a:p>
          <a:p>
            <a:pPr lvl="2"/>
            <a:r>
              <a:rPr lang="en-GB" dirty="0"/>
              <a:t>imagine to represent the game of Go with its 10.170 possible states</a:t>
            </a:r>
          </a:p>
          <a:p>
            <a:pPr lvl="2"/>
            <a:r>
              <a:rPr lang="en-GB" dirty="0"/>
              <a:t>StarCraft II game with 101.685 states</a:t>
            </a:r>
          </a:p>
          <a:p>
            <a:endParaRPr lang="en-GB" sz="700" dirty="0"/>
          </a:p>
          <a:p>
            <a:r>
              <a:rPr lang="en-GB" dirty="0"/>
              <a:t>However, what if we </a:t>
            </a:r>
            <a:r>
              <a:rPr lang="en-GB" b="1" dirty="0"/>
              <a:t>learn a model </a:t>
            </a:r>
            <a:r>
              <a:rPr lang="en-GB" dirty="0"/>
              <a:t>as we interact with the environment?</a:t>
            </a:r>
          </a:p>
          <a:p>
            <a:pPr lvl="1"/>
            <a:r>
              <a:rPr lang="en-GB" dirty="0"/>
              <a:t>we explore the environment (like model-free methods), but we learn a model of the environment from these interactions</a:t>
            </a:r>
          </a:p>
          <a:p>
            <a:pPr lvl="1"/>
            <a:r>
              <a:rPr lang="en-GB" dirty="0"/>
              <a:t>by exploiting the learned model (like dynamic programming), agents often require fewer experience to learn optimal policies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Interleave </a:t>
            </a:r>
          </a:p>
          <a:p>
            <a:pPr lvl="1"/>
            <a:r>
              <a:rPr lang="en-GB" dirty="0"/>
              <a:t>a model-free method (Q-learning) 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environment </a:t>
            </a:r>
          </a:p>
          <a:p>
            <a:pPr lvl="1"/>
            <a:r>
              <a:rPr lang="en-GB" dirty="0"/>
              <a:t>and a planning method (Value Iteration)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learned model</a:t>
            </a:r>
          </a:p>
          <a:p>
            <a:pPr lvl="2"/>
            <a:endParaRPr lang="en-GB" dirty="0"/>
          </a:p>
          <a:p>
            <a:pPr lvl="0"/>
            <a:r>
              <a:rPr lang="en-GB" dirty="0"/>
              <a:t>We keep track of the transition and reward functions as </a:t>
            </a:r>
            <a:r>
              <a:rPr lang="en-GB" b="1" dirty="0"/>
              <a:t>three-dimensional tensors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indexed by state (s), action (a), and next state (s’)</a:t>
            </a:r>
          </a:p>
          <a:p>
            <a:pPr lvl="1"/>
            <a:r>
              <a:rPr lang="en-GB" dirty="0"/>
              <a:t>keeps count of the number of times we seen the tuple (𝑠,𝑎,𝑠′) </a:t>
            </a:r>
          </a:p>
          <a:p>
            <a:pPr lvl="2"/>
            <a:r>
              <a:rPr lang="en-GB" dirty="0"/>
              <a:t>indicating how many times we arrived at state 𝑠′ from state 𝑠 when selecting action 𝑎 </a:t>
            </a:r>
          </a:p>
          <a:p>
            <a:pPr lvl="1"/>
            <a:r>
              <a:rPr lang="en-GB" dirty="0"/>
              <a:t>holds the average reward we received on the tuple (𝑠,𝑎,𝑠′) </a:t>
            </a:r>
          </a:p>
          <a:p>
            <a:pPr lvl="2"/>
            <a:r>
              <a:rPr lang="en-GB" dirty="0"/>
              <a:t>indicating the expected reward when we select action 𝑎 on state 𝑠 and transition to state 𝑠′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b="1" dirty="0">
              <a:highlight>
                <a:srgbClr val="FFFF00"/>
              </a:highlight>
            </a:endParaRPr>
          </a:p>
          <a:p>
            <a:r>
              <a:rPr lang="en-GB" dirty="0"/>
              <a:t>We can use again the </a:t>
            </a:r>
            <a:r>
              <a:rPr lang="en-GB" b="1" dirty="0"/>
              <a:t>Slippery Walk </a:t>
            </a:r>
            <a:r>
              <a:rPr lang="en-GB" dirty="0"/>
              <a:t>environment</a:t>
            </a:r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75D674-DD45-81D5-05C6-B51EB9C1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845310"/>
            <a:ext cx="865935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(3)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9D0082C-6D40-F11B-AB8A-02C671D3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09651C3-CF73-A1CA-62BE-93284665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" y="1049118"/>
            <a:ext cx="8469543" cy="53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746031-52FD-2E0C-4B16-AEA07866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ED4FE37-7E68-14C4-35EF-41087EDDA7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(4)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5BF1772-47E3-12CC-B5AF-7779E863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Dyna-Q can learn </a:t>
            </a:r>
            <a:r>
              <a:rPr lang="en-GB" b="1" dirty="0"/>
              <a:t>faster</a:t>
            </a:r>
            <a:r>
              <a:rPr lang="en-GB" dirty="0"/>
              <a:t> than model-free methods</a:t>
            </a:r>
          </a:p>
          <a:p>
            <a:pPr lvl="1"/>
            <a:r>
              <a:rPr lang="en-GB" dirty="0"/>
              <a:t>it can learn from both real and simulated experiences</a:t>
            </a:r>
          </a:p>
          <a:p>
            <a:r>
              <a:rPr lang="en-GB" dirty="0"/>
              <a:t>Important in applications where interacting with the environment is </a:t>
            </a:r>
            <a:r>
              <a:rPr lang="en-GB" b="1" dirty="0"/>
              <a:t>expensive</a:t>
            </a:r>
            <a:r>
              <a:rPr lang="en-GB" dirty="0"/>
              <a:t> or </a:t>
            </a:r>
            <a:r>
              <a:rPr lang="en-GB" b="1" dirty="0"/>
              <a:t>time-consuming</a:t>
            </a:r>
          </a:p>
          <a:p>
            <a:pPr lvl="1"/>
            <a:r>
              <a:rPr lang="en-GB" dirty="0"/>
              <a:t>e.g. robotics</a:t>
            </a:r>
          </a:p>
          <a:p>
            <a:r>
              <a:rPr lang="en-GB" dirty="0"/>
              <a:t>Performance is dependent on the </a:t>
            </a:r>
            <a:r>
              <a:rPr lang="en-GB" b="1" dirty="0"/>
              <a:t>accuracy</a:t>
            </a:r>
            <a:r>
              <a:rPr lang="en-GB" dirty="0"/>
              <a:t> of its learned model</a:t>
            </a:r>
          </a:p>
          <a:p>
            <a:pPr lvl="1"/>
            <a:r>
              <a:rPr lang="en-GB" dirty="0"/>
              <a:t>if the model is inaccurate, the agent may make poor decisions</a:t>
            </a:r>
          </a:p>
          <a:p>
            <a:pPr lvl="1"/>
            <a:r>
              <a:rPr lang="en-GB" dirty="0"/>
              <a:t>problematic in </a:t>
            </a:r>
            <a:r>
              <a:rPr lang="en-GB" b="1" dirty="0"/>
              <a:t>changing environments</a:t>
            </a:r>
            <a:r>
              <a:rPr lang="en-GB" dirty="0"/>
              <a:t>, where the model needs to be constantly updated. Moreover, planning can be computationally expensive</a:t>
            </a:r>
          </a:p>
          <a:p>
            <a:pPr lvl="1"/>
            <a:endParaRPr lang="en-GB" dirty="0"/>
          </a:p>
          <a:p>
            <a:r>
              <a:rPr lang="en-GB" dirty="0"/>
              <a:t>We can check the model learned by </a:t>
            </a:r>
            <a:r>
              <a:rPr lang="en-GB" dirty="0" err="1"/>
              <a:t>DynaQ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Learned transition model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4499" y="10549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try to understand the learned transition model</a:t>
            </a:r>
          </a:p>
          <a:p>
            <a:pPr lvl="1"/>
            <a:r>
              <a:rPr lang="en-GB" dirty="0"/>
              <a:t>bar heights are the transition probabilities</a:t>
            </a:r>
          </a:p>
          <a:p>
            <a:r>
              <a:rPr lang="en-GB" dirty="0"/>
              <a:t>At the end, the probabilities are good enough and describe the MDP correctly</a:t>
            </a:r>
          </a:p>
          <a:p>
            <a:pPr lvl="1"/>
            <a:r>
              <a:rPr lang="en-GB" dirty="0"/>
              <a:t>this is a simple environment, so the agent can gather enough experience quickly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A914980-59E0-16A1-2767-161C9DEF3D31}"/>
              </a:ext>
            </a:extLst>
          </p:cNvPr>
          <p:cNvGrpSpPr/>
          <p:nvPr/>
        </p:nvGrpSpPr>
        <p:grpSpPr>
          <a:xfrm>
            <a:off x="-5327" y="2700804"/>
            <a:ext cx="9106443" cy="3932903"/>
            <a:chOff x="1059" y="1712560"/>
            <a:chExt cx="9106443" cy="3932903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8E3782D-83A1-6F0D-880D-BB932098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9470" y="2031752"/>
              <a:ext cx="4488032" cy="3585799"/>
            </a:xfrm>
            <a:prstGeom prst="rect">
              <a:avLst/>
            </a:prstGeom>
          </p:spPr>
        </p:pic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76301C8C-42C2-3C3C-B977-A4587585A3AB}"/>
                </a:ext>
              </a:extLst>
            </p:cNvPr>
            <p:cNvGrpSpPr/>
            <p:nvPr/>
          </p:nvGrpSpPr>
          <p:grpSpPr>
            <a:xfrm>
              <a:off x="1059" y="1712560"/>
              <a:ext cx="8475664" cy="3932903"/>
              <a:chOff x="31587" y="1769601"/>
              <a:chExt cx="8475664" cy="393290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312A912-FD96-1735-2B94-8B5B2500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6" y="1946787"/>
                <a:ext cx="4322019" cy="353551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5FAC034B-0A3A-A893-6EF8-F3F50960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98" y="1856939"/>
                <a:ext cx="1003300" cy="723900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E244EF0-4F79-CB7E-D314-1E236675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-128955" y="3368931"/>
                <a:ext cx="758928" cy="437843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DEF13BB-ADB6-F815-7E8C-363BAFB5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01" y="5063203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E3DB4B2-4B99-5F6B-9D74-D6C759C43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091" y="5144783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FE66A46E-AA38-E7ED-C3ED-AA78AD806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5751" y="5283404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8EFDCB20-DB08-E422-C512-43D43353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227" y="5204182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9FFD510F-B69A-CDBA-E963-FFDE5C19E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698" y="1769601"/>
                <a:ext cx="2832100" cy="292100"/>
              </a:xfrm>
              <a:prstGeom prst="rect">
                <a:avLst/>
              </a:prstGeom>
            </p:spPr>
          </p:pic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DCFF62A-928F-AC61-E6C6-B30D347D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05435" y="1739967"/>
              <a:ext cx="3073400" cy="292100"/>
            </a:xfrm>
            <a:prstGeom prst="rect">
              <a:avLst/>
            </a:prstGeom>
          </p:spPr>
        </p:pic>
      </p:grp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37A1A12D-7C6F-EE11-BAEF-FCB7F3FCCD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68809"/>
            <a:ext cx="8818500" cy="510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Dyna-Q in planning phase samples from the state-action pairs that have been visited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don’t waste time </a:t>
            </a:r>
            <a:r>
              <a:rPr lang="en-GB" dirty="0"/>
              <a:t>with state-action pairs about which the model has no information</a:t>
            </a:r>
          </a:p>
          <a:p>
            <a:pPr lvl="1"/>
            <a:r>
              <a:rPr lang="en-GB" dirty="0"/>
              <a:t>however, from those pairs, we sample a </a:t>
            </a:r>
            <a:r>
              <a:rPr lang="en-GB" b="1" dirty="0"/>
              <a:t>uniformly at random</a:t>
            </a:r>
          </a:p>
          <a:p>
            <a:endParaRPr lang="en-GB" dirty="0"/>
          </a:p>
          <a:p>
            <a:r>
              <a:rPr lang="en-GB" dirty="0"/>
              <a:t>We can be </a:t>
            </a:r>
            <a:r>
              <a:rPr lang="en-GB" b="1" dirty="0"/>
              <a:t>more effective </a:t>
            </a:r>
            <a:r>
              <a:rPr lang="en-GB" dirty="0"/>
              <a:t>if we </a:t>
            </a:r>
          </a:p>
          <a:p>
            <a:pPr lvl="1"/>
            <a:r>
              <a:rPr lang="en-GB" dirty="0"/>
              <a:t>use a state that </a:t>
            </a:r>
            <a:r>
              <a:rPr lang="en-GB" b="1" dirty="0"/>
              <a:t>we expect to encounter </a:t>
            </a:r>
            <a:r>
              <a:rPr lang="en-GB" dirty="0"/>
              <a:t>during the current episode</a:t>
            </a:r>
          </a:p>
          <a:p>
            <a:pPr lvl="2"/>
            <a:r>
              <a:rPr lang="en-GB" b="1" dirty="0"/>
              <a:t>planning for the immediate future </a:t>
            </a:r>
            <a:r>
              <a:rPr lang="en-GB" dirty="0"/>
              <a:t>is a smarter approach</a:t>
            </a:r>
          </a:p>
          <a:p>
            <a:pPr lvl="1"/>
            <a:r>
              <a:rPr lang="en-GB" dirty="0"/>
              <a:t>sample actions from </a:t>
            </a:r>
          </a:p>
          <a:p>
            <a:pPr lvl="2"/>
            <a:r>
              <a:rPr lang="en-GB" dirty="0"/>
              <a:t>the </a:t>
            </a:r>
            <a:r>
              <a:rPr lang="en-GB" b="1" dirty="0"/>
              <a:t>same behavioural policy </a:t>
            </a:r>
            <a:r>
              <a:rPr lang="en-GB" dirty="0"/>
              <a:t>(on policy) </a:t>
            </a:r>
          </a:p>
          <a:p>
            <a:pPr lvl="2"/>
            <a:r>
              <a:rPr lang="en-GB" dirty="0"/>
              <a:t>or </a:t>
            </a:r>
            <a:r>
              <a:rPr lang="en-GB" b="1" dirty="0"/>
              <a:t>from a greedy policy </a:t>
            </a:r>
            <a:r>
              <a:rPr lang="en-GB" dirty="0"/>
              <a:t>with respect to the current estimates (off policy)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21783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A2F823E-AAD2-4AB4-AE4C-EAD629A3EFA6}"/>
</file>

<file path=customXml/itemProps2.xml><?xml version="1.0" encoding="utf-8"?>
<ds:datastoreItem xmlns:ds="http://schemas.openxmlformats.org/officeDocument/2006/customXml" ds:itemID="{99A73485-DF07-49F9-BC91-6AD972C9E1BA}"/>
</file>

<file path=customXml/itemProps3.xml><?xml version="1.0" encoding="utf-8"?>
<ds:datastoreItem xmlns:ds="http://schemas.openxmlformats.org/officeDocument/2006/customXml" ds:itemID="{06D08863-017C-4F8A-80B5-480157D41150}"/>
</file>

<file path=docProps/app.xml><?xml version="1.0" encoding="utf-8"?>
<Properties xmlns="http://schemas.openxmlformats.org/officeDocument/2006/extended-properties" xmlns:vt="http://schemas.openxmlformats.org/officeDocument/2006/docPropsVTypes">
  <TotalTime>17824</TotalTime>
  <Words>694</Words>
  <Application>Microsoft Macintosh PowerPoint</Application>
  <PresentationFormat>Presentazione su schermo (4:3)</PresentationFormat>
  <Paragraphs>130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Open Sans</vt:lpstr>
      <vt:lpstr>Arial</vt:lpstr>
      <vt:lpstr>Economica</vt:lpstr>
      <vt:lpstr>Luxe</vt:lpstr>
      <vt:lpstr>Model-based Reinforcement Learning</vt:lpstr>
      <vt:lpstr>Objectives</vt:lpstr>
      <vt:lpstr>Model-based Reinforcement Learning</vt:lpstr>
      <vt:lpstr>Dyna-Q (1)</vt:lpstr>
      <vt:lpstr>Dyna-Q (2)</vt:lpstr>
      <vt:lpstr>Dyna-Q (3)</vt:lpstr>
      <vt:lpstr>Dyna-Q (4)</vt:lpstr>
      <vt:lpstr>Learned transition model</vt:lpstr>
      <vt:lpstr>Trajectory sampling (1)</vt:lpstr>
      <vt:lpstr>Trajectory sampling (2)</vt:lpstr>
      <vt:lpstr>Sampling Comparison (1)</vt:lpstr>
      <vt:lpstr>Sampling Comparison (2)</vt:lpstr>
      <vt:lpstr>Sampling 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48</cp:revision>
  <dcterms:modified xsi:type="dcterms:W3CDTF">2024-11-25T06:55:44Z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