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65" r:id="rId4"/>
    <p:sldId id="282" r:id="rId5"/>
    <p:sldId id="289" r:id="rId6"/>
    <p:sldId id="287" r:id="rId7"/>
    <p:sldId id="288" r:id="rId8"/>
    <p:sldId id="283" r:id="rId9"/>
    <p:sldId id="284" r:id="rId10"/>
    <p:sldId id="285" r:id="rId11"/>
    <p:sldId id="290" r:id="rId12"/>
    <p:sldId id="291" r:id="rId13"/>
    <p:sldId id="292" r:id="rId14"/>
    <p:sldId id="293" r:id="rId15"/>
    <p:sldId id="296" r:id="rId16"/>
    <p:sldId id="297" r:id="rId17"/>
    <p:sldId id="294" r:id="rId18"/>
    <p:sldId id="295" r:id="rId1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373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3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55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35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9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400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52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83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2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3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26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019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62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45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58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240420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 Based and </a:t>
            </a:r>
            <a:br>
              <a:rPr lang="en-GB" dirty="0"/>
            </a:br>
            <a:r>
              <a:rPr lang="en-GB" dirty="0"/>
              <a:t>Actor-Critic Methods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Stability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Value-based methods are </a:t>
            </a:r>
            <a:r>
              <a:rPr lang="en-GB" sz="1800" b="1" dirty="0"/>
              <a:t>prone to oscillations and even divergence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tiny changes in value-function space may imply significant changes in action space </a:t>
            </a:r>
          </a:p>
          <a:p>
            <a:pPr lvl="1"/>
            <a:r>
              <a:rPr lang="en-GB" sz="1600" dirty="0"/>
              <a:t>a significant difference in actions can create entirely unusual new trajectories </a:t>
            </a:r>
          </a:p>
          <a:p>
            <a:pPr lvl="1"/>
            <a:r>
              <a:rPr lang="en-GB" sz="1600" dirty="0"/>
              <a:t>and therefore create instabilities</a:t>
            </a:r>
          </a:p>
          <a:p>
            <a:pPr lvl="1"/>
            <a:endParaRPr lang="en-GB" sz="1600" dirty="0"/>
          </a:p>
          <a:p>
            <a:r>
              <a:rPr lang="en-GB" sz="1800" dirty="0"/>
              <a:t>Policy-based methods follow the gradient with respect to stochastic policies, which only progressively and smoothly changes the actions </a:t>
            </a:r>
          </a:p>
          <a:p>
            <a:pPr lvl="1"/>
            <a:r>
              <a:rPr lang="en-GB" sz="1600" b="1" dirty="0"/>
              <a:t>better convergence properties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41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REINFORCE algorithm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Implements the idea estimating the gradient using the full Monte Carlo returns using a neural network to represent the policy</a:t>
            </a:r>
          </a:p>
          <a:p>
            <a:pPr lvl="0"/>
            <a:r>
              <a:rPr lang="en-GB" sz="1600" b="1" dirty="0">
                <a:highlight>
                  <a:srgbClr val="FFFF00"/>
                </a:highlight>
              </a:rPr>
              <a:t>See “</a:t>
            </a:r>
            <a:r>
              <a:rPr lang="en-GB" sz="1600" b="1" dirty="0" err="1">
                <a:highlight>
                  <a:srgbClr val="FFFF00"/>
                </a:highlight>
              </a:rPr>
              <a:t>notebook.ipynb</a:t>
            </a:r>
            <a:r>
              <a:rPr lang="en-GB" sz="1600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 descr="Immagine che contiene diagramma, mappa, Diagramma, schermata&#10;&#10;Descrizione generata automaticamente">
            <a:extLst>
              <a:ext uri="{FF2B5EF4-FFF2-40B4-BE49-F238E27FC236}">
                <a16:creationId xmlns:a16="http://schemas.microsoft.com/office/drawing/2014/main" id="{EEF16747-99F4-9544-8B46-C4BA124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2" y="2332599"/>
            <a:ext cx="7605215" cy="4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REINFORCE algorithm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algorithm works well in simple problems, and </a:t>
            </a:r>
            <a:r>
              <a:rPr lang="en-GB" sz="1800" b="1" dirty="0"/>
              <a:t>it has convergence guarantees</a:t>
            </a:r>
            <a:r>
              <a:rPr lang="en-GB" sz="1800" dirty="0"/>
              <a:t> </a:t>
            </a:r>
          </a:p>
          <a:p>
            <a:pPr lvl="0"/>
            <a:r>
              <a:rPr lang="en-GB" sz="1800" dirty="0"/>
              <a:t>But because it uses the full Monte Carlo returns for calculating the gradient, </a:t>
            </a:r>
            <a:r>
              <a:rPr lang="en-GB" sz="1800" b="1" dirty="0"/>
              <a:t>its variance is a problem</a:t>
            </a:r>
          </a:p>
          <a:p>
            <a:pPr lvl="1"/>
            <a:r>
              <a:rPr lang="en-GB" sz="1600" dirty="0"/>
              <a:t>accumulation of random events along a trajectory and the randomness of the action selection is compounded inside the return</a:t>
            </a:r>
          </a:p>
          <a:p>
            <a:pPr lvl="0"/>
            <a:r>
              <a:rPr lang="en-GB" sz="1800" dirty="0"/>
              <a:t>It is </a:t>
            </a:r>
            <a:r>
              <a:rPr lang="en-GB" sz="1800" b="1" dirty="0"/>
              <a:t>too inefficient</a:t>
            </a:r>
            <a:r>
              <a:rPr lang="en-GB" sz="1800" dirty="0"/>
              <a:t> to be a practical algorithm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02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Action log probabilities change in the proportion of the return</a:t>
            </a:r>
          </a:p>
          <a:p>
            <a:pPr lvl="1"/>
            <a:r>
              <a:rPr lang="en-GB" sz="1600" dirty="0"/>
              <a:t>if we receive a significant positive (negative) return, the probabilities of the actions that led to that return are increased (decreased) by a large margin</a:t>
            </a:r>
          </a:p>
          <a:p>
            <a:pPr lvl="1"/>
            <a:r>
              <a:rPr lang="en-GB" sz="1600" dirty="0"/>
              <a:t>imagine an environment (such as the cartpole) in which all rewards and returns are positive: in order to accurately separate okay actions from the best actions, we need a lot of data</a:t>
            </a:r>
          </a:p>
          <a:p>
            <a:pPr lvl="1"/>
            <a:endParaRPr lang="en-GB" sz="800" dirty="0"/>
          </a:p>
          <a:p>
            <a:pPr lvl="0"/>
            <a:r>
              <a:rPr lang="en-GB" sz="1800" dirty="0"/>
              <a:t>It would be handy if we could use something that allows us to differentiate the values of actions in the same state</a:t>
            </a:r>
          </a:p>
          <a:p>
            <a:pPr lvl="1"/>
            <a:r>
              <a:rPr lang="en-GB" sz="1600" b="1" dirty="0"/>
              <a:t>action-advantage function</a:t>
            </a:r>
          </a:p>
          <a:p>
            <a:pPr marL="590550" lvl="1" indent="0">
              <a:buNone/>
            </a:pPr>
            <a:endParaRPr lang="en-GB" sz="2400" b="1" dirty="0"/>
          </a:p>
          <a:p>
            <a:r>
              <a:rPr lang="en-GB" sz="1800" dirty="0"/>
              <a:t>An estimate is the return minus the estimated expected return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9C5E2839-60F7-66A5-5035-76EA815F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8" y="4511820"/>
            <a:ext cx="2743200" cy="444500"/>
          </a:xfrm>
          <a:prstGeom prst="rect">
            <a:avLst/>
          </a:prstGeom>
        </p:spPr>
      </p:pic>
      <p:pic>
        <p:nvPicPr>
          <p:cNvPr id="5" name="Immagine 4" descr="Immagine che contiene Carattere, bianco, calligrafia, tipografia&#10;&#10;Descrizione generata automaticamente">
            <a:extLst>
              <a:ext uri="{FF2B5EF4-FFF2-40B4-BE49-F238E27FC236}">
                <a16:creationId xmlns:a16="http://schemas.microsoft.com/office/drawing/2014/main" id="{D5BF5471-E5FD-5D09-4A23-78639A9EC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66" y="5534526"/>
            <a:ext cx="2336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Using the advantage somewhat </a:t>
            </a:r>
            <a:r>
              <a:rPr lang="en-GB" sz="1800" b="1" dirty="0"/>
              <a:t>canters scores around zero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better-than-average actions have a positive score (increase the probabilities)</a:t>
            </a:r>
          </a:p>
          <a:p>
            <a:pPr lvl="1"/>
            <a:r>
              <a:rPr lang="en-GB" sz="1600" dirty="0"/>
              <a:t>worse-than-average, a negative score (decreases the probabilities)</a:t>
            </a:r>
          </a:p>
          <a:p>
            <a:r>
              <a:rPr lang="en-GB" sz="1800" dirty="0"/>
              <a:t>We need two neural networks, one for learning the policy, the other for learning a state-value function: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4D2D18-792B-E0A4-FFC0-E1CB55D4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3284650"/>
            <a:ext cx="7772400" cy="29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23681"/>
            <a:ext cx="8520600" cy="541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loss for the value function is simple, the mean squared Monte Carlo error:</a:t>
            </a:r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lvl="0"/>
            <a:r>
              <a:rPr lang="en-GB" dirty="0"/>
              <a:t>The loss of the policy is the estimated advantage weighted by the log probability of the action taken</a:t>
            </a:r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200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Another improvement is to add an </a:t>
            </a:r>
            <a:r>
              <a:rPr lang="en-GB" b="1" dirty="0"/>
              <a:t>entropy term</a:t>
            </a:r>
            <a:r>
              <a:rPr lang="en-GB" dirty="0"/>
              <a:t> to to the loss function to </a:t>
            </a:r>
            <a:r>
              <a:rPr lang="en-GB" b="1" dirty="0"/>
              <a:t>encourage exploration</a:t>
            </a:r>
          </a:p>
          <a:p>
            <a:pPr lvl="1"/>
            <a:r>
              <a:rPr lang="en-GB" dirty="0"/>
              <a:t>a uniform distribution has high entropy </a:t>
            </a:r>
          </a:p>
          <a:p>
            <a:pPr lvl="2"/>
            <a:r>
              <a:rPr lang="en-GB" dirty="0"/>
              <a:t>two samples, both with a 50% chance, have highest entropy</a:t>
            </a:r>
          </a:p>
          <a:p>
            <a:pPr lvl="2"/>
            <a:r>
              <a:rPr lang="en-GB" dirty="0"/>
              <a:t>conversely, two samples, one with 100% chance, then the entropy is the lowest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0"/>
            <a:r>
              <a:rPr lang="en-GB" sz="1800" b="1" dirty="0">
                <a:highlight>
                  <a:srgbClr val="FFFF00"/>
                </a:highlight>
              </a:rPr>
              <a:t>See “</a:t>
            </a:r>
            <a:r>
              <a:rPr lang="en-GB" sz="1800" b="1" dirty="0" err="1">
                <a:highlight>
                  <a:srgbClr val="FFFF00"/>
                </a:highlight>
              </a:rPr>
              <a:t>notebook.ipynb</a:t>
            </a:r>
            <a:r>
              <a:rPr lang="en-GB" sz="1800" b="1" dirty="0">
                <a:highlight>
                  <a:srgbClr val="FFFF00"/>
                </a:highlight>
              </a:rPr>
              <a:t>”</a:t>
            </a:r>
          </a:p>
          <a:p>
            <a:endParaRPr lang="en-GB" dirty="0"/>
          </a:p>
        </p:txBody>
      </p:sp>
      <p:pic>
        <p:nvPicPr>
          <p:cNvPr id="5" name="Immagine 4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13AF637A-3017-FA87-DB70-DA720E76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8" y="1452747"/>
            <a:ext cx="3352800" cy="812800"/>
          </a:xfrm>
          <a:prstGeom prst="rect">
            <a:avLst/>
          </a:prstGeom>
        </p:spPr>
      </p:pic>
      <p:pic>
        <p:nvPicPr>
          <p:cNvPr id="7" name="Immagine 6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DFB6340A-0261-984D-DC89-31348ADC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5" y="2892614"/>
            <a:ext cx="4838700" cy="762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D69B553-7074-F1EF-4477-18126D14D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85" y="5294939"/>
            <a:ext cx="6273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Vanilla Policy Gradient (VPG) (4)</a:t>
            </a:r>
            <a:endParaRPr dirty="0"/>
          </a:p>
        </p:txBody>
      </p:sp>
      <p:pic>
        <p:nvPicPr>
          <p:cNvPr id="3" name="Immagine 2" descr="Immagine che contiene diagramma, mappa, Diagramma&#10;&#10;Descrizione generata automaticamente">
            <a:extLst>
              <a:ext uri="{FF2B5EF4-FFF2-40B4-BE49-F238E27FC236}">
                <a16:creationId xmlns:a16="http://schemas.microsoft.com/office/drawing/2014/main" id="{F3BA44C4-0452-2BBE-C570-D9703EF0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7" y="1522132"/>
            <a:ext cx="8734693" cy="46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More advanced approaches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Actor-Critic methods ​</a:t>
            </a:r>
          </a:p>
          <a:p>
            <a:pPr lvl="1"/>
            <a:r>
              <a:rPr lang="en-GB" sz="1600" dirty="0"/>
              <a:t>methods that learn </a:t>
            </a:r>
            <a:r>
              <a:rPr lang="en-GB" sz="1600" b="1" dirty="0"/>
              <a:t>both policies </a:t>
            </a:r>
            <a:r>
              <a:rPr lang="en-GB" sz="1600" dirty="0"/>
              <a:t>and </a:t>
            </a:r>
            <a:r>
              <a:rPr lang="en-GB" sz="1600" b="1" dirty="0"/>
              <a:t>value functions​</a:t>
            </a:r>
          </a:p>
          <a:p>
            <a:pPr lvl="1"/>
            <a:r>
              <a:rPr lang="en-GB" sz="1600" dirty="0"/>
              <a:t>the policy (selects actions) can be </a:t>
            </a:r>
            <a:r>
              <a:rPr lang="en-GB" sz="1600" b="1" dirty="0"/>
              <a:t>seen as an actor </a:t>
            </a:r>
          </a:p>
          <a:p>
            <a:pPr lvl="1"/>
            <a:r>
              <a:rPr lang="en-GB" sz="1600" dirty="0"/>
              <a:t>the value function (evaluates policies) can be </a:t>
            </a:r>
            <a:r>
              <a:rPr lang="en-GB" sz="1600" b="1" dirty="0"/>
              <a:t>seen as a critic​</a:t>
            </a:r>
          </a:p>
          <a:p>
            <a:pPr lvl="1"/>
            <a:r>
              <a:rPr lang="en-GB" sz="1800" dirty="0"/>
              <a:t>often perform better than value-based or policy-based methods alone​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Deep Deterministic Policy Gradient (DDPG), </a:t>
            </a:r>
          </a:p>
          <a:p>
            <a:pPr lvl="0"/>
            <a:r>
              <a:rPr lang="en-GB" sz="1800" dirty="0"/>
              <a:t>Twin-Delayed DDPG (TD3), </a:t>
            </a:r>
          </a:p>
          <a:p>
            <a:pPr lvl="0"/>
            <a:r>
              <a:rPr lang="en-GB" sz="1800" dirty="0"/>
              <a:t>Soft Actor-Critic (SAC), </a:t>
            </a:r>
          </a:p>
          <a:p>
            <a:pPr lvl="0"/>
            <a:r>
              <a:rPr lang="en-GB" sz="1800" dirty="0"/>
              <a:t>Proxima Policy Optimization (PPO)</a:t>
            </a:r>
          </a:p>
          <a:p>
            <a:pPr marL="120650" lv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393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RL zoo</a:t>
            </a:r>
            <a:endParaRPr dirty="0"/>
          </a:p>
        </p:txBody>
      </p:sp>
      <p:pic>
        <p:nvPicPr>
          <p:cNvPr id="4" name="Segnaposto contenuto 8" descr="Immagine che contiene schermata, testo, Carattere, numero&#10;&#10;Descrizione generata automaticamente">
            <a:extLst>
              <a:ext uri="{FF2B5EF4-FFF2-40B4-BE49-F238E27FC236}">
                <a16:creationId xmlns:a16="http://schemas.microsoft.com/office/drawing/2014/main" id="{A5E5E6D7-6F1E-8CA7-CB3F-EC474E7B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" y="2230022"/>
            <a:ext cx="8635191" cy="30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34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041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Parameterized Policy</a:t>
            </a:r>
          </a:p>
          <a:p>
            <a:pPr lvl="0"/>
            <a:r>
              <a:rPr lang="en-GB" sz="1800" dirty="0"/>
              <a:t>Stochastic policies</a:t>
            </a:r>
          </a:p>
          <a:p>
            <a:pPr lvl="0"/>
            <a:r>
              <a:rPr lang="en-GB" sz="1800" dirty="0"/>
              <a:t>Too much information</a:t>
            </a:r>
          </a:p>
          <a:p>
            <a:pPr lvl="0"/>
            <a:r>
              <a:rPr lang="en-GB" sz="1800" dirty="0"/>
              <a:t>Stability</a:t>
            </a:r>
          </a:p>
          <a:p>
            <a:pPr lvl="0"/>
            <a:r>
              <a:rPr lang="en-GB" sz="1800" dirty="0"/>
              <a:t>Optimize the policy directly </a:t>
            </a:r>
          </a:p>
          <a:p>
            <a:pPr lvl="0"/>
            <a:r>
              <a:rPr lang="en-GB" dirty="0"/>
              <a:t>REINFORCE algorithm</a:t>
            </a:r>
          </a:p>
          <a:p>
            <a:pPr lvl="0"/>
            <a:r>
              <a:rPr lang="en-GB" dirty="0"/>
              <a:t>Vanilla Policy Gradient (VPG)</a:t>
            </a:r>
          </a:p>
          <a:p>
            <a:pPr lvl="0"/>
            <a:r>
              <a:rPr lang="en-GB" dirty="0"/>
              <a:t>More advanced approaches</a:t>
            </a:r>
          </a:p>
          <a:p>
            <a:pPr lvl="0"/>
            <a:r>
              <a:rPr lang="en-GB" dirty="0"/>
              <a:t>The RL zoo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Parameterized Policy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722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Until now, almost all the methods have been </a:t>
            </a:r>
            <a:r>
              <a:rPr lang="en-GB" b="1" dirty="0"/>
              <a:t>value-based methods</a:t>
            </a:r>
          </a:p>
          <a:p>
            <a:pPr lvl="1"/>
            <a:r>
              <a:rPr lang="en-GB" dirty="0"/>
              <a:t>they learned the values of actions</a:t>
            </a:r>
          </a:p>
          <a:p>
            <a:pPr lvl="1"/>
            <a:r>
              <a:rPr lang="en-GB" dirty="0"/>
              <a:t>then selected actions based on their estimated values</a:t>
            </a:r>
          </a:p>
          <a:p>
            <a:pPr lvl="1"/>
            <a:r>
              <a:rPr lang="en-GB" dirty="0"/>
              <a:t>policies don’t exist without the value function estimates</a:t>
            </a:r>
          </a:p>
          <a:p>
            <a:r>
              <a:rPr lang="en-GB" dirty="0"/>
              <a:t>Now, we consider </a:t>
            </a:r>
            <a:r>
              <a:rPr lang="en-GB" b="1" dirty="0"/>
              <a:t>policy-based methods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learn </a:t>
            </a:r>
            <a:r>
              <a:rPr lang="en-GB" b="1" dirty="0"/>
              <a:t>directly</a:t>
            </a:r>
            <a:r>
              <a:rPr lang="en-GB" dirty="0"/>
              <a:t> a parameterized policy</a:t>
            </a:r>
          </a:p>
          <a:p>
            <a:pPr lvl="1"/>
            <a:r>
              <a:rPr lang="en-GB" dirty="0"/>
              <a:t>to select actions </a:t>
            </a:r>
            <a:r>
              <a:rPr lang="en-GB" b="1" dirty="0"/>
              <a:t>without consulting a value function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Objective: maximize performance of the </a:t>
            </a:r>
            <a:r>
              <a:rPr lang="en-GB" b="1" dirty="0"/>
              <a:t>parameterized policy</a:t>
            </a:r>
            <a:r>
              <a:rPr lang="en-GB" dirty="0"/>
              <a:t>, based on the gradient of some scalar performance measure with respect to the policy parameter: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7432DD9-1FC5-BBAC-B729-D1CAB18D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42" y="4005028"/>
            <a:ext cx="1463218" cy="5407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7E2821B-8FB3-9D4F-CE2A-AA9556468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7" y="5658337"/>
            <a:ext cx="2478460" cy="5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Parameterized Policy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 policy can be </a:t>
            </a:r>
            <a:r>
              <a:rPr lang="en-GB" sz="1800" b="1" dirty="0"/>
              <a:t>parameterized in any way</a:t>
            </a:r>
            <a:r>
              <a:rPr lang="en-GB" sz="1800" dirty="0"/>
              <a:t>, as long as it is </a:t>
            </a:r>
            <a:r>
              <a:rPr lang="en-GB" sz="1800" b="1" dirty="0"/>
              <a:t>differentiable</a:t>
            </a:r>
            <a:r>
              <a:rPr lang="en-GB" sz="1800" dirty="0"/>
              <a:t> with respect to its parameters</a:t>
            </a:r>
          </a:p>
          <a:p>
            <a:r>
              <a:rPr lang="en-GB" sz="1800" dirty="0"/>
              <a:t>In practice, </a:t>
            </a:r>
            <a:r>
              <a:rPr lang="en-GB" sz="1800" b="1" dirty="0"/>
              <a:t>to ensure exploration</a:t>
            </a:r>
            <a:r>
              <a:rPr lang="en-GB" sz="1800" dirty="0"/>
              <a:t>, we generally require that the policy never becomes deterministic. </a:t>
            </a:r>
          </a:p>
          <a:p>
            <a:pPr lvl="1"/>
            <a:r>
              <a:rPr lang="en-GB" sz="1600" dirty="0"/>
              <a:t>as an example, we can parameterize as a </a:t>
            </a:r>
            <a:r>
              <a:rPr lang="en-GB" sz="1600" dirty="0" err="1"/>
              <a:t>softmax</a:t>
            </a:r>
            <a:r>
              <a:rPr lang="en-GB" sz="1600" dirty="0"/>
              <a:t> distribution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where h is the </a:t>
            </a:r>
            <a:r>
              <a:rPr lang="en-GB" sz="1600" b="1" dirty="0"/>
              <a:t>preference function </a:t>
            </a:r>
            <a:r>
              <a:rPr lang="en-GB" sz="1600" dirty="0"/>
              <a:t>for actions in states, which can be parameterized arbitrarily (might be a neural network)</a:t>
            </a:r>
          </a:p>
          <a:p>
            <a:pPr lvl="1"/>
            <a:r>
              <a:rPr lang="en-GB" sz="1600" b="1" dirty="0"/>
              <a:t>exploration can be embedded </a:t>
            </a:r>
            <a:r>
              <a:rPr lang="en-GB" sz="1600" dirty="0"/>
              <a:t>in the learned function</a:t>
            </a:r>
          </a:p>
          <a:p>
            <a:pPr lvl="1"/>
            <a:endParaRPr lang="en-GB" sz="400" dirty="0"/>
          </a:p>
          <a:p>
            <a:r>
              <a:rPr lang="en-GB" sz="1800" dirty="0"/>
              <a:t>As performance measure, it is natural to define it as the </a:t>
            </a:r>
            <a:r>
              <a:rPr lang="en-GB" sz="1800" b="1" dirty="0"/>
              <a:t>expected total discounted reward from the initial state</a:t>
            </a:r>
            <a:br>
              <a:rPr lang="en-GB" sz="1800" dirty="0"/>
            </a:b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Carattere, calligrafia, testo, bianco&#10;&#10;Descrizione generata automaticamente">
            <a:extLst>
              <a:ext uri="{FF2B5EF4-FFF2-40B4-BE49-F238E27FC236}">
                <a16:creationId xmlns:a16="http://schemas.microsoft.com/office/drawing/2014/main" id="{4E89AC0E-27AE-EB90-34C8-BB8AA571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4" y="2894496"/>
            <a:ext cx="2655483" cy="977568"/>
          </a:xfrm>
          <a:prstGeom prst="rect">
            <a:avLst/>
          </a:prstGeom>
        </p:spPr>
      </p:pic>
      <p:pic>
        <p:nvPicPr>
          <p:cNvPr id="6" name="Immagine 5" descr="Immagine che contiene Carattere, tipografia, calligrafia, bianco&#10;&#10;Descrizione generata automaticamente">
            <a:extLst>
              <a:ext uri="{FF2B5EF4-FFF2-40B4-BE49-F238E27FC236}">
                <a16:creationId xmlns:a16="http://schemas.microsoft.com/office/drawing/2014/main" id="{D33BEB31-B491-9324-E5C6-CE4EE8159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39" y="5834318"/>
            <a:ext cx="2209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want to find the gradient with respect to the performance metric defined before:</a:t>
            </a:r>
          </a:p>
          <a:p>
            <a:pPr lvl="0"/>
            <a:endParaRPr lang="en-GB" sz="2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Let’s use tau ad a variable representing a trajectory</a:t>
            </a:r>
          </a:p>
          <a:p>
            <a:pPr lvl="0"/>
            <a:endParaRPr lang="en-GB" sz="1800" dirty="0"/>
          </a:p>
          <a:p>
            <a:pPr lvl="0"/>
            <a:endParaRPr lang="en-GB" sz="2800" dirty="0"/>
          </a:p>
          <a:p>
            <a:pPr lvl="0"/>
            <a:r>
              <a:rPr lang="en-GB" sz="1800" dirty="0"/>
              <a:t>We can define the return of a trajectory and its probability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Using this notation, we can rewrite the objective as: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89151BB-4630-3B8B-C6D9-07336F07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39" y="2002948"/>
            <a:ext cx="3238740" cy="64177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222AC5B-CE67-2407-3F33-33A18693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38" y="3222477"/>
            <a:ext cx="4444988" cy="38099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5FD936E-D7DA-149F-1E45-FCD7B23F8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39" y="4280025"/>
            <a:ext cx="3251191" cy="3809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2EF56E-BAC9-71BA-465E-2B6ED5BB3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538" y="4800993"/>
            <a:ext cx="7328459" cy="417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3ECA27-F73B-F7CB-B594-B2F4C2BD6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38" y="5880449"/>
            <a:ext cx="4479012" cy="4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379029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23681"/>
            <a:ext cx="8520600" cy="5517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Now, we can apply the </a:t>
            </a:r>
            <a:r>
              <a:rPr lang="en-GB" sz="1800" b="1" dirty="0"/>
              <a:t>score function gradient estimator </a:t>
            </a:r>
            <a:r>
              <a:rPr lang="en-GB" sz="1800" dirty="0"/>
              <a:t>using a trick called </a:t>
            </a:r>
            <a:r>
              <a:rPr lang="en-GB" sz="1800" b="1" dirty="0"/>
              <a:t>likelihood ratio</a:t>
            </a:r>
          </a:p>
          <a:p>
            <a:pPr lvl="1"/>
            <a:r>
              <a:rPr lang="en-GB" sz="1600" dirty="0"/>
              <a:t>idea: rewrite the gradient of the expectation as the expectation of the gradient</a:t>
            </a:r>
          </a:p>
          <a:p>
            <a:pPr lvl="1"/>
            <a:endParaRPr lang="en-GB" sz="1600" dirty="0"/>
          </a:p>
          <a:p>
            <a:pPr lvl="1"/>
            <a:r>
              <a:rPr lang="en-GB" sz="1600" dirty="0"/>
              <a:t>derivation: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400" dirty="0"/>
          </a:p>
          <a:p>
            <a:r>
              <a:rPr lang="en-GB" sz="1800" dirty="0"/>
              <a:t>Use the result in our case: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substituting the probability expression, turning the logarithm of a product in the sum of the logarithms, and differentiating with respect to theta:</a:t>
            </a:r>
          </a:p>
          <a:p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93E905-85E2-E998-9A2A-9993096A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13" y="2113083"/>
            <a:ext cx="3695700" cy="381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756965-AB2A-2483-A8C3-D9CE3216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1" y="4495799"/>
            <a:ext cx="5184456" cy="5363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239F291-1841-11E4-1F39-3B7393512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03"/>
          <a:stretch/>
        </p:blipFill>
        <p:spPr>
          <a:xfrm>
            <a:off x="1303313" y="2827605"/>
            <a:ext cx="7239000" cy="1164912"/>
          </a:xfrm>
          <a:prstGeom prst="rect">
            <a:avLst/>
          </a:prstGeom>
        </p:spPr>
      </p:pic>
      <p:pic>
        <p:nvPicPr>
          <p:cNvPr id="11" name="Immagine 10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3E44FDD7-FBD0-26CC-ACDF-3D74F629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89" y="5596841"/>
            <a:ext cx="5712656" cy="10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8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Optimize the policy directly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588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compute the gradient without knowing anything about the environment transition function: </a:t>
            </a:r>
          </a:p>
          <a:p>
            <a:pPr lvl="1"/>
            <a:r>
              <a:rPr lang="en-GB" sz="1600" dirty="0"/>
              <a:t>collect a full trajectory </a:t>
            </a:r>
          </a:p>
          <a:p>
            <a:pPr lvl="1"/>
            <a:r>
              <a:rPr lang="en-GB" sz="1600" dirty="0"/>
              <a:t>calculate the full discounted return</a:t>
            </a:r>
          </a:p>
          <a:p>
            <a:pPr lvl="1"/>
            <a:r>
              <a:rPr lang="en-GB" sz="1600" dirty="0"/>
              <a:t>use it to weight the log probability of every action taken in the trajectory</a:t>
            </a:r>
          </a:p>
          <a:p>
            <a:r>
              <a:rPr lang="en-GB" sz="1800" dirty="0"/>
              <a:t>However, it is better to </a:t>
            </a:r>
            <a:r>
              <a:rPr lang="en-GB" sz="1800" b="1" dirty="0"/>
              <a:t>use only the causal reward</a:t>
            </a:r>
          </a:p>
          <a:p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endParaRPr lang="en-GB" sz="1800" dirty="0"/>
          </a:p>
          <a:p>
            <a:pPr lvl="0"/>
            <a:r>
              <a:rPr lang="en-GB" sz="1800" dirty="0"/>
              <a:t>For each step, we calculate the return just from that step:</a:t>
            </a:r>
          </a:p>
          <a:p>
            <a:pPr lvl="0"/>
            <a:endParaRPr lang="en-GB" dirty="0"/>
          </a:p>
        </p:txBody>
      </p:sp>
      <p:pic>
        <p:nvPicPr>
          <p:cNvPr id="5" name="Immagine 4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475B6BDB-E781-2CA4-C2CD-CC7307C8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14" y="3316903"/>
            <a:ext cx="7350371" cy="2082913"/>
          </a:xfrm>
          <a:prstGeom prst="rect">
            <a:avLst/>
          </a:prstGeom>
        </p:spPr>
      </p:pic>
      <p:pic>
        <p:nvPicPr>
          <p:cNvPr id="7" name="Immagine 6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A3330916-EC00-E747-2A0B-F10BDAF11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78" y="5792117"/>
            <a:ext cx="4292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3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Stochastic policies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1302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now learn </a:t>
            </a:r>
            <a:r>
              <a:rPr lang="en-GB" sz="1800" b="1" dirty="0"/>
              <a:t>stochastic policies</a:t>
            </a:r>
            <a:r>
              <a:rPr lang="en-GB" sz="1800" dirty="0"/>
              <a:t>, with better performance under </a:t>
            </a:r>
            <a:r>
              <a:rPr lang="en-GB" sz="1800" b="1" dirty="0"/>
              <a:t>partially observable environments</a:t>
            </a:r>
          </a:p>
          <a:p>
            <a:pPr lvl="1"/>
            <a:r>
              <a:rPr lang="en-GB" sz="1600" dirty="0"/>
              <a:t>the agent is less dependent on the Markov assumption</a:t>
            </a:r>
          </a:p>
          <a:p>
            <a:r>
              <a:rPr lang="en-GB" sz="1800" dirty="0"/>
              <a:t>For example: if agent can’t distinguish some states from their observations, the best strategy is often to act randomly with probabilities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78B42174-FC42-4EEE-5D65-8DF6793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85688"/>
            <a:ext cx="7231867" cy="37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 much 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82294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Sometimes value functions are </a:t>
            </a:r>
            <a:r>
              <a:rPr lang="en-GB" sz="1800" b="1" dirty="0"/>
              <a:t>too much informative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3DB7E1C-E0B7-88F4-C3F3-D35E0023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9" y="1629792"/>
            <a:ext cx="7772400" cy="47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148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654AF46-9A15-4F69-9CDD-148F30ED5134}"/>
</file>

<file path=customXml/itemProps2.xml><?xml version="1.0" encoding="utf-8"?>
<ds:datastoreItem xmlns:ds="http://schemas.openxmlformats.org/officeDocument/2006/customXml" ds:itemID="{844617ED-567F-417A-B56E-043132E5046B}"/>
</file>

<file path=customXml/itemProps3.xml><?xml version="1.0" encoding="utf-8"?>
<ds:datastoreItem xmlns:ds="http://schemas.openxmlformats.org/officeDocument/2006/customXml" ds:itemID="{6DD97DBD-4AAE-4D1B-910D-D7A5BE79A7E7}"/>
</file>

<file path=docProps/app.xml><?xml version="1.0" encoding="utf-8"?>
<Properties xmlns="http://schemas.openxmlformats.org/officeDocument/2006/extended-properties" xmlns:vt="http://schemas.openxmlformats.org/officeDocument/2006/docPropsVTypes">
  <TotalTime>15180</TotalTime>
  <Words>985</Words>
  <Application>Microsoft Macintosh PowerPoint</Application>
  <PresentationFormat>Presentazione su schermo (4:3)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Open Sans</vt:lpstr>
      <vt:lpstr>Economica</vt:lpstr>
      <vt:lpstr>Luxe</vt:lpstr>
      <vt:lpstr>Policy Based and  Actor-Critic Methods</vt:lpstr>
      <vt:lpstr>Objectives</vt:lpstr>
      <vt:lpstr>Parameterized Policy (1)</vt:lpstr>
      <vt:lpstr>Parameterized Policy (2)</vt:lpstr>
      <vt:lpstr>Optimize the policy directly (1)</vt:lpstr>
      <vt:lpstr>Optimize the policy directly (2)</vt:lpstr>
      <vt:lpstr>Optimize the policy directly (3)</vt:lpstr>
      <vt:lpstr>Stochastic policies</vt:lpstr>
      <vt:lpstr>Too much information</vt:lpstr>
      <vt:lpstr>Stability</vt:lpstr>
      <vt:lpstr>REINFORCE algorithm (1)</vt:lpstr>
      <vt:lpstr>REINFORCE algorithm (2)</vt:lpstr>
      <vt:lpstr>Vanilla Policy Gradient (VPG) (1)</vt:lpstr>
      <vt:lpstr>Vanilla Policy Gradient (VPG) (2)</vt:lpstr>
      <vt:lpstr>Vanilla Policy Gradient (VPG) (3)</vt:lpstr>
      <vt:lpstr>Vanilla Policy Gradient (VPG) (4)</vt:lpstr>
      <vt:lpstr>More advanced approaches</vt:lpstr>
      <vt:lpstr>The RL zoo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40</cp:revision>
  <dcterms:modified xsi:type="dcterms:W3CDTF">2023-12-16T07:14:43Z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