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4ff18032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4ff18032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4ff180325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4ff180325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51220ee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51220ee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50ee13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50ee13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51220eed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51220eed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51220eed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51220eed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51220eed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51220eed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_sEZoW9YzazgbVJEVENqR0AEQnpre-r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Robotics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A.A. 2022-2023</a:t>
            </a:r>
            <a:endParaRPr sz="2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77525" y="3319100"/>
            <a:ext cx="23505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Badole Elena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Bonaccorsi Riccardo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Caporale Federico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Lorengo Sofia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825" y="212050"/>
            <a:ext cx="1999776" cy="8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Description - Project n. 1</a:t>
            </a:r>
            <a:endParaRPr b="1"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11925" y="1472550"/>
            <a:ext cx="4080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EAFF"/>
              </a:buClr>
              <a:buSzPts val="2155"/>
              <a:buChar char="●"/>
            </a:pPr>
            <a:r>
              <a:rPr lang="it" sz="2155">
                <a:solidFill>
                  <a:srgbClr val="00EAFF"/>
                </a:solidFill>
              </a:rPr>
              <a:t>Manipulator</a:t>
            </a:r>
            <a:endParaRPr sz="2155">
              <a:solidFill>
                <a:srgbClr val="00EAFF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Anthropomorphic arm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Spherical wrist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Three-fingered gripper</a:t>
            </a:r>
            <a:endParaRPr sz="200"/>
          </a:p>
          <a:p>
            <a:pPr indent="-365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EAFF"/>
              </a:buClr>
              <a:buSzPts val="2155"/>
              <a:buChar char="●"/>
            </a:pPr>
            <a:r>
              <a:rPr lang="it" sz="2155">
                <a:solidFill>
                  <a:srgbClr val="00EAFF"/>
                </a:solidFill>
              </a:rPr>
              <a:t>3D sensor</a:t>
            </a:r>
            <a:endParaRPr sz="2155">
              <a:solidFill>
                <a:srgbClr val="00EAFF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Locate different object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Detect their position</a:t>
            </a:r>
            <a:endParaRPr sz="2000"/>
          </a:p>
          <a:p>
            <a:pPr indent="-365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EAFF"/>
              </a:buClr>
              <a:buSzPts val="2155"/>
              <a:buChar char="●"/>
            </a:pPr>
            <a:r>
              <a:rPr lang="it" sz="2155">
                <a:solidFill>
                  <a:srgbClr val="00EAFF"/>
                </a:solidFill>
              </a:rPr>
              <a:t>Mega-blocks</a:t>
            </a:r>
            <a:endParaRPr sz="2155">
              <a:solidFill>
                <a:srgbClr val="00EAFF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Different classes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Known geometry</a:t>
            </a:r>
            <a:endParaRPr sz="2000"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14106" l="34667" r="30398" t="21068"/>
          <a:stretch/>
        </p:blipFill>
        <p:spPr>
          <a:xfrm>
            <a:off x="5665925" y="1593925"/>
            <a:ext cx="2890076" cy="301675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Assignment 1</a:t>
            </a:r>
            <a:endParaRPr b="1"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730500" y="1634350"/>
            <a:ext cx="56868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00EAFF"/>
              </a:buClr>
              <a:buSzPts val="2150"/>
              <a:buChar char="●"/>
            </a:pPr>
            <a:r>
              <a:rPr lang="it" sz="2150">
                <a:solidFill>
                  <a:srgbClr val="00EAFF"/>
                </a:solidFill>
              </a:rPr>
              <a:t>Only one object</a:t>
            </a:r>
            <a:endParaRPr sz="2150">
              <a:solidFill>
                <a:srgbClr val="00EAFF"/>
              </a:solidFill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it" sz="2050"/>
              <a:t>Base in contact with the ground</a:t>
            </a:r>
            <a:endParaRPr sz="2050"/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it" sz="2050"/>
              <a:t>Any of the possible classes</a:t>
            </a:r>
            <a:endParaRPr sz="20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00EAFF"/>
              </a:buClr>
              <a:buSzPts val="2150"/>
              <a:buChar char="●"/>
            </a:pPr>
            <a:r>
              <a:rPr lang="it" sz="2150">
                <a:solidFill>
                  <a:srgbClr val="00EAFF"/>
                </a:solidFill>
              </a:rPr>
              <a:t>Objective:</a:t>
            </a:r>
            <a:endParaRPr sz="2150">
              <a:solidFill>
                <a:srgbClr val="00EAFF"/>
              </a:solidFill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it" sz="2050"/>
              <a:t>Recognize the block and its position</a:t>
            </a:r>
            <a:endParaRPr sz="2050"/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it" sz="2050"/>
              <a:t>Pick the block from the original position </a:t>
            </a:r>
            <a:endParaRPr sz="205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it" sz="2050"/>
              <a:t>Move the block to the final position</a:t>
            </a:r>
            <a:r>
              <a:rPr lang="it" sz="2300"/>
              <a:t> </a:t>
            </a:r>
            <a:endParaRPr sz="2300"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19732" l="35656" r="44227" t="3902"/>
          <a:stretch/>
        </p:blipFill>
        <p:spPr>
          <a:xfrm>
            <a:off x="6602200" y="1472550"/>
            <a:ext cx="2126724" cy="302782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 title="Simulation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15200" cy="509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 u="sng"/>
              <a:t>PERCEPTION</a:t>
            </a:r>
            <a:endParaRPr b="1" sz="3000" u="sng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13700" y="1634350"/>
            <a:ext cx="82065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t" sz="2150"/>
              <a:t>Ability of a robot to </a:t>
            </a:r>
            <a:r>
              <a:rPr lang="it" sz="2150">
                <a:solidFill>
                  <a:srgbClr val="00EAFF"/>
                </a:solidFill>
              </a:rPr>
              <a:t>perceive </a:t>
            </a:r>
            <a:r>
              <a:rPr lang="it" sz="2150"/>
              <a:t>and </a:t>
            </a:r>
            <a:r>
              <a:rPr lang="it" sz="2150">
                <a:solidFill>
                  <a:srgbClr val="00EAFF"/>
                </a:solidFill>
              </a:rPr>
              <a:t>understand </a:t>
            </a:r>
            <a:r>
              <a:rPr lang="it" sz="2150"/>
              <a:t>its surrounding </a:t>
            </a:r>
            <a:endParaRPr sz="2150"/>
          </a:p>
          <a:p>
            <a:pPr indent="-365125" lvl="1" marL="914400" rtl="0" algn="l">
              <a:spcBef>
                <a:spcPts val="0"/>
              </a:spcBef>
              <a:spcAft>
                <a:spcPts val="0"/>
              </a:spcAft>
              <a:buSzPts val="2150"/>
              <a:buChar char="○"/>
            </a:pPr>
            <a:r>
              <a:rPr lang="it" sz="2150"/>
              <a:t>Sensors like cameras</a:t>
            </a:r>
            <a:endParaRPr sz="2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65125" lvl="0" marL="457200" rtl="0" algn="l">
              <a:spcBef>
                <a:spcPts val="1200"/>
              </a:spcBef>
              <a:spcAft>
                <a:spcPts val="0"/>
              </a:spcAft>
              <a:buSzPts val="2150"/>
              <a:buChar char="●"/>
            </a:pPr>
            <a:r>
              <a:rPr lang="it" sz="2150"/>
              <a:t>We need to </a:t>
            </a:r>
            <a:r>
              <a:rPr lang="it" sz="2150">
                <a:solidFill>
                  <a:srgbClr val="00EAFF"/>
                </a:solidFill>
              </a:rPr>
              <a:t>locate </a:t>
            </a:r>
            <a:r>
              <a:rPr lang="it" sz="2150"/>
              <a:t>and </a:t>
            </a:r>
            <a:r>
              <a:rPr lang="it" sz="2150">
                <a:solidFill>
                  <a:srgbClr val="00EAFF"/>
                </a:solidFill>
              </a:rPr>
              <a:t>detect </a:t>
            </a:r>
            <a:r>
              <a:rPr lang="it" sz="2150"/>
              <a:t>the </a:t>
            </a:r>
            <a:r>
              <a:rPr lang="it" sz="2150">
                <a:solidFill>
                  <a:srgbClr val="00EAFF"/>
                </a:solidFill>
              </a:rPr>
              <a:t>blocks </a:t>
            </a:r>
            <a:endParaRPr sz="2150">
              <a:solidFill>
                <a:srgbClr val="00EAFF"/>
              </a:solidFill>
            </a:endParaRPr>
          </a:p>
          <a:p>
            <a:pPr indent="-365125" lvl="1" marL="914400" rtl="0" algn="l">
              <a:spcBef>
                <a:spcPts val="0"/>
              </a:spcBef>
              <a:spcAft>
                <a:spcPts val="0"/>
              </a:spcAft>
              <a:buSzPts val="2150"/>
              <a:buChar char="○"/>
            </a:pPr>
            <a:r>
              <a:rPr lang="it" sz="2150"/>
              <a:t>They are in the workspace of robot manipulator</a:t>
            </a:r>
            <a:endParaRPr sz="2150"/>
          </a:p>
          <a:p>
            <a:pPr indent="-365125" lvl="1" marL="914400" rtl="0" algn="l">
              <a:spcBef>
                <a:spcPts val="0"/>
              </a:spcBef>
              <a:spcAft>
                <a:spcPts val="0"/>
              </a:spcAft>
              <a:buSzPts val="2150"/>
              <a:buChar char="○"/>
            </a:pPr>
            <a:r>
              <a:rPr lang="it" sz="2150"/>
              <a:t>We use ZED camera</a:t>
            </a:r>
            <a:endParaRPr sz="2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/>
              <a:t>ROBOFLOW</a:t>
            </a:r>
            <a:endParaRPr b="1" sz="28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10875" y="1426300"/>
            <a:ext cx="86919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It is an external service to </a:t>
            </a:r>
            <a:r>
              <a:rPr lang="it" sz="2100">
                <a:solidFill>
                  <a:srgbClr val="00EAFF"/>
                </a:solidFill>
              </a:rPr>
              <a:t>train </a:t>
            </a:r>
            <a:r>
              <a:rPr lang="it" sz="2100"/>
              <a:t>the robot’s </a:t>
            </a:r>
            <a:r>
              <a:rPr lang="it" sz="2100">
                <a:solidFill>
                  <a:srgbClr val="00EAFF"/>
                </a:solidFill>
              </a:rPr>
              <a:t>perception </a:t>
            </a:r>
            <a:r>
              <a:rPr lang="it" sz="2100"/>
              <a:t>system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it" sz="2100"/>
              <a:t>It offers tools for image processing and analysis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it" sz="2100"/>
              <a:t>We train the model with labelled images containing blocks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Our program </a:t>
            </a:r>
            <a:r>
              <a:rPr i="1" lang="it" sz="2100">
                <a:solidFill>
                  <a:srgbClr val="00EAFF"/>
                </a:solidFill>
              </a:rPr>
              <a:t>cameraListener.cpp</a:t>
            </a:r>
            <a:r>
              <a:rPr lang="it" sz="2100"/>
              <a:t>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it" sz="2100"/>
              <a:t>manages images coming from ZED camera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it" sz="2100"/>
              <a:t>images are sent to Roboflow 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it" sz="2100"/>
              <a:t>it returns location and class of objects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it" sz="2100"/>
              <a:t>internal processing and publishes  information on ROS topic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 u="sng"/>
              <a:t>MOTION</a:t>
            </a:r>
            <a:endParaRPr b="1"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586575" y="1356950"/>
            <a:ext cx="87318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050"/>
              <a:t>The robotic arm must move correctly</a:t>
            </a:r>
            <a:endParaRPr sz="205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050"/>
              <a:t>Arm should travel as little road as possible</a:t>
            </a:r>
            <a:endParaRPr sz="205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050"/>
              <a:t>Follow a linear trajectory</a:t>
            </a:r>
            <a:endParaRPr sz="205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EAFF"/>
              </a:buClr>
              <a:buSzPts val="2200"/>
              <a:buChar char="●"/>
            </a:pPr>
            <a:r>
              <a:rPr lang="it" sz="2050">
                <a:solidFill>
                  <a:srgbClr val="00EAFF"/>
                </a:solidFill>
              </a:rPr>
              <a:t>Forward kinematics</a:t>
            </a:r>
            <a:endParaRPr sz="2050">
              <a:solidFill>
                <a:srgbClr val="00EA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050"/>
              <a:t>Calculate the position and orientation of the end effector</a:t>
            </a:r>
            <a:endParaRPr sz="205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050"/>
              <a:t>Possible thanks to the </a:t>
            </a:r>
            <a:r>
              <a:rPr lang="it" sz="2050"/>
              <a:t>knowledge of  </a:t>
            </a:r>
            <a:r>
              <a:rPr lang="it" sz="2050"/>
              <a:t>joint parameters</a:t>
            </a:r>
            <a:endParaRPr sz="205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EAFF"/>
              </a:buClr>
              <a:buSzPts val="2200"/>
              <a:buChar char="●"/>
            </a:pPr>
            <a:r>
              <a:rPr lang="it" sz="2050">
                <a:solidFill>
                  <a:srgbClr val="00EAFF"/>
                </a:solidFill>
              </a:rPr>
              <a:t>Inverse kinematics</a:t>
            </a:r>
            <a:endParaRPr sz="2050">
              <a:solidFill>
                <a:srgbClr val="00EA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050"/>
              <a:t>Determines the position that the robot must assume in order to reach a given position of the robot's end effector</a:t>
            </a:r>
            <a:endParaRPr sz="20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 u="sng"/>
              <a:t>PLANNING</a:t>
            </a:r>
            <a:endParaRPr b="1" sz="30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002675" y="1414725"/>
            <a:ext cx="6616500" cy="32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55"/>
              <a:buChar char="●"/>
            </a:pPr>
            <a:r>
              <a:rPr lang="it" sz="2027"/>
              <a:t>How a block should be </a:t>
            </a:r>
            <a:r>
              <a:rPr lang="it" sz="2027">
                <a:solidFill>
                  <a:srgbClr val="00EAFF"/>
                </a:solidFill>
              </a:rPr>
              <a:t>moved</a:t>
            </a:r>
            <a:endParaRPr sz="2027">
              <a:solidFill>
                <a:srgbClr val="00EAFF"/>
              </a:solidFill>
            </a:endParaRPr>
          </a:p>
          <a:p>
            <a:pPr indent="-35734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28"/>
              <a:buChar char="○"/>
            </a:pPr>
            <a:r>
              <a:rPr lang="it" sz="2027"/>
              <a:t>Manage the entire movement part of the robot</a:t>
            </a:r>
            <a:endParaRPr sz="327"/>
          </a:p>
          <a:p>
            <a:pPr indent="-3654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55"/>
              <a:buChar char="●"/>
            </a:pPr>
            <a:r>
              <a:rPr lang="it" sz="2027"/>
              <a:t>The </a:t>
            </a:r>
            <a:r>
              <a:rPr lang="it" sz="2027">
                <a:solidFill>
                  <a:srgbClr val="00EAFF"/>
                </a:solidFill>
              </a:rPr>
              <a:t>robotic arm</a:t>
            </a:r>
            <a:r>
              <a:rPr lang="it" sz="2027"/>
              <a:t> moves:</a:t>
            </a:r>
            <a:endParaRPr sz="2027"/>
          </a:p>
          <a:p>
            <a:pPr indent="-36544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55"/>
              <a:buChar char="○"/>
            </a:pPr>
            <a:r>
              <a:rPr lang="it" sz="2027"/>
              <a:t>up above the block</a:t>
            </a:r>
            <a:endParaRPr sz="2027"/>
          </a:p>
          <a:p>
            <a:pPr indent="-36544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55"/>
              <a:buChar char="○"/>
            </a:pPr>
            <a:r>
              <a:rPr lang="it" sz="2027"/>
              <a:t>descends </a:t>
            </a:r>
            <a:endParaRPr sz="2027"/>
          </a:p>
          <a:p>
            <a:pPr indent="-36544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55"/>
              <a:buChar char="○"/>
            </a:pPr>
            <a:r>
              <a:rPr lang="it" sz="2027"/>
              <a:t>moves the gripper in order to grab it</a:t>
            </a:r>
            <a:endParaRPr sz="2027"/>
          </a:p>
          <a:p>
            <a:pPr indent="-36544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55"/>
              <a:buChar char="○"/>
            </a:pPr>
            <a:r>
              <a:rPr lang="it" sz="2027"/>
              <a:t>moves above the final position</a:t>
            </a:r>
            <a:endParaRPr sz="2027"/>
          </a:p>
          <a:p>
            <a:pPr indent="-36544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55"/>
              <a:buChar char="○"/>
            </a:pPr>
            <a:r>
              <a:rPr lang="it" sz="2027"/>
              <a:t>descends again </a:t>
            </a:r>
            <a:endParaRPr sz="2027"/>
          </a:p>
          <a:p>
            <a:pPr indent="-36544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55"/>
              <a:buChar char="○"/>
            </a:pPr>
            <a:r>
              <a:rPr lang="it" sz="2027"/>
              <a:t>releases the block</a:t>
            </a:r>
            <a:endParaRPr sz="2027"/>
          </a:p>
          <a:p>
            <a:pPr indent="-36544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55"/>
              <a:buChar char="○"/>
            </a:pPr>
            <a:r>
              <a:rPr lang="it" sz="2027"/>
              <a:t>gets up and goes away</a:t>
            </a:r>
            <a:endParaRPr sz="20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