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021CA2FA-5257-4D49-9962-0B0088E9D19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719"/>
  </p:normalViewPr>
  <p:slideViewPr>
    <p:cSldViewPr snapToGrid="0">
      <p:cViewPr>
        <p:scale>
          <a:sx n="90" d="100"/>
          <a:sy n="90" d="100"/>
        </p:scale>
        <p:origin x="24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0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2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2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7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6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4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7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5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48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42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6/28/25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591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amilake.com/61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1BC5A67-118C-4E4F-B36D-98915F747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uci laser al neon allineate a formare un triangolo">
            <a:extLst>
              <a:ext uri="{FF2B5EF4-FFF2-40B4-BE49-F238E27FC236}">
                <a16:creationId xmlns:a16="http://schemas.microsoft.com/office/drawing/2014/main" id="{45CBB5B8-7918-9F43-D6E9-0B7C4BE8B7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8754" r="-2" b="1276"/>
          <a:stretch>
            <a:fillRect/>
          </a:stretch>
        </p:blipFill>
        <p:spPr>
          <a:xfrm>
            <a:off x="-4199" y="10"/>
            <a:ext cx="12196199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20F8B35-FE0B-427D-9196-5DB8CC697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6494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D11A90E-4B6C-1FCB-62BD-EABF92F3F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1849" y="1921623"/>
            <a:ext cx="6868301" cy="1750731"/>
          </a:xfrm>
        </p:spPr>
        <p:txBody>
          <a:bodyPr anchor="b">
            <a:normAutofit/>
          </a:bodyPr>
          <a:lstStyle/>
          <a:p>
            <a:pPr algn="ctr"/>
            <a:r>
              <a:rPr lang="it-IT">
                <a:solidFill>
                  <a:srgbClr val="FFFFFF"/>
                </a:solidFill>
              </a:rPr>
              <a:t>Brute Force Wi-fi - Attack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014FE90-1909-30BE-73B9-02844210A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8496" y="4936376"/>
            <a:ext cx="3295006" cy="847166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it-IT">
                <a:solidFill>
                  <a:srgbClr val="FFFFFF"/>
                </a:solidFill>
              </a:rPr>
              <a:t>Flipper Zero &amp;</a:t>
            </a:r>
          </a:p>
          <a:p>
            <a:pPr algn="ctr">
              <a:lnSpc>
                <a:spcPct val="110000"/>
              </a:lnSpc>
            </a:pPr>
            <a:r>
              <a:rPr lang="it-IT">
                <a:solidFill>
                  <a:srgbClr val="FFFFFF"/>
                </a:solidFill>
              </a:rPr>
              <a:t>Kali Linux</a:t>
            </a:r>
          </a:p>
        </p:txBody>
      </p:sp>
      <p:cxnSp>
        <p:nvCxnSpPr>
          <p:cNvPr id="40" name="Straight Connector 19">
            <a:extLst>
              <a:ext uri="{FF2B5EF4-FFF2-40B4-BE49-F238E27FC236}">
                <a16:creationId xmlns:a16="http://schemas.microsoft.com/office/drawing/2014/main" id="{EF59B18A-94FC-4D49-98EB-BEC65B321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76602" y="4316294"/>
            <a:ext cx="1458419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38F972C-B4F2-2341-60B3-205778DD4312}"/>
              </a:ext>
            </a:extLst>
          </p:cNvPr>
          <p:cNvSpPr txBox="1"/>
          <p:nvPr/>
        </p:nvSpPr>
        <p:spPr>
          <a:xfrm>
            <a:off x="9891712" y="6057900"/>
            <a:ext cx="255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Montserrat" pitchFamily="2" charset="77"/>
              </a:rPr>
              <a:t>A cura di</a:t>
            </a:r>
          </a:p>
          <a:p>
            <a:r>
              <a:rPr lang="it-IT" b="1" dirty="0">
                <a:latin typeface="Montserrat" pitchFamily="2" charset="77"/>
              </a:rPr>
              <a:t>Riccardo Carini</a:t>
            </a:r>
          </a:p>
        </p:txBody>
      </p:sp>
      <p:pic>
        <p:nvPicPr>
          <p:cNvPr id="7" name="Immagine 6" descr="Immagine che contiene testo, Carattere, logo, emblema&#10;&#10;Il contenuto generato dall'IA potrebbe non essere corretto.">
            <a:extLst>
              <a:ext uri="{FF2B5EF4-FFF2-40B4-BE49-F238E27FC236}">
                <a16:creationId xmlns:a16="http://schemas.microsoft.com/office/drawing/2014/main" id="{D4A4D753-F3DC-7740-7EE7-5BD6CF279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160" y="153769"/>
            <a:ext cx="1781296" cy="131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65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9D075F-A6A1-AC40-6CA7-A8EFEF69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In questo momento stiamo mandando i pacchetti </a:t>
            </a:r>
            <a:r>
              <a:rPr lang="it-IT" dirty="0" err="1"/>
              <a:t>deauth</a:t>
            </a:r>
            <a:r>
              <a:rPr lang="it-IT" dirty="0"/>
              <a:t> per fare disconnettere i dispositivi dalla rete</a:t>
            </a:r>
          </a:p>
        </p:txBody>
      </p:sp>
      <p:pic>
        <p:nvPicPr>
          <p:cNvPr id="5" name="Segnaposto contenuto 4" descr="Immagine che contiene testo, Carattere, schermata&#10;&#10;Il contenuto generato dall'IA potrebbe non essere corretto.">
            <a:extLst>
              <a:ext uri="{FF2B5EF4-FFF2-40B4-BE49-F238E27FC236}">
                <a16:creationId xmlns:a16="http://schemas.microsoft.com/office/drawing/2014/main" id="{EF3327DD-A694-A1C7-19FD-3CCDCBCB5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256" y="2391569"/>
            <a:ext cx="6502400" cy="3251200"/>
          </a:xfrm>
        </p:spPr>
      </p:pic>
      <p:pic>
        <p:nvPicPr>
          <p:cNvPr id="6" name="Immagine 5" descr="Immagine che contiene testo, Carattere, logo, emblema&#10;&#10;Il contenuto generato dall'IA potrebbe non essere corretto.">
            <a:extLst>
              <a:ext uri="{FF2B5EF4-FFF2-40B4-BE49-F238E27FC236}">
                <a16:creationId xmlns:a16="http://schemas.microsoft.com/office/drawing/2014/main" id="{DB854EB4-BA2F-173A-897C-F57555269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160" y="153769"/>
            <a:ext cx="1781296" cy="131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7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013075-0358-BD9B-E603-8201F72B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Subito dopo andiamo a sniffare il traffico per intercettare il pacchetto di </a:t>
            </a:r>
            <a:r>
              <a:rPr lang="it-IT" dirty="0" err="1"/>
              <a:t>handshake</a:t>
            </a:r>
            <a:endParaRPr lang="it-IT" dirty="0"/>
          </a:p>
        </p:txBody>
      </p:sp>
      <p:pic>
        <p:nvPicPr>
          <p:cNvPr id="5" name="Segnaposto contenuto 4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2153237C-E9C4-417A-F97C-A5CBFD1A6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256" y="2391569"/>
            <a:ext cx="6502400" cy="3251200"/>
          </a:xfrm>
        </p:spPr>
      </p:pic>
      <p:pic>
        <p:nvPicPr>
          <p:cNvPr id="6" name="Immagine 5" descr="Immagine che contiene testo, Carattere, logo, emblema&#10;&#10;Il contenuto generato dall'IA potrebbe non essere corretto.">
            <a:extLst>
              <a:ext uri="{FF2B5EF4-FFF2-40B4-BE49-F238E27FC236}">
                <a16:creationId xmlns:a16="http://schemas.microsoft.com/office/drawing/2014/main" id="{6C910567-612D-3F6C-925D-9D1DB7B54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160" y="153769"/>
            <a:ext cx="1781296" cy="131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2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BD876C-4B3C-6266-E676-88F29DE3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984171"/>
            <a:ext cx="4085665" cy="21691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Spostiamoci quindi su Kali Linux dopo avere recuperato il file ‘sniffraw_0.pcap’ dal Flipper, questo file è il risultato dello sniffing che ha svolto il Flipper.</a:t>
            </a:r>
          </a:p>
        </p:txBody>
      </p:sp>
      <p:pic>
        <p:nvPicPr>
          <p:cNvPr id="5" name="Segnaposto contenuto 4" descr="Immagine che contiene testo, schermata, Carattere, Blu elettrico&#10;&#10;Il contenuto generato dall'IA potrebbe non essere corretto.">
            <a:extLst>
              <a:ext uri="{FF2B5EF4-FFF2-40B4-BE49-F238E27FC236}">
                <a16:creationId xmlns:a16="http://schemas.microsoft.com/office/drawing/2014/main" id="{F59E4D92-CBA1-ABC8-BFD9-E6A9D3B7E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819511"/>
            <a:ext cx="10782300" cy="234514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02F1FA8-4DD7-1C73-2745-62341FACE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506" y="3958297"/>
            <a:ext cx="4637736" cy="2195027"/>
          </a:xfrm>
        </p:spPr>
        <p:txBody>
          <a:bodyPr anchor="ctr">
            <a:normAutofit/>
          </a:bodyPr>
          <a:lstStyle/>
          <a:p>
            <a:r>
              <a:rPr lang="en-US" dirty="0" err="1"/>
              <a:t>Lanciamo</a:t>
            </a:r>
            <a:r>
              <a:rPr lang="en-US" dirty="0"/>
              <a:t> </a:t>
            </a:r>
            <a:r>
              <a:rPr lang="en-US" dirty="0" err="1"/>
              <a:t>quindi</a:t>
            </a:r>
            <a:r>
              <a:rPr lang="en-US" dirty="0"/>
              <a:t> il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suite </a:t>
            </a:r>
            <a:r>
              <a:rPr lang="en-US" dirty="0" err="1"/>
              <a:t>aircrack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ci </a:t>
            </a:r>
            <a:r>
              <a:rPr lang="en-US" dirty="0" err="1"/>
              <a:t>permetterà</a:t>
            </a:r>
            <a:r>
              <a:rPr lang="en-US" dirty="0"/>
              <a:t> di </a:t>
            </a:r>
            <a:r>
              <a:rPr lang="en-US" dirty="0" err="1"/>
              <a:t>trovare</a:t>
            </a:r>
            <a:r>
              <a:rPr lang="en-US" dirty="0"/>
              <a:t> la password del </a:t>
            </a:r>
            <a:r>
              <a:rPr lang="en-US" dirty="0" err="1"/>
              <a:t>Wifi</a:t>
            </a:r>
            <a:r>
              <a:rPr lang="en-US" dirty="0"/>
              <a:t> target se la </a:t>
            </a:r>
            <a:r>
              <a:rPr lang="en-US" dirty="0" err="1"/>
              <a:t>stessa</a:t>
            </a:r>
            <a:r>
              <a:rPr lang="en-US" dirty="0"/>
              <a:t> </a:t>
            </a:r>
            <a:r>
              <a:rPr lang="en-US" dirty="0" err="1"/>
              <a:t>è</a:t>
            </a:r>
            <a:r>
              <a:rPr lang="en-US" dirty="0"/>
              <a:t> </a:t>
            </a:r>
            <a:r>
              <a:rPr lang="en-US" dirty="0" err="1"/>
              <a:t>presente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file </a:t>
            </a:r>
            <a:r>
              <a:rPr lang="en-US" dirty="0" err="1"/>
              <a:t>rockyou.txt</a:t>
            </a:r>
            <a:r>
              <a:rPr lang="en-US" dirty="0"/>
              <a:t>, file con le password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comuni</a:t>
            </a:r>
            <a:r>
              <a:rPr lang="en-US" dirty="0"/>
              <a:t> al mondo.</a:t>
            </a:r>
          </a:p>
        </p:txBody>
      </p:sp>
      <p:pic>
        <p:nvPicPr>
          <p:cNvPr id="6" name="Immagine 5" descr="Immagine che contiene testo, Carattere, logo, emblema&#10;&#10;Il contenuto generato dall'IA potrebbe non essere corretto.">
            <a:extLst>
              <a:ext uri="{FF2B5EF4-FFF2-40B4-BE49-F238E27FC236}">
                <a16:creationId xmlns:a16="http://schemas.microsoft.com/office/drawing/2014/main" id="{61B2E6EC-C8DE-99A2-587B-D289A2943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160" y="153769"/>
            <a:ext cx="1781296" cy="131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51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307A4E-2B15-61B0-6785-F11040E3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Selezioniamo la rete target tra quelle di cui il Flipper ha raccolto pacchetti</a:t>
            </a:r>
          </a:p>
        </p:txBody>
      </p:sp>
      <p:pic>
        <p:nvPicPr>
          <p:cNvPr id="5" name="Segnaposto contenuto 4" descr="Immagine che contiene testo, schermata, Software multimediale, software&#10;&#10;Il contenuto generato dall'IA potrebbe non essere corretto.">
            <a:extLst>
              <a:ext uri="{FF2B5EF4-FFF2-40B4-BE49-F238E27FC236}">
                <a16:creationId xmlns:a16="http://schemas.microsoft.com/office/drawing/2014/main" id="{3BD37E8D-EF9E-27D1-8719-35C95DC15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102" y="2065338"/>
            <a:ext cx="6398708" cy="3903662"/>
          </a:xfr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6C877AE4-B2E1-2C4A-315F-3DAF03AC5F46}"/>
              </a:ext>
            </a:extLst>
          </p:cNvPr>
          <p:cNvSpPr/>
          <p:nvPr/>
        </p:nvSpPr>
        <p:spPr>
          <a:xfrm>
            <a:off x="3016155" y="4674358"/>
            <a:ext cx="4053385" cy="129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 descr="Immagine che contiene testo, Carattere, logo, emblema&#10;&#10;Il contenuto generato dall'IA potrebbe non essere corretto.">
            <a:extLst>
              <a:ext uri="{FF2B5EF4-FFF2-40B4-BE49-F238E27FC236}">
                <a16:creationId xmlns:a16="http://schemas.microsoft.com/office/drawing/2014/main" id="{EFA653CE-2092-841B-2AB5-C016F6983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160" y="153769"/>
            <a:ext cx="1781296" cy="131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99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AA68E4-2949-9B1D-4306-6E065233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76" y="1506072"/>
            <a:ext cx="4979254" cy="37794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/>
              <a:t>Kali ci restituirà la password in chiaro, ciò significa che il flipper è riuscito ad intercettare il pacchetto di Handshake e che nel file rockyou.txt era presente la password usata.</a:t>
            </a:r>
          </a:p>
        </p:txBody>
      </p:sp>
      <p:pic>
        <p:nvPicPr>
          <p:cNvPr id="5" name="Segnaposto contenuto 4" descr="Immagine che contiene testo, schermata, software, Carattere&#10;&#10;Il contenuto generato dall'IA potrebbe non essere corretto.">
            <a:extLst>
              <a:ext uri="{FF2B5EF4-FFF2-40B4-BE49-F238E27FC236}">
                <a16:creationId xmlns:a16="http://schemas.microsoft.com/office/drawing/2014/main" id="{CFAC612B-2A1E-4285-5BF4-FEADC911B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887" y="908640"/>
            <a:ext cx="6341181" cy="447053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FA7EBC1A-D325-75D5-C908-F145A55A0EB7}"/>
              </a:ext>
            </a:extLst>
          </p:cNvPr>
          <p:cNvSpPr/>
          <p:nvPr/>
        </p:nvSpPr>
        <p:spPr>
          <a:xfrm>
            <a:off x="7429499" y="3143906"/>
            <a:ext cx="2171701" cy="285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 descr="Immagine che contiene testo, Carattere, logo, emblema&#10;&#10;Il contenuto generato dall'IA potrebbe non essere corretto.">
            <a:extLst>
              <a:ext uri="{FF2B5EF4-FFF2-40B4-BE49-F238E27FC236}">
                <a16:creationId xmlns:a16="http://schemas.microsoft.com/office/drawing/2014/main" id="{5A98B75F-B891-A165-1545-7B684078C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160" y="153769"/>
            <a:ext cx="1781296" cy="131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31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CB223A2-BDFD-DBAA-0E72-5AE0EEC53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76" y="1506072"/>
            <a:ext cx="4979254" cy="37794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Grazie per l’attenzione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562ECF-34FE-97E9-0E21-E0A2D8179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042" y="5727782"/>
            <a:ext cx="10381316" cy="464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1800" cap="all" spc="300" dirty="0" err="1"/>
              <a:t>Contatti</a:t>
            </a:r>
            <a:r>
              <a:rPr lang="en-US" sz="1800" cap="all" spc="300" dirty="0"/>
              <a:t>: riccardo.carini2@studio.unibo.it</a:t>
            </a:r>
          </a:p>
        </p:txBody>
      </p:sp>
      <p:pic>
        <p:nvPicPr>
          <p:cNvPr id="7" name="Graphic 6" descr="Busta">
            <a:extLst>
              <a:ext uri="{FF2B5EF4-FFF2-40B4-BE49-F238E27FC236}">
                <a16:creationId xmlns:a16="http://schemas.microsoft.com/office/drawing/2014/main" id="{3166972E-6073-B628-FDF9-ACF98DE9F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399" y="876308"/>
            <a:ext cx="4304764" cy="4304764"/>
          </a:xfrm>
          <a:prstGeom prst="rect">
            <a:avLst/>
          </a:prstGeom>
        </p:spPr>
      </p:pic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 descr="Immagine che contiene testo, Carattere, logo, emblema&#10;&#10;Il contenuto generato dall'IA potrebbe non essere corretto.">
            <a:extLst>
              <a:ext uri="{FF2B5EF4-FFF2-40B4-BE49-F238E27FC236}">
                <a16:creationId xmlns:a16="http://schemas.microsoft.com/office/drawing/2014/main" id="{5A626C6D-5CB9-B45C-5120-9EF9F17ED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3160" y="153769"/>
            <a:ext cx="1781296" cy="131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4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3BB2EB0-C115-FA76-8E53-DD2EC511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743321"/>
            <a:ext cx="3707989" cy="3698893"/>
          </a:xfrm>
        </p:spPr>
        <p:txBody>
          <a:bodyPr anchor="t">
            <a:normAutofit/>
          </a:bodyPr>
          <a:lstStyle/>
          <a:p>
            <a:pPr algn="r"/>
            <a:r>
              <a:rPr lang="it-IT" dirty="0"/>
              <a:t>Procedura tramite </a:t>
            </a:r>
            <a:r>
              <a:rPr lang="it-IT" dirty="0" err="1"/>
              <a:t>FlipperZero</a:t>
            </a:r>
            <a:endParaRPr lang="it-IT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876300"/>
            <a:ext cx="0" cy="51816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gnaposto contenuto 4" descr="Immagine che contiene testo, design, arancione&#10;&#10;Il contenuto generato dall'IA potrebbe non essere corretto.">
            <a:extLst>
              <a:ext uri="{FF2B5EF4-FFF2-40B4-BE49-F238E27FC236}">
                <a16:creationId xmlns:a16="http://schemas.microsoft.com/office/drawing/2014/main" id="{73B52167-83B6-5978-9B31-3F41F5322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07100" y="1032339"/>
            <a:ext cx="4930775" cy="4928260"/>
          </a:xfrm>
        </p:spPr>
      </p:pic>
      <p:pic>
        <p:nvPicPr>
          <p:cNvPr id="7" name="Immagine 6" descr="Immagine che contiene testo, Carattere, logo, emblema&#10;&#10;Il contenuto generato dall'IA potrebbe non essere corretto.">
            <a:extLst>
              <a:ext uri="{FF2B5EF4-FFF2-40B4-BE49-F238E27FC236}">
                <a16:creationId xmlns:a16="http://schemas.microsoft.com/office/drawing/2014/main" id="{D182426F-9A1B-C494-837B-601290B83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3160" y="153769"/>
            <a:ext cx="1781296" cy="131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84AFDF-E351-B41E-8035-2F9ADF50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Avviamo il </a:t>
            </a:r>
            <a:r>
              <a:rPr lang="it-IT" dirty="0" err="1"/>
              <a:t>Marauder</a:t>
            </a:r>
            <a:r>
              <a:rPr lang="it-IT" dirty="0"/>
              <a:t>, lo script che ci permetterà di interfacciarci con la rete</a:t>
            </a:r>
          </a:p>
        </p:txBody>
      </p:sp>
      <p:pic>
        <p:nvPicPr>
          <p:cNvPr id="7" name="Segnaposto contenuto 6" descr="Immagine che contiene testo, Carattere, schermata, design&#10;&#10;Il contenuto generato dall'IA potrebbe non essere corretto.">
            <a:extLst>
              <a:ext uri="{FF2B5EF4-FFF2-40B4-BE49-F238E27FC236}">
                <a16:creationId xmlns:a16="http://schemas.microsoft.com/office/drawing/2014/main" id="{6577285B-450F-D7B0-B374-6BD2FDAA2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256" y="2391569"/>
            <a:ext cx="6502400" cy="3251200"/>
          </a:xfrm>
        </p:spPr>
      </p:pic>
      <p:pic>
        <p:nvPicPr>
          <p:cNvPr id="8" name="Immagine 7" descr="Immagine che contiene testo, Carattere, logo, emblema&#10;&#10;Il contenuto generato dall'IA potrebbe non essere corretto.">
            <a:extLst>
              <a:ext uri="{FF2B5EF4-FFF2-40B4-BE49-F238E27FC236}">
                <a16:creationId xmlns:a16="http://schemas.microsoft.com/office/drawing/2014/main" id="{56925971-D37F-CD00-DCC1-130A865E1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160" y="153769"/>
            <a:ext cx="1781296" cy="131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6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E5F02C-A289-3360-DA92-3FD62F8B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Avviamo </a:t>
            </a:r>
            <a:r>
              <a:rPr lang="it-IT"/>
              <a:t>lo scan </a:t>
            </a:r>
            <a:r>
              <a:rPr lang="it-IT" dirty="0"/>
              <a:t>delle </a:t>
            </a:r>
            <a:r>
              <a:rPr lang="it-IT"/>
              <a:t>reti Wifi </a:t>
            </a:r>
            <a:r>
              <a:rPr lang="it-IT" dirty="0"/>
              <a:t>nelle vicinanze</a:t>
            </a:r>
          </a:p>
        </p:txBody>
      </p:sp>
      <p:pic>
        <p:nvPicPr>
          <p:cNvPr id="5" name="Segnaposto contenuto 4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56397D6F-B996-5752-1842-367F45C41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256" y="2391569"/>
            <a:ext cx="6502400" cy="3251200"/>
          </a:xfrm>
        </p:spPr>
      </p:pic>
      <p:pic>
        <p:nvPicPr>
          <p:cNvPr id="6" name="Immagine 5" descr="Immagine che contiene testo, Carattere, logo, emblema&#10;&#10;Il contenuto generato dall'IA potrebbe non essere corretto.">
            <a:extLst>
              <a:ext uri="{FF2B5EF4-FFF2-40B4-BE49-F238E27FC236}">
                <a16:creationId xmlns:a16="http://schemas.microsoft.com/office/drawing/2014/main" id="{73437A2D-29F5-1297-4E15-A65E69CE4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160" y="153769"/>
            <a:ext cx="1781296" cy="131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43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B2659B-BAB3-30AA-9233-2FE93E8C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Una volta scansionate le reti </a:t>
            </a:r>
            <a:r>
              <a:rPr lang="it-IT" dirty="0" err="1"/>
              <a:t>Wifi</a:t>
            </a:r>
            <a:r>
              <a:rPr lang="it-IT" dirty="0"/>
              <a:t> andiamo a selezionare quella target dalla Lista</a:t>
            </a:r>
          </a:p>
        </p:txBody>
      </p:sp>
      <p:pic>
        <p:nvPicPr>
          <p:cNvPr id="5" name="Segnaposto contenuto 4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6EC87C4C-3D60-3930-0FC8-C707AABFD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256" y="2391569"/>
            <a:ext cx="6502400" cy="3251200"/>
          </a:xfrm>
        </p:spPr>
      </p:pic>
      <p:pic>
        <p:nvPicPr>
          <p:cNvPr id="6" name="Immagine 5" descr="Immagine che contiene testo, Carattere, logo, emblema&#10;&#10;Il contenuto generato dall'IA potrebbe non essere corretto.">
            <a:extLst>
              <a:ext uri="{FF2B5EF4-FFF2-40B4-BE49-F238E27FC236}">
                <a16:creationId xmlns:a16="http://schemas.microsoft.com/office/drawing/2014/main" id="{5ABC5FAA-B3F1-77F0-4A49-1ECE20BFD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160" y="153769"/>
            <a:ext cx="1781296" cy="131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45224-6146-8633-065B-23DE7C2B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Quella che ci interessa è la rete 31</a:t>
            </a:r>
          </a:p>
        </p:txBody>
      </p:sp>
      <p:pic>
        <p:nvPicPr>
          <p:cNvPr id="5" name="Segnaposto contenuto 4" descr="Immagine che contiene testo, Carattere, schermata&#10;&#10;Il contenuto generato dall'IA potrebbe non essere corretto.">
            <a:extLst>
              <a:ext uri="{FF2B5EF4-FFF2-40B4-BE49-F238E27FC236}">
                <a16:creationId xmlns:a16="http://schemas.microsoft.com/office/drawing/2014/main" id="{CC4DCA02-E747-D4F9-1FD8-74F560C2C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256" y="2391569"/>
            <a:ext cx="6502400" cy="3251200"/>
          </a:xfr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09F1FCD2-89DB-BF07-4966-B4C09381014E}"/>
              </a:ext>
            </a:extLst>
          </p:cNvPr>
          <p:cNvSpPr/>
          <p:nvPr/>
        </p:nvSpPr>
        <p:spPr>
          <a:xfrm>
            <a:off x="2877344" y="4111162"/>
            <a:ext cx="6078526" cy="681555"/>
          </a:xfrm>
          <a:prstGeom prst="rect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 descr="Immagine che contiene testo, Carattere, logo, emblema&#10;&#10;Il contenuto generato dall'IA potrebbe non essere corretto.">
            <a:extLst>
              <a:ext uri="{FF2B5EF4-FFF2-40B4-BE49-F238E27FC236}">
                <a16:creationId xmlns:a16="http://schemas.microsoft.com/office/drawing/2014/main" id="{AF518E8B-8270-6F31-A811-EE6E5775E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160" y="153769"/>
            <a:ext cx="1781296" cy="131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7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35ED94-5AB9-DCEC-1AB4-9760ECEE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Andiamo nella sezione Seleziona in modo da settare il Target</a:t>
            </a:r>
          </a:p>
        </p:txBody>
      </p:sp>
      <p:pic>
        <p:nvPicPr>
          <p:cNvPr id="5" name="Segnaposto contenuto 4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745F5A86-FC4B-A990-84CC-26085DC1B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256" y="2391569"/>
            <a:ext cx="6502400" cy="3251200"/>
          </a:xfrm>
        </p:spPr>
      </p:pic>
      <p:pic>
        <p:nvPicPr>
          <p:cNvPr id="7" name="Immagine 6" descr="Immagine che contiene testo, Carattere, logo, emblema&#10;&#10;Il contenuto generato dall'IA potrebbe non essere corretto.">
            <a:extLst>
              <a:ext uri="{FF2B5EF4-FFF2-40B4-BE49-F238E27FC236}">
                <a16:creationId xmlns:a16="http://schemas.microsoft.com/office/drawing/2014/main" id="{8F801796-89D3-EB32-7CED-D403DD20E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160" y="153769"/>
            <a:ext cx="1781296" cy="131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9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B3FE0B-EDFC-1C59-22ED-1530F56E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Inseriamo quindi il numero visto in precedenza</a:t>
            </a:r>
          </a:p>
        </p:txBody>
      </p:sp>
      <p:pic>
        <p:nvPicPr>
          <p:cNvPr id="5" name="Segnaposto contenuto 4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D301F61B-13C8-F321-0C30-4EB626467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256" y="2391569"/>
            <a:ext cx="6502400" cy="3251200"/>
          </a:xfrm>
        </p:spPr>
      </p:pic>
      <p:pic>
        <p:nvPicPr>
          <p:cNvPr id="6" name="Immagine 5" descr="Immagine che contiene testo, Carattere, logo, emblema&#10;&#10;Il contenuto generato dall'IA potrebbe non essere corretto.">
            <a:extLst>
              <a:ext uri="{FF2B5EF4-FFF2-40B4-BE49-F238E27FC236}">
                <a16:creationId xmlns:a16="http://schemas.microsoft.com/office/drawing/2014/main" id="{B22FA929-30D8-98E7-2423-C4F074E6B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160" y="153769"/>
            <a:ext cx="1781296" cy="131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701500C-9AF4-65EC-D015-BEF38F60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472874"/>
            <a:ext cx="5262778" cy="157048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400" dirty="0"/>
              <a:t>Andiamo adesso ad effettuare l’attacco vero e proprio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CB24C0-471E-BBCC-94DC-67A1F9264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2354329"/>
            <a:ext cx="5774121" cy="361863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200" dirty="0" err="1"/>
              <a:t>L’attacco</a:t>
            </a:r>
            <a:r>
              <a:rPr lang="en-US" sz="1200" dirty="0"/>
              <a:t> di </a:t>
            </a:r>
            <a:r>
              <a:rPr lang="en-US" sz="1200" dirty="0" err="1"/>
              <a:t>deauthentication</a:t>
            </a:r>
            <a:r>
              <a:rPr lang="en-US" sz="1200" dirty="0"/>
              <a:t> (</a:t>
            </a:r>
            <a:r>
              <a:rPr lang="en-US" sz="1200" dirty="0" err="1"/>
              <a:t>deauth</a:t>
            </a:r>
            <a:r>
              <a:rPr lang="en-US" sz="1200" dirty="0"/>
              <a:t>) </a:t>
            </a:r>
            <a:r>
              <a:rPr lang="en-US" sz="1200" dirty="0" err="1"/>
              <a:t>sfrutta</a:t>
            </a:r>
            <a:r>
              <a:rPr lang="en-US" sz="1200" dirty="0"/>
              <a:t> il </a:t>
            </a:r>
            <a:r>
              <a:rPr lang="en-US" sz="1200" dirty="0" err="1"/>
              <a:t>fatto</a:t>
            </a:r>
            <a:r>
              <a:rPr lang="en-US" sz="1200" dirty="0"/>
              <a:t> </a:t>
            </a:r>
            <a:r>
              <a:rPr lang="en-US" sz="1200" dirty="0" err="1"/>
              <a:t>che</a:t>
            </a:r>
            <a:r>
              <a:rPr lang="en-US" sz="1200" dirty="0"/>
              <a:t> lo standard 802.11 </a:t>
            </a:r>
            <a:r>
              <a:rPr lang="en-US" sz="1200" dirty="0" err="1"/>
              <a:t>prevede</a:t>
            </a:r>
            <a:r>
              <a:rPr lang="en-US" sz="1200" dirty="0"/>
              <a:t> il </a:t>
            </a:r>
            <a:r>
              <a:rPr lang="en-US" sz="1200" dirty="0" err="1"/>
              <a:t>meccanismo</a:t>
            </a:r>
            <a:r>
              <a:rPr lang="en-US" sz="1200" dirty="0"/>
              <a:t> di “</a:t>
            </a:r>
            <a:r>
              <a:rPr lang="en-US" sz="1200" dirty="0" err="1"/>
              <a:t>disconnessione</a:t>
            </a:r>
            <a:r>
              <a:rPr lang="en-US" sz="1200" dirty="0"/>
              <a:t>” </a:t>
            </a:r>
            <a:r>
              <a:rPr lang="en-US" sz="1200" dirty="0" err="1"/>
              <a:t>tramite</a:t>
            </a:r>
            <a:r>
              <a:rPr lang="en-US" sz="1200" dirty="0"/>
              <a:t> un frame </a:t>
            </a:r>
            <a:r>
              <a:rPr lang="en-US" sz="1200" dirty="0" err="1"/>
              <a:t>all’indirizzo</a:t>
            </a:r>
            <a:r>
              <a:rPr lang="en-US" sz="1200" dirty="0"/>
              <a:t> MAC del client o </a:t>
            </a:r>
            <a:r>
              <a:rPr lang="en-US" sz="1200" dirty="0" err="1"/>
              <a:t>dell’AP</a:t>
            </a:r>
            <a:r>
              <a:rPr lang="en-US" sz="1200" dirty="0"/>
              <a:t>. In </a:t>
            </a:r>
            <a:r>
              <a:rPr lang="en-US" sz="1200" dirty="0" err="1"/>
              <a:t>pratica</a:t>
            </a:r>
            <a:r>
              <a:rPr lang="en-US" sz="1200" dirty="0"/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1. </a:t>
            </a:r>
            <a:r>
              <a:rPr lang="en-US" sz="1200" dirty="0" err="1"/>
              <a:t>Invio</a:t>
            </a:r>
            <a:r>
              <a:rPr lang="en-US" sz="1200" dirty="0"/>
              <a:t> del frame di </a:t>
            </a:r>
            <a:r>
              <a:rPr lang="en-US" sz="1200" dirty="0" err="1"/>
              <a:t>deauth</a:t>
            </a:r>
            <a:endParaRPr lang="en-US" sz="12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 err="1"/>
              <a:t>L’attaccante</a:t>
            </a:r>
            <a:r>
              <a:rPr lang="en-US" sz="1200" dirty="0"/>
              <a:t>, </a:t>
            </a:r>
            <a:r>
              <a:rPr lang="en-US" sz="1200" dirty="0" err="1"/>
              <a:t>fingendosi</a:t>
            </a:r>
            <a:r>
              <a:rPr lang="en-US" sz="1200" dirty="0"/>
              <a:t> </a:t>
            </a:r>
            <a:r>
              <a:rPr lang="en-US" sz="1200" dirty="0" err="1"/>
              <a:t>l’access</a:t>
            </a:r>
            <a:r>
              <a:rPr lang="en-US" sz="1200" dirty="0"/>
              <a:t> point (o il client), </a:t>
            </a:r>
            <a:r>
              <a:rPr lang="en-US" sz="1200" dirty="0" err="1"/>
              <a:t>manda</a:t>
            </a:r>
            <a:r>
              <a:rPr lang="en-US" sz="1200" dirty="0"/>
              <a:t> uno o </a:t>
            </a:r>
            <a:r>
              <a:rPr lang="en-US" sz="1200" dirty="0" err="1"/>
              <a:t>più</a:t>
            </a:r>
            <a:r>
              <a:rPr lang="en-US" sz="1200" dirty="0"/>
              <a:t> frame 802.11 di </a:t>
            </a:r>
            <a:r>
              <a:rPr lang="en-US" sz="1200" dirty="0" err="1"/>
              <a:t>tipo</a:t>
            </a:r>
            <a:r>
              <a:rPr lang="en-US" sz="1200" dirty="0"/>
              <a:t> “</a:t>
            </a:r>
            <a:r>
              <a:rPr lang="en-US" sz="1200" dirty="0" err="1"/>
              <a:t>deauthentication</a:t>
            </a:r>
            <a:r>
              <a:rPr lang="en-US" sz="1200" dirty="0"/>
              <a:t>” al client o </a:t>
            </a:r>
            <a:r>
              <a:rPr lang="en-US" sz="1200" dirty="0" err="1"/>
              <a:t>all’AP</a:t>
            </a:r>
            <a:r>
              <a:rPr lang="en-US" sz="12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2. </a:t>
            </a:r>
            <a:r>
              <a:rPr lang="en-US" sz="1200" dirty="0" err="1"/>
              <a:t>Forzatura</a:t>
            </a:r>
            <a:r>
              <a:rPr lang="en-US" sz="1200" dirty="0"/>
              <a:t> </a:t>
            </a:r>
            <a:r>
              <a:rPr lang="en-US" sz="1200" dirty="0" err="1"/>
              <a:t>della</a:t>
            </a:r>
            <a:r>
              <a:rPr lang="en-US" sz="1200" dirty="0"/>
              <a:t> </a:t>
            </a:r>
            <a:r>
              <a:rPr lang="en-US" sz="1200" dirty="0" err="1"/>
              <a:t>disconnessione</a:t>
            </a:r>
            <a:endParaRPr lang="en-US" sz="12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Al </a:t>
            </a:r>
            <a:r>
              <a:rPr lang="en-US" sz="1200" dirty="0" err="1"/>
              <a:t>ricevimento</a:t>
            </a:r>
            <a:r>
              <a:rPr lang="en-US" sz="1200" dirty="0"/>
              <a:t> del frame, il </a:t>
            </a:r>
            <a:r>
              <a:rPr lang="en-US" sz="1200" dirty="0" err="1"/>
              <a:t>dispositivo</a:t>
            </a:r>
            <a:r>
              <a:rPr lang="en-US" sz="1200" dirty="0"/>
              <a:t> </a:t>
            </a:r>
            <a:r>
              <a:rPr lang="en-US" sz="1200" dirty="0" err="1"/>
              <a:t>bersaglio</a:t>
            </a:r>
            <a:r>
              <a:rPr lang="en-US" sz="1200" dirty="0"/>
              <a:t>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disconnette</a:t>
            </a:r>
            <a:r>
              <a:rPr lang="en-US" sz="1200" dirty="0"/>
              <a:t> </a:t>
            </a:r>
            <a:r>
              <a:rPr lang="en-US" sz="1200" dirty="0" err="1"/>
              <a:t>immediatamente</a:t>
            </a:r>
            <a:r>
              <a:rPr lang="en-US" sz="1200" dirty="0"/>
              <a:t> </a:t>
            </a:r>
            <a:r>
              <a:rPr lang="en-US" sz="1200" dirty="0" err="1"/>
              <a:t>dalla</a:t>
            </a:r>
            <a:r>
              <a:rPr lang="en-US" sz="1200" dirty="0"/>
              <a:t> rete, </a:t>
            </a:r>
            <a:r>
              <a:rPr lang="en-US" sz="1200" dirty="0" err="1"/>
              <a:t>poiché</a:t>
            </a:r>
            <a:r>
              <a:rPr lang="en-US" sz="1200" dirty="0"/>
              <a:t> il frame </a:t>
            </a:r>
            <a:r>
              <a:rPr lang="en-US" sz="1200" dirty="0" err="1"/>
              <a:t>è</a:t>
            </a:r>
            <a:r>
              <a:rPr lang="en-US" sz="1200" dirty="0"/>
              <a:t> </a:t>
            </a:r>
            <a:r>
              <a:rPr lang="en-US" sz="1200" dirty="0" err="1"/>
              <a:t>considerato</a:t>
            </a:r>
            <a:r>
              <a:rPr lang="en-US" sz="1200" dirty="0"/>
              <a:t> </a:t>
            </a:r>
            <a:r>
              <a:rPr lang="en-US" sz="1200" dirty="0" err="1"/>
              <a:t>autentico</a:t>
            </a:r>
            <a:r>
              <a:rPr lang="en-US" sz="1200" dirty="0"/>
              <a:t> (non </a:t>
            </a:r>
            <a:r>
              <a:rPr lang="en-US" sz="1200" dirty="0" err="1"/>
              <a:t>c’è</a:t>
            </a:r>
            <a:r>
              <a:rPr lang="en-US" sz="1200" dirty="0"/>
              <a:t> </a:t>
            </a:r>
            <a:r>
              <a:rPr lang="en-US" sz="1200" dirty="0" err="1"/>
              <a:t>cifratura</a:t>
            </a:r>
            <a:r>
              <a:rPr lang="en-US" sz="1200" dirty="0"/>
              <a:t> o </a:t>
            </a:r>
            <a:r>
              <a:rPr lang="en-US" sz="1200" dirty="0" err="1"/>
              <a:t>firma</a:t>
            </a:r>
            <a:r>
              <a:rPr lang="en-US" sz="1200" dirty="0"/>
              <a:t>).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3. Generazione di nuovo handshake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/>
              <a:t>Quando il client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riconnette</a:t>
            </a:r>
            <a:r>
              <a:rPr lang="en-US" sz="1200" dirty="0"/>
              <a:t> </a:t>
            </a:r>
            <a:r>
              <a:rPr lang="en-US" sz="1200" dirty="0" err="1"/>
              <a:t>automaticamente</a:t>
            </a:r>
            <a:r>
              <a:rPr lang="en-US" sz="1200" dirty="0"/>
              <a:t>, </a:t>
            </a:r>
            <a:r>
              <a:rPr lang="en-US" sz="1200" dirty="0" err="1"/>
              <a:t>viene</a:t>
            </a:r>
            <a:r>
              <a:rPr lang="en-US" sz="1200" dirty="0"/>
              <a:t> </a:t>
            </a:r>
            <a:r>
              <a:rPr lang="en-US" sz="1200" dirty="0" err="1"/>
              <a:t>eseguito</a:t>
            </a:r>
            <a:r>
              <a:rPr lang="en-US" sz="1200" dirty="0"/>
              <a:t> un nuovo EAPOL 4-way handshake per </a:t>
            </a:r>
            <a:r>
              <a:rPr lang="en-US" sz="1200" dirty="0" err="1"/>
              <a:t>ristabilire</a:t>
            </a:r>
            <a:r>
              <a:rPr lang="en-US" sz="1200" dirty="0"/>
              <a:t> la </a:t>
            </a:r>
            <a:r>
              <a:rPr lang="en-US" sz="1200" dirty="0" err="1"/>
              <a:t>sessione</a:t>
            </a:r>
            <a:r>
              <a:rPr lang="en-US" sz="1200" dirty="0"/>
              <a:t> </a:t>
            </a:r>
            <a:r>
              <a:rPr lang="en-US" sz="1200" dirty="0" err="1"/>
              <a:t>protetta</a:t>
            </a:r>
            <a:r>
              <a:rPr lang="en-US" sz="1200" dirty="0"/>
              <a:t>. </a:t>
            </a:r>
            <a:r>
              <a:rPr lang="en-US" sz="1200" dirty="0" err="1"/>
              <a:t>Catturando</a:t>
            </a:r>
            <a:r>
              <a:rPr lang="en-US" sz="1200" dirty="0"/>
              <a:t> </a:t>
            </a:r>
            <a:r>
              <a:rPr lang="en-US" sz="1200" dirty="0" err="1"/>
              <a:t>questi</a:t>
            </a:r>
            <a:r>
              <a:rPr lang="en-US" sz="1200" dirty="0"/>
              <a:t> </a:t>
            </a:r>
            <a:r>
              <a:rPr lang="en-US" sz="1200" dirty="0" err="1"/>
              <a:t>pacchetti</a:t>
            </a:r>
            <a:r>
              <a:rPr lang="en-US" sz="1200" dirty="0"/>
              <a:t>, </a:t>
            </a:r>
            <a:r>
              <a:rPr lang="en-US" sz="1200" dirty="0" err="1"/>
              <a:t>l’attaccante</a:t>
            </a:r>
            <a:r>
              <a:rPr lang="en-US" sz="1200" dirty="0"/>
              <a:t> </a:t>
            </a:r>
            <a:r>
              <a:rPr lang="en-US" sz="1200" dirty="0" err="1"/>
              <a:t>ottiene</a:t>
            </a:r>
            <a:r>
              <a:rPr lang="en-US" sz="1200" dirty="0"/>
              <a:t> </a:t>
            </a:r>
            <a:r>
              <a:rPr lang="en-US" sz="1200" dirty="0" err="1"/>
              <a:t>l’“handshake</a:t>
            </a:r>
            <a:r>
              <a:rPr lang="en-US" sz="1200" dirty="0"/>
              <a:t>” </a:t>
            </a:r>
            <a:r>
              <a:rPr lang="en-US" sz="1200" dirty="0" err="1"/>
              <a:t>necessario</a:t>
            </a:r>
            <a:r>
              <a:rPr lang="en-US" sz="1200" dirty="0"/>
              <a:t> per il brute-force </a:t>
            </a:r>
            <a:r>
              <a:rPr lang="en-US" sz="1200" dirty="0" err="1"/>
              <a:t>della</a:t>
            </a:r>
            <a:r>
              <a:rPr lang="en-US" sz="1200" dirty="0"/>
              <a:t> passphrase.</a:t>
            </a:r>
          </a:p>
        </p:txBody>
      </p:sp>
      <p:pic>
        <p:nvPicPr>
          <p:cNvPr id="5" name="Segnaposto contenuto 4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C745B15C-62E3-6E41-2092-9643CC62B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117" y="2330904"/>
            <a:ext cx="4392385" cy="219619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magine 7" descr="Immagine che contiene testo, Carattere, logo, emblema&#10;&#10;Il contenuto generato dall'IA potrebbe non essere corretto.">
            <a:extLst>
              <a:ext uri="{FF2B5EF4-FFF2-40B4-BE49-F238E27FC236}">
                <a16:creationId xmlns:a16="http://schemas.microsoft.com/office/drawing/2014/main" id="{8B30A16B-92F9-8BED-C959-A8A814792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160" y="153769"/>
            <a:ext cx="1781296" cy="131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79554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386</Words>
  <Application>Microsoft Macintosh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Georgia Pro Light</vt:lpstr>
      <vt:lpstr>Montserrat</vt:lpstr>
      <vt:lpstr>VaultVTI</vt:lpstr>
      <vt:lpstr>Brute Force Wi-fi - Attack</vt:lpstr>
      <vt:lpstr>Procedura tramite FlipperZero</vt:lpstr>
      <vt:lpstr>Avviamo il Marauder, lo script che ci permetterà di interfacciarci con la rete</vt:lpstr>
      <vt:lpstr>Avviamo lo scan delle reti Wifi nelle vicinanze</vt:lpstr>
      <vt:lpstr>Una volta scansionate le reti Wifi andiamo a selezionare quella target dalla Lista</vt:lpstr>
      <vt:lpstr>Quella che ci interessa è la rete 31</vt:lpstr>
      <vt:lpstr>Andiamo nella sezione Seleziona in modo da settare il Target</vt:lpstr>
      <vt:lpstr>Inseriamo quindi il numero visto in precedenza</vt:lpstr>
      <vt:lpstr>Andiamo adesso ad effettuare l’attacco vero e proprio</vt:lpstr>
      <vt:lpstr>In questo momento stiamo mandando i pacchetti deauth per fare disconnettere i dispositivi dalla rete</vt:lpstr>
      <vt:lpstr>Subito dopo andiamo a sniffare il traffico per intercettare il pacchetto di handshake</vt:lpstr>
      <vt:lpstr>Spostiamoci quindi su Kali Linux dopo avere recuperato il file ‘sniffraw_0.pcap’ dal Flipper, questo file è il risultato dello sniffing che ha svolto il Flipper.</vt:lpstr>
      <vt:lpstr>Selezioniamo la rete target tra quelle di cui il Flipper ha raccolto pacchetti</vt:lpstr>
      <vt:lpstr>Kali ci restituirà la password in chiaro, ciò significa che il flipper è riuscito ad intercettare il pacchetto di Handshake e che nel file rockyou.txt era presente la password usata.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Riccardo Carini - riccardo.carini2@studio.unibo.it</dc:creator>
  <cp:lastModifiedBy>Riccardo Carini - riccardo.carini2@studio.unibo.it</cp:lastModifiedBy>
  <cp:revision>1</cp:revision>
  <dcterms:created xsi:type="dcterms:W3CDTF">2025-06-28T18:00:58Z</dcterms:created>
  <dcterms:modified xsi:type="dcterms:W3CDTF">2025-06-28T19:33:05Z</dcterms:modified>
</cp:coreProperties>
</file>