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FF13-6F08-459C-A43C-5D43972C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9501-5ECB-4EBC-8EF5-FBE021E8B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28C6-BCC6-451D-9EF3-457FB81C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2AA1-6B02-4C54-AC8D-9BD3DF36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271D-FBA4-43FB-BABA-7F333B97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29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4EB1-3871-4637-9C7D-41246E30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7E81-311C-44F4-ACF9-217CD50C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64AA-624F-4B1D-BDE0-A8374490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17DF-7F03-4C7B-B06C-530748BB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B673-E5A8-439B-8A27-29DA7B8F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32DE9-3545-4501-A3D3-FA25F556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59FE-084B-4436-B1A8-96A65342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4F61-8A73-469C-B198-58CAF58E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B45F-288D-41EA-93F9-8E28F88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C4A-7404-46C0-91A9-4A6C2D06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9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B5BE-5E26-49A5-B574-2824738D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07AD-973E-4F2B-82AE-41155EE9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A5FE-838E-456A-9CBF-476115C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F5B0-290A-45CF-9CC2-3A788A9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FBC1-9058-495B-9C96-0B630E94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B65F-8179-4FD1-ABFE-AEE9331B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23B6-E790-478D-AA26-0227A545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67D0-84BE-4498-826B-B1206DD0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BE94-DE1E-4CC7-B526-595C250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687B-8A3C-4B0C-8FA8-87BDB0D6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72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0393-275F-4B16-8F69-8153B148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6580-A4CA-490D-B839-261105F5F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4FB1C-7627-45EC-8DDE-9E88DE86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1C40-7D46-47AD-ADE9-39598195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7525-BC96-42B9-B4D9-0B83B553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48F9-D227-4E7D-865F-F5FA122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3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FC3E-6FE9-4371-8343-57AD8E1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38BD6-806B-4B78-8FC5-D1EE4D80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13AC4-3A58-4F0D-997D-EF1F1EEF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87840-64EA-49E7-AB0D-505EC45D6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43E9D-1239-42B2-AF29-8F1B4831C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0E5D5-FD9C-4249-850A-513742B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C7633-C8E7-427B-B1F7-A6F3C54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7B9F4-798B-45FE-9D28-B509991B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24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8CC2-F3D2-4E69-B570-9C6B5096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046A1-C7EA-43DF-A879-C2A80F8F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5FA16-957D-42AB-A657-CAFA695F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D6A70-658E-4A07-AD69-808C0B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8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2071B-112B-4096-BF12-AF831F6B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0D1E-0D72-41C1-9B33-FD7D2D2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FBA5-3337-48E7-85D9-6BBB05C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19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35C-0DCE-42FF-B310-FB5457E3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F3B2-4C50-4570-8DBD-1FE1269B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9B552-CFDD-4276-AED2-D70D3B7EC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7C8CD-B1C1-4D36-BB64-228DA954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CE89-6B76-44AB-8612-1C20971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56DF-C45A-4D57-8820-74C926D0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5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9AE3-E068-4514-8494-0BAE67F2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8ADED-33B7-4D86-9BA9-E9C5205A9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023-1255-482D-9FCB-8E3E2443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BEB3-B700-4382-8A7B-ECB724DF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66B6-A77F-4E3C-A273-8CC84DEB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E282-D02D-49D3-96FF-29DAC45D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11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794C9-E1C8-49CB-9BD0-5F023AD6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00E2E-E566-4E2D-950D-979977B6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3849-66BB-4A6A-993E-5BB43157E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73DA-CE8D-4A77-BFBD-2DADBBCCAB9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A536-3520-43EA-965C-480D5902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28B1-28FB-40B8-B65B-3DC07BD4A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4A48-4550-403A-AC96-C04D0A23217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5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data.comune.fi.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A6A5A-1C1B-42DE-AC0B-79036259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A new restaurant in Florence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ABAD-C57E-4C33-89C5-D6F14538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F1AE-61BB-484A-8FBE-00D4F349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8155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IBM Plex Sans" panose="020B0503050203000203" pitchFamily="34" charset="0"/>
              </a:rPr>
              <a:t>We have been demanded from a famous chain restaurant to locate the best area in Florence to open a new venue and we have been given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44A4-481F-478B-8CDC-D5C1E4A9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40"/>
            <a:ext cx="10515600" cy="2885122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IBM Plex Sans" panose="020B0503050203000203" pitchFamily="34" charset="0"/>
              </a:rPr>
              <a:t>Main customers are families and people between the age of 12 and 45</a:t>
            </a:r>
          </a:p>
          <a:p>
            <a:r>
              <a:rPr lang="it-IT" sz="2400" dirty="0">
                <a:latin typeface="IBM Plex Sans" panose="020B0503050203000203" pitchFamily="34" charset="0"/>
              </a:rPr>
              <a:t>Areas with less restaurants are better</a:t>
            </a:r>
          </a:p>
          <a:p>
            <a:r>
              <a:rPr lang="it-IT" sz="2400" dirty="0">
                <a:latin typeface="IBM Plex Sans" panose="020B0503050203000203" pitchFamily="34" charset="0"/>
              </a:rPr>
              <a:t>Close bus/train station are valuable</a:t>
            </a:r>
          </a:p>
        </p:txBody>
      </p:sp>
    </p:spTree>
    <p:extLst>
      <p:ext uri="{BB962C8B-B14F-4D97-AF65-F5344CB8AC3E}">
        <p14:creationId xmlns:p14="http://schemas.microsoft.com/office/powerpoint/2010/main" val="196193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E9EC-2CD8-471D-9410-063AD53D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IBM Plex Sans" panose="020B0503050203000203" pitchFamily="34" charset="0"/>
              </a:rPr>
              <a:t>Data acquisition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6D2C-D86D-48AA-8304-C8112423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62"/>
            <a:ext cx="10515600" cy="3659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>
                <a:latin typeface="IBM Plex Sans" panose="020B0503050203000203" pitchFamily="34" charset="0"/>
              </a:rPr>
              <a:t>Data were gathered from different sources. Particularly:</a:t>
            </a:r>
          </a:p>
          <a:p>
            <a:pPr marL="0" indent="0">
              <a:buNone/>
            </a:pPr>
            <a:endParaRPr lang="it-IT" sz="2400" dirty="0">
              <a:latin typeface="IBM Plex Sans" panose="020B0503050203000203" pitchFamily="34" charset="0"/>
            </a:endParaRPr>
          </a:p>
          <a:p>
            <a:r>
              <a:rPr lang="it-IT" sz="2400" dirty="0">
                <a:latin typeface="IBM Plex Sans" panose="020B0503050203000203" pitchFamily="34" charset="0"/>
              </a:rPr>
              <a:t>District location data: retrieved from Google Maps</a:t>
            </a:r>
          </a:p>
          <a:p>
            <a:endParaRPr lang="it-IT" sz="2400" dirty="0">
              <a:latin typeface="IBM Plex Sans" panose="020B0503050203000203" pitchFamily="34" charset="0"/>
            </a:endParaRPr>
          </a:p>
          <a:p>
            <a:r>
              <a:rPr lang="it-IT" sz="2400" dirty="0">
                <a:latin typeface="IBM Plex Sans" panose="020B0503050203000203" pitchFamily="34" charset="0"/>
              </a:rPr>
              <a:t>Population by District and Age data: scraped from </a:t>
            </a:r>
            <a:r>
              <a:rPr lang="en-US" sz="2400" i="1" u="sng" dirty="0">
                <a:solidFill>
                  <a:srgbClr val="0563C1"/>
                </a:solidFill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www.opendata.comune.fi.it</a:t>
            </a:r>
            <a:endParaRPr lang="it-IT" sz="2400" dirty="0">
              <a:latin typeface="IBM Plex Sans" panose="020B0503050203000203" pitchFamily="34" charset="0"/>
            </a:endParaRPr>
          </a:p>
          <a:p>
            <a:endParaRPr lang="it-IT" sz="2400" dirty="0">
              <a:latin typeface="IBM Plex Sans" panose="020B0503050203000203" pitchFamily="34" charset="0"/>
            </a:endParaRPr>
          </a:p>
          <a:p>
            <a:r>
              <a:rPr lang="it-IT" sz="2400" dirty="0">
                <a:latin typeface="IBM Plex Sans" panose="020B0503050203000203" pitchFamily="34" charset="0"/>
              </a:rPr>
              <a:t>Family Number by District and Age data: scraped from </a:t>
            </a:r>
            <a:r>
              <a:rPr lang="en-US" sz="2400" i="1" u="sng" dirty="0">
                <a:solidFill>
                  <a:srgbClr val="0563C1"/>
                </a:solidFill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www.opendata.comune.fi.it</a:t>
            </a:r>
            <a:endParaRPr lang="it-IT" sz="2400" dirty="0">
              <a:latin typeface="IBM Plex Sans" panose="020B0503050203000203" pitchFamily="34" charset="0"/>
            </a:endParaRP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866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ED9CD-C0E4-4BA6-B135-9E5C3D6218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79424"/>
            <a:ext cx="10515600" cy="2700656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7B6131-3A98-4552-A2E4-87A77DF01F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80080"/>
            <a:ext cx="4714875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18E4B-EB88-4830-AADF-154621CCB737}"/>
              </a:ext>
            </a:extLst>
          </p:cNvPr>
          <p:cNvSpPr txBox="1"/>
          <p:nvPr/>
        </p:nvSpPr>
        <p:spPr>
          <a:xfrm>
            <a:off x="6248400" y="3535680"/>
            <a:ext cx="5019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each district the majority of family unites is composed of 1 or at least 2 people</a:t>
            </a:r>
          </a:p>
          <a:p>
            <a:pPr marL="285750" indent="-285750">
              <a:buFontTx/>
              <a:buChar char="-"/>
            </a:pPr>
            <a:r>
              <a:rPr lang="en-US" sz="18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18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huge concentration of this kind of households</a:t>
            </a:r>
          </a:p>
          <a:p>
            <a:pPr marL="285750" indent="-285750">
              <a:buFontTx/>
              <a:buChar char="-"/>
            </a:pPr>
            <a:r>
              <a:rPr lang="en-US" sz="18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18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US" sz="18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shows a general low density of families</a:t>
            </a:r>
            <a:endParaRPr lang="en-US" dirty="0">
              <a:latin typeface="IBM Plex Sans" panose="020B050305020300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77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C267-5512-4661-90AA-CA29A608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IBM Plex Sans" panose="020B0503050203000203" pitchFamily="34" charset="0"/>
              </a:rPr>
              <a:t>Similar situation for density of target customer per district. </a:t>
            </a:r>
          </a:p>
          <a:p>
            <a:pPr marL="0" indent="0">
              <a:buNone/>
            </a:pPr>
            <a:r>
              <a:rPr lang="en-US" sz="2400" dirty="0"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 that differ from other are </a:t>
            </a:r>
            <a:r>
              <a:rPr lang="en-US" sz="24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24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24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lang="it-IT" sz="2400" dirty="0">
              <a:latin typeface="IBM Plex Sans" panose="020B0503050203000203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CD600EB-F582-4982-8355-6AB34E7946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02550"/>
            <a:ext cx="6903720" cy="4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06FF21A1-24FC-43F8-AA61-BA621AA9E2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6717"/>
            <a:ext cx="5294716" cy="39445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38C3E145-ECCC-4F7D-823D-7161EFE5E8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817" y="1284640"/>
            <a:ext cx="5294715" cy="42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09090-700B-4EE3-A5B0-FFC27AF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1">
                <a:solidFill>
                  <a:srgbClr val="FFFFFF"/>
                </a:solidFill>
                <a:latin typeface="IBM Plex Sans" panose="020B0503050203000203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DB5C-B169-4A57-9FCF-644200B1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400" i="1" dirty="0">
                <a:latin typeface="IBM Plex Sans" panose="020B0503050203000203" pitchFamily="34" charset="0"/>
              </a:rPr>
              <a:t>Quartiere 3 </a:t>
            </a:r>
            <a:r>
              <a:rPr lang="it-IT" sz="2400" dirty="0">
                <a:latin typeface="IBM Plex Sans" panose="020B0503050203000203" pitchFamily="34" charset="0"/>
              </a:rPr>
              <a:t>discarded due to dispersity</a:t>
            </a:r>
          </a:p>
          <a:p>
            <a:r>
              <a:rPr lang="en-US" sz="24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24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US" sz="24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seemed a good choice considering the great amount of people in target and families, however the huge presence of other restaurants in this area makes competition a real problem; a similar thought was made for </a:t>
            </a:r>
            <a:r>
              <a:rPr lang="en-US" sz="24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24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2400" b="1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2400" b="1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b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chosen </a:t>
            </a:r>
            <a:r>
              <a:rPr lang="en-US" sz="24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</a:t>
            </a:r>
            <a:r>
              <a:rPr lang="en-US" sz="2400" i="1" dirty="0" err="1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Quartiere</a:t>
            </a:r>
            <a:r>
              <a:rPr lang="en-US" sz="2400" i="1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2400" dirty="0">
                <a:effectLst/>
                <a:latin typeface="IBM Plex Sans" panose="020B050305020300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because of the slight difference in families and teens density; moreover, there are 2 light rail station close to the spot located (under 1 km), which are valuable.</a:t>
            </a:r>
            <a:endParaRPr lang="en-150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3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Office Theme</vt:lpstr>
      <vt:lpstr>A new restaurant in Florence</vt:lpstr>
      <vt:lpstr>We have been demanded from a famous chain restaurant to locate the best area in Florence to open a new venue and we have been given instructions</vt:lpstr>
      <vt:lpstr>Data acquisition and transformation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restaurant in Florence</dc:title>
  <dc:creator>Riccardo Cimboli</dc:creator>
  <cp:lastModifiedBy>Riccardo Cimboli</cp:lastModifiedBy>
  <cp:revision>2</cp:revision>
  <dcterms:created xsi:type="dcterms:W3CDTF">2021-05-31T23:48:20Z</dcterms:created>
  <dcterms:modified xsi:type="dcterms:W3CDTF">2021-06-01T00:06:06Z</dcterms:modified>
</cp:coreProperties>
</file>