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66" r:id="rId5"/>
    <p:sldId id="268" r:id="rId6"/>
    <p:sldId id="267" r:id="rId7"/>
    <p:sldId id="269" r:id="rId8"/>
    <p:sldId id="270" r:id="rId9"/>
    <p:sldId id="271" r:id="rId10"/>
    <p:sldId id="272" r:id="rId11"/>
    <p:sldId id="273" r:id="rId12"/>
    <p:sldId id="274" r:id="rId13"/>
    <p:sldId id="275" r:id="rId14"/>
    <p:sldId id="276" r:id="rId15"/>
    <p:sldId id="261" r:id="rId16"/>
    <p:sldId id="26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1254"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Riccardo\Dropbox\LTR\UVA\PreMaster%20course%20in%20stats\STATS%20COURSE%20SUMMARY%20-%2020141008.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Riccardo\Dropbox\LTR\UVA\STATS%20COURSE%20SUMMARY%20-%2020141008.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Riccardo\Dropbox\LTR\UVA\STATS%20COURSE%20SUMMARY%20-%2020141008.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Riccardo\Dropbox\LTR\UVA\STATS%20COURSE%20SUMMARY%20-%2020141008.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Riccardo\Dropbox\LTR\UVA\Exams\Test%20-%20201409\RESULT%20_%20TEST%20%20as%20of%2020140928.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clustered"/>
        <c:varyColors val="0"/>
        <c:ser>
          <c:idx val="0"/>
          <c:order val="0"/>
          <c:tx>
            <c:v>Submissions - Diagnostic test</c:v>
          </c:tx>
          <c:invertIfNegative val="0"/>
          <c:cat>
            <c:strRef>
              <c:f>DIAGNOSTIC_3!$R$4:$R$15</c:f>
              <c:strCache>
                <c:ptCount val="12"/>
                <c:pt idx="0">
                  <c:v>W2</c:v>
                </c:pt>
                <c:pt idx="1">
                  <c:v>W3</c:v>
                </c:pt>
                <c:pt idx="2">
                  <c:v>W4</c:v>
                </c:pt>
                <c:pt idx="3">
                  <c:v>W5</c:v>
                </c:pt>
                <c:pt idx="4">
                  <c:v>W6</c:v>
                </c:pt>
                <c:pt idx="5">
                  <c:v>W7</c:v>
                </c:pt>
                <c:pt idx="6">
                  <c:v>W8</c:v>
                </c:pt>
                <c:pt idx="7">
                  <c:v>W9</c:v>
                </c:pt>
                <c:pt idx="8">
                  <c:v>W10</c:v>
                </c:pt>
                <c:pt idx="9">
                  <c:v>W11</c:v>
                </c:pt>
                <c:pt idx="10">
                  <c:v>W12</c:v>
                </c:pt>
                <c:pt idx="11">
                  <c:v>W13</c:v>
                </c:pt>
              </c:strCache>
            </c:strRef>
          </c:cat>
          <c:val>
            <c:numRef>
              <c:f>DIAGNOSTIC_3!$S$4:$S$15</c:f>
              <c:numCache>
                <c:formatCode>General</c:formatCode>
                <c:ptCount val="12"/>
                <c:pt idx="0">
                  <c:v>10</c:v>
                </c:pt>
                <c:pt idx="1">
                  <c:v>16</c:v>
                </c:pt>
                <c:pt idx="2">
                  <c:v>10</c:v>
                </c:pt>
                <c:pt idx="3">
                  <c:v>8</c:v>
                </c:pt>
                <c:pt idx="4">
                  <c:v>5</c:v>
                </c:pt>
                <c:pt idx="5">
                  <c:v>3</c:v>
                </c:pt>
                <c:pt idx="6">
                  <c:v>6</c:v>
                </c:pt>
                <c:pt idx="7">
                  <c:v>26</c:v>
                </c:pt>
                <c:pt idx="8">
                  <c:v>2</c:v>
                </c:pt>
                <c:pt idx="9">
                  <c:v>2</c:v>
                </c:pt>
                <c:pt idx="10">
                  <c:v>6</c:v>
                </c:pt>
                <c:pt idx="11">
                  <c:v>18</c:v>
                </c:pt>
              </c:numCache>
            </c:numRef>
          </c:val>
        </c:ser>
        <c:dLbls>
          <c:showLegendKey val="0"/>
          <c:showVal val="0"/>
          <c:showCatName val="0"/>
          <c:showSerName val="0"/>
          <c:showPercent val="0"/>
          <c:showBubbleSize val="0"/>
        </c:dLbls>
        <c:gapWidth val="150"/>
        <c:axId val="146420864"/>
        <c:axId val="146422400"/>
      </c:barChart>
      <c:catAx>
        <c:axId val="146420864"/>
        <c:scaling>
          <c:orientation val="minMax"/>
        </c:scaling>
        <c:delete val="0"/>
        <c:axPos val="b"/>
        <c:majorTickMark val="out"/>
        <c:minorTickMark val="none"/>
        <c:tickLblPos val="nextTo"/>
        <c:crossAx val="146422400"/>
        <c:crosses val="autoZero"/>
        <c:auto val="1"/>
        <c:lblAlgn val="ctr"/>
        <c:lblOffset val="100"/>
        <c:noMultiLvlLbl val="0"/>
      </c:catAx>
      <c:valAx>
        <c:axId val="146422400"/>
        <c:scaling>
          <c:orientation val="minMax"/>
        </c:scaling>
        <c:delete val="0"/>
        <c:axPos val="l"/>
        <c:majorGridlines/>
        <c:numFmt formatCode="General" sourceLinked="1"/>
        <c:majorTickMark val="out"/>
        <c:minorTickMark val="none"/>
        <c:tickLblPos val="nextTo"/>
        <c:crossAx val="146420864"/>
        <c:crosses val="autoZero"/>
        <c:crossBetween val="between"/>
      </c:valAx>
    </c:plotArea>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Grades distribution:</a:t>
            </a:r>
            <a:r>
              <a:rPr lang="en-US" baseline="0"/>
              <a:t> </a:t>
            </a:r>
            <a:r>
              <a:rPr lang="en-US"/>
              <a:t>diagnostic test</a:t>
            </a:r>
          </a:p>
        </c:rich>
      </c:tx>
      <c:layout>
        <c:manualLayout>
          <c:xMode val="edge"/>
          <c:yMode val="edge"/>
          <c:x val="4.7707733028655337E-2"/>
          <c:y val="3.6053427204723848E-2"/>
        </c:manualLayout>
      </c:layout>
      <c:overlay val="0"/>
    </c:title>
    <c:autoTitleDeleted val="0"/>
    <c:plotArea>
      <c:layout/>
      <c:barChart>
        <c:barDir val="col"/>
        <c:grouping val="clustered"/>
        <c:varyColors val="0"/>
        <c:ser>
          <c:idx val="0"/>
          <c:order val="0"/>
          <c:tx>
            <c:v>Grades diagnostic test</c:v>
          </c:tx>
          <c:invertIfNegative val="0"/>
          <c:cat>
            <c:strRef>
              <c:f>DIAGNOSTIC_1!$U$6:$U$25</c:f>
              <c:strCache>
                <c:ptCount val="20"/>
                <c:pt idx="0">
                  <c:v>3</c:v>
                </c:pt>
                <c:pt idx="1">
                  <c:v>7</c:v>
                </c:pt>
                <c:pt idx="2">
                  <c:v>11</c:v>
                </c:pt>
                <c:pt idx="3">
                  <c:v>16</c:v>
                </c:pt>
                <c:pt idx="4">
                  <c:v>20</c:v>
                </c:pt>
                <c:pt idx="5">
                  <c:v>24</c:v>
                </c:pt>
                <c:pt idx="6">
                  <c:v>28</c:v>
                </c:pt>
                <c:pt idx="7">
                  <c:v>32</c:v>
                </c:pt>
                <c:pt idx="8">
                  <c:v>37</c:v>
                </c:pt>
                <c:pt idx="9">
                  <c:v>41</c:v>
                </c:pt>
                <c:pt idx="10">
                  <c:v>45</c:v>
                </c:pt>
                <c:pt idx="11">
                  <c:v>49</c:v>
                </c:pt>
                <c:pt idx="12">
                  <c:v>54</c:v>
                </c:pt>
                <c:pt idx="13">
                  <c:v>58</c:v>
                </c:pt>
                <c:pt idx="14">
                  <c:v>62</c:v>
                </c:pt>
                <c:pt idx="15">
                  <c:v>66</c:v>
                </c:pt>
                <c:pt idx="16">
                  <c:v>70</c:v>
                </c:pt>
                <c:pt idx="17">
                  <c:v>75</c:v>
                </c:pt>
                <c:pt idx="18">
                  <c:v>79</c:v>
                </c:pt>
                <c:pt idx="19">
                  <c:v>83</c:v>
                </c:pt>
              </c:strCache>
            </c:strRef>
          </c:cat>
          <c:val>
            <c:numRef>
              <c:f>DIAGNOSTIC_1!$V$6:$V$25</c:f>
              <c:numCache>
                <c:formatCode>General</c:formatCode>
                <c:ptCount val="20"/>
                <c:pt idx="0">
                  <c:v>3</c:v>
                </c:pt>
                <c:pt idx="1">
                  <c:v>4</c:v>
                </c:pt>
                <c:pt idx="2">
                  <c:v>3</c:v>
                </c:pt>
                <c:pt idx="3">
                  <c:v>3</c:v>
                </c:pt>
                <c:pt idx="4">
                  <c:v>2</c:v>
                </c:pt>
                <c:pt idx="5">
                  <c:v>15</c:v>
                </c:pt>
                <c:pt idx="6">
                  <c:v>4</c:v>
                </c:pt>
                <c:pt idx="7">
                  <c:v>5</c:v>
                </c:pt>
                <c:pt idx="8">
                  <c:v>11</c:v>
                </c:pt>
                <c:pt idx="9">
                  <c:v>19</c:v>
                </c:pt>
                <c:pt idx="10">
                  <c:v>9</c:v>
                </c:pt>
                <c:pt idx="11">
                  <c:v>2</c:v>
                </c:pt>
                <c:pt idx="12">
                  <c:v>13</c:v>
                </c:pt>
                <c:pt idx="13">
                  <c:v>5</c:v>
                </c:pt>
                <c:pt idx="14">
                  <c:v>8</c:v>
                </c:pt>
                <c:pt idx="15">
                  <c:v>2</c:v>
                </c:pt>
                <c:pt idx="16">
                  <c:v>4</c:v>
                </c:pt>
                <c:pt idx="17">
                  <c:v>3</c:v>
                </c:pt>
                <c:pt idx="18">
                  <c:v>0</c:v>
                </c:pt>
                <c:pt idx="19">
                  <c:v>3</c:v>
                </c:pt>
              </c:numCache>
            </c:numRef>
          </c:val>
        </c:ser>
        <c:dLbls>
          <c:showLegendKey val="0"/>
          <c:showVal val="0"/>
          <c:showCatName val="0"/>
          <c:showSerName val="0"/>
          <c:showPercent val="0"/>
          <c:showBubbleSize val="0"/>
        </c:dLbls>
        <c:gapWidth val="150"/>
        <c:axId val="149190144"/>
        <c:axId val="149191680"/>
      </c:barChart>
      <c:catAx>
        <c:axId val="149190144"/>
        <c:scaling>
          <c:orientation val="minMax"/>
        </c:scaling>
        <c:delete val="0"/>
        <c:axPos val="b"/>
        <c:majorTickMark val="out"/>
        <c:minorTickMark val="none"/>
        <c:tickLblPos val="nextTo"/>
        <c:crossAx val="149191680"/>
        <c:crosses val="autoZero"/>
        <c:auto val="1"/>
        <c:lblAlgn val="ctr"/>
        <c:lblOffset val="100"/>
        <c:noMultiLvlLbl val="0"/>
      </c:catAx>
      <c:valAx>
        <c:axId val="149191680"/>
        <c:scaling>
          <c:orientation val="minMax"/>
        </c:scaling>
        <c:delete val="0"/>
        <c:axPos val="l"/>
        <c:majorGridlines/>
        <c:numFmt formatCode="General" sourceLinked="1"/>
        <c:majorTickMark val="out"/>
        <c:minorTickMark val="none"/>
        <c:tickLblPos val="nextTo"/>
        <c:crossAx val="149190144"/>
        <c:crosses val="autoZero"/>
        <c:crossBetween val="between"/>
      </c:valAx>
    </c:plotArea>
    <c:plotVisOnly val="1"/>
    <c:dispBlanksAs val="gap"/>
    <c:showDLblsOverMax val="0"/>
  </c:chart>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manualLayout>
          <c:layoutTarget val="inner"/>
          <c:xMode val="edge"/>
          <c:yMode val="edge"/>
          <c:x val="6.9528027014508983E-2"/>
          <c:y val="0.1169430099095789"/>
          <c:w val="0.90939664365191353"/>
          <c:h val="0.81343280479182178"/>
        </c:manualLayout>
      </c:layout>
      <c:barChart>
        <c:barDir val="col"/>
        <c:grouping val="clustered"/>
        <c:varyColors val="0"/>
        <c:ser>
          <c:idx val="0"/>
          <c:order val="0"/>
          <c:tx>
            <c:v>Average grade per topic</c:v>
          </c:tx>
          <c:invertIfNegative val="0"/>
          <c:cat>
            <c:strRef>
              <c:f>DIAGNOSTIC_2!$H$2:$H$6</c:f>
              <c:strCache>
                <c:ptCount val="5"/>
                <c:pt idx="0">
                  <c:v>DESCRIPTIVE</c:v>
                </c:pt>
                <c:pt idx="1">
                  <c:v>CORR REGRESS</c:v>
                </c:pt>
                <c:pt idx="2">
                  <c:v>PROB GEN</c:v>
                </c:pt>
                <c:pt idx="3">
                  <c:v>PROB DISTR</c:v>
                </c:pt>
                <c:pt idx="4">
                  <c:v>HYP TESTING</c:v>
                </c:pt>
              </c:strCache>
            </c:strRef>
          </c:cat>
          <c:val>
            <c:numRef>
              <c:f>DIAGNOSTIC_2!$I$2:$I$6</c:f>
              <c:numCache>
                <c:formatCode>0.0%</c:formatCode>
                <c:ptCount val="5"/>
                <c:pt idx="0">
                  <c:v>0.59599999999999997</c:v>
                </c:pt>
                <c:pt idx="1">
                  <c:v>0.49157142857142855</c:v>
                </c:pt>
                <c:pt idx="2">
                  <c:v>0.47666666666666668</c:v>
                </c:pt>
                <c:pt idx="3">
                  <c:v>0.22833333333333339</c:v>
                </c:pt>
                <c:pt idx="4">
                  <c:v>0.29266666666666669</c:v>
                </c:pt>
              </c:numCache>
            </c:numRef>
          </c:val>
        </c:ser>
        <c:dLbls>
          <c:showLegendKey val="0"/>
          <c:showVal val="0"/>
          <c:showCatName val="0"/>
          <c:showSerName val="0"/>
          <c:showPercent val="0"/>
          <c:showBubbleSize val="0"/>
        </c:dLbls>
        <c:gapWidth val="150"/>
        <c:axId val="149648128"/>
        <c:axId val="149649664"/>
      </c:barChart>
      <c:catAx>
        <c:axId val="149648128"/>
        <c:scaling>
          <c:orientation val="minMax"/>
        </c:scaling>
        <c:delete val="0"/>
        <c:axPos val="b"/>
        <c:majorTickMark val="out"/>
        <c:minorTickMark val="none"/>
        <c:tickLblPos val="nextTo"/>
        <c:crossAx val="149649664"/>
        <c:crosses val="autoZero"/>
        <c:auto val="1"/>
        <c:lblAlgn val="ctr"/>
        <c:lblOffset val="100"/>
        <c:noMultiLvlLbl val="0"/>
      </c:catAx>
      <c:valAx>
        <c:axId val="149649664"/>
        <c:scaling>
          <c:orientation val="minMax"/>
        </c:scaling>
        <c:delete val="0"/>
        <c:axPos val="l"/>
        <c:majorGridlines/>
        <c:numFmt formatCode="0.0%" sourceLinked="1"/>
        <c:majorTickMark val="out"/>
        <c:minorTickMark val="none"/>
        <c:tickLblPos val="nextTo"/>
        <c:crossAx val="149648128"/>
        <c:crosses val="autoZero"/>
        <c:crossBetween val="between"/>
      </c:valAx>
    </c:plotArea>
    <c:legend>
      <c:legendPos val="r"/>
      <c:layout>
        <c:manualLayout>
          <c:xMode val="edge"/>
          <c:yMode val="edge"/>
          <c:x val="0.70362280399401111"/>
          <c:y val="0.1538364577003028"/>
          <c:w val="0.26960181066146771"/>
          <c:h val="6.3696995307486251E-2"/>
        </c:manualLayout>
      </c:layout>
      <c:overlay val="0"/>
      <c:txPr>
        <a:bodyPr/>
        <a:lstStyle/>
        <a:p>
          <a:pPr>
            <a:defRPr sz="1400"/>
          </a:pPr>
          <a:endParaRPr lang="en-US"/>
        </a:p>
      </c:txPr>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9985041818601715E-2"/>
          <c:y val="2.4785860236450238E-2"/>
          <c:w val="0.91989717718147601"/>
          <c:h val="0.79326934570475927"/>
        </c:manualLayout>
      </c:layout>
      <c:barChart>
        <c:barDir val="col"/>
        <c:grouping val="clustered"/>
        <c:varyColors val="0"/>
        <c:ser>
          <c:idx val="0"/>
          <c:order val="0"/>
          <c:tx>
            <c:v>Num submissions</c:v>
          </c:tx>
          <c:invertIfNegative val="0"/>
          <c:cat>
            <c:strRef>
              <c:f>SUMMARY!$A$2:$A$13</c:f>
              <c:strCache>
                <c:ptCount val="12"/>
                <c:pt idx="0">
                  <c:v>Central tendency</c:v>
                </c:pt>
                <c:pt idx="1">
                  <c:v>Correlation</c:v>
                </c:pt>
                <c:pt idx="2">
                  <c:v>Linear Regr.</c:v>
                </c:pt>
                <c:pt idx="3">
                  <c:v>Prob Gen</c:v>
                </c:pt>
                <c:pt idx="4">
                  <c:v>Prob Distrib</c:v>
                </c:pt>
                <c:pt idx="5">
                  <c:v>Estimation</c:v>
                </c:pt>
                <c:pt idx="6">
                  <c:v>Hyp testing</c:v>
                </c:pt>
                <c:pt idx="7">
                  <c:v>T testing</c:v>
                </c:pt>
                <c:pt idx="8">
                  <c:v>Anova</c:v>
                </c:pt>
                <c:pt idx="9">
                  <c:v>Chi2 test</c:v>
                </c:pt>
                <c:pt idx="10">
                  <c:v>Sign &amp; proportions</c:v>
                </c:pt>
                <c:pt idx="11">
                  <c:v>Comparing variances</c:v>
                </c:pt>
              </c:strCache>
            </c:strRef>
          </c:cat>
          <c:val>
            <c:numRef>
              <c:f>SUMMARY!$B$2:$B$13</c:f>
              <c:numCache>
                <c:formatCode>General</c:formatCode>
                <c:ptCount val="12"/>
                <c:pt idx="0">
                  <c:v>64</c:v>
                </c:pt>
                <c:pt idx="1">
                  <c:v>55</c:v>
                </c:pt>
                <c:pt idx="2">
                  <c:v>24</c:v>
                </c:pt>
                <c:pt idx="3">
                  <c:v>43</c:v>
                </c:pt>
                <c:pt idx="4">
                  <c:v>42</c:v>
                </c:pt>
                <c:pt idx="5">
                  <c:v>21</c:v>
                </c:pt>
                <c:pt idx="6">
                  <c:v>17</c:v>
                </c:pt>
                <c:pt idx="7">
                  <c:v>18</c:v>
                </c:pt>
                <c:pt idx="8">
                  <c:v>10</c:v>
                </c:pt>
                <c:pt idx="9">
                  <c:v>12</c:v>
                </c:pt>
                <c:pt idx="10">
                  <c:v>12</c:v>
                </c:pt>
                <c:pt idx="11">
                  <c:v>9</c:v>
                </c:pt>
              </c:numCache>
            </c:numRef>
          </c:val>
        </c:ser>
        <c:ser>
          <c:idx val="1"/>
          <c:order val="1"/>
          <c:tx>
            <c:v>Average grades</c:v>
          </c:tx>
          <c:invertIfNegative val="0"/>
          <c:errBars>
            <c:errBarType val="both"/>
            <c:errValType val="cust"/>
            <c:noEndCap val="0"/>
            <c:plus>
              <c:numRef>
                <c:f>SUMMARY!$E$2:$E$13</c:f>
                <c:numCache>
                  <c:formatCode>General</c:formatCode>
                  <c:ptCount val="12"/>
                  <c:pt idx="0">
                    <c:v>9.5</c:v>
                  </c:pt>
                  <c:pt idx="1">
                    <c:v>15.4</c:v>
                  </c:pt>
                  <c:pt idx="2">
                    <c:v>16.95</c:v>
                  </c:pt>
                  <c:pt idx="3">
                    <c:v>11.9</c:v>
                  </c:pt>
                  <c:pt idx="4">
                    <c:v>19.3</c:v>
                  </c:pt>
                  <c:pt idx="5">
                    <c:v>9.1</c:v>
                  </c:pt>
                  <c:pt idx="6">
                    <c:v>11.9</c:v>
                  </c:pt>
                  <c:pt idx="7">
                    <c:v>12.35</c:v>
                  </c:pt>
                  <c:pt idx="8">
                    <c:v>12.25</c:v>
                  </c:pt>
                  <c:pt idx="9">
                    <c:v>10.75</c:v>
                  </c:pt>
                  <c:pt idx="10">
                    <c:v>10.65</c:v>
                  </c:pt>
                  <c:pt idx="11">
                    <c:v>14.25</c:v>
                  </c:pt>
                </c:numCache>
              </c:numRef>
            </c:plus>
            <c:minus>
              <c:numRef>
                <c:f>SUMMARY!$E$2:$E$13</c:f>
                <c:numCache>
                  <c:formatCode>General</c:formatCode>
                  <c:ptCount val="12"/>
                  <c:pt idx="0">
                    <c:v>9.5</c:v>
                  </c:pt>
                  <c:pt idx="1">
                    <c:v>15.4</c:v>
                  </c:pt>
                  <c:pt idx="2">
                    <c:v>16.95</c:v>
                  </c:pt>
                  <c:pt idx="3">
                    <c:v>11.9</c:v>
                  </c:pt>
                  <c:pt idx="4">
                    <c:v>19.3</c:v>
                  </c:pt>
                  <c:pt idx="5">
                    <c:v>9.1</c:v>
                  </c:pt>
                  <c:pt idx="6">
                    <c:v>11.9</c:v>
                  </c:pt>
                  <c:pt idx="7">
                    <c:v>12.35</c:v>
                  </c:pt>
                  <c:pt idx="8">
                    <c:v>12.25</c:v>
                  </c:pt>
                  <c:pt idx="9">
                    <c:v>10.75</c:v>
                  </c:pt>
                  <c:pt idx="10">
                    <c:v>10.65</c:v>
                  </c:pt>
                  <c:pt idx="11">
                    <c:v>14.25</c:v>
                  </c:pt>
                </c:numCache>
              </c:numRef>
            </c:minus>
            <c:spPr>
              <a:ln w="25400"/>
            </c:spPr>
          </c:errBars>
          <c:val>
            <c:numRef>
              <c:f>SUMMARY!$C$2:$C$13</c:f>
              <c:numCache>
                <c:formatCode>General</c:formatCode>
                <c:ptCount val="12"/>
                <c:pt idx="0">
                  <c:v>91</c:v>
                </c:pt>
                <c:pt idx="1">
                  <c:v>77</c:v>
                </c:pt>
                <c:pt idx="2">
                  <c:v>65</c:v>
                </c:pt>
                <c:pt idx="3">
                  <c:v>83</c:v>
                </c:pt>
                <c:pt idx="4">
                  <c:v>54</c:v>
                </c:pt>
                <c:pt idx="5">
                  <c:v>77</c:v>
                </c:pt>
                <c:pt idx="6">
                  <c:v>70</c:v>
                </c:pt>
                <c:pt idx="7">
                  <c:v>61</c:v>
                </c:pt>
                <c:pt idx="8">
                  <c:v>65</c:v>
                </c:pt>
                <c:pt idx="9">
                  <c:v>66</c:v>
                </c:pt>
                <c:pt idx="10">
                  <c:v>58</c:v>
                </c:pt>
                <c:pt idx="11">
                  <c:v>54</c:v>
                </c:pt>
              </c:numCache>
            </c:numRef>
          </c:val>
        </c:ser>
        <c:dLbls>
          <c:showLegendKey val="0"/>
          <c:showVal val="0"/>
          <c:showCatName val="0"/>
          <c:showSerName val="0"/>
          <c:showPercent val="0"/>
          <c:showBubbleSize val="0"/>
        </c:dLbls>
        <c:gapWidth val="150"/>
        <c:axId val="148705664"/>
        <c:axId val="148707200"/>
      </c:barChart>
      <c:catAx>
        <c:axId val="148705664"/>
        <c:scaling>
          <c:orientation val="minMax"/>
        </c:scaling>
        <c:delete val="0"/>
        <c:axPos val="b"/>
        <c:majorTickMark val="out"/>
        <c:minorTickMark val="none"/>
        <c:tickLblPos val="nextTo"/>
        <c:txPr>
          <a:bodyPr/>
          <a:lstStyle/>
          <a:p>
            <a:pPr>
              <a:defRPr sz="1400" baseline="0"/>
            </a:pPr>
            <a:endParaRPr lang="en-US"/>
          </a:p>
        </c:txPr>
        <c:crossAx val="148707200"/>
        <c:crosses val="autoZero"/>
        <c:auto val="1"/>
        <c:lblAlgn val="ctr"/>
        <c:lblOffset val="100"/>
        <c:noMultiLvlLbl val="0"/>
      </c:catAx>
      <c:valAx>
        <c:axId val="148707200"/>
        <c:scaling>
          <c:orientation val="minMax"/>
        </c:scaling>
        <c:delete val="0"/>
        <c:axPos val="l"/>
        <c:majorGridlines/>
        <c:numFmt formatCode="General" sourceLinked="1"/>
        <c:majorTickMark val="out"/>
        <c:minorTickMark val="none"/>
        <c:tickLblPos val="nextTo"/>
        <c:crossAx val="148705664"/>
        <c:crosses val="autoZero"/>
        <c:crossBetween val="between"/>
      </c:valAx>
    </c:plotArea>
    <c:legend>
      <c:legendPos val="r"/>
      <c:layout>
        <c:manualLayout>
          <c:xMode val="edge"/>
          <c:yMode val="edge"/>
          <c:x val="0.77782544089887262"/>
          <c:y val="4.2161908083380564E-2"/>
          <c:w val="0.17389433273743579"/>
          <c:h val="0.16631450794399372"/>
        </c:manualLayout>
      </c:layout>
      <c:overlay val="0"/>
      <c:spPr>
        <a:solidFill>
          <a:schemeClr val="bg1"/>
        </a:solidFill>
      </c:spPr>
      <c:txPr>
        <a:bodyPr/>
        <a:lstStyle/>
        <a:p>
          <a:pPr>
            <a:defRPr sz="1400" baseline="0"/>
          </a:pPr>
          <a:endParaRPr lang="en-US"/>
        </a:p>
      </c:txPr>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Final test:</a:t>
            </a:r>
            <a:r>
              <a:rPr lang="en-US" baseline="0" dirty="0" smtClean="0"/>
              <a:t> </a:t>
            </a:r>
            <a:r>
              <a:rPr lang="en-US" baseline="0" dirty="0"/>
              <a:t>performance broken down</a:t>
            </a:r>
            <a:endParaRPr lang="en-US" dirty="0"/>
          </a:p>
        </c:rich>
      </c:tx>
      <c:layout/>
      <c:overlay val="1"/>
    </c:title>
    <c:autoTitleDeleted val="0"/>
    <c:plotArea>
      <c:layout>
        <c:manualLayout>
          <c:layoutTarget val="inner"/>
          <c:xMode val="edge"/>
          <c:yMode val="edge"/>
          <c:x val="5.6983464997138626E-2"/>
          <c:y val="3.1471398707503616E-2"/>
          <c:w val="0.92366130791042034"/>
          <c:h val="0.82802619990259629"/>
        </c:manualLayout>
      </c:layout>
      <c:barChart>
        <c:barDir val="col"/>
        <c:grouping val="clustered"/>
        <c:varyColors val="0"/>
        <c:ser>
          <c:idx val="0"/>
          <c:order val="0"/>
          <c:invertIfNegative val="0"/>
          <c:errBars>
            <c:errBarType val="both"/>
            <c:errValType val="cust"/>
            <c:noEndCap val="0"/>
            <c:plus>
              <c:numRef>
                <c:f>'BY TOPIC'!$BD$24:$BD$28</c:f>
                <c:numCache>
                  <c:formatCode>General</c:formatCode>
                  <c:ptCount val="5"/>
                  <c:pt idx="0">
                    <c:v>0.11621639299169459</c:v>
                  </c:pt>
                  <c:pt idx="1">
                    <c:v>0.13642254619787411</c:v>
                  </c:pt>
                  <c:pt idx="2">
                    <c:v>0.19958957888627352</c:v>
                  </c:pt>
                  <c:pt idx="3">
                    <c:v>0.15534236382905983</c:v>
                  </c:pt>
                  <c:pt idx="4">
                    <c:v>0.10438390680559918</c:v>
                  </c:pt>
                </c:numCache>
              </c:numRef>
            </c:plus>
            <c:minus>
              <c:numRef>
                <c:f>'BY TOPIC'!$BD$24:$BD$28</c:f>
                <c:numCache>
                  <c:formatCode>General</c:formatCode>
                  <c:ptCount val="5"/>
                  <c:pt idx="0">
                    <c:v>0.11621639299169459</c:v>
                  </c:pt>
                  <c:pt idx="1">
                    <c:v>0.13642254619787411</c:v>
                  </c:pt>
                  <c:pt idx="2">
                    <c:v>0.19958957888627352</c:v>
                  </c:pt>
                  <c:pt idx="3">
                    <c:v>0.15534236382905983</c:v>
                  </c:pt>
                  <c:pt idx="4">
                    <c:v>0.10438390680559918</c:v>
                  </c:pt>
                </c:numCache>
              </c:numRef>
            </c:minus>
            <c:spPr>
              <a:ln w="25400">
                <a:solidFill>
                  <a:schemeClr val="accent2"/>
                </a:solidFill>
              </a:ln>
            </c:spPr>
          </c:errBars>
          <c:cat>
            <c:strRef>
              <c:f>'BY TOPIC'!$BA$24:$BA$28</c:f>
              <c:strCache>
                <c:ptCount val="5"/>
                <c:pt idx="0">
                  <c:v>descriptive</c:v>
                </c:pt>
                <c:pt idx="1">
                  <c:v>estimation</c:v>
                </c:pt>
                <c:pt idx="2">
                  <c:v>hyp testing</c:v>
                </c:pt>
                <c:pt idx="3">
                  <c:v>correlation regression</c:v>
                </c:pt>
                <c:pt idx="4">
                  <c:v>probability</c:v>
                </c:pt>
              </c:strCache>
            </c:strRef>
          </c:cat>
          <c:val>
            <c:numRef>
              <c:f>'BY TOPIC'!$BB$24:$BB$28</c:f>
              <c:numCache>
                <c:formatCode>General</c:formatCode>
                <c:ptCount val="5"/>
                <c:pt idx="0">
                  <c:v>0.66500000000000004</c:v>
                </c:pt>
                <c:pt idx="1">
                  <c:v>0.3666666666666667</c:v>
                </c:pt>
                <c:pt idx="2">
                  <c:v>0.63400000000000001</c:v>
                </c:pt>
                <c:pt idx="3">
                  <c:v>0.58499999999999996</c:v>
                </c:pt>
                <c:pt idx="4">
                  <c:v>0.49599999999999994</c:v>
                </c:pt>
              </c:numCache>
            </c:numRef>
          </c:val>
        </c:ser>
        <c:dLbls>
          <c:showLegendKey val="0"/>
          <c:showVal val="0"/>
          <c:showCatName val="0"/>
          <c:showSerName val="0"/>
          <c:showPercent val="0"/>
          <c:showBubbleSize val="0"/>
        </c:dLbls>
        <c:gapWidth val="150"/>
        <c:overlap val="-1"/>
        <c:axId val="148771584"/>
        <c:axId val="148773120"/>
      </c:barChart>
      <c:catAx>
        <c:axId val="148771584"/>
        <c:scaling>
          <c:orientation val="minMax"/>
        </c:scaling>
        <c:delete val="0"/>
        <c:axPos val="b"/>
        <c:majorTickMark val="out"/>
        <c:minorTickMark val="none"/>
        <c:tickLblPos val="nextTo"/>
        <c:txPr>
          <a:bodyPr/>
          <a:lstStyle/>
          <a:p>
            <a:pPr>
              <a:defRPr sz="1400"/>
            </a:pPr>
            <a:endParaRPr lang="en-US"/>
          </a:p>
        </c:txPr>
        <c:crossAx val="148773120"/>
        <c:crosses val="autoZero"/>
        <c:auto val="1"/>
        <c:lblAlgn val="ctr"/>
        <c:lblOffset val="100"/>
        <c:noMultiLvlLbl val="0"/>
      </c:catAx>
      <c:valAx>
        <c:axId val="148773120"/>
        <c:scaling>
          <c:orientation val="minMax"/>
        </c:scaling>
        <c:delete val="0"/>
        <c:axPos val="l"/>
        <c:majorGridlines/>
        <c:numFmt formatCode="General" sourceLinked="1"/>
        <c:majorTickMark val="out"/>
        <c:minorTickMark val="none"/>
        <c:tickLblPos val="nextTo"/>
        <c:crossAx val="148771584"/>
        <c:crosses val="autoZero"/>
        <c:crossBetween val="between"/>
      </c:valAx>
    </c:plotArea>
    <c:plotVisOnly val="1"/>
    <c:dispBlanksAs val="gap"/>
    <c:showDLblsOverMax val="0"/>
  </c:chart>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0.36496</cdr:x>
      <cdr:y>0.19433</cdr:y>
    </cdr:from>
    <cdr:to>
      <cdr:x>0.36778</cdr:x>
      <cdr:y>0.88649</cdr:y>
    </cdr:to>
    <cdr:cxnSp macro="">
      <cdr:nvCxnSpPr>
        <cdr:cNvPr id="3" name="Straight Connector 2"/>
        <cdr:cNvCxnSpPr/>
      </cdr:nvCxnSpPr>
      <cdr:spPr>
        <a:xfrm xmlns:a="http://schemas.openxmlformats.org/drawingml/2006/main" flipV="1">
          <a:off x="1850227" y="750106"/>
          <a:ext cx="14296" cy="2671742"/>
        </a:xfrm>
        <a:prstGeom xmlns:a="http://schemas.openxmlformats.org/drawingml/2006/main" prst="line">
          <a:avLst/>
        </a:prstGeom>
        <a:ln xmlns:a="http://schemas.openxmlformats.org/drawingml/2006/main" w="38100">
          <a:solidFill>
            <a:srgbClr val="FF000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0.67136</cdr:x>
      <cdr:y>0.19576</cdr:y>
    </cdr:from>
    <cdr:to>
      <cdr:x>0.67418</cdr:x>
      <cdr:y>0.88793</cdr:y>
    </cdr:to>
    <cdr:cxnSp macro="">
      <cdr:nvCxnSpPr>
        <cdr:cNvPr id="4" name="Straight Connector 3"/>
        <cdr:cNvCxnSpPr/>
      </cdr:nvCxnSpPr>
      <cdr:spPr>
        <a:xfrm xmlns:a="http://schemas.openxmlformats.org/drawingml/2006/main" flipV="1">
          <a:off x="3403594" y="755637"/>
          <a:ext cx="14296" cy="2671781"/>
        </a:xfrm>
        <a:prstGeom xmlns:a="http://schemas.openxmlformats.org/drawingml/2006/main" prst="line">
          <a:avLst/>
        </a:prstGeom>
        <a:ln xmlns:a="http://schemas.openxmlformats.org/drawingml/2006/main" w="38100">
          <a:solidFill>
            <a:srgbClr val="FF000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0.69879</cdr:x>
      <cdr:y>0.12892</cdr:y>
    </cdr:from>
    <cdr:to>
      <cdr:x>0.69944</cdr:x>
      <cdr:y>0.91502</cdr:y>
    </cdr:to>
    <cdr:cxnSp macro="">
      <cdr:nvCxnSpPr>
        <cdr:cNvPr id="3" name="Straight Connector 2"/>
        <cdr:cNvCxnSpPr/>
      </cdr:nvCxnSpPr>
      <cdr:spPr>
        <a:xfrm xmlns:a="http://schemas.openxmlformats.org/drawingml/2006/main" flipH="1" flipV="1">
          <a:off x="5093496" y="635795"/>
          <a:ext cx="4762" cy="3876675"/>
        </a:xfrm>
        <a:prstGeom xmlns:a="http://schemas.openxmlformats.org/drawingml/2006/main" prst="line">
          <a:avLst/>
        </a:prstGeom>
        <a:ln xmlns:a="http://schemas.openxmlformats.org/drawingml/2006/main" w="38100">
          <a:solidFill>
            <a:srgbClr val="FFC000"/>
          </a:solidFill>
          <a:prstDash val="lg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1/27/2015</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1/27/2015</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2895600"/>
          </a:xfrm>
        </p:spPr>
        <p:txBody>
          <a:bodyPr/>
          <a:lstStyle/>
          <a:p>
            <a:r>
              <a:rPr lang="en-US" sz="6000" dirty="0" smtClean="0"/>
              <a:t>PRE-MASTER SUMMER COURSE IN STATISTICS</a:t>
            </a:r>
            <a:endParaRPr lang="en-US" sz="6000" dirty="0"/>
          </a:p>
        </p:txBody>
      </p:sp>
      <p:sp>
        <p:nvSpPr>
          <p:cNvPr id="3" name="Content Placeholder 2"/>
          <p:cNvSpPr txBox="1">
            <a:spLocks/>
          </p:cNvSpPr>
          <p:nvPr/>
        </p:nvSpPr>
        <p:spPr>
          <a:xfrm>
            <a:off x="457200" y="4495800"/>
            <a:ext cx="8229600" cy="990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lgn="l"/>
            <a:r>
              <a:rPr lang="en-US" dirty="0" smtClean="0"/>
              <a:t>Riccardo </a:t>
            </a:r>
            <a:r>
              <a:rPr lang="en-US" dirty="0" err="1" smtClean="0"/>
              <a:t>Fanciulli</a:t>
            </a:r>
            <a:r>
              <a:rPr lang="en-US" dirty="0" smtClean="0"/>
              <a:t>, Andrea </a:t>
            </a:r>
            <a:r>
              <a:rPr lang="en-US" dirty="0" err="1" smtClean="0"/>
              <a:t>Haker</a:t>
            </a:r>
            <a:r>
              <a:rPr lang="en-US" dirty="0" smtClean="0"/>
              <a:t>, Tom van </a:t>
            </a:r>
            <a:r>
              <a:rPr lang="en-US" dirty="0" err="1" smtClean="0"/>
              <a:t>Engers</a:t>
            </a:r>
            <a:r>
              <a:rPr lang="en-US" dirty="0" smtClean="0"/>
              <a:t>, </a:t>
            </a:r>
            <a:r>
              <a:rPr lang="en-US" dirty="0" err="1" smtClean="0"/>
              <a:t>Natasa</a:t>
            </a:r>
            <a:r>
              <a:rPr lang="en-US" dirty="0" smtClean="0"/>
              <a:t> Brower-</a:t>
            </a:r>
            <a:r>
              <a:rPr lang="en-US" dirty="0" err="1" smtClean="0"/>
              <a:t>Zupancic</a:t>
            </a:r>
            <a:r>
              <a:rPr lang="en-US" dirty="0" smtClean="0"/>
              <a:t>, Andre Heck, Max Cohen</a:t>
            </a:r>
            <a:endParaRPr lang="en-US" dirty="0"/>
          </a:p>
        </p:txBody>
      </p:sp>
    </p:spTree>
    <p:extLst>
      <p:ext uri="{BB962C8B-B14F-4D97-AF65-F5344CB8AC3E}">
        <p14:creationId xmlns:p14="http://schemas.microsoft.com/office/powerpoint/2010/main" val="3006467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test: results</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781430345"/>
              </p:ext>
            </p:extLst>
          </p:nvPr>
        </p:nvGraphicFramePr>
        <p:xfrm>
          <a:off x="1371600" y="2133600"/>
          <a:ext cx="6069807" cy="409337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3810000" y="6248400"/>
            <a:ext cx="1249060" cy="369332"/>
          </a:xfrm>
          <a:prstGeom prst="rect">
            <a:avLst/>
          </a:prstGeom>
          <a:noFill/>
        </p:spPr>
        <p:txBody>
          <a:bodyPr wrap="none" rtlCol="0">
            <a:spAutoFit/>
          </a:bodyPr>
          <a:lstStyle/>
          <a:p>
            <a:r>
              <a:rPr lang="en-US" dirty="0" smtClean="0"/>
              <a:t>Score in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61402864"/>
              </p:ext>
            </p:extLst>
          </p:nvPr>
        </p:nvGraphicFramePr>
        <p:xfrm>
          <a:off x="6172200" y="2895600"/>
          <a:ext cx="2514600" cy="1097280"/>
        </p:xfrm>
        <a:graphic>
          <a:graphicData uri="http://schemas.openxmlformats.org/drawingml/2006/table">
            <a:tbl>
              <a:tblPr>
                <a:tableStyleId>{5C22544A-7EE6-4342-B048-85BDC9FD1C3A}</a:tableStyleId>
              </a:tblPr>
              <a:tblGrid>
                <a:gridCol w="1117600"/>
                <a:gridCol w="745067"/>
                <a:gridCol w="651933"/>
              </a:tblGrid>
              <a:tr h="180975">
                <a:tc>
                  <a:txBody>
                    <a:bodyPr/>
                    <a:lstStyle/>
                    <a:p>
                      <a:pPr algn="l" fontAlgn="b"/>
                      <a:r>
                        <a:rPr lang="en-US" sz="1200" u="none" strike="noStrike" dirty="0">
                          <a:effectLst/>
                        </a:rPr>
                        <a:t>Cut-off</a:t>
                      </a:r>
                      <a:endParaRPr lang="en-US" sz="1200" b="0" i="0" u="none" strike="noStrike" dirty="0">
                        <a:solidFill>
                          <a:srgbClr val="000000"/>
                        </a:solidFill>
                        <a:effectLst/>
                        <a:latin typeface="Calibri"/>
                      </a:endParaRPr>
                    </a:p>
                  </a:txBody>
                  <a:tcPr marL="0" marR="0" marT="0" marB="0" anchor="b"/>
                </a:tc>
                <a:tc>
                  <a:txBody>
                    <a:bodyPr/>
                    <a:lstStyle/>
                    <a:p>
                      <a:pPr algn="ctr" fontAlgn="b"/>
                      <a:r>
                        <a:rPr lang="en-US" sz="1200" u="none" strike="noStrike" dirty="0" smtClean="0">
                          <a:effectLst/>
                        </a:rPr>
                        <a:t>60/100</a:t>
                      </a:r>
                      <a:endParaRPr lang="en-US" sz="1200" b="0" i="0" u="none" strike="noStrike" dirty="0">
                        <a:solidFill>
                          <a:srgbClr val="000000"/>
                        </a:solidFill>
                        <a:effectLst/>
                        <a:latin typeface="Calibri"/>
                      </a:endParaRPr>
                    </a:p>
                  </a:txBody>
                  <a:tcPr marL="0" marR="0" marT="0" marB="0" anchor="b"/>
                </a:tc>
                <a:tc>
                  <a:txBody>
                    <a:bodyPr/>
                    <a:lstStyle/>
                    <a:p>
                      <a:pPr algn="l" fontAlgn="b"/>
                      <a:endParaRPr lang="en-US" sz="1200" b="0" i="0" u="none" strike="noStrike">
                        <a:solidFill>
                          <a:srgbClr val="000000"/>
                        </a:solidFill>
                        <a:effectLst/>
                        <a:latin typeface="Calibri"/>
                      </a:endParaRPr>
                    </a:p>
                  </a:txBody>
                  <a:tcPr marL="0" marR="0" marT="0" marB="0" anchor="b"/>
                </a:tc>
              </a:tr>
              <a:tr h="180975">
                <a:tc>
                  <a:txBody>
                    <a:bodyPr/>
                    <a:lstStyle/>
                    <a:p>
                      <a:pPr algn="l" fontAlgn="b"/>
                      <a:r>
                        <a:rPr lang="en-US" sz="1200" u="none" strike="noStrike">
                          <a:effectLst/>
                        </a:rPr>
                        <a:t>TOT GRADES</a:t>
                      </a:r>
                      <a:endParaRPr lang="en-US" sz="1200" b="0" i="0" u="none" strike="noStrike">
                        <a:solidFill>
                          <a:srgbClr val="000000"/>
                        </a:solidFill>
                        <a:effectLst/>
                        <a:latin typeface="Calibri"/>
                      </a:endParaRPr>
                    </a:p>
                  </a:txBody>
                  <a:tcPr marL="0" marR="0" marT="0" marB="0" anchor="b"/>
                </a:tc>
                <a:tc>
                  <a:txBody>
                    <a:bodyPr/>
                    <a:lstStyle/>
                    <a:p>
                      <a:pPr algn="ctr" fontAlgn="b"/>
                      <a:r>
                        <a:rPr lang="en-US" sz="1200" u="none" strike="noStrike" dirty="0">
                          <a:effectLst/>
                        </a:rPr>
                        <a:t>118</a:t>
                      </a:r>
                      <a:endParaRPr lang="en-US" sz="1200" b="0" i="0" u="none" strike="noStrike" dirty="0">
                        <a:solidFill>
                          <a:srgbClr val="000000"/>
                        </a:solidFill>
                        <a:effectLst/>
                        <a:latin typeface="Calibri"/>
                      </a:endParaRPr>
                    </a:p>
                  </a:txBody>
                  <a:tcPr marL="0" marR="0" marT="0" marB="0" anchor="b"/>
                </a:tc>
                <a:tc>
                  <a:txBody>
                    <a:bodyPr/>
                    <a:lstStyle/>
                    <a:p>
                      <a:pPr algn="l" fontAlgn="b"/>
                      <a:endParaRPr lang="en-US" sz="1200" b="0" i="0" u="none" strike="noStrike">
                        <a:solidFill>
                          <a:srgbClr val="000000"/>
                        </a:solidFill>
                        <a:effectLst/>
                        <a:latin typeface="Calibri"/>
                      </a:endParaRPr>
                    </a:p>
                  </a:txBody>
                  <a:tcPr marL="0" marR="0" marT="0" marB="0" anchor="b"/>
                </a:tc>
              </a:tr>
              <a:tr h="180975">
                <a:tc>
                  <a:txBody>
                    <a:bodyPr/>
                    <a:lstStyle/>
                    <a:p>
                      <a:pPr algn="l" fontAlgn="b"/>
                      <a:r>
                        <a:rPr lang="en-US" sz="1200" u="none" strike="noStrike">
                          <a:effectLst/>
                        </a:rPr>
                        <a:t>GRADES &lt; 60</a:t>
                      </a:r>
                      <a:endParaRPr lang="en-US" sz="1200" b="0" i="0" u="none" strike="noStrike">
                        <a:solidFill>
                          <a:srgbClr val="000000"/>
                        </a:solidFill>
                        <a:effectLst/>
                        <a:latin typeface="Calibri"/>
                      </a:endParaRPr>
                    </a:p>
                  </a:txBody>
                  <a:tcPr marL="0" marR="0" marT="0" marB="0" anchor="b"/>
                </a:tc>
                <a:tc>
                  <a:txBody>
                    <a:bodyPr/>
                    <a:lstStyle/>
                    <a:p>
                      <a:pPr algn="ctr" fontAlgn="b"/>
                      <a:r>
                        <a:rPr lang="en-US" sz="1200" u="none" strike="noStrike" dirty="0">
                          <a:effectLst/>
                        </a:rPr>
                        <a:t>99</a:t>
                      </a:r>
                      <a:endParaRPr lang="en-US" sz="1200" b="0" i="0" u="none" strike="noStrike" dirty="0">
                        <a:solidFill>
                          <a:srgbClr val="000000"/>
                        </a:solidFill>
                        <a:effectLst/>
                        <a:latin typeface="Calibri"/>
                      </a:endParaRPr>
                    </a:p>
                  </a:txBody>
                  <a:tcPr marL="0" marR="0" marT="0" marB="0" anchor="b"/>
                </a:tc>
                <a:tc>
                  <a:txBody>
                    <a:bodyPr/>
                    <a:lstStyle/>
                    <a:p>
                      <a:pPr algn="ctr" fontAlgn="b"/>
                      <a:r>
                        <a:rPr lang="en-US" sz="1200" u="none" strike="noStrike" dirty="0">
                          <a:effectLst/>
                        </a:rPr>
                        <a:t>84%</a:t>
                      </a:r>
                      <a:endParaRPr lang="en-US" sz="1200" b="0" i="0" u="none" strike="noStrike" dirty="0">
                        <a:solidFill>
                          <a:srgbClr val="000000"/>
                        </a:solidFill>
                        <a:effectLst/>
                        <a:latin typeface="Calibri"/>
                      </a:endParaRPr>
                    </a:p>
                  </a:txBody>
                  <a:tcPr marL="0" marR="0" marT="0" marB="0" anchor="b"/>
                </a:tc>
              </a:tr>
              <a:tr h="180975">
                <a:tc>
                  <a:txBody>
                    <a:bodyPr/>
                    <a:lstStyle/>
                    <a:p>
                      <a:pPr algn="l" fontAlgn="b"/>
                      <a:r>
                        <a:rPr lang="en-US" sz="1200" u="none" strike="noStrike" dirty="0">
                          <a:effectLst/>
                        </a:rPr>
                        <a:t>GRADES </a:t>
                      </a:r>
                      <a:r>
                        <a:rPr lang="en-US" sz="1200" u="none" strike="noStrike" dirty="0" smtClean="0">
                          <a:effectLst/>
                        </a:rPr>
                        <a:t>≥ </a:t>
                      </a:r>
                      <a:r>
                        <a:rPr lang="en-US" sz="1200" u="none" strike="noStrike" dirty="0">
                          <a:effectLst/>
                        </a:rPr>
                        <a:t>60</a:t>
                      </a:r>
                      <a:endParaRPr lang="en-US" sz="1200" b="0" i="0" u="none" strike="noStrike" dirty="0">
                        <a:solidFill>
                          <a:srgbClr val="000000"/>
                        </a:solidFill>
                        <a:effectLst/>
                        <a:latin typeface="Calibri"/>
                      </a:endParaRPr>
                    </a:p>
                  </a:txBody>
                  <a:tcPr marL="0" marR="0" marT="0" marB="0" anchor="b"/>
                </a:tc>
                <a:tc>
                  <a:txBody>
                    <a:bodyPr/>
                    <a:lstStyle/>
                    <a:p>
                      <a:pPr algn="ctr" fontAlgn="b"/>
                      <a:r>
                        <a:rPr lang="en-US" sz="1200" u="none" strike="noStrike" dirty="0">
                          <a:effectLst/>
                        </a:rPr>
                        <a:t>19</a:t>
                      </a:r>
                      <a:endParaRPr lang="en-US" sz="1200" b="0" i="0" u="none" strike="noStrike" dirty="0">
                        <a:solidFill>
                          <a:srgbClr val="000000"/>
                        </a:solidFill>
                        <a:effectLst/>
                        <a:latin typeface="Calibri"/>
                      </a:endParaRPr>
                    </a:p>
                  </a:txBody>
                  <a:tcPr marL="0" marR="0" marT="0" marB="0" anchor="b"/>
                </a:tc>
                <a:tc>
                  <a:txBody>
                    <a:bodyPr/>
                    <a:lstStyle/>
                    <a:p>
                      <a:pPr algn="ctr" fontAlgn="b"/>
                      <a:r>
                        <a:rPr lang="en-US" sz="1200" u="none" strike="noStrike" dirty="0">
                          <a:effectLst/>
                        </a:rPr>
                        <a:t>16%</a:t>
                      </a:r>
                      <a:endParaRPr lang="en-US" sz="1200" b="0" i="0" u="none" strike="noStrike" dirty="0">
                        <a:solidFill>
                          <a:srgbClr val="000000"/>
                        </a:solidFill>
                        <a:effectLst/>
                        <a:latin typeface="Calibri"/>
                      </a:endParaRPr>
                    </a:p>
                  </a:txBody>
                  <a:tcPr marL="0" marR="0" marT="0" marB="0" anchor="b"/>
                </a:tc>
              </a:tr>
              <a:tr h="180975">
                <a:tc>
                  <a:txBody>
                    <a:bodyPr/>
                    <a:lstStyle/>
                    <a:p>
                      <a:pPr algn="l" fontAlgn="b"/>
                      <a:r>
                        <a:rPr lang="en-US" sz="1200" u="none" strike="noStrike">
                          <a:effectLst/>
                        </a:rPr>
                        <a:t>AVERAGE</a:t>
                      </a:r>
                      <a:endParaRPr lang="en-US" sz="1200" b="0" i="0" u="none" strike="noStrike">
                        <a:solidFill>
                          <a:srgbClr val="000000"/>
                        </a:solidFill>
                        <a:effectLst/>
                        <a:latin typeface="Calibri"/>
                      </a:endParaRPr>
                    </a:p>
                  </a:txBody>
                  <a:tcPr marL="0" marR="0" marT="0" marB="0" anchor="b"/>
                </a:tc>
                <a:tc>
                  <a:txBody>
                    <a:bodyPr/>
                    <a:lstStyle/>
                    <a:p>
                      <a:pPr algn="ctr" fontAlgn="b"/>
                      <a:r>
                        <a:rPr lang="en-US" sz="1200" u="none" strike="noStrike" dirty="0">
                          <a:effectLst/>
                        </a:rPr>
                        <a:t>39</a:t>
                      </a:r>
                      <a:endParaRPr lang="en-US" sz="1200" b="0" i="0" u="none" strike="noStrike" dirty="0">
                        <a:solidFill>
                          <a:srgbClr val="000000"/>
                        </a:solidFill>
                        <a:effectLst/>
                        <a:latin typeface="Calibri"/>
                      </a:endParaRPr>
                    </a:p>
                  </a:txBody>
                  <a:tcPr marL="0" marR="0" marT="0" marB="0" anchor="b"/>
                </a:tc>
                <a:tc>
                  <a:txBody>
                    <a:bodyPr/>
                    <a:lstStyle/>
                    <a:p>
                      <a:pPr algn="l" fontAlgn="b"/>
                      <a:endParaRPr lang="en-US" sz="1200" b="0" i="0" u="none" strike="noStrike">
                        <a:solidFill>
                          <a:srgbClr val="000000"/>
                        </a:solidFill>
                        <a:effectLst/>
                        <a:latin typeface="Calibri"/>
                      </a:endParaRPr>
                    </a:p>
                  </a:txBody>
                  <a:tcPr marL="0" marR="0" marT="0" marB="0" anchor="b"/>
                </a:tc>
              </a:tr>
              <a:tr h="180975">
                <a:tc>
                  <a:txBody>
                    <a:bodyPr/>
                    <a:lstStyle/>
                    <a:p>
                      <a:pPr algn="l" fontAlgn="b"/>
                      <a:r>
                        <a:rPr lang="en-US" sz="1200" u="none" strike="noStrike">
                          <a:effectLst/>
                        </a:rPr>
                        <a:t>STD</a:t>
                      </a:r>
                      <a:endParaRPr lang="en-US" sz="1200" b="0" i="0" u="none" strike="noStrike">
                        <a:solidFill>
                          <a:srgbClr val="000000"/>
                        </a:solidFill>
                        <a:effectLst/>
                        <a:latin typeface="Calibri"/>
                      </a:endParaRPr>
                    </a:p>
                  </a:txBody>
                  <a:tcPr marL="0" marR="0" marT="0" marB="0" anchor="b"/>
                </a:tc>
                <a:tc>
                  <a:txBody>
                    <a:bodyPr/>
                    <a:lstStyle/>
                    <a:p>
                      <a:pPr algn="ctr" fontAlgn="b"/>
                      <a:r>
                        <a:rPr lang="en-US" sz="1200" u="none" strike="noStrike" dirty="0">
                          <a:effectLst/>
                        </a:rPr>
                        <a:t>18</a:t>
                      </a:r>
                      <a:endParaRPr lang="en-US" sz="1200" b="0" i="0" u="none" strike="noStrike" dirty="0">
                        <a:solidFill>
                          <a:srgbClr val="000000"/>
                        </a:solidFill>
                        <a:effectLst/>
                        <a:latin typeface="Calibri"/>
                      </a:endParaRPr>
                    </a:p>
                  </a:txBody>
                  <a:tcPr marL="0" marR="0" marT="0" marB="0" anchor="b"/>
                </a:tc>
                <a:tc>
                  <a:txBody>
                    <a:bodyPr/>
                    <a:lstStyle/>
                    <a:p>
                      <a:pPr algn="l" fontAlgn="b"/>
                      <a:endParaRPr lang="en-US" sz="1200" b="0" i="0" u="none" strike="noStrike" dirty="0">
                        <a:solidFill>
                          <a:srgbClr val="000000"/>
                        </a:solidFill>
                        <a:effectLst/>
                        <a:latin typeface="Calibri"/>
                      </a:endParaRPr>
                    </a:p>
                  </a:txBody>
                  <a:tcPr marL="0" marR="0" marT="0" marB="0" anchor="b"/>
                </a:tc>
              </a:tr>
            </a:tbl>
          </a:graphicData>
        </a:graphic>
      </p:graphicFrame>
    </p:spTree>
    <p:extLst>
      <p:ext uri="{BB962C8B-B14F-4D97-AF65-F5344CB8AC3E}">
        <p14:creationId xmlns:p14="http://schemas.microsoft.com/office/powerpoint/2010/main" val="91111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test: results per topic</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2639089538"/>
              </p:ext>
            </p:extLst>
          </p:nvPr>
        </p:nvGraphicFramePr>
        <p:xfrm>
          <a:off x="762000" y="1676400"/>
          <a:ext cx="7427120" cy="45696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80433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600200"/>
          </a:xfrm>
        </p:spPr>
        <p:txBody>
          <a:bodyPr/>
          <a:lstStyle/>
          <a:p>
            <a:r>
              <a:rPr lang="en-US" dirty="0" smtClean="0"/>
              <a:t>Topical tests*</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650535876"/>
              </p:ext>
            </p:extLst>
          </p:nvPr>
        </p:nvGraphicFramePr>
        <p:xfrm>
          <a:off x="304800" y="685800"/>
          <a:ext cx="8702279" cy="582691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174772" y="6553200"/>
            <a:ext cx="3969228" cy="338554"/>
          </a:xfrm>
          <a:prstGeom prst="rect">
            <a:avLst/>
          </a:prstGeom>
          <a:noFill/>
        </p:spPr>
        <p:txBody>
          <a:bodyPr wrap="none" rtlCol="0">
            <a:spAutoFit/>
          </a:bodyPr>
          <a:lstStyle/>
          <a:p>
            <a:r>
              <a:rPr lang="en-US" sz="1600" dirty="0" smtClean="0"/>
              <a:t>* Partial representation of the set of topics</a:t>
            </a:r>
            <a:endParaRPr lang="en-US" sz="1600" dirty="0"/>
          </a:p>
        </p:txBody>
      </p:sp>
      <p:grpSp>
        <p:nvGrpSpPr>
          <p:cNvPr id="6" name="Group 5"/>
          <p:cNvGrpSpPr/>
          <p:nvPr/>
        </p:nvGrpSpPr>
        <p:grpSpPr>
          <a:xfrm>
            <a:off x="656110" y="1648770"/>
            <a:ext cx="7911161" cy="4904430"/>
            <a:chOff x="656110" y="1504890"/>
            <a:chExt cx="7911161" cy="4904430"/>
          </a:xfrm>
        </p:grpSpPr>
        <p:sp>
          <p:nvSpPr>
            <p:cNvPr id="7" name="TextBox 6"/>
            <p:cNvSpPr txBox="1"/>
            <p:nvPr/>
          </p:nvSpPr>
          <p:spPr>
            <a:xfrm rot="18829976">
              <a:off x="7747175" y="5589223"/>
              <a:ext cx="1332416" cy="307777"/>
            </a:xfrm>
            <a:prstGeom prst="rect">
              <a:avLst/>
            </a:prstGeom>
            <a:noFill/>
          </p:spPr>
          <p:txBody>
            <a:bodyPr wrap="none" rtlCol="0">
              <a:spAutoFit/>
            </a:bodyPr>
            <a:lstStyle/>
            <a:p>
              <a:r>
                <a:rPr lang="en-US" sz="1400" dirty="0"/>
                <a:t>p</a:t>
              </a:r>
              <a:r>
                <a:rPr lang="en-US" sz="1400" dirty="0" smtClean="0"/>
                <a:t>op. variances</a:t>
              </a:r>
              <a:endParaRPr lang="en-US" sz="1400" dirty="0"/>
            </a:p>
          </p:txBody>
        </p:sp>
        <p:sp>
          <p:nvSpPr>
            <p:cNvPr id="8" name="TextBox 7"/>
            <p:cNvSpPr txBox="1"/>
            <p:nvPr/>
          </p:nvSpPr>
          <p:spPr>
            <a:xfrm rot="18829976">
              <a:off x="646987" y="5538666"/>
              <a:ext cx="914033" cy="307777"/>
            </a:xfrm>
            <a:prstGeom prst="rect">
              <a:avLst/>
            </a:prstGeom>
            <a:noFill/>
          </p:spPr>
          <p:txBody>
            <a:bodyPr wrap="none" rtlCol="0">
              <a:spAutoFit/>
            </a:bodyPr>
            <a:lstStyle/>
            <a:p>
              <a:r>
                <a:rPr lang="en-US" sz="1400" dirty="0" smtClean="0"/>
                <a:t>tendency</a:t>
              </a:r>
              <a:endParaRPr lang="en-US" sz="1400" dirty="0"/>
            </a:p>
          </p:txBody>
        </p:sp>
        <mc:AlternateContent xmlns:mc="http://schemas.openxmlformats.org/markup-compatibility/2006" xmlns:a14="http://schemas.microsoft.com/office/drawing/2010/main">
          <mc:Choice Requires="a14">
            <p:sp>
              <p:nvSpPr>
                <p:cNvPr id="9" name="TextBox 8"/>
                <p:cNvSpPr txBox="1"/>
                <p:nvPr/>
              </p:nvSpPr>
              <p:spPr>
                <a:xfrm>
                  <a:off x="656110" y="1504890"/>
                  <a:ext cx="41069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a:ea typeface="Cambria Math"/>
                          </a:rPr>
                          <m:t>𝝈</m:t>
                        </m:r>
                      </m:oMath>
                    </m:oMathPara>
                  </a14:m>
                  <a:endParaRPr 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656110" y="1504890"/>
                  <a:ext cx="410690" cy="400110"/>
                </a:xfrm>
                <a:prstGeom prst="rect">
                  <a:avLst/>
                </a:prstGeom>
                <a:blipFill rotWithShape="1">
                  <a:blip r:embed="rId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4559235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Final test</a:t>
            </a:r>
            <a:endParaRPr lang="en-US" dirty="0"/>
          </a:p>
        </p:txBody>
      </p:sp>
      <p:sp>
        <p:nvSpPr>
          <p:cNvPr id="3" name="Content Placeholder 2"/>
          <p:cNvSpPr>
            <a:spLocks noGrp="1"/>
          </p:cNvSpPr>
          <p:nvPr>
            <p:ph idx="1"/>
          </p:nvPr>
        </p:nvSpPr>
        <p:spPr>
          <a:xfrm>
            <a:off x="457200" y="838200"/>
            <a:ext cx="8229600" cy="914399"/>
          </a:xfrm>
        </p:spPr>
        <p:txBody>
          <a:bodyPr>
            <a:normAutofit lnSpcReduction="10000"/>
          </a:bodyPr>
          <a:lstStyle/>
          <a:p>
            <a:pPr marL="0" indent="0">
              <a:buNone/>
            </a:pPr>
            <a:r>
              <a:rPr lang="en-US" sz="1800" dirty="0" smtClean="0"/>
              <a:t>The final test was supposed to be open (and workable) for two weeks ending just before the start of the courses, but it was extended due to tech problems for two more weeks.</a:t>
            </a:r>
            <a:endParaRPr lang="en-US" sz="1800" dirty="0"/>
          </a:p>
        </p:txBody>
      </p:sp>
      <p:graphicFrame>
        <p:nvGraphicFramePr>
          <p:cNvPr id="4" name="Chart 3"/>
          <p:cNvGraphicFramePr>
            <a:graphicFrameLocks/>
          </p:cNvGraphicFramePr>
          <p:nvPr>
            <p:extLst>
              <p:ext uri="{D42A27DB-BD31-4B8C-83A1-F6EECF244321}">
                <p14:modId xmlns:p14="http://schemas.microsoft.com/office/powerpoint/2010/main" val="2318485000"/>
              </p:ext>
            </p:extLst>
          </p:nvPr>
        </p:nvGraphicFramePr>
        <p:xfrm>
          <a:off x="266164" y="2362200"/>
          <a:ext cx="6561535" cy="448032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74478202"/>
              </p:ext>
            </p:extLst>
          </p:nvPr>
        </p:nvGraphicFramePr>
        <p:xfrm>
          <a:off x="6083299" y="1485896"/>
          <a:ext cx="2908301" cy="2171704"/>
        </p:xfrm>
        <a:graphic>
          <a:graphicData uri="http://schemas.openxmlformats.org/drawingml/2006/table">
            <a:tbl>
              <a:tblPr>
                <a:tableStyleId>{5C22544A-7EE6-4342-B048-85BDC9FD1C3A}</a:tableStyleId>
              </a:tblPr>
              <a:tblGrid>
                <a:gridCol w="1213177"/>
                <a:gridCol w="847562"/>
                <a:gridCol w="847562"/>
              </a:tblGrid>
              <a:tr h="180975">
                <a:tc>
                  <a:txBody>
                    <a:bodyPr/>
                    <a:lstStyle/>
                    <a:p>
                      <a:pPr algn="l" fontAlgn="b"/>
                      <a:endParaRPr lang="en-US" sz="1400" b="0" i="0" u="none" strike="noStrike" dirty="0">
                        <a:solidFill>
                          <a:srgbClr val="000000"/>
                        </a:solidFill>
                        <a:effectLst/>
                        <a:latin typeface="Calibri"/>
                      </a:endParaRPr>
                    </a:p>
                  </a:txBody>
                  <a:tcPr marL="4763" marR="4763" marT="4763" marB="0" anchor="b"/>
                </a:tc>
                <a:tc>
                  <a:txBody>
                    <a:bodyPr/>
                    <a:lstStyle/>
                    <a:p>
                      <a:pPr algn="ctr" fontAlgn="b"/>
                      <a:r>
                        <a:rPr lang="en-US" sz="1400" b="1" u="none" strike="noStrike" dirty="0">
                          <a:effectLst/>
                        </a:rPr>
                        <a:t>FS</a:t>
                      </a:r>
                      <a:endParaRPr lang="en-US" sz="1400" b="1" i="0" u="none" strike="noStrike" dirty="0">
                        <a:solidFill>
                          <a:srgbClr val="000000"/>
                        </a:solidFill>
                        <a:effectLst/>
                        <a:latin typeface="Calibri"/>
                      </a:endParaRPr>
                    </a:p>
                  </a:txBody>
                  <a:tcPr marL="4763" marR="4763" marT="4763" marB="0" anchor="b"/>
                </a:tc>
                <a:tc>
                  <a:txBody>
                    <a:bodyPr/>
                    <a:lstStyle/>
                    <a:p>
                      <a:pPr algn="ctr" fontAlgn="b"/>
                      <a:r>
                        <a:rPr lang="en-US" sz="1400" u="none" strike="noStrike" dirty="0" smtClean="0">
                          <a:effectLst/>
                        </a:rPr>
                        <a:t>BIS</a:t>
                      </a:r>
                      <a:endParaRPr lang="en-US" sz="1400" b="0" i="0" u="none" strike="noStrike" dirty="0">
                        <a:solidFill>
                          <a:srgbClr val="000000"/>
                        </a:solidFill>
                        <a:effectLst/>
                        <a:latin typeface="Calibri"/>
                      </a:endParaRPr>
                    </a:p>
                  </a:txBody>
                  <a:tcPr marL="4763" marR="4763" marT="4763" marB="0" anchor="b"/>
                </a:tc>
              </a:tr>
              <a:tr h="180975">
                <a:tc>
                  <a:txBody>
                    <a:bodyPr/>
                    <a:lstStyle/>
                    <a:p>
                      <a:pPr algn="l" fontAlgn="b"/>
                      <a:r>
                        <a:rPr lang="en-US" sz="1400" u="none" strike="noStrike" dirty="0" smtClean="0">
                          <a:effectLst/>
                        </a:rPr>
                        <a:t>Num. students who took the test</a:t>
                      </a:r>
                      <a:endParaRPr lang="en-US" sz="1400" b="0" i="0" u="none" strike="noStrike" dirty="0">
                        <a:solidFill>
                          <a:srgbClr val="000000"/>
                        </a:solidFill>
                        <a:effectLst/>
                        <a:latin typeface="Calibri"/>
                      </a:endParaRPr>
                    </a:p>
                  </a:txBody>
                  <a:tcPr marL="4763" marR="4763" marT="4763" marB="0" anchor="b"/>
                </a:tc>
                <a:tc>
                  <a:txBody>
                    <a:bodyPr/>
                    <a:lstStyle/>
                    <a:p>
                      <a:pPr algn="ctr" fontAlgn="b"/>
                      <a:r>
                        <a:rPr lang="en-US" sz="1400" b="1" u="none" strike="noStrike" dirty="0">
                          <a:effectLst/>
                        </a:rPr>
                        <a:t>25</a:t>
                      </a:r>
                      <a:endParaRPr lang="en-US" sz="1400" b="1" i="0" u="none" strike="noStrike" dirty="0">
                        <a:solidFill>
                          <a:srgbClr val="000000"/>
                        </a:solidFill>
                        <a:effectLst/>
                        <a:latin typeface="Calibri"/>
                      </a:endParaRPr>
                    </a:p>
                  </a:txBody>
                  <a:tcPr marL="4763" marR="4763" marT="4763" marB="0" anchor="ctr"/>
                </a:tc>
                <a:tc>
                  <a:txBody>
                    <a:bodyPr/>
                    <a:lstStyle/>
                    <a:p>
                      <a:pPr algn="ctr" fontAlgn="b"/>
                      <a:r>
                        <a:rPr lang="en-US" sz="1400" u="none" strike="noStrike">
                          <a:effectLst/>
                        </a:rPr>
                        <a:t>52</a:t>
                      </a:r>
                      <a:endParaRPr lang="en-US" sz="1400" b="0" i="0" u="none" strike="noStrike">
                        <a:solidFill>
                          <a:srgbClr val="000000"/>
                        </a:solidFill>
                        <a:effectLst/>
                        <a:latin typeface="Calibri"/>
                      </a:endParaRPr>
                    </a:p>
                  </a:txBody>
                  <a:tcPr marL="4763" marR="4763" marT="4763" marB="0" anchor="ctr"/>
                </a:tc>
              </a:tr>
              <a:tr h="180975">
                <a:tc>
                  <a:txBody>
                    <a:bodyPr/>
                    <a:lstStyle/>
                    <a:p>
                      <a:pPr algn="l" fontAlgn="b"/>
                      <a:r>
                        <a:rPr lang="en-US" sz="1400" u="none" strike="noStrike">
                          <a:effectLst/>
                        </a:rPr>
                        <a:t>% success</a:t>
                      </a:r>
                      <a:endParaRPr lang="en-US" sz="1400" b="0" i="0" u="none" strike="noStrike">
                        <a:solidFill>
                          <a:srgbClr val="000000"/>
                        </a:solidFill>
                        <a:effectLst/>
                        <a:latin typeface="Calibri"/>
                      </a:endParaRPr>
                    </a:p>
                  </a:txBody>
                  <a:tcPr marL="4763" marR="4763" marT="4763" marB="0" anchor="b"/>
                </a:tc>
                <a:tc>
                  <a:txBody>
                    <a:bodyPr/>
                    <a:lstStyle/>
                    <a:p>
                      <a:pPr algn="ctr" fontAlgn="b"/>
                      <a:r>
                        <a:rPr lang="en-US" sz="1400" b="1" u="none" strike="noStrike" dirty="0">
                          <a:effectLst/>
                        </a:rPr>
                        <a:t>25.0</a:t>
                      </a:r>
                      <a:endParaRPr lang="en-US" sz="1400" b="1" i="0" u="none" strike="noStrike" dirty="0">
                        <a:solidFill>
                          <a:srgbClr val="000000"/>
                        </a:solidFill>
                        <a:effectLst/>
                        <a:latin typeface="Calibri"/>
                      </a:endParaRPr>
                    </a:p>
                  </a:txBody>
                  <a:tcPr marL="4763" marR="4763" marT="4763" marB="0" anchor="ctr"/>
                </a:tc>
                <a:tc>
                  <a:txBody>
                    <a:bodyPr/>
                    <a:lstStyle/>
                    <a:p>
                      <a:pPr algn="ctr" fontAlgn="b"/>
                      <a:r>
                        <a:rPr lang="en-US" sz="1400" u="none" strike="noStrike" dirty="0">
                          <a:effectLst/>
                        </a:rPr>
                        <a:t>55.6</a:t>
                      </a:r>
                      <a:endParaRPr lang="en-US" sz="1400" b="0" i="0" u="none" strike="noStrike" dirty="0">
                        <a:solidFill>
                          <a:srgbClr val="000000"/>
                        </a:solidFill>
                        <a:effectLst/>
                        <a:latin typeface="Calibri"/>
                      </a:endParaRPr>
                    </a:p>
                  </a:txBody>
                  <a:tcPr marL="4763" marR="4763" marT="4763" marB="0" anchor="ctr"/>
                </a:tc>
              </a:tr>
              <a:tr h="180975">
                <a:tc>
                  <a:txBody>
                    <a:bodyPr/>
                    <a:lstStyle/>
                    <a:p>
                      <a:pPr algn="l" fontAlgn="b"/>
                      <a:r>
                        <a:rPr lang="en-US" sz="1400" u="none" strike="noStrike" dirty="0" smtClean="0">
                          <a:effectLst/>
                        </a:rPr>
                        <a:t>Mean score</a:t>
                      </a:r>
                      <a:endParaRPr lang="en-US" sz="1400" b="0" i="0" u="none" strike="noStrike" dirty="0">
                        <a:solidFill>
                          <a:srgbClr val="000000"/>
                        </a:solidFill>
                        <a:effectLst/>
                        <a:latin typeface="Calibri"/>
                      </a:endParaRPr>
                    </a:p>
                  </a:txBody>
                  <a:tcPr marL="4763" marR="4763" marT="4763" marB="0" anchor="b"/>
                </a:tc>
                <a:tc>
                  <a:txBody>
                    <a:bodyPr/>
                    <a:lstStyle/>
                    <a:p>
                      <a:pPr algn="ctr" fontAlgn="b"/>
                      <a:r>
                        <a:rPr lang="en-US" sz="1400" b="1" u="none" strike="noStrike" dirty="0">
                          <a:effectLst/>
                        </a:rPr>
                        <a:t>45.2</a:t>
                      </a:r>
                      <a:endParaRPr lang="en-US" sz="1400" b="1" i="0" u="none" strike="noStrike" dirty="0">
                        <a:solidFill>
                          <a:srgbClr val="000000"/>
                        </a:solidFill>
                        <a:effectLst/>
                        <a:latin typeface="Calibri"/>
                      </a:endParaRPr>
                    </a:p>
                  </a:txBody>
                  <a:tcPr marL="4763" marR="4763" marT="4763" marB="0" anchor="ctr"/>
                </a:tc>
                <a:tc>
                  <a:txBody>
                    <a:bodyPr/>
                    <a:lstStyle/>
                    <a:p>
                      <a:pPr algn="ctr" fontAlgn="b"/>
                      <a:r>
                        <a:rPr lang="en-US" sz="1400" u="none" strike="noStrike" dirty="0">
                          <a:effectLst/>
                        </a:rPr>
                        <a:t>57.1</a:t>
                      </a:r>
                      <a:endParaRPr lang="en-US" sz="1400" b="0" i="0" u="none" strike="noStrike" dirty="0">
                        <a:solidFill>
                          <a:srgbClr val="000000"/>
                        </a:solidFill>
                        <a:effectLst/>
                        <a:latin typeface="Calibri"/>
                      </a:endParaRPr>
                    </a:p>
                  </a:txBody>
                  <a:tcPr marL="4763" marR="4763" marT="4763" marB="0" anchor="ctr"/>
                </a:tc>
              </a:tr>
              <a:tr h="180975">
                <a:tc>
                  <a:txBody>
                    <a:bodyPr/>
                    <a:lstStyle/>
                    <a:p>
                      <a:pPr algn="l" fontAlgn="b"/>
                      <a:r>
                        <a:rPr lang="en-US" sz="1400" u="none" strike="noStrike" dirty="0" smtClean="0">
                          <a:effectLst/>
                        </a:rPr>
                        <a:t>Median score</a:t>
                      </a:r>
                      <a:endParaRPr lang="en-US" sz="1400" b="0" i="0" u="none" strike="noStrike" dirty="0">
                        <a:solidFill>
                          <a:srgbClr val="000000"/>
                        </a:solidFill>
                        <a:effectLst/>
                        <a:latin typeface="Calibri"/>
                      </a:endParaRPr>
                    </a:p>
                  </a:txBody>
                  <a:tcPr marL="4763" marR="4763" marT="4763" marB="0" anchor="b"/>
                </a:tc>
                <a:tc>
                  <a:txBody>
                    <a:bodyPr/>
                    <a:lstStyle/>
                    <a:p>
                      <a:pPr algn="ctr" fontAlgn="b"/>
                      <a:r>
                        <a:rPr lang="en-US" sz="1400" b="1" u="none" strike="noStrike" dirty="0">
                          <a:effectLst/>
                        </a:rPr>
                        <a:t>46.3</a:t>
                      </a:r>
                      <a:endParaRPr lang="en-US" sz="1400" b="1" i="0" u="none" strike="noStrike" dirty="0">
                        <a:solidFill>
                          <a:srgbClr val="000000"/>
                        </a:solidFill>
                        <a:effectLst/>
                        <a:latin typeface="Calibri"/>
                      </a:endParaRPr>
                    </a:p>
                  </a:txBody>
                  <a:tcPr marL="4763" marR="4763" marT="4763" marB="0" anchor="ctr"/>
                </a:tc>
                <a:tc>
                  <a:txBody>
                    <a:bodyPr/>
                    <a:lstStyle/>
                    <a:p>
                      <a:pPr algn="ctr" fontAlgn="b"/>
                      <a:r>
                        <a:rPr lang="en-US" sz="1400" u="none" strike="noStrike" dirty="0">
                          <a:effectLst/>
                        </a:rPr>
                        <a:t>63.8</a:t>
                      </a:r>
                      <a:endParaRPr lang="en-US" sz="1400" b="0" i="0" u="none" strike="noStrike" dirty="0">
                        <a:solidFill>
                          <a:srgbClr val="000000"/>
                        </a:solidFill>
                        <a:effectLst/>
                        <a:latin typeface="Calibri"/>
                      </a:endParaRPr>
                    </a:p>
                  </a:txBody>
                  <a:tcPr marL="4763" marR="4763" marT="4763" marB="0" anchor="ctr"/>
                </a:tc>
              </a:tr>
              <a:tr h="180975">
                <a:tc>
                  <a:txBody>
                    <a:bodyPr/>
                    <a:lstStyle/>
                    <a:p>
                      <a:pPr algn="l" fontAlgn="b"/>
                      <a:r>
                        <a:rPr lang="en-US" sz="1400" u="none" strike="noStrike" dirty="0" err="1">
                          <a:effectLst/>
                        </a:rPr>
                        <a:t>std</a:t>
                      </a:r>
                      <a:r>
                        <a:rPr lang="en-US" sz="1400" u="none" strike="noStrike" dirty="0">
                          <a:effectLst/>
                        </a:rPr>
                        <a:t> </a:t>
                      </a:r>
                      <a:r>
                        <a:rPr lang="en-US" sz="1400" u="none" strike="noStrike" dirty="0" err="1" smtClean="0">
                          <a:effectLst/>
                        </a:rPr>
                        <a:t>dev</a:t>
                      </a:r>
                      <a:r>
                        <a:rPr lang="en-US" sz="1400" u="none" strike="noStrike" dirty="0" smtClean="0">
                          <a:effectLst/>
                        </a:rPr>
                        <a:t> score</a:t>
                      </a:r>
                      <a:endParaRPr lang="en-US" sz="1400" b="0" i="0" u="none" strike="noStrike" dirty="0">
                        <a:solidFill>
                          <a:srgbClr val="000000"/>
                        </a:solidFill>
                        <a:effectLst/>
                        <a:latin typeface="Calibri"/>
                      </a:endParaRPr>
                    </a:p>
                  </a:txBody>
                  <a:tcPr marL="4763" marR="4763" marT="4763" marB="0" anchor="b"/>
                </a:tc>
                <a:tc>
                  <a:txBody>
                    <a:bodyPr/>
                    <a:lstStyle/>
                    <a:p>
                      <a:pPr algn="ctr" fontAlgn="b"/>
                      <a:r>
                        <a:rPr lang="en-US" sz="1400" b="1" u="none" strike="noStrike" dirty="0">
                          <a:effectLst/>
                        </a:rPr>
                        <a:t>19.9</a:t>
                      </a:r>
                      <a:endParaRPr lang="en-US" sz="1400" b="1" i="0" u="none" strike="noStrike" dirty="0">
                        <a:solidFill>
                          <a:srgbClr val="000000"/>
                        </a:solidFill>
                        <a:effectLst/>
                        <a:latin typeface="Calibri"/>
                      </a:endParaRPr>
                    </a:p>
                  </a:txBody>
                  <a:tcPr marL="4763" marR="4763" marT="4763" marB="0" anchor="ctr"/>
                </a:tc>
                <a:tc>
                  <a:txBody>
                    <a:bodyPr/>
                    <a:lstStyle/>
                    <a:p>
                      <a:pPr algn="ctr" fontAlgn="b"/>
                      <a:r>
                        <a:rPr lang="en-US" sz="1400" u="none" strike="noStrike" dirty="0">
                          <a:effectLst/>
                        </a:rPr>
                        <a:t>20.0</a:t>
                      </a:r>
                      <a:endParaRPr lang="en-US" sz="1400" b="0" i="0" u="none" strike="noStrike" dirty="0">
                        <a:solidFill>
                          <a:srgbClr val="000000"/>
                        </a:solidFill>
                        <a:effectLst/>
                        <a:latin typeface="Calibri"/>
                      </a:endParaRPr>
                    </a:p>
                  </a:txBody>
                  <a:tcPr marL="4763" marR="4763" marT="4763" marB="0" anchor="ctr"/>
                </a:tc>
              </a:tr>
              <a:tr h="180975">
                <a:tc>
                  <a:txBody>
                    <a:bodyPr/>
                    <a:lstStyle/>
                    <a:p>
                      <a:pPr algn="l" fontAlgn="b"/>
                      <a:r>
                        <a:rPr lang="en-US" sz="1400" u="none" strike="noStrike" dirty="0" smtClean="0">
                          <a:effectLst/>
                        </a:rPr>
                        <a:t>Min score</a:t>
                      </a:r>
                      <a:endParaRPr lang="en-US" sz="1400" b="0" i="0" u="none" strike="noStrike" dirty="0">
                        <a:solidFill>
                          <a:srgbClr val="000000"/>
                        </a:solidFill>
                        <a:effectLst/>
                        <a:latin typeface="Calibri"/>
                      </a:endParaRPr>
                    </a:p>
                  </a:txBody>
                  <a:tcPr marL="4763" marR="4763" marT="4763" marB="0" anchor="b"/>
                </a:tc>
                <a:tc>
                  <a:txBody>
                    <a:bodyPr/>
                    <a:lstStyle/>
                    <a:p>
                      <a:pPr algn="ctr" fontAlgn="b"/>
                      <a:r>
                        <a:rPr lang="en-US" sz="1400" b="1" u="none" strike="noStrike" dirty="0">
                          <a:effectLst/>
                        </a:rPr>
                        <a:t>16.25</a:t>
                      </a:r>
                      <a:endParaRPr lang="en-US" sz="1400" b="1" i="0" u="none" strike="noStrike" dirty="0">
                        <a:solidFill>
                          <a:srgbClr val="000000"/>
                        </a:solidFill>
                        <a:effectLst/>
                        <a:latin typeface="Calibri"/>
                      </a:endParaRPr>
                    </a:p>
                  </a:txBody>
                  <a:tcPr marL="4763" marR="4763" marT="4763" marB="0" anchor="ctr"/>
                </a:tc>
                <a:tc>
                  <a:txBody>
                    <a:bodyPr/>
                    <a:lstStyle/>
                    <a:p>
                      <a:pPr algn="ctr" fontAlgn="b"/>
                      <a:r>
                        <a:rPr lang="en-US" sz="1400" u="none" strike="noStrike" dirty="0">
                          <a:effectLst/>
                        </a:rPr>
                        <a:t>13.75</a:t>
                      </a:r>
                      <a:endParaRPr lang="en-US" sz="1400" b="0" i="0" u="none" strike="noStrike" dirty="0">
                        <a:solidFill>
                          <a:srgbClr val="000000"/>
                        </a:solidFill>
                        <a:effectLst/>
                        <a:latin typeface="Calibri"/>
                      </a:endParaRPr>
                    </a:p>
                  </a:txBody>
                  <a:tcPr marL="4763" marR="4763" marT="4763" marB="0" anchor="ctr"/>
                </a:tc>
              </a:tr>
              <a:tr h="180975">
                <a:tc>
                  <a:txBody>
                    <a:bodyPr/>
                    <a:lstStyle/>
                    <a:p>
                      <a:pPr algn="l" fontAlgn="b"/>
                      <a:r>
                        <a:rPr lang="en-US" sz="1400" u="none" strike="noStrike" dirty="0" smtClean="0">
                          <a:effectLst/>
                        </a:rPr>
                        <a:t>Max score</a:t>
                      </a:r>
                      <a:endParaRPr lang="en-US" sz="1400" b="0" i="0" u="none" strike="noStrike" dirty="0">
                        <a:solidFill>
                          <a:srgbClr val="000000"/>
                        </a:solidFill>
                        <a:effectLst/>
                        <a:latin typeface="Calibri"/>
                      </a:endParaRPr>
                    </a:p>
                  </a:txBody>
                  <a:tcPr marL="4763" marR="4763" marT="4763" marB="0" anchor="b"/>
                </a:tc>
                <a:tc>
                  <a:txBody>
                    <a:bodyPr/>
                    <a:lstStyle/>
                    <a:p>
                      <a:pPr algn="ctr" fontAlgn="b"/>
                      <a:r>
                        <a:rPr lang="en-US" sz="1400" b="1" u="none" strike="noStrike" dirty="0">
                          <a:effectLst/>
                        </a:rPr>
                        <a:t>78.75</a:t>
                      </a:r>
                      <a:endParaRPr lang="en-US" sz="1400" b="1" i="0" u="none" strike="noStrike" dirty="0">
                        <a:solidFill>
                          <a:srgbClr val="000000"/>
                        </a:solidFill>
                        <a:effectLst/>
                        <a:latin typeface="Calibri"/>
                      </a:endParaRPr>
                    </a:p>
                  </a:txBody>
                  <a:tcPr marL="4763" marR="4763" marT="4763" marB="0" anchor="ctr"/>
                </a:tc>
                <a:tc>
                  <a:txBody>
                    <a:bodyPr/>
                    <a:lstStyle/>
                    <a:p>
                      <a:pPr algn="ctr" fontAlgn="b"/>
                      <a:r>
                        <a:rPr lang="en-US" sz="1400" u="none" strike="noStrike" dirty="0">
                          <a:effectLst/>
                        </a:rPr>
                        <a:t>86.25</a:t>
                      </a:r>
                      <a:endParaRPr lang="en-US" sz="1400" b="0" i="0" u="none" strike="noStrike" dirty="0">
                        <a:solidFill>
                          <a:srgbClr val="000000"/>
                        </a:solidFill>
                        <a:effectLst/>
                        <a:latin typeface="Calibri"/>
                      </a:endParaRPr>
                    </a:p>
                  </a:txBody>
                  <a:tcPr marL="4763" marR="4763" marT="4763" marB="0" anchor="ctr"/>
                </a:tc>
              </a:tr>
            </a:tbl>
          </a:graphicData>
        </a:graphic>
      </p:graphicFrame>
      <p:sp>
        <p:nvSpPr>
          <p:cNvPr id="6" name="TextBox 5"/>
          <p:cNvSpPr txBox="1"/>
          <p:nvPr/>
        </p:nvSpPr>
        <p:spPr>
          <a:xfrm rot="16200000">
            <a:off x="-742190" y="4074463"/>
            <a:ext cx="1822935" cy="338554"/>
          </a:xfrm>
          <a:prstGeom prst="rect">
            <a:avLst/>
          </a:prstGeom>
          <a:noFill/>
        </p:spPr>
        <p:txBody>
          <a:bodyPr wrap="none" rtlCol="0">
            <a:spAutoFit/>
          </a:bodyPr>
          <a:lstStyle/>
          <a:p>
            <a:r>
              <a:rPr lang="en-US" sz="1600" dirty="0" smtClean="0"/>
              <a:t>Score in % of total</a:t>
            </a:r>
            <a:endParaRPr lang="en-US" sz="1600" dirty="0"/>
          </a:p>
        </p:txBody>
      </p:sp>
    </p:spTree>
    <p:extLst>
      <p:ext uri="{BB962C8B-B14F-4D97-AF65-F5344CB8AC3E}">
        <p14:creationId xmlns:p14="http://schemas.microsoft.com/office/powerpoint/2010/main" val="12864694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00200"/>
          </a:xfrm>
        </p:spPr>
        <p:txBody>
          <a:bodyPr/>
          <a:lstStyle/>
          <a:p>
            <a:r>
              <a:rPr lang="en-US" dirty="0" smtClean="0"/>
              <a:t>Issues and lessons learnt</a:t>
            </a:r>
            <a:endParaRPr lang="en-US" dirty="0"/>
          </a:p>
        </p:txBody>
      </p:sp>
      <p:sp>
        <p:nvSpPr>
          <p:cNvPr id="3" name="Content Placeholder 2"/>
          <p:cNvSpPr>
            <a:spLocks noGrp="1"/>
          </p:cNvSpPr>
          <p:nvPr>
            <p:ph idx="1"/>
          </p:nvPr>
        </p:nvSpPr>
        <p:spPr>
          <a:xfrm>
            <a:off x="457200" y="1417637"/>
            <a:ext cx="8229600" cy="4525963"/>
          </a:xfrm>
        </p:spPr>
        <p:txBody>
          <a:bodyPr/>
          <a:lstStyle/>
          <a:p>
            <a:endParaRPr lang="en-US" dirty="0" smtClean="0"/>
          </a:p>
          <a:p>
            <a:r>
              <a:rPr lang="en-US" dirty="0" smtClean="0"/>
              <a:t>Taking into account that:</a:t>
            </a:r>
          </a:p>
          <a:p>
            <a:pPr lvl="1"/>
            <a:r>
              <a:rPr lang="en-US" dirty="0" smtClean="0"/>
              <a:t>The design of the course took place almost in real time as the content was being created and used.</a:t>
            </a:r>
          </a:p>
          <a:p>
            <a:pPr lvl="1"/>
            <a:r>
              <a:rPr lang="en-US" dirty="0" smtClean="0"/>
              <a:t>More </a:t>
            </a:r>
            <a:r>
              <a:rPr lang="en-US" dirty="0"/>
              <a:t>experience and </a:t>
            </a:r>
            <a:r>
              <a:rPr lang="en-US" dirty="0" smtClean="0"/>
              <a:t>better planning of rules and timelines are needed</a:t>
            </a:r>
          </a:p>
          <a:p>
            <a:r>
              <a:rPr lang="en-US" dirty="0"/>
              <a:t>ISSUES</a:t>
            </a:r>
          </a:p>
          <a:p>
            <a:pPr lvl="1"/>
            <a:r>
              <a:rPr lang="en-US" dirty="0"/>
              <a:t>How to spur </a:t>
            </a:r>
            <a:r>
              <a:rPr lang="en-US" dirty="0" smtClean="0"/>
              <a:t>use during the summer? </a:t>
            </a:r>
            <a:r>
              <a:rPr lang="en-US" dirty="0"/>
              <a:t>… what incentives can we use?</a:t>
            </a:r>
          </a:p>
          <a:p>
            <a:pPr lvl="1"/>
            <a:r>
              <a:rPr lang="en-US" dirty="0"/>
              <a:t>It’s difficult to have strict timelines when new students may pop up just before the start of classes. </a:t>
            </a:r>
            <a:r>
              <a:rPr lang="en-US" dirty="0" err="1" smtClean="0"/>
              <a:t>sd</a:t>
            </a:r>
            <a:endParaRPr lang="en-US" dirty="0" smtClean="0"/>
          </a:p>
          <a:p>
            <a:r>
              <a:rPr lang="en-US" dirty="0" smtClean="0"/>
              <a:t>PROPOSALS</a:t>
            </a:r>
          </a:p>
          <a:p>
            <a:pPr lvl="1"/>
            <a:r>
              <a:rPr lang="en-US" dirty="0"/>
              <a:t>F</a:t>
            </a:r>
            <a:r>
              <a:rPr lang="en-US" dirty="0" smtClean="0"/>
              <a:t>inal of the s. course: passed [Students can spend 4x8 </a:t>
            </a:r>
            <a:r>
              <a:rPr lang="en-US" dirty="0" err="1" smtClean="0"/>
              <a:t>hrs</a:t>
            </a:r>
            <a:r>
              <a:rPr lang="en-US" dirty="0" smtClean="0"/>
              <a:t> in lab 1</a:t>
            </a:r>
            <a:r>
              <a:rPr lang="en-US" baseline="30000" dirty="0" smtClean="0"/>
              <a:t>st</a:t>
            </a:r>
            <a:r>
              <a:rPr lang="en-US" dirty="0" smtClean="0"/>
              <a:t> </a:t>
            </a:r>
            <a:r>
              <a:rPr lang="en-US" dirty="0" err="1" smtClean="0"/>
              <a:t>sem</a:t>
            </a:r>
            <a:r>
              <a:rPr lang="en-US" dirty="0" smtClean="0"/>
              <a:t>]</a:t>
            </a:r>
          </a:p>
          <a:p>
            <a:pPr lvl="1"/>
            <a:r>
              <a:rPr lang="en-US" dirty="0"/>
              <a:t>Final of the s. course: </a:t>
            </a:r>
            <a:r>
              <a:rPr lang="en-US" dirty="0" smtClean="0"/>
              <a:t>flunked </a:t>
            </a:r>
            <a:r>
              <a:rPr lang="en-US" dirty="0"/>
              <a:t>[Students </a:t>
            </a:r>
            <a:r>
              <a:rPr lang="en-US" dirty="0" smtClean="0"/>
              <a:t>must spend </a:t>
            </a:r>
            <a:r>
              <a:rPr lang="en-US" dirty="0"/>
              <a:t>4x8 </a:t>
            </a:r>
            <a:r>
              <a:rPr lang="en-US" dirty="0" err="1"/>
              <a:t>hrs</a:t>
            </a:r>
            <a:r>
              <a:rPr lang="en-US" dirty="0"/>
              <a:t> in s</a:t>
            </a:r>
            <a:r>
              <a:rPr lang="en-US" dirty="0" smtClean="0"/>
              <a:t>tats course]</a:t>
            </a:r>
          </a:p>
        </p:txBody>
      </p:sp>
    </p:spTree>
    <p:extLst>
      <p:ext uri="{BB962C8B-B14F-4D97-AF65-F5344CB8AC3E}">
        <p14:creationId xmlns:p14="http://schemas.microsoft.com/office/powerpoint/2010/main" val="2385435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982851" y="488098"/>
            <a:ext cx="6934200" cy="6340197"/>
          </a:xfrm>
          <a:prstGeom prst="rect">
            <a:avLst/>
          </a:prstGeom>
          <a:noFill/>
        </p:spPr>
        <p:txBody>
          <a:bodyPr wrap="square" rtlCol="0">
            <a:spAutoFit/>
          </a:bodyPr>
          <a:lstStyle/>
          <a:p>
            <a:r>
              <a:rPr lang="en-US" sz="1400" b="1" dirty="0" smtClean="0"/>
              <a:t>GENERAL SUGGESTIONS</a:t>
            </a:r>
          </a:p>
          <a:p>
            <a:pPr marL="285750" indent="-285750">
              <a:buFont typeface="Arial" panose="020B0604020202020204" pitchFamily="34" charset="0"/>
              <a:buChar char="•"/>
            </a:pPr>
            <a:r>
              <a:rPr lang="en-US" sz="1400" dirty="0" smtClean="0"/>
              <a:t>Open early on in the summer (as soon as acceptance letters are out) with the entire information/timeline available on a course webpage (Blackboard)</a:t>
            </a:r>
          </a:p>
          <a:p>
            <a:pPr marL="285750" indent="-285750">
              <a:buFont typeface="Arial" panose="020B0604020202020204" pitchFamily="34" charset="0"/>
              <a:buChar char="•"/>
            </a:pPr>
            <a:r>
              <a:rPr lang="en-US" sz="1400" dirty="0"/>
              <a:t>Access to the course ONLY conditional on taking the diagnostic test</a:t>
            </a:r>
          </a:p>
          <a:p>
            <a:pPr marL="285750" indent="-285750">
              <a:buFont typeface="Arial" panose="020B0604020202020204" pitchFamily="34" charset="0"/>
              <a:buChar char="•"/>
            </a:pPr>
            <a:r>
              <a:rPr lang="en-US" sz="1400" dirty="0"/>
              <a:t>Access to the final (and relative benefits if passing it) ONLY conditional on: having accessed the theory OR having passed the quizzes</a:t>
            </a:r>
            <a:r>
              <a:rPr lang="en-US" sz="1400" dirty="0" smtClean="0"/>
              <a:t>. </a:t>
            </a:r>
            <a:r>
              <a:rPr lang="en-US" sz="1400" b="1" dirty="0" smtClean="0"/>
              <a:t>[discuss]</a:t>
            </a:r>
          </a:p>
          <a:p>
            <a:pPr marL="285750" indent="-285750">
              <a:buFont typeface="Arial" panose="020B0604020202020204" pitchFamily="34" charset="0"/>
              <a:buChar char="•"/>
            </a:pPr>
            <a:r>
              <a:rPr lang="en-US" sz="1400" dirty="0" smtClean="0"/>
              <a:t>Clear </a:t>
            </a:r>
            <a:r>
              <a:rPr lang="en-US" sz="1400" dirty="0"/>
              <a:t>formulation of what is expected and what is the advantage of passing the </a:t>
            </a:r>
            <a:r>
              <a:rPr lang="en-US" sz="1400" dirty="0" smtClean="0"/>
              <a:t>final.</a:t>
            </a:r>
          </a:p>
          <a:p>
            <a:pPr marL="285750" indent="-285750">
              <a:buFont typeface="Arial" panose="020B0604020202020204" pitchFamily="34" charset="0"/>
              <a:buChar char="•"/>
            </a:pPr>
            <a:r>
              <a:rPr lang="en-US" sz="1400" dirty="0" smtClean="0"/>
              <a:t>Put together a FAQ page/list</a:t>
            </a:r>
          </a:p>
          <a:p>
            <a:pPr marL="285750" indent="-285750">
              <a:buFont typeface="Arial" panose="020B0604020202020204" pitchFamily="34" charset="0"/>
              <a:buChar char="•"/>
            </a:pPr>
            <a:r>
              <a:rPr lang="en-US" sz="1400" dirty="0" smtClean="0"/>
              <a:t>When did we have the last students being admitted to the programs this year? What do we expect in general? [</a:t>
            </a:r>
            <a:r>
              <a:rPr lang="en-US" sz="1400" b="1" dirty="0" smtClean="0"/>
              <a:t>discuss for timeline</a:t>
            </a:r>
            <a:r>
              <a:rPr lang="en-US" sz="1400" dirty="0" smtClean="0"/>
              <a:t>]</a:t>
            </a:r>
          </a:p>
          <a:p>
            <a:endParaRPr lang="en-US" sz="1400" dirty="0" smtClean="0"/>
          </a:p>
          <a:p>
            <a:r>
              <a:rPr lang="en-US" sz="1400" b="1" dirty="0" smtClean="0"/>
              <a:t>TESTS</a:t>
            </a:r>
          </a:p>
          <a:p>
            <a:pPr marL="285750" indent="-285750">
              <a:buFont typeface="Arial" panose="020B0604020202020204" pitchFamily="34" charset="0"/>
              <a:buChar char="•"/>
            </a:pPr>
            <a:r>
              <a:rPr lang="en-US" sz="1400" dirty="0" smtClean="0"/>
              <a:t>Diagnostic test: One attempt, limited, but longer time of execution (~5hrs), open until two weeks before final </a:t>
            </a:r>
            <a:r>
              <a:rPr lang="en-US" sz="1400" b="1" dirty="0" smtClean="0"/>
              <a:t>[discuss timeline]</a:t>
            </a:r>
          </a:p>
          <a:p>
            <a:pPr marL="285750" indent="-285750">
              <a:buFont typeface="Arial" panose="020B0604020202020204" pitchFamily="34" charset="0"/>
              <a:buChar char="•"/>
            </a:pPr>
            <a:r>
              <a:rPr lang="en-US" sz="1400" dirty="0" smtClean="0"/>
              <a:t>Final test: One attempt, limited time of execution (~2-3 </a:t>
            </a:r>
            <a:r>
              <a:rPr lang="en-US" sz="1400" dirty="0" err="1" smtClean="0"/>
              <a:t>hrs</a:t>
            </a:r>
            <a:r>
              <a:rPr lang="en-US" sz="1400" dirty="0" smtClean="0"/>
              <a:t>), one week window.</a:t>
            </a:r>
          </a:p>
          <a:p>
            <a:endParaRPr lang="en-US" sz="1400" dirty="0" smtClean="0"/>
          </a:p>
          <a:p>
            <a:r>
              <a:rPr lang="en-US" sz="1400" b="1" dirty="0"/>
              <a:t>FAQ</a:t>
            </a:r>
          </a:p>
          <a:p>
            <a:pPr marL="285750" indent="-285750">
              <a:buFont typeface="Arial" panose="020B0604020202020204" pitchFamily="34" charset="0"/>
              <a:buChar char="•"/>
            </a:pPr>
            <a:r>
              <a:rPr lang="en-US" sz="1400" dirty="0"/>
              <a:t>Conditionality of </a:t>
            </a:r>
            <a:r>
              <a:rPr lang="en-US" sz="1400" dirty="0" smtClean="0"/>
              <a:t>access to course and final.</a:t>
            </a:r>
            <a:endParaRPr lang="en-US" sz="1400" dirty="0"/>
          </a:p>
          <a:p>
            <a:pPr marL="285750" indent="-285750">
              <a:buFont typeface="Arial" panose="020B0604020202020204" pitchFamily="34" charset="0"/>
              <a:buChar char="•"/>
            </a:pPr>
            <a:r>
              <a:rPr lang="en-US" sz="1400" dirty="0"/>
              <a:t>Purpose of diagnostic </a:t>
            </a:r>
            <a:r>
              <a:rPr lang="en-US" sz="1400" dirty="0" smtClean="0"/>
              <a:t>test with previous years stats (so they can compare themselves)</a:t>
            </a:r>
            <a:endParaRPr lang="en-US" sz="1400" dirty="0"/>
          </a:p>
          <a:p>
            <a:pPr marL="285750" indent="-285750">
              <a:buFont typeface="Arial" panose="020B0604020202020204" pitchFamily="34" charset="0"/>
              <a:buChar char="•"/>
            </a:pPr>
            <a:r>
              <a:rPr lang="en-US" sz="1400" dirty="0"/>
              <a:t>Advantage of passing the </a:t>
            </a:r>
            <a:r>
              <a:rPr lang="en-US" sz="1400" dirty="0" smtClean="0"/>
              <a:t>final clearly stated.</a:t>
            </a:r>
            <a:endParaRPr lang="en-US" sz="1400" dirty="0"/>
          </a:p>
          <a:p>
            <a:pPr marL="285750" indent="-285750">
              <a:buFont typeface="Arial" panose="020B0604020202020204" pitchFamily="34" charset="0"/>
              <a:buChar char="•"/>
            </a:pPr>
            <a:r>
              <a:rPr lang="en-US" sz="1400" dirty="0" smtClean="0"/>
              <a:t>Login instructions</a:t>
            </a:r>
          </a:p>
          <a:p>
            <a:pPr marL="285750" indent="-285750">
              <a:buFont typeface="Arial" panose="020B0604020202020204" pitchFamily="34" charset="0"/>
              <a:buChar char="•"/>
            </a:pPr>
            <a:r>
              <a:rPr lang="en-US" sz="1400" dirty="0"/>
              <a:t>Clear schedule of web meetings from the start. Questions via email encouraged, but only answered “in person</a:t>
            </a:r>
            <a:r>
              <a:rPr lang="en-US" sz="1400" dirty="0" smtClean="0"/>
              <a:t>”.</a:t>
            </a:r>
            <a:endParaRPr lang="en-US" sz="1400" dirty="0"/>
          </a:p>
          <a:p>
            <a:endParaRPr lang="en-US" sz="1400" dirty="0"/>
          </a:p>
          <a:p>
            <a:r>
              <a:rPr lang="en-US" sz="1400" b="1" dirty="0" smtClean="0"/>
              <a:t>SOWISO</a:t>
            </a:r>
          </a:p>
          <a:p>
            <a:pPr marL="285750" indent="-285750">
              <a:buFont typeface="Arial" panose="020B0604020202020204" pitchFamily="34" charset="0"/>
              <a:buChar char="•"/>
            </a:pPr>
            <a:r>
              <a:rPr lang="en-US" sz="1400" dirty="0" smtClean="0"/>
              <a:t>Conditionality of access based on grade(s) of single or multiple tests. </a:t>
            </a:r>
          </a:p>
          <a:p>
            <a:pPr marL="285750" indent="-285750">
              <a:buFont typeface="Arial" panose="020B0604020202020204" pitchFamily="34" charset="0"/>
              <a:buChar char="•"/>
            </a:pPr>
            <a:r>
              <a:rPr lang="en-US" sz="1400" dirty="0" smtClean="0"/>
              <a:t>Ability to assign grade to each question (non-uniformity of weights)</a:t>
            </a:r>
          </a:p>
          <a:p>
            <a:pPr marL="285750" indent="-285750">
              <a:buFont typeface="Arial" panose="020B0604020202020204" pitchFamily="34" charset="0"/>
              <a:buChar char="•"/>
            </a:pPr>
            <a:r>
              <a:rPr lang="en-US" sz="1400" dirty="0" smtClean="0"/>
              <a:t>Separate test availability from test duration once opened by the student.</a:t>
            </a:r>
          </a:p>
          <a:p>
            <a:pPr marL="285750" indent="-285750">
              <a:buFont typeface="Arial" panose="020B0604020202020204" pitchFamily="34" charset="0"/>
              <a:buChar char="•"/>
            </a:pPr>
            <a:r>
              <a:rPr lang="en-US" sz="1400" dirty="0" smtClean="0"/>
              <a:t>Treating students test separately (if need to re-administer test to someone, for example)</a:t>
            </a:r>
          </a:p>
        </p:txBody>
      </p:sp>
      <p:sp>
        <p:nvSpPr>
          <p:cNvPr id="3" name="TextBox 2"/>
          <p:cNvSpPr txBox="1"/>
          <p:nvPr/>
        </p:nvSpPr>
        <p:spPr>
          <a:xfrm>
            <a:off x="2438400" y="102513"/>
            <a:ext cx="4348819" cy="430887"/>
          </a:xfrm>
          <a:prstGeom prst="rect">
            <a:avLst/>
          </a:prstGeom>
          <a:noFill/>
        </p:spPr>
        <p:txBody>
          <a:bodyPr wrap="none" rtlCol="0">
            <a:spAutoFit/>
          </a:bodyPr>
          <a:lstStyle/>
          <a:p>
            <a:r>
              <a:rPr lang="en-US" sz="2200" b="1" dirty="0" smtClean="0"/>
              <a:t>SUGGESTIONS/DISCUSSION POINTS</a:t>
            </a:r>
          </a:p>
        </p:txBody>
      </p:sp>
    </p:spTree>
    <p:extLst>
      <p:ext uri="{BB962C8B-B14F-4D97-AF65-F5344CB8AC3E}">
        <p14:creationId xmlns:p14="http://schemas.microsoft.com/office/powerpoint/2010/main" val="531331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914400" y="762000"/>
            <a:ext cx="7169410" cy="2308324"/>
          </a:xfrm>
          <a:prstGeom prst="rect">
            <a:avLst/>
          </a:prstGeom>
          <a:noFill/>
          <a:ln>
            <a:solidFill>
              <a:schemeClr val="accent1"/>
            </a:solidFill>
          </a:ln>
        </p:spPr>
        <p:txBody>
          <a:bodyPr wrap="square" rtlCol="0">
            <a:spAutoFit/>
          </a:bodyPr>
          <a:lstStyle/>
          <a:p>
            <a:r>
              <a:rPr lang="en-US" sz="1200" dirty="0" smtClean="0"/>
              <a:t>Self-study </a:t>
            </a:r>
            <a:r>
              <a:rPr lang="en-US" sz="1200" dirty="0"/>
              <a:t>is for me the best way to study Math. The format you chose is fantastic!</a:t>
            </a:r>
          </a:p>
          <a:p>
            <a:r>
              <a:rPr lang="en-US" sz="1200" dirty="0"/>
              <a:t>It was great that the course was available so early. That gave me the chance to follow it bit by bit, instead of having to do it all together in one session.</a:t>
            </a:r>
          </a:p>
          <a:p>
            <a:r>
              <a:rPr lang="en-US" sz="1200" dirty="0"/>
              <a:t>The content of the lessons was good and easy to follow. I personally really dislike watching videos on math related topics, but since we also had the link to the written explanation, that was fine.</a:t>
            </a:r>
          </a:p>
          <a:p>
            <a:r>
              <a:rPr lang="en-US" sz="1200" dirty="0"/>
              <a:t>The videos on SPSS seemed to me not very useful. Usually, I just want to know “Where do I find the function I need", and that really does not require a 5 minute long video speaking extensively of the data used for the demo and similar details. After the very basic introductory session, I would have preferred just a small disclaimer stating where the function is located in SPSS.</a:t>
            </a:r>
          </a:p>
          <a:p>
            <a:r>
              <a:rPr lang="en-US" sz="1200" dirty="0"/>
              <a:t>I found the small tests after each chapter especially useful. For the more advanced chapters, I would have loved to see more questions (but then of course, I found others online)</a:t>
            </a:r>
          </a:p>
          <a:p>
            <a:r>
              <a:rPr lang="en-US" sz="1200" dirty="0" smtClean="0"/>
              <a:t>D.L.</a:t>
            </a:r>
            <a:endParaRPr lang="en-US" sz="1200" dirty="0"/>
          </a:p>
        </p:txBody>
      </p:sp>
      <p:sp>
        <p:nvSpPr>
          <p:cNvPr id="3" name="TextBox 2"/>
          <p:cNvSpPr txBox="1"/>
          <p:nvPr/>
        </p:nvSpPr>
        <p:spPr>
          <a:xfrm>
            <a:off x="3517027" y="152400"/>
            <a:ext cx="1621278" cy="430887"/>
          </a:xfrm>
          <a:prstGeom prst="rect">
            <a:avLst/>
          </a:prstGeom>
          <a:noFill/>
        </p:spPr>
        <p:txBody>
          <a:bodyPr wrap="none" rtlCol="0">
            <a:spAutoFit/>
          </a:bodyPr>
          <a:lstStyle/>
          <a:p>
            <a:r>
              <a:rPr lang="en-US" sz="2200" b="1" dirty="0" smtClean="0"/>
              <a:t>FEEDBACK…</a:t>
            </a:r>
            <a:endParaRPr lang="en-US" sz="2200" b="1" dirty="0"/>
          </a:p>
        </p:txBody>
      </p:sp>
    </p:spTree>
    <p:extLst>
      <p:ext uri="{BB962C8B-B14F-4D97-AF65-F5344CB8AC3E}">
        <p14:creationId xmlns:p14="http://schemas.microsoft.com/office/powerpoint/2010/main" val="3863655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of the talk</a:t>
            </a:r>
            <a:endParaRPr lang="en-US" dirty="0"/>
          </a:p>
        </p:txBody>
      </p:sp>
      <p:sp>
        <p:nvSpPr>
          <p:cNvPr id="3" name="Content Placeholder 2"/>
          <p:cNvSpPr>
            <a:spLocks noGrp="1"/>
          </p:cNvSpPr>
          <p:nvPr>
            <p:ph idx="1"/>
          </p:nvPr>
        </p:nvSpPr>
        <p:spPr/>
        <p:txBody>
          <a:bodyPr/>
          <a:lstStyle/>
          <a:p>
            <a:r>
              <a:rPr lang="en-US" dirty="0" smtClean="0"/>
              <a:t>Why the need for a statistics pre-master course</a:t>
            </a:r>
          </a:p>
          <a:p>
            <a:r>
              <a:rPr lang="en-US" dirty="0" smtClean="0"/>
              <a:t>Aim of the course</a:t>
            </a:r>
          </a:p>
          <a:p>
            <a:r>
              <a:rPr lang="en-US" dirty="0" smtClean="0"/>
              <a:t>Structure of the course</a:t>
            </a:r>
          </a:p>
          <a:p>
            <a:pPr lvl="1"/>
            <a:r>
              <a:rPr lang="en-US" dirty="0" smtClean="0"/>
              <a:t>Current design</a:t>
            </a:r>
          </a:p>
          <a:p>
            <a:pPr lvl="1"/>
            <a:r>
              <a:rPr lang="en-US" dirty="0" smtClean="0"/>
              <a:t>Other design ideas</a:t>
            </a:r>
          </a:p>
          <a:p>
            <a:r>
              <a:rPr lang="en-US" dirty="0"/>
              <a:t>T</a:t>
            </a:r>
            <a:r>
              <a:rPr lang="en-US" dirty="0" smtClean="0"/>
              <a:t>he platform used: SOWISO</a:t>
            </a:r>
            <a:r>
              <a:rPr lang="en-US" baseline="30000" dirty="0" smtClean="0"/>
              <a:t>TM</a:t>
            </a:r>
            <a:r>
              <a:rPr lang="en-US" dirty="0" smtClean="0"/>
              <a:t> </a:t>
            </a:r>
          </a:p>
          <a:p>
            <a:r>
              <a:rPr lang="en-US" dirty="0" smtClean="0"/>
              <a:t>Diagnostic test</a:t>
            </a:r>
          </a:p>
          <a:p>
            <a:r>
              <a:rPr lang="en-US" dirty="0" smtClean="0"/>
              <a:t>Topical tests</a:t>
            </a:r>
          </a:p>
          <a:p>
            <a:r>
              <a:rPr lang="en-US" dirty="0" smtClean="0"/>
              <a:t>Final test</a:t>
            </a:r>
          </a:p>
          <a:p>
            <a:r>
              <a:rPr lang="en-US" dirty="0" smtClean="0"/>
              <a:t>Issues and ideas</a:t>
            </a:r>
          </a:p>
          <a:p>
            <a:pPr marL="57150" lvl="1" indent="0">
              <a:buNone/>
            </a:pPr>
            <a:endParaRPr lang="en-US" dirty="0" smtClean="0"/>
          </a:p>
        </p:txBody>
      </p:sp>
    </p:spTree>
    <p:extLst>
      <p:ext uri="{BB962C8B-B14F-4D97-AF65-F5344CB8AC3E}">
        <p14:creationId xmlns:p14="http://schemas.microsoft.com/office/powerpoint/2010/main" val="5546785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162800" cy="1600200"/>
          </a:xfrm>
        </p:spPr>
        <p:txBody>
          <a:bodyPr/>
          <a:lstStyle/>
          <a:p>
            <a:r>
              <a:rPr lang="en-US" dirty="0" smtClean="0"/>
              <a:t>Why the need for the e-course?</a:t>
            </a:r>
            <a:endParaRPr lang="en-US" dirty="0"/>
          </a:p>
        </p:txBody>
      </p:sp>
      <p:sp>
        <p:nvSpPr>
          <p:cNvPr id="3" name="Content Placeholder 2"/>
          <p:cNvSpPr>
            <a:spLocks noGrp="1"/>
          </p:cNvSpPr>
          <p:nvPr>
            <p:ph idx="1"/>
          </p:nvPr>
        </p:nvSpPr>
        <p:spPr>
          <a:xfrm>
            <a:off x="457200" y="1798637"/>
            <a:ext cx="8229600" cy="4525963"/>
          </a:xfrm>
        </p:spPr>
        <p:txBody>
          <a:bodyPr/>
          <a:lstStyle/>
          <a:p>
            <a:pPr marL="0" indent="0">
              <a:buNone/>
            </a:pPr>
            <a:r>
              <a:rPr lang="en-US" b="1" dirty="0" smtClean="0"/>
              <a:t>On paper</a:t>
            </a:r>
            <a:r>
              <a:rPr lang="en-US" dirty="0" smtClean="0"/>
              <a:t> the students starting the FS master program all have had some courses in statistics.</a:t>
            </a:r>
          </a:p>
          <a:p>
            <a:pPr marL="0" indent="0">
              <a:buNone/>
            </a:pPr>
            <a:endParaRPr lang="en-US" dirty="0"/>
          </a:p>
          <a:p>
            <a:pPr marL="0" indent="0">
              <a:buNone/>
            </a:pPr>
            <a:r>
              <a:rPr lang="en-US" b="1" dirty="0" smtClean="0"/>
              <a:t>However</a:t>
            </a:r>
            <a:r>
              <a:rPr lang="en-US" dirty="0" smtClean="0"/>
              <a:t> it was observed by some instructors that the need to review basic statistical concepts was taking precious time away from the covering of more advanced concepts.</a:t>
            </a:r>
          </a:p>
          <a:p>
            <a:pPr marL="0" indent="0">
              <a:buNone/>
            </a:pPr>
            <a:endParaRPr lang="en-US" dirty="0"/>
          </a:p>
        </p:txBody>
      </p:sp>
    </p:spTree>
    <p:extLst>
      <p:ext uri="{BB962C8B-B14F-4D97-AF65-F5344CB8AC3E}">
        <p14:creationId xmlns:p14="http://schemas.microsoft.com/office/powerpoint/2010/main" val="8266704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of the course</a:t>
            </a:r>
            <a:endParaRPr lang="en-US" dirty="0"/>
          </a:p>
        </p:txBody>
      </p:sp>
      <p:sp>
        <p:nvSpPr>
          <p:cNvPr id="3" name="Content Placeholder 2"/>
          <p:cNvSpPr>
            <a:spLocks noGrp="1"/>
          </p:cNvSpPr>
          <p:nvPr>
            <p:ph idx="1"/>
          </p:nvPr>
        </p:nvSpPr>
        <p:spPr/>
        <p:txBody>
          <a:bodyPr/>
          <a:lstStyle/>
          <a:p>
            <a:pPr marL="0" indent="0">
              <a:buNone/>
            </a:pPr>
            <a:r>
              <a:rPr lang="en-US" dirty="0" smtClean="0"/>
              <a:t>The aim of the online course is twofold:</a:t>
            </a:r>
          </a:p>
          <a:p>
            <a:pPr marL="0" indent="0">
              <a:buNone/>
            </a:pPr>
            <a:endParaRPr lang="en-US" dirty="0"/>
          </a:p>
          <a:p>
            <a:pPr marL="457200" indent="-457200">
              <a:buAutoNum type="arabicPeriod"/>
            </a:pPr>
            <a:r>
              <a:rPr lang="en-US" dirty="0" smtClean="0"/>
              <a:t>Help </a:t>
            </a:r>
            <a:r>
              <a:rPr lang="en-US" dirty="0" smtClean="0"/>
              <a:t>give </a:t>
            </a:r>
            <a:r>
              <a:rPr lang="en-US" dirty="0" smtClean="0"/>
              <a:t>a statistics kick-start to the incoming students. Provide a non-confrontational environment where they can check their knowledge and fill any gaps they might have.</a:t>
            </a:r>
            <a:br>
              <a:rPr lang="en-US" dirty="0" smtClean="0"/>
            </a:br>
            <a:endParaRPr lang="en-US" dirty="0" smtClean="0"/>
          </a:p>
          <a:p>
            <a:pPr marL="457200" indent="-457200">
              <a:buAutoNum type="arabicPeriod"/>
            </a:pPr>
            <a:r>
              <a:rPr lang="en-US" dirty="0" smtClean="0"/>
              <a:t>Serve as a tool for all FS instructors who may refer their students to one or the other topic as needed when needed.</a:t>
            </a:r>
          </a:p>
          <a:p>
            <a:pPr marL="457200" indent="-457200">
              <a:buAutoNum type="arabicPeriod"/>
            </a:pPr>
            <a:endParaRPr lang="en-US" dirty="0" smtClean="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94231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the summer course: current design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458200" cy="4525963"/>
              </a:xfrm>
            </p:spPr>
            <p:txBody>
              <a:bodyPr/>
              <a:lstStyle/>
              <a:p>
                <a:r>
                  <a:rPr lang="en-US" dirty="0" smtClean="0"/>
                  <a:t>The e-course is made up of 20 chapters </a:t>
                </a:r>
              </a:p>
              <a:p>
                <a:r>
                  <a:rPr lang="en-US" dirty="0" smtClean="0"/>
                  <a:t>Each chapter is divided in three parts</a:t>
                </a:r>
              </a:p>
              <a:p>
                <a:pPr marL="800100" lvl="1" indent="-342900">
                  <a:buFont typeface="+mj-lt"/>
                  <a:buAutoNum type="arabicPeriod"/>
                </a:pPr>
                <a:r>
                  <a:rPr lang="en-US" dirty="0" smtClean="0"/>
                  <a:t>Theory (text and videos)</a:t>
                </a:r>
              </a:p>
              <a:p>
                <a:pPr marL="800100" lvl="1" indent="-342900">
                  <a:buFont typeface="+mj-lt"/>
                  <a:buAutoNum type="arabicPeriod"/>
                </a:pPr>
                <a:r>
                  <a:rPr lang="en-US" dirty="0" smtClean="0"/>
                  <a:t>SPSS (videos)</a:t>
                </a:r>
              </a:p>
              <a:p>
                <a:pPr marL="800100" lvl="1" indent="-342900">
                  <a:buFont typeface="+mj-lt"/>
                  <a:buAutoNum type="arabicPeriod"/>
                </a:pPr>
                <a:r>
                  <a:rPr lang="en-US" dirty="0" smtClean="0"/>
                  <a:t>Exercises (</a:t>
                </a:r>
                <a14:m>
                  <m:oMath xmlns:m="http://schemas.openxmlformats.org/officeDocument/2006/math">
                    <m:r>
                      <a:rPr lang="en-US" i="1" smtClean="0">
                        <a:latin typeface="Cambria Math"/>
                        <a:ea typeface="Cambria Math"/>
                      </a:rPr>
                      <m:t>~</m:t>
                    </m:r>
                  </m:oMath>
                </a14:m>
                <a:r>
                  <a:rPr lang="en-US" dirty="0" smtClean="0"/>
                  <a:t>10/topic most with randomized numbers)</a:t>
                </a:r>
              </a:p>
              <a:p>
                <a:r>
                  <a:rPr lang="en-US" dirty="0" smtClean="0"/>
                  <a:t>Current design (full course):</a:t>
                </a:r>
              </a:p>
              <a:p>
                <a:pPr lvl="1"/>
                <a:r>
                  <a:rPr lang="en-US" dirty="0" smtClean="0"/>
                  <a:t>The students are asked to take a </a:t>
                </a:r>
                <a:r>
                  <a:rPr lang="en-US" b="1" dirty="0" smtClean="0"/>
                  <a:t>diagnostic test </a:t>
                </a:r>
                <a:r>
                  <a:rPr lang="en-US" dirty="0" smtClean="0"/>
                  <a:t>(3 attempts).</a:t>
                </a:r>
              </a:p>
              <a:p>
                <a:pPr lvl="1"/>
                <a:r>
                  <a:rPr lang="en-US" dirty="0" smtClean="0"/>
                  <a:t>Access to the course is not conditional on taking the diagnostic test.</a:t>
                </a:r>
              </a:p>
              <a:p>
                <a:pPr lvl="1"/>
                <a:r>
                  <a:rPr lang="en-US" dirty="0"/>
                  <a:t>Each topic can be accessed at any </a:t>
                </a:r>
                <a:r>
                  <a:rPr lang="en-US" dirty="0" smtClean="0"/>
                  <a:t>time, independently from the others.</a:t>
                </a:r>
              </a:p>
              <a:p>
                <a:pPr lvl="1"/>
                <a:r>
                  <a:rPr lang="en-US" dirty="0" smtClean="0"/>
                  <a:t>The exercises per topic are in the form of a test (unlimited attempts) and they may require working with data sets.</a:t>
                </a:r>
              </a:p>
              <a:p>
                <a:pPr lvl="1"/>
                <a:r>
                  <a:rPr lang="en-US" dirty="0" smtClean="0"/>
                  <a:t>Weekly online office hours were scheduled (WebEx)</a:t>
                </a:r>
              </a:p>
              <a:p>
                <a:pPr lvl="1"/>
                <a:r>
                  <a:rPr lang="en-US" dirty="0" smtClean="0"/>
                  <a:t>At the end of the summer a </a:t>
                </a:r>
                <a:r>
                  <a:rPr lang="en-US" b="1" dirty="0" smtClean="0"/>
                  <a:t>final test</a:t>
                </a:r>
                <a:r>
                  <a:rPr lang="en-US" dirty="0" smtClean="0"/>
                  <a:t> is administered (workable over two weeks).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458200" cy="4525963"/>
              </a:xfrm>
              <a:blipFill rotWithShape="1">
                <a:blip r:embed="rId2"/>
                <a:stretch>
                  <a:fillRect l="-937" t="-1078" b="-135"/>
                </a:stretch>
              </a:blipFill>
            </p:spPr>
            <p:txBody>
              <a:bodyPr/>
              <a:lstStyle/>
              <a:p>
                <a:r>
                  <a:rPr lang="en-US">
                    <a:noFill/>
                  </a:rPr>
                  <a:t> </a:t>
                </a:r>
              </a:p>
            </p:txBody>
          </p:sp>
        </mc:Fallback>
      </mc:AlternateContent>
    </p:spTree>
    <p:extLst>
      <p:ext uri="{BB962C8B-B14F-4D97-AF65-F5344CB8AC3E}">
        <p14:creationId xmlns:p14="http://schemas.microsoft.com/office/powerpoint/2010/main" val="1396620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the summer course: alternative designs</a:t>
            </a:r>
            <a:endParaRPr lang="en-US" dirty="0"/>
          </a:p>
        </p:txBody>
      </p:sp>
      <p:sp>
        <p:nvSpPr>
          <p:cNvPr id="3" name="Content Placeholder 2"/>
          <p:cNvSpPr>
            <a:spLocks noGrp="1"/>
          </p:cNvSpPr>
          <p:nvPr>
            <p:ph idx="1"/>
          </p:nvPr>
        </p:nvSpPr>
        <p:spPr>
          <a:xfrm>
            <a:off x="457200" y="1600200"/>
            <a:ext cx="8458200" cy="4525963"/>
          </a:xfrm>
        </p:spPr>
        <p:txBody>
          <a:bodyPr/>
          <a:lstStyle/>
          <a:p>
            <a:r>
              <a:rPr lang="en-US" dirty="0" smtClean="0"/>
              <a:t>Alternative design I</a:t>
            </a:r>
          </a:p>
          <a:p>
            <a:pPr marL="800100" lvl="1" indent="-342900">
              <a:buFont typeface="+mj-lt"/>
              <a:buAutoNum type="arabicPeriod"/>
            </a:pPr>
            <a:r>
              <a:rPr lang="en-US" dirty="0"/>
              <a:t>The students need to take a </a:t>
            </a:r>
            <a:r>
              <a:rPr lang="en-US" b="1" dirty="0"/>
              <a:t>diagnostic test</a:t>
            </a:r>
            <a:r>
              <a:rPr lang="en-US" dirty="0"/>
              <a:t> before accessing the material.</a:t>
            </a:r>
          </a:p>
          <a:p>
            <a:pPr marL="800100" lvl="1" indent="-342900">
              <a:buFont typeface="+mj-lt"/>
              <a:buAutoNum type="arabicPeriod"/>
            </a:pPr>
            <a:r>
              <a:rPr lang="en-US" dirty="0"/>
              <a:t>Each topic can be accessed at any time, independently from the others.</a:t>
            </a:r>
          </a:p>
          <a:p>
            <a:pPr marL="800100" lvl="1" indent="-342900">
              <a:buFont typeface="+mj-lt"/>
              <a:buAutoNum type="arabicPeriod"/>
            </a:pPr>
            <a:r>
              <a:rPr lang="en-US" dirty="0"/>
              <a:t>A few un-graded exercises are available per topic</a:t>
            </a:r>
          </a:p>
          <a:p>
            <a:pPr marL="800100" lvl="1" indent="-342900">
              <a:buFont typeface="+mj-lt"/>
              <a:buAutoNum type="arabicPeriod"/>
            </a:pPr>
            <a:r>
              <a:rPr lang="en-US" dirty="0"/>
              <a:t>The topical tests assume more importance:</a:t>
            </a:r>
          </a:p>
          <a:p>
            <a:pPr marL="1200150" lvl="2" indent="-342900"/>
            <a:r>
              <a:rPr lang="en-US" dirty="0"/>
              <a:t>The final test can be accessed only if a minimum threshold is reached in each </a:t>
            </a:r>
            <a:r>
              <a:rPr lang="en-US" dirty="0" smtClean="0"/>
              <a:t>test.</a:t>
            </a:r>
            <a:endParaRPr lang="en-US" dirty="0"/>
          </a:p>
          <a:p>
            <a:pPr marL="800100" lvl="1" indent="-342900">
              <a:buFont typeface="+mj-lt"/>
              <a:buAutoNum type="arabicPeriod"/>
            </a:pPr>
            <a:r>
              <a:rPr lang="en-US" dirty="0"/>
              <a:t>The final test is workable in a period of two weeks, but can be worked on only for a limited time (2 hrs..)</a:t>
            </a:r>
            <a:endParaRPr lang="en-US" dirty="0" smtClean="0"/>
          </a:p>
          <a:p>
            <a:r>
              <a:rPr lang="en-US" dirty="0" smtClean="0"/>
              <a:t>Alternative design II</a:t>
            </a:r>
          </a:p>
          <a:p>
            <a:pPr lvl="1"/>
            <a:r>
              <a:rPr lang="en-US" dirty="0"/>
              <a:t>Same as the I, but the final is accessible only </a:t>
            </a:r>
            <a:r>
              <a:rPr lang="en-US" dirty="0" smtClean="0"/>
              <a:t>as soon as </a:t>
            </a:r>
            <a:r>
              <a:rPr lang="en-US" dirty="0"/>
              <a:t>a minimum average in the topical tests is reached.</a:t>
            </a:r>
            <a:endParaRPr lang="en-US" dirty="0" smtClean="0"/>
          </a:p>
          <a:p>
            <a:r>
              <a:rPr lang="en-US" dirty="0" smtClean="0"/>
              <a:t>More alternative designs</a:t>
            </a:r>
            <a:endParaRPr lang="en-US" dirty="0"/>
          </a:p>
          <a:p>
            <a:pPr lvl="1"/>
            <a:r>
              <a:rPr lang="en-US" dirty="0" smtClean="0"/>
              <a:t>….. We gladly </a:t>
            </a:r>
            <a:r>
              <a:rPr lang="en-US" dirty="0"/>
              <a:t>hear </a:t>
            </a:r>
            <a:r>
              <a:rPr lang="en-US" dirty="0" smtClean="0"/>
              <a:t>your input!</a:t>
            </a:r>
          </a:p>
          <a:p>
            <a:pPr marL="800100" lvl="1" indent="-342900">
              <a:buFont typeface="+mj-lt"/>
              <a:buAutoNum type="arabicPeriod"/>
            </a:pPr>
            <a:endParaRPr lang="en-US" dirty="0" smtClean="0"/>
          </a:p>
          <a:p>
            <a:pPr marL="457200" lvl="1" indent="0">
              <a:buNone/>
            </a:pPr>
            <a:endParaRPr lang="en-US" dirty="0" smtClean="0"/>
          </a:p>
        </p:txBody>
      </p:sp>
    </p:spTree>
    <p:extLst>
      <p:ext uri="{BB962C8B-B14F-4D97-AF65-F5344CB8AC3E}">
        <p14:creationId xmlns:p14="http://schemas.microsoft.com/office/powerpoint/2010/main" val="908695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2209800"/>
            <a:ext cx="6605588" cy="44624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The platform used: SOWISO</a:t>
            </a:r>
            <a:r>
              <a:rPr lang="en-US" baseline="30000" dirty="0" smtClean="0"/>
              <a:t>TM</a:t>
            </a:r>
            <a:endParaRPr lang="en-US" baseline="30000" dirty="0"/>
          </a:p>
        </p:txBody>
      </p:sp>
      <p:sp>
        <p:nvSpPr>
          <p:cNvPr id="3" name="Content Placeholder 2"/>
          <p:cNvSpPr>
            <a:spLocks noGrp="1"/>
          </p:cNvSpPr>
          <p:nvPr>
            <p:ph idx="1"/>
          </p:nvPr>
        </p:nvSpPr>
        <p:spPr>
          <a:xfrm>
            <a:off x="304800" y="1600200"/>
            <a:ext cx="8686800" cy="533400"/>
          </a:xfrm>
        </p:spPr>
        <p:txBody>
          <a:bodyPr>
            <a:normAutofit/>
          </a:bodyPr>
          <a:lstStyle/>
          <a:p>
            <a:pPr marL="0" indent="0">
              <a:buNone/>
            </a:pPr>
            <a:r>
              <a:rPr lang="en-US" sz="1800" dirty="0" smtClean="0"/>
              <a:t>A new platform designed for online-teaching of scientific topics was used.</a:t>
            </a:r>
            <a:endParaRPr lang="en-US" sz="1800" dirty="0"/>
          </a:p>
        </p:txBody>
      </p:sp>
    </p:spTree>
    <p:extLst>
      <p:ext uri="{BB962C8B-B14F-4D97-AF65-F5344CB8AC3E}">
        <p14:creationId xmlns:p14="http://schemas.microsoft.com/office/powerpoint/2010/main" val="37483581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600200"/>
          </a:xfrm>
        </p:spPr>
        <p:txBody>
          <a:bodyPr/>
          <a:lstStyle/>
          <a:p>
            <a:r>
              <a:rPr lang="en-US" dirty="0" smtClean="0"/>
              <a:t>The platform used: SOWISO</a:t>
            </a:r>
            <a:r>
              <a:rPr lang="en-US" baseline="30000" dirty="0" smtClean="0"/>
              <a:t>TM</a:t>
            </a:r>
            <a:endParaRPr lang="en-US" baseline="30000"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2057400"/>
            <a:ext cx="530075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a:spLocks noGrp="1"/>
          </p:cNvSpPr>
          <p:nvPr>
            <p:ph idx="1"/>
          </p:nvPr>
        </p:nvSpPr>
        <p:spPr>
          <a:xfrm>
            <a:off x="228600" y="2057400"/>
            <a:ext cx="2590800" cy="533400"/>
          </a:xfrm>
        </p:spPr>
        <p:txBody>
          <a:bodyPr>
            <a:normAutofit/>
          </a:bodyPr>
          <a:lstStyle/>
          <a:p>
            <a:pPr marL="0" indent="0">
              <a:buNone/>
            </a:pPr>
            <a:r>
              <a:rPr lang="en-US" sz="1800" dirty="0" smtClean="0"/>
              <a:t>Testing environment</a:t>
            </a:r>
            <a:endParaRPr lang="en-US" sz="1800" dirty="0"/>
          </a:p>
        </p:txBody>
      </p:sp>
    </p:spTree>
    <p:extLst>
      <p:ext uri="{BB962C8B-B14F-4D97-AF65-F5344CB8AC3E}">
        <p14:creationId xmlns:p14="http://schemas.microsoft.com/office/powerpoint/2010/main" val="20966183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600200"/>
          </a:xfrm>
        </p:spPr>
        <p:txBody>
          <a:bodyPr/>
          <a:lstStyle/>
          <a:p>
            <a:r>
              <a:rPr lang="en-US" sz="6000" dirty="0" smtClean="0"/>
              <a:t>Diagnostic test</a:t>
            </a:r>
            <a:endParaRPr lang="en-US" sz="6000" dirty="0"/>
          </a:p>
        </p:txBody>
      </p:sp>
      <p:sp>
        <p:nvSpPr>
          <p:cNvPr id="6" name="Content Placeholder 2"/>
          <p:cNvSpPr>
            <a:spLocks noGrp="1"/>
          </p:cNvSpPr>
          <p:nvPr>
            <p:ph idx="1"/>
          </p:nvPr>
        </p:nvSpPr>
        <p:spPr>
          <a:xfrm>
            <a:off x="269928" y="1219200"/>
            <a:ext cx="8112072" cy="990600"/>
          </a:xfrm>
        </p:spPr>
        <p:txBody>
          <a:bodyPr>
            <a:noAutofit/>
          </a:bodyPr>
          <a:lstStyle/>
          <a:p>
            <a:r>
              <a:rPr lang="en-US" sz="1600" dirty="0"/>
              <a:t>~100 unique </a:t>
            </a:r>
            <a:r>
              <a:rPr lang="en-US" sz="1600" dirty="0" smtClean="0"/>
              <a:t>submissions (66%)</a:t>
            </a:r>
            <a:endParaRPr lang="en-US" sz="1600" dirty="0"/>
          </a:p>
          <a:p>
            <a:r>
              <a:rPr lang="en-US" sz="1600" dirty="0"/>
              <a:t>The test was kept open through the </a:t>
            </a:r>
            <a:r>
              <a:rPr lang="en-US" sz="1600" dirty="0" smtClean="0"/>
              <a:t>summer</a:t>
            </a:r>
          </a:p>
          <a:p>
            <a:r>
              <a:rPr lang="en-US" sz="1600" dirty="0" smtClean="0"/>
              <a:t>The e-course was accessible before taking the test (and was probably used)</a:t>
            </a:r>
            <a:endParaRPr lang="en-US" sz="1600" dirty="0"/>
          </a:p>
        </p:txBody>
      </p:sp>
      <p:sp>
        <p:nvSpPr>
          <p:cNvPr id="7" name="TextBox 6"/>
          <p:cNvSpPr txBox="1"/>
          <p:nvPr/>
        </p:nvSpPr>
        <p:spPr>
          <a:xfrm>
            <a:off x="2514600" y="3683793"/>
            <a:ext cx="596638" cy="369332"/>
          </a:xfrm>
          <a:prstGeom prst="rect">
            <a:avLst/>
          </a:prstGeom>
          <a:noFill/>
        </p:spPr>
        <p:txBody>
          <a:bodyPr wrap="none" rtlCol="0">
            <a:spAutoFit/>
          </a:bodyPr>
          <a:lstStyle/>
          <a:p>
            <a:r>
              <a:rPr lang="en-US" dirty="0" smtClean="0"/>
              <a:t>July</a:t>
            </a:r>
            <a:endParaRPr lang="en-US" dirty="0"/>
          </a:p>
        </p:txBody>
      </p:sp>
      <p:graphicFrame>
        <p:nvGraphicFramePr>
          <p:cNvPr id="11" name="Chart 10"/>
          <p:cNvGraphicFramePr>
            <a:graphicFrameLocks/>
          </p:cNvGraphicFramePr>
          <p:nvPr>
            <p:extLst>
              <p:ext uri="{D42A27DB-BD31-4B8C-83A1-F6EECF244321}">
                <p14:modId xmlns:p14="http://schemas.microsoft.com/office/powerpoint/2010/main" val="457986201"/>
              </p:ext>
            </p:extLst>
          </p:nvPr>
        </p:nvGraphicFramePr>
        <p:xfrm>
          <a:off x="1752600" y="2540793"/>
          <a:ext cx="5069682" cy="3860007"/>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3856111" y="3683793"/>
            <a:ext cx="944489" cy="369332"/>
          </a:xfrm>
          <a:prstGeom prst="rect">
            <a:avLst/>
          </a:prstGeom>
          <a:noFill/>
        </p:spPr>
        <p:txBody>
          <a:bodyPr wrap="none" rtlCol="0">
            <a:spAutoFit/>
          </a:bodyPr>
          <a:lstStyle/>
          <a:p>
            <a:r>
              <a:rPr lang="en-US" dirty="0" smtClean="0"/>
              <a:t>August</a:t>
            </a:r>
            <a:endParaRPr lang="en-US" dirty="0"/>
          </a:p>
        </p:txBody>
      </p:sp>
      <p:sp>
        <p:nvSpPr>
          <p:cNvPr id="13" name="TextBox 12"/>
          <p:cNvSpPr txBox="1"/>
          <p:nvPr/>
        </p:nvSpPr>
        <p:spPr>
          <a:xfrm>
            <a:off x="5257800" y="3683793"/>
            <a:ext cx="1276311" cy="369332"/>
          </a:xfrm>
          <a:prstGeom prst="rect">
            <a:avLst/>
          </a:prstGeom>
          <a:noFill/>
        </p:spPr>
        <p:txBody>
          <a:bodyPr wrap="none" rtlCol="0">
            <a:spAutoFit/>
          </a:bodyPr>
          <a:lstStyle/>
          <a:p>
            <a:r>
              <a:rPr lang="en-US" dirty="0" smtClean="0"/>
              <a:t>September</a:t>
            </a:r>
            <a:endParaRPr lang="en-US" dirty="0"/>
          </a:p>
        </p:txBody>
      </p:sp>
    </p:spTree>
    <p:extLst>
      <p:ext uri="{BB962C8B-B14F-4D97-AF65-F5344CB8AC3E}">
        <p14:creationId xmlns:p14="http://schemas.microsoft.com/office/powerpoint/2010/main" val="13263041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2450</TotalTime>
  <Words>1131</Words>
  <Application>Microsoft Office PowerPoint</Application>
  <PresentationFormat>On-screen Show (4:3)</PresentationFormat>
  <Paragraphs>155</Paragraphs>
  <Slides>16</Slides>
  <Notes>0</Notes>
  <HiddenSlides>2</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Executive</vt:lpstr>
      <vt:lpstr>PRE-MASTER SUMMER COURSE IN STATISTICS</vt:lpstr>
      <vt:lpstr>Points of the talk</vt:lpstr>
      <vt:lpstr>Why the need for the e-course?</vt:lpstr>
      <vt:lpstr>Aim of the course</vt:lpstr>
      <vt:lpstr>Structure of the summer course: current design</vt:lpstr>
      <vt:lpstr>Structure of the summer course: alternative designs</vt:lpstr>
      <vt:lpstr>The platform used: SOWISOTM</vt:lpstr>
      <vt:lpstr>The platform used: SOWISOTM</vt:lpstr>
      <vt:lpstr>Diagnostic test</vt:lpstr>
      <vt:lpstr>Diagnostic test: results</vt:lpstr>
      <vt:lpstr>Diagnostic test: results per topic</vt:lpstr>
      <vt:lpstr>Topical tests*</vt:lpstr>
      <vt:lpstr>Final test</vt:lpstr>
      <vt:lpstr>Issues and lessons learnt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Riccardo Fanciulli</dc:creator>
  <cp:lastModifiedBy>Riccardo Fanciulli</cp:lastModifiedBy>
  <cp:revision>75</cp:revision>
  <dcterms:created xsi:type="dcterms:W3CDTF">2006-08-16T00:00:00Z</dcterms:created>
  <dcterms:modified xsi:type="dcterms:W3CDTF">2015-01-27T10:25:57Z</dcterms:modified>
</cp:coreProperties>
</file>