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85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4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/>
    <p:restoredTop sz="94755"/>
  </p:normalViewPr>
  <p:slideViewPr>
    <p:cSldViewPr snapToGrid="0" snapToObjects="1">
      <p:cViewPr>
        <p:scale>
          <a:sx n="117" d="100"/>
          <a:sy n="117" d="100"/>
        </p:scale>
        <p:origin x="8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7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7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44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8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3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0D2-83A4-A740-99AF-8D63ADEA825C}" type="datetimeFigureOut">
              <a:rPr lang="it-IT" smtClean="0"/>
              <a:t>26/07/17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819523"/>
            <a:ext cx="9144000" cy="713612"/>
          </a:xfrm>
        </p:spPr>
        <p:txBody>
          <a:bodyPr>
            <a:normAutofit/>
          </a:bodyPr>
          <a:lstStyle/>
          <a:p>
            <a:r>
              <a:rPr lang="it-IT" sz="4000" dirty="0" smtClean="0"/>
              <a:t>Università </a:t>
            </a:r>
            <a:r>
              <a:rPr lang="it-IT" sz="4000" smtClean="0"/>
              <a:t>degli Studi di Palermo</a:t>
            </a:r>
            <a:endParaRPr lang="it-IT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2533135"/>
            <a:ext cx="9144000" cy="1470454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smtClean="0"/>
              <a:t>Corso di Robotica A.A 2016/2017</a:t>
            </a:r>
          </a:p>
          <a:p>
            <a:endParaRPr lang="it-IT" sz="4200" dirty="0" smtClean="0"/>
          </a:p>
          <a:p>
            <a:r>
              <a:rPr lang="it-IT" sz="4500" dirty="0" smtClean="0"/>
              <a:t>Progetto di Robotica</a:t>
            </a:r>
            <a:endParaRPr lang="it-IT" sz="4500" dirty="0"/>
          </a:p>
        </p:txBody>
      </p:sp>
      <p:pic>
        <p:nvPicPr>
          <p:cNvPr id="4" name="Immagine 3" descr="../Pictures/Libreria%20di%20Foto.photoslibrary/Masters/2015/02/24/20150224-184802/Logo-Unipa-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31" y="0"/>
            <a:ext cx="3731337" cy="1819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5213161" y="4167992"/>
            <a:ext cx="2102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i="1" dirty="0" err="1" smtClean="0"/>
              <a:t>Robocoosa</a:t>
            </a:r>
            <a:r>
              <a:rPr lang="it-IT" sz="2200" i="1" dirty="0" smtClean="0"/>
              <a:t> Team</a:t>
            </a:r>
            <a:endParaRPr lang="it-IT" sz="2200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521551" y="5458606"/>
            <a:ext cx="27816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 smtClean="0"/>
              <a:t>Riccardo </a:t>
            </a:r>
            <a:r>
              <a:rPr lang="it-IT" sz="1900" dirty="0" err="1" smtClean="0"/>
              <a:t>Musmeci</a:t>
            </a:r>
            <a:endParaRPr lang="it-IT" sz="1900" dirty="0" smtClean="0"/>
          </a:p>
          <a:p>
            <a:r>
              <a:rPr lang="it-IT" sz="1900" dirty="0" smtClean="0"/>
              <a:t>Carlo Nuccio</a:t>
            </a:r>
          </a:p>
          <a:p>
            <a:r>
              <a:rPr lang="it-IT" sz="1900" dirty="0" smtClean="0"/>
              <a:t>Danilo Pipitone</a:t>
            </a:r>
            <a:endParaRPr lang="it-IT" sz="19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7838" y="5458606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Prof. Antonio </a:t>
            </a:r>
            <a:r>
              <a:rPr lang="it-IT" dirty="0" err="1" smtClean="0"/>
              <a:t>Chella</a:t>
            </a:r>
            <a:endParaRPr lang="it-IT" dirty="0" smtClean="0"/>
          </a:p>
          <a:p>
            <a:r>
              <a:rPr lang="it-IT" dirty="0" smtClean="0"/>
              <a:t>Ing. Salvatore Tramonte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24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Camera: </a:t>
            </a:r>
            <a:r>
              <a:rPr lang="it-IT" dirty="0" smtClean="0"/>
              <a:t>rappresenta l’occhio del nostro robot, permette di vedere il mondo esterno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2922390"/>
            <a:ext cx="2463800" cy="2463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357134" y="5550744"/>
            <a:ext cx="1477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Camera IP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263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Modulo Wi-Fi: </a:t>
            </a:r>
            <a:r>
              <a:rPr lang="it-IT" dirty="0" smtClean="0"/>
              <a:t>permette di inviare e ricevere dati al/dal server tramite protocollo TCP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5550744"/>
            <a:ext cx="213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Wi-Fi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2733113"/>
            <a:ext cx="3273425" cy="28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 attuatore è un meccanismo che permette ad un agente di agire nell’ambiente in cui si trova sulla base degli stimoli ricevuti dai sensori.</a:t>
            </a:r>
          </a:p>
          <a:p>
            <a:pPr marL="0" indent="0">
              <a:buNone/>
            </a:pPr>
            <a:r>
              <a:rPr lang="it-IT" dirty="0" smtClean="0"/>
              <a:t>Gli attuatori utilizzati sono:</a:t>
            </a:r>
          </a:p>
          <a:p>
            <a:r>
              <a:rPr lang="it-IT" b="1" dirty="0" smtClean="0"/>
              <a:t>Servo motore: </a:t>
            </a:r>
            <a:r>
              <a:rPr lang="it-IT" dirty="0" smtClean="0"/>
              <a:t>ruota nell’intervalli [0-180] ed è stato utilizzato per abbassare la bacchetta e catturare gli oggetti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256667" y="6176963"/>
            <a:ext cx="167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Servo SG90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32" y="4204533"/>
            <a:ext cx="2134734" cy="18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Stepper</a:t>
            </a:r>
            <a:r>
              <a:rPr lang="it-IT" b="1" dirty="0" smtClean="0"/>
              <a:t> controller: </a:t>
            </a:r>
            <a:r>
              <a:rPr lang="it-IT" dirty="0" smtClean="0"/>
              <a:t>facilita l’uso dei motori DC, è composto da due ponti H che invertono la marcia/direzione dei motori usando usando un segnale di comando a 5V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L298N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4" y="3261701"/>
            <a:ext cx="2819366" cy="2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Motori DC: </a:t>
            </a:r>
            <a:r>
              <a:rPr lang="it-IT" dirty="0" smtClean="0"/>
              <a:t>permettono il movimento delle ruote del robot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Motori DC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10" y="2682869"/>
            <a:ext cx="3376064" cy="30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linguaggio di sviluppo è stato utilizzato il </a:t>
            </a:r>
            <a:r>
              <a:rPr lang="it-IT" dirty="0" err="1" smtClean="0"/>
              <a:t>Python</a:t>
            </a:r>
            <a:r>
              <a:rPr lang="it-IT" dirty="0" smtClean="0"/>
              <a:t> perché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Linguaggio ad alto livello</a:t>
            </a:r>
          </a:p>
          <a:p>
            <a:r>
              <a:rPr lang="it-IT" dirty="0" smtClean="0"/>
              <a:t>Molto presente nelle community</a:t>
            </a:r>
          </a:p>
          <a:p>
            <a:r>
              <a:rPr lang="it-IT" dirty="0" smtClean="0"/>
              <a:t>Object-</a:t>
            </a:r>
            <a:r>
              <a:rPr lang="it-IT" dirty="0" err="1" smtClean="0"/>
              <a:t>oriented</a:t>
            </a:r>
            <a:r>
              <a:rPr lang="it-IT" dirty="0" smtClean="0"/>
              <a:t> con supporto all’ereditarietà multipla</a:t>
            </a:r>
          </a:p>
          <a:p>
            <a:r>
              <a:rPr lang="it-IT" dirty="0" smtClean="0"/>
              <a:t>Pseudo compilato e portabile</a:t>
            </a:r>
          </a:p>
          <a:p>
            <a:r>
              <a:rPr lang="it-IT" dirty="0" smtClean="0"/>
              <a:t>Multipiattaforma</a:t>
            </a:r>
          </a:p>
          <a:p>
            <a:r>
              <a:rPr lang="it-IT" dirty="0" smtClean="0"/>
              <a:t>Possiede la libreria </a:t>
            </a:r>
            <a:r>
              <a:rPr lang="it-IT" dirty="0" err="1" smtClean="0"/>
              <a:t>OpenCV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91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OpenCV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OpenCV</a:t>
            </a:r>
            <a:r>
              <a:rPr lang="it-IT" dirty="0" smtClean="0"/>
              <a:t> è una libreria utilizzata nella Computer Vision e nell’Image Processing.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Supporta tutti i SO</a:t>
            </a:r>
          </a:p>
          <a:p>
            <a:r>
              <a:rPr lang="it-IT" dirty="0" smtClean="0"/>
              <a:t>Utilizzata dai principali linguaggi di programmazione, tra cui </a:t>
            </a:r>
            <a:r>
              <a:rPr lang="it-IT" dirty="0" err="1" smtClean="0"/>
              <a:t>Python</a:t>
            </a:r>
            <a:endParaRPr lang="it-IT" dirty="0" smtClean="0"/>
          </a:p>
          <a:p>
            <a:r>
              <a:rPr lang="it-IT" dirty="0" smtClean="0"/>
              <a:t>Emula la capacità visiva umana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È servita per processare e riconoscere gli oggetti catturati dalla camera discriminandoli per il loro colore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78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la realizzazione del robot sono state fatte le seguenti scelte progettuali: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Architettura </a:t>
            </a:r>
            <a:r>
              <a:rPr lang="it-IT" dirty="0" err="1" smtClean="0"/>
              <a:t>client-server</a:t>
            </a:r>
            <a:r>
              <a:rPr lang="it-IT" dirty="0" smtClean="0"/>
              <a:t> per le azioni da compiere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Approccio misto reattivo-pianificato per evitare gli ostacoli seguendo un’indicazione sulla traiettoria da seguire</a:t>
            </a:r>
          </a:p>
        </p:txBody>
      </p:sp>
    </p:spTree>
    <p:extLst>
      <p:ext uri="{BB962C8B-B14F-4D97-AF65-F5344CB8AC3E}">
        <p14:creationId xmlns:p14="http://schemas.microsoft.com/office/powerpoint/2010/main" val="6270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Il sistema realizzato prevede le seguenti parti: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Arduino: </a:t>
            </a:r>
            <a:r>
              <a:rPr lang="it-IT" dirty="0" smtClean="0"/>
              <a:t>percepisce il mondo in maniera reattiva in base alle percezioni, pur rispettando le regole del server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Server: </a:t>
            </a:r>
            <a:r>
              <a:rPr lang="it-IT" dirty="0" smtClean="0"/>
              <a:t>decide le azioni che il robot deve compiere (movimento, rotazione, presa/rilascio oggetti)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Camera: </a:t>
            </a:r>
            <a:r>
              <a:rPr lang="it-IT" dirty="0" smtClean="0"/>
              <a:t>viene invocata dal server per acquisire immagini dal mondo, elaborarle per poi, tramite server, inviare un comando al robot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26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L’architettura appena descritta si presenta fatta così: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5" y="2741023"/>
            <a:ext cx="5419872" cy="34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OUTLINE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300" dirty="0" smtClean="0"/>
              <a:t>Perché Arduino</a:t>
            </a:r>
          </a:p>
          <a:p>
            <a:r>
              <a:rPr lang="it-IT" sz="3300" dirty="0" smtClean="0"/>
              <a:t>Componenti hardware</a:t>
            </a:r>
          </a:p>
          <a:p>
            <a:r>
              <a:rPr lang="it-IT" sz="3300" dirty="0" smtClean="0"/>
              <a:t>Software</a:t>
            </a:r>
          </a:p>
          <a:p>
            <a:r>
              <a:rPr lang="it-IT" sz="3300" dirty="0" smtClean="0"/>
              <a:t>Progettazione</a:t>
            </a:r>
          </a:p>
          <a:p>
            <a:r>
              <a:rPr lang="it-IT" sz="3300" dirty="0" smtClean="0"/>
              <a:t>Pianificazione delle azioni</a:t>
            </a:r>
          </a:p>
          <a:p>
            <a:r>
              <a:rPr lang="it-IT" sz="3300" dirty="0" smtClean="0"/>
              <a:t>Schema Circuitale</a:t>
            </a:r>
          </a:p>
          <a:p>
            <a:r>
              <a:rPr lang="it-IT" sz="3300" dirty="0" smtClean="0"/>
              <a:t>Algoritmi</a:t>
            </a:r>
          </a:p>
          <a:p>
            <a:r>
              <a:rPr lang="it-IT" sz="3300" dirty="0" err="1" smtClean="0"/>
              <a:t>RoboHenree</a:t>
            </a:r>
            <a:endParaRPr lang="it-IT" sz="3300" dirty="0" smtClean="0"/>
          </a:p>
          <a:p>
            <a:r>
              <a:rPr lang="it-IT" sz="3300" dirty="0" smtClean="0"/>
              <a:t>Conclusioni </a:t>
            </a: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val="17066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le azioni da compiere, il robot realizzato si rifà alla sequenza di azioni definite dalla seguente FSM: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9" y="2822787"/>
            <a:ext cx="4663141" cy="40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In dettaglio i cinque stati: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err="1" smtClean="0"/>
              <a:t>Init</a:t>
            </a:r>
            <a:r>
              <a:rPr lang="it-IT" b="1" dirty="0" smtClean="0"/>
              <a:t>: </a:t>
            </a:r>
            <a:r>
              <a:rPr lang="it-IT" dirty="0" smtClean="0"/>
              <a:t>il robot ruota fino a quando non raggiunge un determinato angolo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Movimento: </a:t>
            </a:r>
            <a:r>
              <a:rPr lang="it-IT" dirty="0" smtClean="0"/>
              <a:t>il robot si muove lungo una traiettoria rettilinea evitando gli ostacoli in modo reattivo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Elabora frame: </a:t>
            </a:r>
            <a:r>
              <a:rPr lang="it-IT" dirty="0" smtClean="0"/>
              <a:t>il server acquisisce un frame, lo elabora e determina se ha individuato l’area target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Avvicinamento: </a:t>
            </a:r>
            <a:r>
              <a:rPr lang="it-IT" dirty="0" smtClean="0"/>
              <a:t>il robot diminuisce la sua velocità avvicinandosi all’oggetto o all’area individuata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Presa/Rilascio: </a:t>
            </a:r>
            <a:r>
              <a:rPr lang="it-IT" dirty="0" smtClean="0"/>
              <a:t>se il robot si trova vicino l’area o l’oggetto, se lo percepisce allora lo cattura o lo rilascia, altrimenti si muove lentamente verso esso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9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CIRCUITALE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 seguito lo schema circuitale realizzato con il software </a:t>
            </a:r>
            <a:r>
              <a:rPr lang="it-IT" dirty="0" err="1" smtClean="0"/>
              <a:t>Fritzing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96" y="2247432"/>
            <a:ext cx="5778207" cy="43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il movimento del robot si sono testati vari algoritmi, tra cui A* con ciclo percezione-pianificazione-azione che permette la costruzione di una rappresentazione interna della mappa segnando le celle con presenza di ostacoli.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Dopo aver percepito il mondo, il server provvede ad elaborare un piano comunicando le relative azioni al robot.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La sua precisione è ottima ma molto oneroso in termini di consumi.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04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optato per un algoritmo che sfrutta i valori restituiti dalla bussola.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basa sull’idea imporre al robot un andamento più o meno rettilineo mantenendo un certo valore della bussola.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Per quanto riguarda gli ostacoli si è deciso di utilizzare un approccio reattivo: con delle </a:t>
            </a:r>
            <a:r>
              <a:rPr lang="it-IT" dirty="0"/>
              <a:t>indicazioni minime </a:t>
            </a:r>
            <a:r>
              <a:rPr lang="it-IT" dirty="0" smtClean="0"/>
              <a:t>fornite dal server,  il robot li eviterà istantaneamente, </a:t>
            </a:r>
            <a:r>
              <a:rPr lang="it-IT" dirty="0"/>
              <a:t>con un’eventuale re-orientazione alla fine del processo di superamento degli </a:t>
            </a:r>
            <a:r>
              <a:rPr lang="it-IT" dirty="0" smtClean="0"/>
              <a:t>ostacoli.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80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Questo approccio non richiede un’elevata precisione per gli spostamenti e per questo ne guadagna in velocità.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Dipende però interamente dai dati forniti dalla bussola e un’eventuale presenza di forti campi magnetici esterni potrebbero mandare in tilt la bussola invalidando l’algoritmo.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72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87" y="1334530"/>
            <a:ext cx="4650272" cy="48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2" y="1339112"/>
            <a:ext cx="4433010" cy="48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0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a </a:t>
            </a:r>
            <a:r>
              <a:rPr lang="en-US" dirty="0" err="1" smtClean="0"/>
              <a:t>questo</a:t>
            </a:r>
            <a:r>
              <a:rPr lang="en-US" dirty="0"/>
              <a:t> 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riccardomusmeci</a:t>
            </a:r>
            <a:r>
              <a:rPr lang="en-US" dirty="0"/>
              <a:t>/</a:t>
            </a:r>
            <a:r>
              <a:rPr lang="en-US" dirty="0" err="1"/>
              <a:t>Robocoosa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500" dirty="0" smtClean="0"/>
              <a:t>GRAZIE PER L’ATTENZIONE!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20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un microcontrollore che trasforma un input in un’azione, come l’attivazione di un motore o accensione di un led</a:t>
            </a:r>
          </a:p>
          <a:p>
            <a:r>
              <a:rPr lang="it-IT" dirty="0" smtClean="0"/>
              <a:t>Ha delle GPIO sia analogiche che digitali</a:t>
            </a:r>
          </a:p>
          <a:p>
            <a:r>
              <a:rPr lang="it-IT" dirty="0" smtClean="0"/>
              <a:t>Presenta caratteristiche inferiori rispetto a </a:t>
            </a:r>
            <a:r>
              <a:rPr lang="it-IT" dirty="0" err="1" smtClean="0"/>
              <a:t>Raspberry</a:t>
            </a:r>
            <a:endParaRPr lang="it-IT" dirty="0" smtClean="0"/>
          </a:p>
          <a:p>
            <a:r>
              <a:rPr lang="it-IT" dirty="0" smtClean="0"/>
              <a:t>Estensibile con moduli esterni</a:t>
            </a:r>
          </a:p>
          <a:p>
            <a:r>
              <a:rPr lang="it-IT" dirty="0" smtClean="0"/>
              <a:t>Richiede un’architettura </a:t>
            </a:r>
            <a:r>
              <a:rPr lang="it-IT" dirty="0" err="1" smtClean="0"/>
              <a:t>client-server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59" y="5029200"/>
            <a:ext cx="2217882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vantaggi di tale scelta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Costo contenuto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Elevate prestazioni server side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Facile manipolazione delle componenti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Uso di librerie già implementate per le varie componenti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4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Tra gli svantaggi invece: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Complessità nella sincronizzazione delle varie risorse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Difficoltà nell’esecuzione di azioni percezione-azione in elaborazioni visuali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12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Arduino Mega 2560 R3 con le seguenti caratteristiche: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54 pin di input/output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16 pin analogici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4 porte seriali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Oscillatore a 16MHz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Memoria di 256 KB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Una porta USB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Si ha così una maggior potenza ma anche dimensione fisica maggiore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5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72" y="1243277"/>
            <a:ext cx="6366128" cy="4420923"/>
          </a:xfrm>
        </p:spPr>
      </p:pic>
      <p:sp>
        <p:nvSpPr>
          <p:cNvPr id="5" name="CasellaDiTesto 4"/>
          <p:cNvSpPr txBox="1"/>
          <p:nvPr/>
        </p:nvSpPr>
        <p:spPr>
          <a:xfrm>
            <a:off x="4584700" y="5867401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Arduino Mega 2560 R3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95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Sono dispositivi che permettono al robot di percepire informazioni provenienti dal mondo esterno e di interagire con esso.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sensori utilizzati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Sensore infrarossi: </a:t>
            </a:r>
            <a:r>
              <a:rPr lang="it-IT" dirty="0" smtClean="0"/>
              <a:t>utile per stabilire la presenza di oggetti o ostacoli nelle vicinanze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01294"/>
            <a:ext cx="2705100" cy="226979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60950" y="6181726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608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/>
          <a:lstStyle/>
          <a:p>
            <a:r>
              <a:rPr lang="it-IT" b="1" dirty="0" smtClean="0"/>
              <a:t>Bussola: </a:t>
            </a:r>
            <a:r>
              <a:rPr lang="it-IT" dirty="0" smtClean="0"/>
              <a:t>misura i campi magnetici in x, y e </a:t>
            </a:r>
            <a:r>
              <a:rPr lang="it-IT" dirty="0" err="1" smtClean="0"/>
              <a:t>z</a:t>
            </a:r>
            <a:r>
              <a:rPr lang="it-IT" dirty="0" smtClean="0"/>
              <a:t>, ma rileva anche la presenza di ostacoli nelle vicinanze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6" y="2668588"/>
            <a:ext cx="3751647" cy="309510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999267" y="5763697"/>
            <a:ext cx="2193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62381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944</Words>
  <Application>Microsoft Macintosh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Università degli Studi di Palermo</vt:lpstr>
      <vt:lpstr>OUTLINE</vt:lpstr>
      <vt:lpstr>PERCHÉ ARDUINO</vt:lpstr>
      <vt:lpstr>PERCHÉ ARDUINO</vt:lpstr>
      <vt:lpstr>PERCHÉ ARDUINO</vt:lpstr>
      <vt:lpstr>COMPONENTI HARDWARE - Arduino</vt:lpstr>
      <vt:lpstr>COMPONENTI HARDWARE - Arduino</vt:lpstr>
      <vt:lpstr>COMPONENTI HARDWARE - Sensori</vt:lpstr>
      <vt:lpstr>COMPONENTI HARDWARE - Sensori</vt:lpstr>
      <vt:lpstr>COMPONENTI HARDWARE - Sensori</vt:lpstr>
      <vt:lpstr>COMPONENTI HARDWARE - Sensori</vt:lpstr>
      <vt:lpstr>COMPONENTI HARDWARE - Attuatori</vt:lpstr>
      <vt:lpstr>COMPONENTI HARDWARE - Attuatori</vt:lpstr>
      <vt:lpstr>COMPONENTI HARDWARE - Attuatori</vt:lpstr>
      <vt:lpstr>SOFTWARE - Python</vt:lpstr>
      <vt:lpstr>SOFTWARE - OpenCV</vt:lpstr>
      <vt:lpstr>PROGETTAZIONE</vt:lpstr>
      <vt:lpstr>PROGETTAZIONE</vt:lpstr>
      <vt:lpstr>PROGETTAZIONE</vt:lpstr>
      <vt:lpstr>PIANIFICAZIONE DELLE AZIONI</vt:lpstr>
      <vt:lpstr>PIANIFICAZIONE DELLE AZIONI</vt:lpstr>
      <vt:lpstr>SCHEMA CIRCUITALE</vt:lpstr>
      <vt:lpstr>MOVIMENTO-1</vt:lpstr>
      <vt:lpstr>MOVIMENTO-2</vt:lpstr>
      <vt:lpstr>MOVIMENTO-2</vt:lpstr>
      <vt:lpstr>ROBOHENREE</vt:lpstr>
      <vt:lpstr>ROBOHENREE</vt:lpstr>
      <vt:lpstr>CODICE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Palermo</dc:title>
  <dc:creator>Utente di Microsoft Office</dc:creator>
  <cp:lastModifiedBy>Microsoft Office User</cp:lastModifiedBy>
  <cp:revision>56</cp:revision>
  <dcterms:created xsi:type="dcterms:W3CDTF">2017-07-24T11:45:41Z</dcterms:created>
  <dcterms:modified xsi:type="dcterms:W3CDTF">2017-07-26T09:00:29Z</dcterms:modified>
</cp:coreProperties>
</file>