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298FA6-5B4A-4249-B20D-1C684A1E5CD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D515BEB-7D2A-4181-877B-3F3BC0096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AD8040C-C10A-4340-9B74-FAD78E0C5DFF}"/>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5" name="Segnaposto piè di pagina 4">
            <a:extLst>
              <a:ext uri="{FF2B5EF4-FFF2-40B4-BE49-F238E27FC236}">
                <a16:creationId xmlns:a16="http://schemas.microsoft.com/office/drawing/2014/main" id="{2CC6D1C7-9E65-4FAD-AF05-AD5AE0F12D5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D25D8E0-2B7E-4674-B1DF-38E6CC582D5F}"/>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349726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B4A5D-55D9-40A9-A556-E9EEB1ACDA0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1540B21-8EE6-4465-B7AF-5A3D95FD455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0751867-BF1B-4697-853E-5A8E70EA7380}"/>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5" name="Segnaposto piè di pagina 4">
            <a:extLst>
              <a:ext uri="{FF2B5EF4-FFF2-40B4-BE49-F238E27FC236}">
                <a16:creationId xmlns:a16="http://schemas.microsoft.com/office/drawing/2014/main" id="{C40AC8FD-3DB1-461D-8A29-5311941C6B2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B0073EF-17B6-4077-8C8E-B9F63A4FBC33}"/>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311306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97D59C1-F95F-4F2C-872E-39D791A36C6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6B32AEA-8149-49EC-A92E-C96461105A0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A6790EC-85BD-43DF-97E9-C124422BF312}"/>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5" name="Segnaposto piè di pagina 4">
            <a:extLst>
              <a:ext uri="{FF2B5EF4-FFF2-40B4-BE49-F238E27FC236}">
                <a16:creationId xmlns:a16="http://schemas.microsoft.com/office/drawing/2014/main" id="{53BF8CDF-552B-432A-A788-92C2EB94C58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228C36-FDA6-4CA8-9AE4-43A7669DB1C1}"/>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88651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0F622C-0F07-48AD-8AC7-9ECAFB91177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9FB15C0-F9B4-4A8F-A23D-DD82211938E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DBFDB09-5901-427E-839E-D4F71959CA0F}"/>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5" name="Segnaposto piè di pagina 4">
            <a:extLst>
              <a:ext uri="{FF2B5EF4-FFF2-40B4-BE49-F238E27FC236}">
                <a16:creationId xmlns:a16="http://schemas.microsoft.com/office/drawing/2014/main" id="{B48E0E64-B56C-4D18-BD7E-F28924DA11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4F14F8-4C15-467F-8460-5718C6D2FFBD}"/>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149787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BCE0B-C8EB-44F4-BC42-87CEB9279A9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5722A2C-6B49-4C06-B0E9-F4B650E6C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76EB2BB-3A2C-4AA6-BFD1-668261B6ADD5}"/>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5" name="Segnaposto piè di pagina 4">
            <a:extLst>
              <a:ext uri="{FF2B5EF4-FFF2-40B4-BE49-F238E27FC236}">
                <a16:creationId xmlns:a16="http://schemas.microsoft.com/office/drawing/2014/main" id="{DB8993FB-3A0B-4113-881C-2CA86921E3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03B64F-FB87-4072-B9A6-5049F492D598}"/>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367641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EA5614-4DBF-49EE-BCB7-F7685CA780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D20CECC-0F9D-4262-9F2C-F1D8EAD8185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829581-1877-41C6-B994-7631E4DDE23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01501D6-F2E3-49CF-ABF8-09DDC8BE196C}"/>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6" name="Segnaposto piè di pagina 5">
            <a:extLst>
              <a:ext uri="{FF2B5EF4-FFF2-40B4-BE49-F238E27FC236}">
                <a16:creationId xmlns:a16="http://schemas.microsoft.com/office/drawing/2014/main" id="{8BBE7BCA-328F-4F30-B2FF-4C373D68D01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45BD73F-4586-4DEF-BE85-9BC5DB7B4FD5}"/>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290418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5DF449-A772-415B-ADA1-827D27AC298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A6C9A71-2F2D-4125-9CF2-F1ECA483F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A4B55B2-A444-48AB-97D8-1D02EED46E0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A5678FD-103F-4957-AFAB-75C272BCD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F9B6621-82F3-4280-8B1E-6F4C4BA4437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345092D-BCD3-4618-B60C-16C7F0338E9D}"/>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8" name="Segnaposto piè di pagina 7">
            <a:extLst>
              <a:ext uri="{FF2B5EF4-FFF2-40B4-BE49-F238E27FC236}">
                <a16:creationId xmlns:a16="http://schemas.microsoft.com/office/drawing/2014/main" id="{76DDC28E-F3F9-437E-AE30-18E68E50A51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684DF5C-D0BC-406C-9B9D-7164E897169B}"/>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273060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38A8FF-788B-4E7E-BF9F-E6253E1D464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E91038A-2E84-4C25-A168-0B4F985ABFB1}"/>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4" name="Segnaposto piè di pagina 3">
            <a:extLst>
              <a:ext uri="{FF2B5EF4-FFF2-40B4-BE49-F238E27FC236}">
                <a16:creationId xmlns:a16="http://schemas.microsoft.com/office/drawing/2014/main" id="{0FD8D610-F506-408E-932D-6E6B13B1EDF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4AC8CD4-C727-4325-A335-C2EA0BC88E1E}"/>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407608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45669E9-8775-44BA-8C5B-4387ECAA73B8}"/>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3" name="Segnaposto piè di pagina 2">
            <a:extLst>
              <a:ext uri="{FF2B5EF4-FFF2-40B4-BE49-F238E27FC236}">
                <a16:creationId xmlns:a16="http://schemas.microsoft.com/office/drawing/2014/main" id="{5902291D-C78D-4F0B-8FE9-4EC53A2291B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2B5C8EA-F6B4-4AC9-A640-F9D796DAB0E8}"/>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410019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20EAE7-B229-4D97-B2A8-EA31C490AE7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6CD16C-BDF6-450A-A0B5-1F51F7A69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F0DF2DA-B1AB-4AB2-900F-812656A43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29D94B5-5690-4803-A6F6-2A26CDBBCB7F}"/>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6" name="Segnaposto piè di pagina 5">
            <a:extLst>
              <a:ext uri="{FF2B5EF4-FFF2-40B4-BE49-F238E27FC236}">
                <a16:creationId xmlns:a16="http://schemas.microsoft.com/office/drawing/2014/main" id="{FA81759D-ECE8-42E4-BFAD-4E80D218BDC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9D98B7F-F8C9-43B1-89F6-65C02E4F08D5}"/>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335844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BA21C7-5CD5-4A2C-B614-76863D070F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AE3B759-EA9D-4EA8-B11F-7A90CDEF3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0956985-094F-48AF-9F6A-61741A4DB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7117A99-9142-42D8-B3D2-E45A3BF5B317}"/>
              </a:ext>
            </a:extLst>
          </p:cNvPr>
          <p:cNvSpPr>
            <a:spLocks noGrp="1"/>
          </p:cNvSpPr>
          <p:nvPr>
            <p:ph type="dt" sz="half" idx="10"/>
          </p:nvPr>
        </p:nvSpPr>
        <p:spPr/>
        <p:txBody>
          <a:bodyPr/>
          <a:lstStyle/>
          <a:p>
            <a:fld id="{503D3907-C0DF-4CB3-96AE-2E2CE8D92821}" type="datetimeFigureOut">
              <a:rPr lang="it-IT" smtClean="0"/>
              <a:t>19/05/2020</a:t>
            </a:fld>
            <a:endParaRPr lang="it-IT"/>
          </a:p>
        </p:txBody>
      </p:sp>
      <p:sp>
        <p:nvSpPr>
          <p:cNvPr id="6" name="Segnaposto piè di pagina 5">
            <a:extLst>
              <a:ext uri="{FF2B5EF4-FFF2-40B4-BE49-F238E27FC236}">
                <a16:creationId xmlns:a16="http://schemas.microsoft.com/office/drawing/2014/main" id="{46A43726-3D78-4707-879F-6FED43B696D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59781D9-4778-4C02-90A5-58418078F980}"/>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51325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65C4ADC-5AC6-4A70-B583-B426E9FE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6BC7C43-D48C-47B0-B8B0-04216D47A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1307B90-BE9F-48CC-B11E-E7B06A589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D3907-C0DF-4CB3-96AE-2E2CE8D92821}" type="datetimeFigureOut">
              <a:rPr lang="it-IT" smtClean="0"/>
              <a:t>19/05/2020</a:t>
            </a:fld>
            <a:endParaRPr lang="it-IT"/>
          </a:p>
        </p:txBody>
      </p:sp>
      <p:sp>
        <p:nvSpPr>
          <p:cNvPr id="5" name="Segnaposto piè di pagina 4">
            <a:extLst>
              <a:ext uri="{FF2B5EF4-FFF2-40B4-BE49-F238E27FC236}">
                <a16:creationId xmlns:a16="http://schemas.microsoft.com/office/drawing/2014/main" id="{2F0950DB-1DA1-41C9-91FD-0064A184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3B50718-68D2-4C04-B117-AC77E1677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67DF6-C79C-496D-B3D8-EED9F0DB1FEF}" type="slidenum">
              <a:rPr lang="it-IT" smtClean="0"/>
              <a:t>‹N›</a:t>
            </a:fld>
            <a:endParaRPr lang="it-IT"/>
          </a:p>
        </p:txBody>
      </p:sp>
    </p:spTree>
    <p:extLst>
      <p:ext uri="{BB962C8B-B14F-4D97-AF65-F5344CB8AC3E}">
        <p14:creationId xmlns:p14="http://schemas.microsoft.com/office/powerpoint/2010/main" val="1853908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67F4F6-B902-48A7-95A4-275ADC8229C3}"/>
              </a:ext>
            </a:extLst>
          </p:cNvPr>
          <p:cNvSpPr>
            <a:spLocks noGrp="1"/>
          </p:cNvSpPr>
          <p:nvPr>
            <p:ph type="ctrTitle"/>
          </p:nvPr>
        </p:nvSpPr>
        <p:spPr/>
        <p:txBody>
          <a:bodyPr/>
          <a:lstStyle/>
          <a:p>
            <a:r>
              <a:rPr lang="it-IT" dirty="0"/>
              <a:t>Gestione Preventivi</a:t>
            </a:r>
          </a:p>
        </p:txBody>
      </p:sp>
      <p:sp>
        <p:nvSpPr>
          <p:cNvPr id="3" name="Sottotitolo 2">
            <a:extLst>
              <a:ext uri="{FF2B5EF4-FFF2-40B4-BE49-F238E27FC236}">
                <a16:creationId xmlns:a16="http://schemas.microsoft.com/office/drawing/2014/main" id="{91D4C795-7FCF-47DC-803A-B116810E1E7E}"/>
              </a:ext>
            </a:extLst>
          </p:cNvPr>
          <p:cNvSpPr>
            <a:spLocks noGrp="1"/>
          </p:cNvSpPr>
          <p:nvPr>
            <p:ph type="subTitle" idx="1"/>
          </p:nvPr>
        </p:nvSpPr>
        <p:spPr/>
        <p:txBody>
          <a:bodyPr/>
          <a:lstStyle/>
          <a:p>
            <a:r>
              <a:rPr lang="it-IT" dirty="0"/>
              <a:t>Esercizio d’esame per Tecnologie Informatiche per il Web </a:t>
            </a:r>
            <a:br>
              <a:rPr lang="it-IT" dirty="0"/>
            </a:br>
            <a:r>
              <a:rPr lang="it-IT" dirty="0"/>
              <a:t>anno 2020</a:t>
            </a:r>
          </a:p>
        </p:txBody>
      </p:sp>
    </p:spTree>
    <p:extLst>
      <p:ext uri="{BB962C8B-B14F-4D97-AF65-F5344CB8AC3E}">
        <p14:creationId xmlns:p14="http://schemas.microsoft.com/office/powerpoint/2010/main" val="102328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10786-FCB0-44E5-8A7F-454C33FE2D06}"/>
              </a:ext>
            </a:extLst>
          </p:cNvPr>
          <p:cNvSpPr>
            <a:spLocks noGrp="1"/>
          </p:cNvSpPr>
          <p:nvPr>
            <p:ph type="title"/>
          </p:nvPr>
        </p:nvSpPr>
        <p:spPr>
          <a:xfrm>
            <a:off x="838200" y="566462"/>
            <a:ext cx="10515600" cy="700276"/>
          </a:xfrm>
        </p:spPr>
        <p:txBody>
          <a:bodyPr>
            <a:noAutofit/>
          </a:bodyPr>
          <a:lstStyle/>
          <a:p>
            <a:r>
              <a:rPr lang="it-IT" sz="3200" b="1" dirty="0"/>
              <a:t>Analisi dei dati</a:t>
            </a:r>
          </a:p>
        </p:txBody>
      </p:sp>
      <p:sp>
        <p:nvSpPr>
          <p:cNvPr id="3" name="Segnaposto contenuto 2">
            <a:extLst>
              <a:ext uri="{FF2B5EF4-FFF2-40B4-BE49-F238E27FC236}">
                <a16:creationId xmlns:a16="http://schemas.microsoft.com/office/drawing/2014/main" id="{5C988A19-0685-4D4D-81D9-B00179F3269A}"/>
              </a:ext>
            </a:extLst>
          </p:cNvPr>
          <p:cNvSpPr>
            <a:spLocks noGrp="1"/>
          </p:cNvSpPr>
          <p:nvPr>
            <p:ph idx="1"/>
          </p:nvPr>
        </p:nvSpPr>
        <p:spPr>
          <a:xfrm>
            <a:off x="838200" y="1619075"/>
            <a:ext cx="10515600" cy="4557888"/>
          </a:xfrm>
        </p:spPr>
        <p:txBody>
          <a:bodyPr>
            <a:normAutofit/>
          </a:bodyPr>
          <a:lstStyle/>
          <a:p>
            <a:r>
              <a:rPr lang="it-IT" sz="2400" dirty="0"/>
              <a:t>Un’applicazione web consente la gestione di richieste di preventivi per prodotti personalizzati. </a:t>
            </a:r>
          </a:p>
          <a:p>
            <a:r>
              <a:rPr lang="it-IT" sz="2400" dirty="0"/>
              <a:t>Un </a:t>
            </a:r>
            <a:r>
              <a:rPr lang="it-IT" sz="2400" dirty="0">
                <a:solidFill>
                  <a:srgbClr val="FF0000"/>
                </a:solidFill>
              </a:rPr>
              <a:t>preventivo</a:t>
            </a:r>
            <a:r>
              <a:rPr lang="it-IT" sz="2400" dirty="0"/>
              <a:t> </a:t>
            </a:r>
            <a:r>
              <a:rPr lang="it-IT" sz="2400" dirty="0">
                <a:solidFill>
                  <a:srgbClr val="00B0F0"/>
                </a:solidFill>
              </a:rPr>
              <a:t>è associato </a:t>
            </a:r>
            <a:r>
              <a:rPr lang="it-IT" sz="2400" dirty="0"/>
              <a:t>a un prodotto, al cliente che l’ha richiesto e all’impiegato che l’ha gestito. Il preventivo </a:t>
            </a:r>
            <a:r>
              <a:rPr lang="it-IT" sz="2400" dirty="0">
                <a:solidFill>
                  <a:srgbClr val="00B0F0"/>
                </a:solidFill>
              </a:rPr>
              <a:t>comprende</a:t>
            </a:r>
            <a:r>
              <a:rPr lang="it-IT" sz="2400" dirty="0"/>
              <a:t> una o più opzioni per il prodotto a cui è associato, che devono essere tra quelle </a:t>
            </a:r>
            <a:r>
              <a:rPr lang="it-IT" sz="2400" dirty="0">
                <a:solidFill>
                  <a:srgbClr val="00B0F0"/>
                </a:solidFill>
              </a:rPr>
              <a:t>disponibili </a:t>
            </a:r>
            <a:r>
              <a:rPr lang="it-IT" sz="2400" dirty="0"/>
              <a:t>per il prodotto. Un </a:t>
            </a:r>
            <a:r>
              <a:rPr lang="it-IT" sz="2400" dirty="0">
                <a:solidFill>
                  <a:srgbClr val="FF0000"/>
                </a:solidFill>
              </a:rPr>
              <a:t>prodotto</a:t>
            </a:r>
            <a:r>
              <a:rPr lang="it-IT" sz="2400" dirty="0"/>
              <a:t> ha </a:t>
            </a:r>
            <a:r>
              <a:rPr lang="it-IT" sz="2400" dirty="0">
                <a:solidFill>
                  <a:srgbClr val="00B050"/>
                </a:solidFill>
              </a:rPr>
              <a:t>un codice, un’immagine e un nome</a:t>
            </a:r>
            <a:r>
              <a:rPr lang="it-IT" sz="2400" dirty="0"/>
              <a:t>. Un’</a:t>
            </a:r>
            <a:r>
              <a:rPr lang="it-IT" sz="2400" dirty="0">
                <a:solidFill>
                  <a:srgbClr val="FF0000"/>
                </a:solidFill>
              </a:rPr>
              <a:t>opzione</a:t>
            </a:r>
            <a:r>
              <a:rPr lang="it-IT" sz="2400" dirty="0"/>
              <a:t> ha </a:t>
            </a:r>
            <a:r>
              <a:rPr lang="it-IT" sz="2400" dirty="0">
                <a:solidFill>
                  <a:srgbClr val="00B050"/>
                </a:solidFill>
              </a:rPr>
              <a:t>un codice, un tipo (“normale”, “in offerta”) e un nome</a:t>
            </a:r>
            <a:r>
              <a:rPr lang="it-IT" sz="2400" dirty="0"/>
              <a:t>. Un preventivo ha un </a:t>
            </a:r>
            <a:r>
              <a:rPr lang="it-IT" sz="2400" dirty="0">
                <a:solidFill>
                  <a:srgbClr val="00B050"/>
                </a:solidFill>
              </a:rPr>
              <a:t>prezzo, </a:t>
            </a:r>
            <a:r>
              <a:rPr lang="it-IT" sz="2400" dirty="0">
                <a:solidFill>
                  <a:srgbClr val="00B0F0"/>
                </a:solidFill>
              </a:rPr>
              <a:t>definito</a:t>
            </a:r>
            <a:r>
              <a:rPr lang="it-IT" sz="2400" dirty="0"/>
              <a:t> dall’impiegato. Quando </a:t>
            </a:r>
            <a:r>
              <a:rPr lang="it-IT" sz="2400" dirty="0">
                <a:solidFill>
                  <a:srgbClr val="FF0000"/>
                </a:solidFill>
              </a:rPr>
              <a:t>l’utente</a:t>
            </a:r>
            <a:r>
              <a:rPr lang="it-IT" sz="2400" dirty="0"/>
              <a:t> (cliente o impiegato) accede all’applicazione si autentica con </a:t>
            </a:r>
            <a:r>
              <a:rPr lang="it-IT" sz="2400" dirty="0">
                <a:solidFill>
                  <a:srgbClr val="00B050"/>
                </a:solidFill>
              </a:rPr>
              <a:t>username e password</a:t>
            </a:r>
            <a:r>
              <a:rPr lang="it-IT" sz="2400" dirty="0"/>
              <a:t>.</a:t>
            </a:r>
          </a:p>
          <a:p>
            <a:pPr marL="0" indent="0">
              <a:buNone/>
            </a:pPr>
            <a:endParaRPr lang="it-IT" sz="2400" dirty="0"/>
          </a:p>
          <a:p>
            <a:pPr marL="0" indent="0">
              <a:buNone/>
            </a:pPr>
            <a:endParaRPr lang="it-IT" sz="2400" dirty="0"/>
          </a:p>
          <a:p>
            <a:r>
              <a:rPr lang="en-US" sz="2400" dirty="0">
                <a:solidFill>
                  <a:srgbClr val="FF0000"/>
                </a:solidFill>
              </a:rPr>
              <a:t>Entities</a:t>
            </a:r>
            <a:r>
              <a:rPr lang="en-US" sz="2400" dirty="0"/>
              <a:t>, </a:t>
            </a:r>
            <a:r>
              <a:rPr lang="en-US" sz="2400" dirty="0">
                <a:solidFill>
                  <a:srgbClr val="00B050"/>
                </a:solidFill>
              </a:rPr>
              <a:t>attributes</a:t>
            </a:r>
            <a:r>
              <a:rPr lang="en-US" sz="2400" dirty="0"/>
              <a:t>, </a:t>
            </a:r>
            <a:r>
              <a:rPr lang="en-US" sz="2400" dirty="0">
                <a:solidFill>
                  <a:srgbClr val="00B0F0"/>
                </a:solidFill>
              </a:rPr>
              <a:t>relationships</a:t>
            </a:r>
          </a:p>
        </p:txBody>
      </p:sp>
    </p:spTree>
    <p:extLst>
      <p:ext uri="{BB962C8B-B14F-4D97-AF65-F5344CB8AC3E}">
        <p14:creationId xmlns:p14="http://schemas.microsoft.com/office/powerpoint/2010/main" val="147617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34F82D-E1F5-469F-A662-4F3032264DF7}"/>
              </a:ext>
            </a:extLst>
          </p:cNvPr>
          <p:cNvSpPr>
            <a:spLocks noGrp="1"/>
          </p:cNvSpPr>
          <p:nvPr>
            <p:ph type="title"/>
          </p:nvPr>
        </p:nvSpPr>
        <p:spPr/>
        <p:txBody>
          <a:bodyPr/>
          <a:lstStyle/>
          <a:p>
            <a:pPr algn="ctr"/>
            <a:r>
              <a:rPr lang="it-IT" dirty="0"/>
              <a:t>Database Design</a:t>
            </a:r>
          </a:p>
        </p:txBody>
      </p:sp>
      <p:pic>
        <p:nvPicPr>
          <p:cNvPr id="4" name="Segnaposto contenuto 3">
            <a:extLst>
              <a:ext uri="{FF2B5EF4-FFF2-40B4-BE49-F238E27FC236}">
                <a16:creationId xmlns:a16="http://schemas.microsoft.com/office/drawing/2014/main" id="{AA7F63C9-42B1-4DDE-92DF-3712E3F0EC28}"/>
              </a:ext>
            </a:extLst>
          </p:cNvPr>
          <p:cNvPicPr>
            <a:picLocks noGrp="1" noChangeAspect="1"/>
          </p:cNvPicPr>
          <p:nvPr>
            <p:ph idx="1"/>
          </p:nvPr>
        </p:nvPicPr>
        <p:blipFill>
          <a:blip r:embed="rId2"/>
          <a:stretch>
            <a:fillRect/>
          </a:stretch>
        </p:blipFill>
        <p:spPr>
          <a:xfrm>
            <a:off x="3030668" y="1825625"/>
            <a:ext cx="6130664" cy="4351338"/>
          </a:xfrm>
          <a:prstGeom prst="rect">
            <a:avLst/>
          </a:prstGeom>
        </p:spPr>
      </p:pic>
    </p:spTree>
    <p:extLst>
      <p:ext uri="{BB962C8B-B14F-4D97-AF65-F5344CB8AC3E}">
        <p14:creationId xmlns:p14="http://schemas.microsoft.com/office/powerpoint/2010/main" val="266062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383C78-789D-4D2B-81EE-0079BC7F5E31}"/>
              </a:ext>
            </a:extLst>
          </p:cNvPr>
          <p:cNvSpPr>
            <a:spLocks noGrp="1"/>
          </p:cNvSpPr>
          <p:nvPr>
            <p:ph type="title"/>
          </p:nvPr>
        </p:nvSpPr>
        <p:spPr>
          <a:xfrm>
            <a:off x="838200" y="365125"/>
            <a:ext cx="10515600" cy="1321062"/>
          </a:xfrm>
        </p:spPr>
        <p:txBody>
          <a:bodyPr>
            <a:normAutofit/>
          </a:bodyPr>
          <a:lstStyle/>
          <a:p>
            <a:r>
              <a:rPr lang="it-IT" sz="3200" b="1" dirty="0"/>
              <a:t>Analisi dei requisiti</a:t>
            </a:r>
          </a:p>
        </p:txBody>
      </p:sp>
      <p:sp>
        <p:nvSpPr>
          <p:cNvPr id="3" name="Segnaposto contenuto 2">
            <a:extLst>
              <a:ext uri="{FF2B5EF4-FFF2-40B4-BE49-F238E27FC236}">
                <a16:creationId xmlns:a16="http://schemas.microsoft.com/office/drawing/2014/main" id="{A61F053E-161B-4A5E-B79C-9B4FA6A47BC8}"/>
              </a:ext>
            </a:extLst>
          </p:cNvPr>
          <p:cNvSpPr>
            <a:spLocks noGrp="1"/>
          </p:cNvSpPr>
          <p:nvPr>
            <p:ph idx="1"/>
          </p:nvPr>
        </p:nvSpPr>
        <p:spPr/>
        <p:txBody>
          <a:bodyPr>
            <a:normAutofit fontScale="92500" lnSpcReduction="10000"/>
          </a:bodyPr>
          <a:lstStyle/>
          <a:p>
            <a:r>
              <a:rPr lang="it-IT" sz="2000" dirty="0"/>
              <a:t>Quando l’utente (cliente o impiegato) accede all’applicazione, appare una </a:t>
            </a:r>
            <a:r>
              <a:rPr lang="it-IT" sz="2000" dirty="0">
                <a:solidFill>
                  <a:srgbClr val="FF0000"/>
                </a:solidFill>
              </a:rPr>
              <a:t>LOGIN PAGE </a:t>
            </a:r>
            <a:r>
              <a:rPr lang="it-IT" sz="2000" dirty="0"/>
              <a:t>mediante la quale l’utente </a:t>
            </a:r>
            <a:r>
              <a:rPr lang="it-IT" sz="2000" dirty="0">
                <a:solidFill>
                  <a:srgbClr val="FFC000"/>
                </a:solidFill>
              </a:rPr>
              <a:t>si autentica </a:t>
            </a:r>
            <a:r>
              <a:rPr lang="it-IT" sz="2000" dirty="0"/>
              <a:t>con username e password.</a:t>
            </a:r>
          </a:p>
          <a:p>
            <a:r>
              <a:rPr lang="it-IT" sz="2000" dirty="0"/>
              <a:t>Quando un cliente fa login, </a:t>
            </a:r>
            <a:r>
              <a:rPr lang="it-IT" sz="2000" dirty="0">
                <a:solidFill>
                  <a:srgbClr val="0070C0"/>
                </a:solidFill>
              </a:rPr>
              <a:t>accede</a:t>
            </a:r>
            <a:r>
              <a:rPr lang="it-IT" sz="2000" dirty="0"/>
              <a:t> a una pagina </a:t>
            </a:r>
            <a:r>
              <a:rPr lang="it-IT" sz="2000" dirty="0">
                <a:solidFill>
                  <a:srgbClr val="FF0000"/>
                </a:solidFill>
              </a:rPr>
              <a:t>HOME PAGE CLIENTE </a:t>
            </a:r>
            <a:r>
              <a:rPr lang="it-IT" sz="2000" dirty="0"/>
              <a:t>che contiene </a:t>
            </a:r>
            <a:r>
              <a:rPr lang="it-IT" sz="2000" dirty="0">
                <a:solidFill>
                  <a:srgbClr val="00B050"/>
                </a:solidFill>
              </a:rPr>
              <a:t>una form per creare un preventivo e l’elenco dei preventivi creati dal cliente</a:t>
            </a:r>
            <a:r>
              <a:rPr lang="it-IT" sz="2000" dirty="0"/>
              <a:t>. Mediante la form l’utente per prima cosa </a:t>
            </a:r>
            <a:r>
              <a:rPr lang="it-IT" sz="2000" dirty="0">
                <a:solidFill>
                  <a:srgbClr val="FFC000"/>
                </a:solidFill>
              </a:rPr>
              <a:t>sceglie il prodotto</a:t>
            </a:r>
            <a:r>
              <a:rPr lang="it-IT" sz="2000" dirty="0"/>
              <a:t>; scelto il prodotto, la form mostra le opzioni di quel prodotto. L’utente sceglie le opzioni (almeno una) e </a:t>
            </a:r>
            <a:r>
              <a:rPr lang="it-IT" sz="2000" dirty="0">
                <a:solidFill>
                  <a:srgbClr val="0070C0"/>
                </a:solidFill>
              </a:rPr>
              <a:t>conferma l’invio del preventivo</a:t>
            </a:r>
            <a:r>
              <a:rPr lang="it-IT" sz="2000" dirty="0"/>
              <a:t> mediante il </a:t>
            </a:r>
            <a:r>
              <a:rPr lang="it-IT" sz="2000" dirty="0">
                <a:solidFill>
                  <a:srgbClr val="00B050"/>
                </a:solidFill>
              </a:rPr>
              <a:t>bottone INVIA PREVENTIVO</a:t>
            </a:r>
            <a:r>
              <a:rPr lang="it-IT" sz="2000" dirty="0"/>
              <a:t>. </a:t>
            </a:r>
          </a:p>
          <a:p>
            <a:r>
              <a:rPr lang="it-IT" sz="2000" dirty="0"/>
              <a:t>Quando un impiegato fa login, </a:t>
            </a:r>
            <a:r>
              <a:rPr lang="it-IT" sz="2000" dirty="0">
                <a:solidFill>
                  <a:srgbClr val="0070C0"/>
                </a:solidFill>
              </a:rPr>
              <a:t>accede</a:t>
            </a:r>
            <a:r>
              <a:rPr lang="it-IT" sz="2000" dirty="0"/>
              <a:t> a una pagina </a:t>
            </a:r>
            <a:r>
              <a:rPr lang="it-IT" sz="2000" dirty="0">
                <a:solidFill>
                  <a:srgbClr val="FF0000"/>
                </a:solidFill>
              </a:rPr>
              <a:t>HOME PAGE IMPIEGATO </a:t>
            </a:r>
            <a:r>
              <a:rPr lang="it-IT" sz="2000" dirty="0"/>
              <a:t>che contiene </a:t>
            </a:r>
            <a:r>
              <a:rPr lang="it-IT" sz="2000" dirty="0">
                <a:solidFill>
                  <a:srgbClr val="00B050"/>
                </a:solidFill>
              </a:rPr>
              <a:t>l’elenco dei preventivi gestiti </a:t>
            </a:r>
            <a:r>
              <a:rPr lang="it-IT" sz="2000" dirty="0"/>
              <a:t>da lui in precedenza e quello dei </a:t>
            </a:r>
            <a:r>
              <a:rPr lang="it-IT" sz="2000" dirty="0">
                <a:solidFill>
                  <a:srgbClr val="00B050"/>
                </a:solidFill>
              </a:rPr>
              <a:t>preventivi non ancora associati </a:t>
            </a:r>
            <a:r>
              <a:rPr lang="it-IT" sz="2000" dirty="0"/>
              <a:t>a nessun impiegato. Quando l’impiegato </a:t>
            </a:r>
            <a:r>
              <a:rPr lang="it-IT" sz="2000" dirty="0">
                <a:solidFill>
                  <a:srgbClr val="0070C0"/>
                </a:solidFill>
              </a:rPr>
              <a:t>seleziona</a:t>
            </a:r>
            <a:r>
              <a:rPr lang="it-IT" sz="2000" dirty="0"/>
              <a:t> un elemento dall’elenco dei preventivi non ancora associati a nessuno, compare una pagina </a:t>
            </a:r>
            <a:r>
              <a:rPr lang="it-IT" sz="2000" dirty="0">
                <a:solidFill>
                  <a:srgbClr val="FF0000"/>
                </a:solidFill>
              </a:rPr>
              <a:t>PREZZA PREVENTIVO </a:t>
            </a:r>
            <a:r>
              <a:rPr lang="it-IT" sz="2000" dirty="0"/>
              <a:t>che mostra i </a:t>
            </a:r>
            <a:r>
              <a:rPr lang="it-IT" sz="2000" dirty="0">
                <a:solidFill>
                  <a:srgbClr val="00B050"/>
                </a:solidFill>
              </a:rPr>
              <a:t>dati del cliente (username) e del preventivo </a:t>
            </a:r>
            <a:r>
              <a:rPr lang="it-IT" sz="2000" dirty="0"/>
              <a:t>e una </a:t>
            </a:r>
            <a:r>
              <a:rPr lang="it-IT" sz="2000" dirty="0">
                <a:solidFill>
                  <a:srgbClr val="00B050"/>
                </a:solidFill>
              </a:rPr>
              <a:t>form per inserire il prezzo </a:t>
            </a:r>
            <a:r>
              <a:rPr lang="it-IT" sz="2000" dirty="0"/>
              <a:t>del preventivo. Quando l’impiegato </a:t>
            </a:r>
            <a:r>
              <a:rPr lang="it-IT" sz="2000" dirty="0">
                <a:solidFill>
                  <a:srgbClr val="FFC000"/>
                </a:solidFill>
              </a:rPr>
              <a:t>inserisce</a:t>
            </a:r>
            <a:r>
              <a:rPr lang="it-IT" sz="2000" dirty="0"/>
              <a:t> il prezzo e </a:t>
            </a:r>
            <a:r>
              <a:rPr lang="it-IT" sz="2000" dirty="0">
                <a:solidFill>
                  <a:srgbClr val="0070C0"/>
                </a:solidFill>
              </a:rPr>
              <a:t>invia i dati </a:t>
            </a:r>
            <a:r>
              <a:rPr lang="it-IT" sz="2000" dirty="0"/>
              <a:t>con il </a:t>
            </a:r>
            <a:r>
              <a:rPr lang="it-IT" sz="2000" dirty="0">
                <a:solidFill>
                  <a:srgbClr val="00B050"/>
                </a:solidFill>
              </a:rPr>
              <a:t>bottone INVIA PREZZO</a:t>
            </a:r>
            <a:r>
              <a:rPr lang="it-IT" sz="2000" dirty="0"/>
              <a:t>, compare di nuovo la pagina HOME PAGE IMPIEGATO con gli elenchi dei preventivi aggiornati. </a:t>
            </a:r>
            <a:br>
              <a:rPr lang="it-IT" sz="2000" dirty="0"/>
            </a:br>
            <a:endParaRPr lang="it-IT" sz="2000" dirty="0"/>
          </a:p>
          <a:p>
            <a:r>
              <a:rPr lang="en-US" sz="2000" dirty="0"/>
              <a:t> </a:t>
            </a:r>
            <a:r>
              <a:rPr lang="en-US" sz="2000" dirty="0">
                <a:solidFill>
                  <a:srgbClr val="FF0000"/>
                </a:solidFill>
              </a:rPr>
              <a:t>Pages (views)</a:t>
            </a:r>
            <a:r>
              <a:rPr lang="en-US" sz="2000" dirty="0"/>
              <a:t>, </a:t>
            </a:r>
            <a:r>
              <a:rPr lang="en-US" sz="2000" dirty="0">
                <a:solidFill>
                  <a:srgbClr val="00B050"/>
                </a:solidFill>
              </a:rPr>
              <a:t>view components</a:t>
            </a:r>
            <a:r>
              <a:rPr lang="en-US" sz="2000" dirty="0"/>
              <a:t>, </a:t>
            </a:r>
            <a:r>
              <a:rPr lang="en-US" sz="2000" dirty="0">
                <a:solidFill>
                  <a:srgbClr val="0070C0"/>
                </a:solidFill>
              </a:rPr>
              <a:t>events</a:t>
            </a:r>
            <a:r>
              <a:rPr lang="en-US" sz="2000" dirty="0"/>
              <a:t>, </a:t>
            </a:r>
            <a:r>
              <a:rPr lang="en-US" sz="2000" dirty="0">
                <a:solidFill>
                  <a:srgbClr val="FFC000"/>
                </a:solidFill>
              </a:rPr>
              <a:t>actions</a:t>
            </a:r>
          </a:p>
          <a:p>
            <a:endParaRPr lang="it-IT" sz="2000" dirty="0"/>
          </a:p>
        </p:txBody>
      </p:sp>
    </p:spTree>
    <p:extLst>
      <p:ext uri="{BB962C8B-B14F-4D97-AF65-F5344CB8AC3E}">
        <p14:creationId xmlns:p14="http://schemas.microsoft.com/office/powerpoint/2010/main" val="232796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9C9BD9-DD85-4F9E-8008-BE18E9B163A6}"/>
              </a:ext>
            </a:extLst>
          </p:cNvPr>
          <p:cNvSpPr>
            <a:spLocks noGrp="1"/>
          </p:cNvSpPr>
          <p:nvPr>
            <p:ph type="title"/>
          </p:nvPr>
        </p:nvSpPr>
        <p:spPr>
          <a:xfrm>
            <a:off x="838200" y="365126"/>
            <a:ext cx="10515600" cy="977114"/>
          </a:xfrm>
        </p:spPr>
        <p:txBody>
          <a:bodyPr>
            <a:noAutofit/>
          </a:bodyPr>
          <a:lstStyle/>
          <a:p>
            <a:r>
              <a:rPr lang="it-IT" sz="3200" dirty="0"/>
              <a:t>Completamento delle specifiche</a:t>
            </a:r>
          </a:p>
        </p:txBody>
      </p:sp>
      <p:sp>
        <p:nvSpPr>
          <p:cNvPr id="3" name="Segnaposto contenuto 2">
            <a:extLst>
              <a:ext uri="{FF2B5EF4-FFF2-40B4-BE49-F238E27FC236}">
                <a16:creationId xmlns:a16="http://schemas.microsoft.com/office/drawing/2014/main" id="{222BE116-4880-4990-8B24-FFB36605206D}"/>
              </a:ext>
            </a:extLst>
          </p:cNvPr>
          <p:cNvSpPr>
            <a:spLocks noGrp="1"/>
          </p:cNvSpPr>
          <p:nvPr>
            <p:ph idx="1"/>
          </p:nvPr>
        </p:nvSpPr>
        <p:spPr>
          <a:xfrm>
            <a:off x="838200" y="1208015"/>
            <a:ext cx="10515600" cy="4968948"/>
          </a:xfrm>
        </p:spPr>
        <p:txBody>
          <a:bodyPr>
            <a:normAutofit fontScale="70000" lnSpcReduction="20000"/>
          </a:bodyPr>
          <a:lstStyle/>
          <a:p>
            <a:pPr marL="0" indent="0">
              <a:buNone/>
            </a:pPr>
            <a:r>
              <a:rPr lang="it-IT" b="1" dirty="0"/>
              <a:t>Versione con JavaScript</a:t>
            </a:r>
          </a:p>
          <a:p>
            <a:pPr marL="0" indent="0">
              <a:buNone/>
            </a:pPr>
            <a:r>
              <a:rPr lang="it-IT" dirty="0"/>
              <a:t>Si realizzi un’applicazione client server web che modifica le specifiche precedenti come segue: </a:t>
            </a:r>
          </a:p>
          <a:p>
            <a:r>
              <a:rPr lang="it-IT"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dirty="0"/>
              <a:t>Dopo il login, l’intera applicazione è realizzata con un’unica pagina per ciascuno dei ruoli: una pagina singola per il ruolo di cliente e una pagina singola per il ruolo di impiegato. </a:t>
            </a:r>
          </a:p>
          <a:p>
            <a:r>
              <a:rPr lang="it-IT" dirty="0"/>
              <a:t>Ogni interazione dell’utente è gestita senza ricaricare completamente la pagina, ma produce l’invocazione asincrona del server e l’eventuale modifica del contenuto da aggiornare a seguito dell’evento. </a:t>
            </a:r>
          </a:p>
          <a:p>
            <a:r>
              <a:rPr lang="it-IT" dirty="0"/>
              <a:t>Nella pagina del cliente, la scelta del prodotto comporta la successiva visualizzazione delle opzioni senza produrre un’ulteriore chiamata al server. L’invio del preventivo da parte del cliente deve produrre la verifica dei dati anche a lato client (almeno un’opzione scelta). </a:t>
            </a:r>
          </a:p>
          <a:p>
            <a:r>
              <a:rPr lang="it-IT" dirty="0"/>
              <a:t>Nella pagina dell’impiegato, il controllo del prezzo (non nullo e maggiore di zero) deve essere fatto anche a lato client.</a:t>
            </a:r>
          </a:p>
          <a:p>
            <a:r>
              <a:rPr lang="it-IT" dirty="0"/>
              <a:t>Eventuali errori a lato server devono essere segnalati mediante un messaggio di allerta all’interno della pagina del cliente o dell’impiegato. </a:t>
            </a:r>
          </a:p>
        </p:txBody>
      </p:sp>
    </p:spTree>
    <p:extLst>
      <p:ext uri="{BB962C8B-B14F-4D97-AF65-F5344CB8AC3E}">
        <p14:creationId xmlns:p14="http://schemas.microsoft.com/office/powerpoint/2010/main" val="308202726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569</Words>
  <Application>Microsoft Office PowerPoint</Application>
  <PresentationFormat>Widescreen</PresentationFormat>
  <Paragraphs>23</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Calibri</vt:lpstr>
      <vt:lpstr>Calibri Light</vt:lpstr>
      <vt:lpstr>Tema di Office</vt:lpstr>
      <vt:lpstr>Gestione Preventivi</vt:lpstr>
      <vt:lpstr>Analisi dei dati</vt:lpstr>
      <vt:lpstr>Database Design</vt:lpstr>
      <vt:lpstr>Analisi dei requisiti</vt:lpstr>
      <vt:lpstr>Completamento delle specifiche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Preventivi</dc:title>
  <dc:creator>riccardo paltrinieri</dc:creator>
  <cp:lastModifiedBy>riccardo paltrinieri</cp:lastModifiedBy>
  <cp:revision>3</cp:revision>
  <dcterms:created xsi:type="dcterms:W3CDTF">2020-05-19T21:58:10Z</dcterms:created>
  <dcterms:modified xsi:type="dcterms:W3CDTF">2020-05-19T22:28:25Z</dcterms:modified>
</cp:coreProperties>
</file>