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48F1-E6A7-4708-ACB3-68B088CA5C8D}" type="datetimeFigureOut">
              <a:rPr lang="it-IT" smtClean="0"/>
              <a:t>19/07/2016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B1D6-0BE2-4962-BBB6-BCDA164552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642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48F1-E6A7-4708-ACB3-68B088CA5C8D}" type="datetimeFigureOut">
              <a:rPr lang="it-IT" smtClean="0"/>
              <a:t>19/07/2016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B1D6-0BE2-4962-BBB6-BCDA164552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724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48F1-E6A7-4708-ACB3-68B088CA5C8D}" type="datetimeFigureOut">
              <a:rPr lang="it-IT" smtClean="0"/>
              <a:t>19/07/2016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B1D6-0BE2-4962-BBB6-BCDA164552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811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48F1-E6A7-4708-ACB3-68B088CA5C8D}" type="datetimeFigureOut">
              <a:rPr lang="it-IT" smtClean="0"/>
              <a:t>19/07/2016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B1D6-0BE2-4962-BBB6-BCDA164552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675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48F1-E6A7-4708-ACB3-68B088CA5C8D}" type="datetimeFigureOut">
              <a:rPr lang="it-IT" smtClean="0"/>
              <a:t>19/07/2016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B1D6-0BE2-4962-BBB6-BCDA164552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841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48F1-E6A7-4708-ACB3-68B088CA5C8D}" type="datetimeFigureOut">
              <a:rPr lang="it-IT" smtClean="0"/>
              <a:t>19/07/2016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B1D6-0BE2-4962-BBB6-BCDA164552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84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48F1-E6A7-4708-ACB3-68B088CA5C8D}" type="datetimeFigureOut">
              <a:rPr lang="it-IT" smtClean="0"/>
              <a:t>19/07/2016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B1D6-0BE2-4962-BBB6-BCDA164552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292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48F1-E6A7-4708-ACB3-68B088CA5C8D}" type="datetimeFigureOut">
              <a:rPr lang="it-IT" smtClean="0"/>
              <a:t>19/07/2016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B1D6-0BE2-4962-BBB6-BCDA164552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986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48F1-E6A7-4708-ACB3-68B088CA5C8D}" type="datetimeFigureOut">
              <a:rPr lang="it-IT" smtClean="0"/>
              <a:t>19/07/2016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B1D6-0BE2-4962-BBB6-BCDA164552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524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48F1-E6A7-4708-ACB3-68B088CA5C8D}" type="datetimeFigureOut">
              <a:rPr lang="it-IT" smtClean="0"/>
              <a:t>19/07/2016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B1D6-0BE2-4962-BBB6-BCDA164552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073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48F1-E6A7-4708-ACB3-68B088CA5C8D}" type="datetimeFigureOut">
              <a:rPr lang="it-IT" smtClean="0"/>
              <a:t>19/07/2016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B1D6-0BE2-4962-BBB6-BCDA164552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591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248F1-E6A7-4708-ACB3-68B088CA5C8D}" type="datetimeFigureOut">
              <a:rPr lang="it-IT" smtClean="0"/>
              <a:t>19/07/2016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4B1D6-0BE2-4962-BBB6-BCDA1645528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892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latin typeface="Helvetica" panose="020B0604020202020204" pitchFamily="34" charset="0"/>
                <a:cs typeface="Helvetica" panose="020B0604020202020204" pitchFamily="34" charset="0"/>
              </a:rPr>
              <a:t>TELECOM ITALIA - TIM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Andrea Pasquali		andrea1.pasquali@mail.polimi.it</a:t>
            </a:r>
          </a:p>
          <a:p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Marco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Santomo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		marco.santomo@mail.polimi.it</a:t>
            </a:r>
          </a:p>
          <a:p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Riccardo Redaelli		​riccardo5.redaelli@mail.polimi.it</a:t>
            </a:r>
          </a:p>
          <a:p>
            <a:endParaRPr lang="it-I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Delivery date</a:t>
            </a:r>
            <a:r>
              <a:rPr lang="it-IT">
                <a:latin typeface="Helvetica" panose="020B0604020202020204" pitchFamily="34" charset="0"/>
                <a:cs typeface="Helvetica" panose="020B0604020202020204" pitchFamily="34" charset="0"/>
              </a:rPr>
              <a:t>: 17/05/2016</a:t>
            </a:r>
            <a:endParaRPr lang="it-I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it-IT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/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following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three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diagrams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show C-IDM, L-IDM and P-IDM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schemas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i="1" dirty="0">
                <a:latin typeface="Helvetica" panose="020B0604020202020204" pitchFamily="34" charset="0"/>
                <a:cs typeface="Helvetica" panose="020B0604020202020204" pitchFamily="34" charset="0"/>
              </a:rPr>
              <a:t>of </a:t>
            </a:r>
            <a:r>
              <a:rPr lang="it-IT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our</a:t>
            </a:r>
            <a:r>
              <a:rPr lang="it-IT" i="1" dirty="0">
                <a:latin typeface="Helvetica" panose="020B0604020202020204" pitchFamily="34" charset="0"/>
                <a:cs typeface="Helvetica" panose="020B0604020202020204" pitchFamily="34" charset="0"/>
              </a:rPr>
              <a:t> website/of </a:t>
            </a:r>
            <a:r>
              <a:rPr lang="it-IT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tim</a:t>
            </a:r>
            <a:r>
              <a:rPr lang="it-IT" i="1" dirty="0">
                <a:latin typeface="Helvetica" panose="020B0604020202020204" pitchFamily="34" charset="0"/>
                <a:cs typeface="Helvetica" panose="020B0604020202020204" pitchFamily="34" charset="0"/>
              </a:rPr>
              <a:t> website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We’ve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used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Balsamiq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as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prototyping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tool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for the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interactive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mockup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endParaRPr lang="it-IT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22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F to indicate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</a:t>
            </a:r>
            <a:r>
              <a:rPr lang="it-IT" dirty="0" err="1"/>
              <a:t>filters</a:t>
            </a:r>
            <a:r>
              <a:rPr lang="it-IT" dirty="0"/>
              <a:t> in the page.</a:t>
            </a:r>
          </a:p>
          <a:p>
            <a:pPr marL="0" indent="0">
              <a:buNone/>
            </a:pPr>
            <a:r>
              <a:rPr lang="it-IT" dirty="0"/>
              <a:t>‘f’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page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form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avaliable</a:t>
            </a:r>
            <a:r>
              <a:rPr lang="it-IT" dirty="0"/>
              <a:t> </a:t>
            </a:r>
            <a:r>
              <a:rPr lang="it-IT" dirty="0" err="1"/>
              <a:t>links</a:t>
            </a:r>
            <a:r>
              <a:rPr lang="it-IT" dirty="0"/>
              <a:t> in the </a:t>
            </a:r>
            <a:r>
              <a:rPr lang="it-IT" dirty="0" err="1"/>
              <a:t>mockup</a:t>
            </a:r>
            <a:r>
              <a:rPr lang="it-IT" dirty="0"/>
              <a:t> are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followed</a:t>
            </a:r>
            <a:r>
              <a:rPr lang="it-IT" dirty="0"/>
              <a:t> by ‘-&gt;’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At </a:t>
            </a:r>
            <a:r>
              <a:rPr lang="it-IT" dirty="0" err="1"/>
              <a:t>least</a:t>
            </a:r>
            <a:r>
              <a:rPr lang="it-IT" dirty="0"/>
              <a:t> in </a:t>
            </a:r>
            <a:r>
              <a:rPr lang="it-IT" dirty="0" err="1"/>
              <a:t>our</a:t>
            </a:r>
            <a:r>
              <a:rPr lang="it-IT" dirty="0"/>
              <a:t> pdf </a:t>
            </a:r>
            <a:r>
              <a:rPr lang="it-IT" dirty="0" err="1"/>
              <a:t>reader</a:t>
            </a:r>
            <a:r>
              <a:rPr lang="it-IT" dirty="0"/>
              <a:t>, back </a:t>
            </a:r>
            <a:r>
              <a:rPr lang="it-IT" dirty="0" err="1"/>
              <a:t>links</a:t>
            </a:r>
            <a:r>
              <a:rPr lang="it-IT" dirty="0"/>
              <a:t> in the pdf </a:t>
            </a:r>
            <a:r>
              <a:rPr lang="it-IT" dirty="0" err="1"/>
              <a:t>versions</a:t>
            </a:r>
            <a:r>
              <a:rPr lang="it-IT" dirty="0"/>
              <a:t> of the </a:t>
            </a:r>
            <a:r>
              <a:rPr lang="it-IT" dirty="0" err="1"/>
              <a:t>mockups</a:t>
            </a:r>
            <a:r>
              <a:rPr lang="it-IT" dirty="0"/>
              <a:t> are </a:t>
            </a:r>
            <a:r>
              <a:rPr lang="it-IT" dirty="0" err="1"/>
              <a:t>broken</a:t>
            </a:r>
            <a:r>
              <a:rPr lang="it-IT" dirty="0"/>
              <a:t>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852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7160998" y="1021666"/>
            <a:ext cx="1404851" cy="822960"/>
          </a:xfrm>
          <a:prstGeom prst="roundRect">
            <a:avLst/>
          </a:prstGeom>
          <a:noFill/>
          <a:ln w="50800" cmpd="dbl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arrotondato 4"/>
          <p:cNvSpPr/>
          <p:nvPr/>
        </p:nvSpPr>
        <p:spPr>
          <a:xfrm>
            <a:off x="7160998" y="4646408"/>
            <a:ext cx="1404851" cy="822960"/>
          </a:xfrm>
          <a:prstGeom prst="roundRect">
            <a:avLst/>
          </a:prstGeom>
          <a:noFill/>
          <a:ln w="50800" cmpd="dbl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/>
          <p:cNvCxnSpPr/>
          <p:nvPr/>
        </p:nvCxnSpPr>
        <p:spPr>
          <a:xfrm>
            <a:off x="7674432" y="1881520"/>
            <a:ext cx="25057" cy="2758189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 flipH="1" flipV="1">
            <a:off x="8099934" y="1881520"/>
            <a:ext cx="10068" cy="2758189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arrotondato 7"/>
          <p:cNvSpPr/>
          <p:nvPr/>
        </p:nvSpPr>
        <p:spPr>
          <a:xfrm>
            <a:off x="3585985" y="4665833"/>
            <a:ext cx="1404851" cy="822960"/>
          </a:xfrm>
          <a:prstGeom prst="roundRect">
            <a:avLst/>
          </a:prstGeom>
          <a:noFill/>
          <a:ln w="50800" cmpd="dbl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2 8"/>
          <p:cNvCxnSpPr/>
          <p:nvPr/>
        </p:nvCxnSpPr>
        <p:spPr>
          <a:xfrm>
            <a:off x="5021279" y="4851483"/>
            <a:ext cx="2109276" cy="0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flipH="1" flipV="1">
            <a:off x="5010475" y="5306541"/>
            <a:ext cx="2120080" cy="824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8"/>
          <p:cNvSpPr txBox="1"/>
          <p:nvPr/>
        </p:nvSpPr>
        <p:spPr>
          <a:xfrm>
            <a:off x="7052944" y="5493688"/>
            <a:ext cx="1620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Device [10-100]</a:t>
            </a:r>
          </a:p>
        </p:txBody>
      </p:sp>
      <p:sp>
        <p:nvSpPr>
          <p:cNvPr id="22" name="TextBox 18"/>
          <p:cNvSpPr txBox="1"/>
          <p:nvPr/>
        </p:nvSpPr>
        <p:spPr>
          <a:xfrm>
            <a:off x="6705093" y="703629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Assistance Service [50]</a:t>
            </a:r>
          </a:p>
        </p:txBody>
      </p:sp>
      <p:sp>
        <p:nvSpPr>
          <p:cNvPr id="23" name="TextBox 18"/>
          <p:cNvSpPr txBox="1"/>
          <p:nvPr/>
        </p:nvSpPr>
        <p:spPr>
          <a:xfrm>
            <a:off x="8099934" y="2974431"/>
            <a:ext cx="1838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Assistance service </a:t>
            </a:r>
          </a:p>
          <a:p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           1:10</a:t>
            </a:r>
          </a:p>
        </p:txBody>
      </p:sp>
      <p:sp>
        <p:nvSpPr>
          <p:cNvPr id="24" name="TextBox 18"/>
          <p:cNvSpPr txBox="1"/>
          <p:nvPr/>
        </p:nvSpPr>
        <p:spPr>
          <a:xfrm>
            <a:off x="6232572" y="2983907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For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device</a:t>
            </a:r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(s)_2</a:t>
            </a: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1:10</a:t>
            </a:r>
          </a:p>
        </p:txBody>
      </p:sp>
      <p:sp>
        <p:nvSpPr>
          <p:cNvPr id="25" name="Freccia a destra 24"/>
          <p:cNvSpPr/>
          <p:nvPr/>
        </p:nvSpPr>
        <p:spPr>
          <a:xfrm rot="10800000">
            <a:off x="8795126" y="1177956"/>
            <a:ext cx="734747" cy="498953"/>
          </a:xfrm>
          <a:prstGeom prst="rightArrow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ombo 25"/>
          <p:cNvSpPr/>
          <p:nvPr/>
        </p:nvSpPr>
        <p:spPr>
          <a:xfrm>
            <a:off x="9754789" y="1134539"/>
            <a:ext cx="426850" cy="607245"/>
          </a:xfrm>
          <a:prstGeom prst="diamond">
            <a:avLst/>
          </a:prstGeom>
          <a:noFill/>
          <a:ln w="50800" cmpd="dbl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TextBox 18"/>
          <p:cNvSpPr txBox="1"/>
          <p:nvPr/>
        </p:nvSpPr>
        <p:spPr>
          <a:xfrm>
            <a:off x="9068754" y="518054"/>
            <a:ext cx="1758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Assistance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by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category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TextBox 18"/>
          <p:cNvSpPr txBox="1"/>
          <p:nvPr/>
        </p:nvSpPr>
        <p:spPr>
          <a:xfrm>
            <a:off x="10897733" y="521666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All</a:t>
            </a:r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assistance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Box 18"/>
          <p:cNvSpPr txBox="1"/>
          <p:nvPr/>
        </p:nvSpPr>
        <p:spPr>
          <a:xfrm>
            <a:off x="9494387" y="2500838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Highlights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Box 18"/>
          <p:cNvSpPr txBox="1"/>
          <p:nvPr/>
        </p:nvSpPr>
        <p:spPr>
          <a:xfrm>
            <a:off x="5436312" y="5315900"/>
            <a:ext cx="12214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Available</a:t>
            </a:r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SL </a:t>
            </a: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Service</a:t>
            </a: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1:5</a:t>
            </a:r>
          </a:p>
        </p:txBody>
      </p:sp>
      <p:sp>
        <p:nvSpPr>
          <p:cNvPr id="34" name="TextBox 18"/>
          <p:cNvSpPr txBox="1"/>
          <p:nvPr/>
        </p:nvSpPr>
        <p:spPr>
          <a:xfrm>
            <a:off x="3421024" y="5470034"/>
            <a:ext cx="1734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Smartlife</a:t>
            </a:r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 Service</a:t>
            </a:r>
          </a:p>
          <a:p>
            <a:pPr algn="ctr"/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 [10-50]</a:t>
            </a:r>
          </a:p>
        </p:txBody>
      </p:sp>
      <p:sp>
        <p:nvSpPr>
          <p:cNvPr id="35" name="TextBox 18"/>
          <p:cNvSpPr txBox="1"/>
          <p:nvPr/>
        </p:nvSpPr>
        <p:spPr>
          <a:xfrm>
            <a:off x="5333560" y="4371599"/>
            <a:ext cx="142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For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device</a:t>
            </a:r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(s)_1</a:t>
            </a: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1:30</a:t>
            </a:r>
          </a:p>
        </p:txBody>
      </p:sp>
      <p:sp>
        <p:nvSpPr>
          <p:cNvPr id="36" name="TextBox 18"/>
          <p:cNvSpPr txBox="1"/>
          <p:nvPr/>
        </p:nvSpPr>
        <p:spPr>
          <a:xfrm>
            <a:off x="9352986" y="4110484"/>
            <a:ext cx="1159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Devices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by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category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TextBox 18"/>
          <p:cNvSpPr txBox="1"/>
          <p:nvPr/>
        </p:nvSpPr>
        <p:spPr>
          <a:xfrm>
            <a:off x="11001927" y="4325432"/>
            <a:ext cx="1072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All</a:t>
            </a:r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Devices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9387359" y="6101331"/>
            <a:ext cx="1090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Promotions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it-IT" sz="1400" i="1" dirty="0"/>
          </a:p>
        </p:txBody>
      </p:sp>
      <p:sp>
        <p:nvSpPr>
          <p:cNvPr id="43" name="TextBox 18"/>
          <p:cNvSpPr txBox="1"/>
          <p:nvPr/>
        </p:nvSpPr>
        <p:spPr>
          <a:xfrm>
            <a:off x="1548477" y="4241964"/>
            <a:ext cx="115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SL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by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category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TextBox 18"/>
          <p:cNvSpPr txBox="1"/>
          <p:nvPr/>
        </p:nvSpPr>
        <p:spPr>
          <a:xfrm>
            <a:off x="113377" y="4272478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All</a:t>
            </a:r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SL </a:t>
            </a: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</a:p>
        </p:txBody>
      </p:sp>
      <p:sp>
        <p:nvSpPr>
          <p:cNvPr id="45" name="Rettangolo arrotondato 44"/>
          <p:cNvSpPr/>
          <p:nvPr/>
        </p:nvSpPr>
        <p:spPr>
          <a:xfrm>
            <a:off x="1425697" y="1021665"/>
            <a:ext cx="1404851" cy="822960"/>
          </a:xfrm>
          <a:prstGeom prst="roundRect">
            <a:avLst/>
          </a:prstGeom>
          <a:noFill/>
          <a:ln w="25400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1417F"/>
              </a:solidFill>
            </a:endParaRPr>
          </a:p>
        </p:txBody>
      </p:sp>
      <p:sp>
        <p:nvSpPr>
          <p:cNvPr id="46" name="Rettangolo arrotondato 45"/>
          <p:cNvSpPr/>
          <p:nvPr/>
        </p:nvSpPr>
        <p:spPr>
          <a:xfrm>
            <a:off x="3585984" y="1021665"/>
            <a:ext cx="1404851" cy="822960"/>
          </a:xfrm>
          <a:prstGeom prst="roundRect">
            <a:avLst/>
          </a:prstGeom>
          <a:noFill/>
          <a:ln w="25400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TextBox 18"/>
          <p:cNvSpPr txBox="1"/>
          <p:nvPr/>
        </p:nvSpPr>
        <p:spPr>
          <a:xfrm>
            <a:off x="1488363" y="700628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Who</a:t>
            </a:r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we</a:t>
            </a:r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 are</a:t>
            </a:r>
          </a:p>
        </p:txBody>
      </p:sp>
      <p:sp>
        <p:nvSpPr>
          <p:cNvPr id="48" name="TextBox 18"/>
          <p:cNvSpPr txBox="1"/>
          <p:nvPr/>
        </p:nvSpPr>
        <p:spPr>
          <a:xfrm>
            <a:off x="3117975" y="678844"/>
            <a:ext cx="2555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it-IT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group</a:t>
            </a:r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 (Telecom </a:t>
            </a:r>
            <a:r>
              <a:rPr lang="it-IT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italia</a:t>
            </a:r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49" name="CasellaDiTesto 48"/>
          <p:cNvSpPr txBox="1"/>
          <p:nvPr/>
        </p:nvSpPr>
        <p:spPr>
          <a:xfrm>
            <a:off x="-2166" y="1"/>
            <a:ext cx="12194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C-IDM</a:t>
            </a:r>
          </a:p>
        </p:txBody>
      </p:sp>
      <p:sp>
        <p:nvSpPr>
          <p:cNvPr id="50" name="Freccia a destra 49"/>
          <p:cNvSpPr/>
          <p:nvPr/>
        </p:nvSpPr>
        <p:spPr>
          <a:xfrm rot="10800000">
            <a:off x="10385880" y="1174608"/>
            <a:ext cx="734747" cy="498953"/>
          </a:xfrm>
          <a:prstGeom prst="rightArrow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ombo 50"/>
          <p:cNvSpPr/>
          <p:nvPr/>
        </p:nvSpPr>
        <p:spPr>
          <a:xfrm>
            <a:off x="11324868" y="1129523"/>
            <a:ext cx="426850" cy="607245"/>
          </a:xfrm>
          <a:prstGeom prst="diamond">
            <a:avLst/>
          </a:prstGeom>
          <a:noFill/>
          <a:ln w="15875" cmpd="sng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ombo 51"/>
          <p:cNvSpPr/>
          <p:nvPr/>
        </p:nvSpPr>
        <p:spPr>
          <a:xfrm>
            <a:off x="9766833" y="1881520"/>
            <a:ext cx="426850" cy="607245"/>
          </a:xfrm>
          <a:prstGeom prst="diamond">
            <a:avLst/>
          </a:prstGeom>
          <a:noFill/>
          <a:ln w="15875" cmpd="sng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Freccia a destra 54"/>
          <p:cNvSpPr/>
          <p:nvPr/>
        </p:nvSpPr>
        <p:spPr>
          <a:xfrm rot="10800000">
            <a:off x="8775700" y="4808411"/>
            <a:ext cx="734747" cy="498953"/>
          </a:xfrm>
          <a:prstGeom prst="rightArrow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ombo 55"/>
          <p:cNvSpPr/>
          <p:nvPr/>
        </p:nvSpPr>
        <p:spPr>
          <a:xfrm>
            <a:off x="9719208" y="4747068"/>
            <a:ext cx="426850" cy="607245"/>
          </a:xfrm>
          <a:prstGeom prst="diamond">
            <a:avLst/>
          </a:prstGeom>
          <a:noFill/>
          <a:ln w="50800" cmpd="dbl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Freccia a destra 56"/>
          <p:cNvSpPr/>
          <p:nvPr/>
        </p:nvSpPr>
        <p:spPr>
          <a:xfrm rot="10800000">
            <a:off x="10385880" y="4808412"/>
            <a:ext cx="734747" cy="498953"/>
          </a:xfrm>
          <a:prstGeom prst="rightArrow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ombo 57"/>
          <p:cNvSpPr/>
          <p:nvPr/>
        </p:nvSpPr>
        <p:spPr>
          <a:xfrm>
            <a:off x="11362674" y="4760652"/>
            <a:ext cx="426850" cy="607245"/>
          </a:xfrm>
          <a:prstGeom prst="diamond">
            <a:avLst/>
          </a:prstGeom>
          <a:noFill/>
          <a:ln w="15875" cmpd="sng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ombo 58"/>
          <p:cNvSpPr/>
          <p:nvPr/>
        </p:nvSpPr>
        <p:spPr>
          <a:xfrm>
            <a:off x="9719116" y="5494086"/>
            <a:ext cx="426850" cy="607245"/>
          </a:xfrm>
          <a:prstGeom prst="diamond">
            <a:avLst/>
          </a:prstGeom>
          <a:noFill/>
          <a:ln w="15875" cmpd="sng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Freccia a destra 65"/>
          <p:cNvSpPr/>
          <p:nvPr/>
        </p:nvSpPr>
        <p:spPr>
          <a:xfrm>
            <a:off x="2639487" y="4851483"/>
            <a:ext cx="734747" cy="498953"/>
          </a:xfrm>
          <a:prstGeom prst="rightArrow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ombo 66"/>
          <p:cNvSpPr/>
          <p:nvPr/>
        </p:nvSpPr>
        <p:spPr>
          <a:xfrm>
            <a:off x="1974148" y="4831367"/>
            <a:ext cx="426850" cy="607245"/>
          </a:xfrm>
          <a:prstGeom prst="diamond">
            <a:avLst/>
          </a:prstGeom>
          <a:noFill/>
          <a:ln w="50800" cmpd="dbl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Freccia a destra 67"/>
          <p:cNvSpPr/>
          <p:nvPr/>
        </p:nvSpPr>
        <p:spPr>
          <a:xfrm>
            <a:off x="1005967" y="4868944"/>
            <a:ext cx="734747" cy="498953"/>
          </a:xfrm>
          <a:prstGeom prst="rightArrow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Rombo 68"/>
          <p:cNvSpPr/>
          <p:nvPr/>
        </p:nvSpPr>
        <p:spPr>
          <a:xfrm>
            <a:off x="336130" y="4814797"/>
            <a:ext cx="426850" cy="607245"/>
          </a:xfrm>
          <a:prstGeom prst="diamond">
            <a:avLst/>
          </a:prstGeom>
          <a:noFill/>
          <a:ln w="15875" cmpd="sng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195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7160998" y="934114"/>
            <a:ext cx="1568530" cy="923410"/>
          </a:xfrm>
          <a:prstGeom prst="roundRect">
            <a:avLst/>
          </a:prstGeom>
          <a:noFill/>
          <a:ln w="50800" cmpd="dbl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arrotondato 4"/>
          <p:cNvSpPr/>
          <p:nvPr/>
        </p:nvSpPr>
        <p:spPr>
          <a:xfrm>
            <a:off x="7160998" y="4646408"/>
            <a:ext cx="1681066" cy="995920"/>
          </a:xfrm>
          <a:prstGeom prst="roundRect">
            <a:avLst/>
          </a:prstGeom>
          <a:noFill/>
          <a:ln w="50800" cmpd="dbl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/>
          <p:cNvCxnSpPr/>
          <p:nvPr/>
        </p:nvCxnSpPr>
        <p:spPr>
          <a:xfrm>
            <a:off x="7674432" y="1881520"/>
            <a:ext cx="25057" cy="2758189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 flipH="1" flipV="1">
            <a:off x="8099934" y="1881520"/>
            <a:ext cx="10068" cy="2758189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arrotondato 7"/>
          <p:cNvSpPr/>
          <p:nvPr/>
        </p:nvSpPr>
        <p:spPr>
          <a:xfrm>
            <a:off x="3309359" y="4653257"/>
            <a:ext cx="1770511" cy="942543"/>
          </a:xfrm>
          <a:prstGeom prst="roundRect">
            <a:avLst/>
          </a:prstGeom>
          <a:noFill/>
          <a:ln w="50800" cmpd="dbl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2 8"/>
          <p:cNvCxnSpPr/>
          <p:nvPr/>
        </p:nvCxnSpPr>
        <p:spPr>
          <a:xfrm>
            <a:off x="5105017" y="4841311"/>
            <a:ext cx="2025538" cy="10172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flipH="1" flipV="1">
            <a:off x="5092443" y="5306580"/>
            <a:ext cx="2038112" cy="785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8"/>
          <p:cNvSpPr txBox="1"/>
          <p:nvPr/>
        </p:nvSpPr>
        <p:spPr>
          <a:xfrm>
            <a:off x="7165480" y="5718738"/>
            <a:ext cx="1620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Device [10-100]</a:t>
            </a:r>
          </a:p>
        </p:txBody>
      </p:sp>
      <p:sp>
        <p:nvSpPr>
          <p:cNvPr id="22" name="TextBox 18"/>
          <p:cNvSpPr txBox="1"/>
          <p:nvPr/>
        </p:nvSpPr>
        <p:spPr>
          <a:xfrm>
            <a:off x="6705093" y="591104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Assistance Service [50]</a:t>
            </a:r>
          </a:p>
        </p:txBody>
      </p:sp>
      <p:sp>
        <p:nvSpPr>
          <p:cNvPr id="23" name="TextBox 18"/>
          <p:cNvSpPr txBox="1"/>
          <p:nvPr/>
        </p:nvSpPr>
        <p:spPr>
          <a:xfrm>
            <a:off x="8343507" y="2983907"/>
            <a:ext cx="1838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Assistance service </a:t>
            </a:r>
          </a:p>
          <a:p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           1:10</a:t>
            </a:r>
          </a:p>
        </p:txBody>
      </p:sp>
      <p:sp>
        <p:nvSpPr>
          <p:cNvPr id="24" name="TextBox 18"/>
          <p:cNvSpPr txBox="1"/>
          <p:nvPr/>
        </p:nvSpPr>
        <p:spPr>
          <a:xfrm>
            <a:off x="5969924" y="2983907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For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device</a:t>
            </a:r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(s)_2</a:t>
            </a: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1:10</a:t>
            </a:r>
          </a:p>
        </p:txBody>
      </p:sp>
      <p:sp>
        <p:nvSpPr>
          <p:cNvPr id="25" name="Freccia a destra 24"/>
          <p:cNvSpPr/>
          <p:nvPr/>
        </p:nvSpPr>
        <p:spPr>
          <a:xfrm rot="10800000">
            <a:off x="8795126" y="1177956"/>
            <a:ext cx="734747" cy="498953"/>
          </a:xfrm>
          <a:prstGeom prst="rightArrow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TextBox 18"/>
          <p:cNvSpPr txBox="1"/>
          <p:nvPr/>
        </p:nvSpPr>
        <p:spPr>
          <a:xfrm>
            <a:off x="9068754" y="518054"/>
            <a:ext cx="1758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Assistance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by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category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TextBox 18"/>
          <p:cNvSpPr txBox="1"/>
          <p:nvPr/>
        </p:nvSpPr>
        <p:spPr>
          <a:xfrm>
            <a:off x="10897733" y="521666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All</a:t>
            </a:r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assistance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Box 18"/>
          <p:cNvSpPr txBox="1"/>
          <p:nvPr/>
        </p:nvSpPr>
        <p:spPr>
          <a:xfrm>
            <a:off x="9494995" y="2455820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Highlights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Box 18"/>
          <p:cNvSpPr txBox="1"/>
          <p:nvPr/>
        </p:nvSpPr>
        <p:spPr>
          <a:xfrm>
            <a:off x="5459771" y="5508123"/>
            <a:ext cx="12214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Available</a:t>
            </a:r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SL </a:t>
            </a: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Service</a:t>
            </a: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1:5</a:t>
            </a:r>
          </a:p>
        </p:txBody>
      </p:sp>
      <p:sp>
        <p:nvSpPr>
          <p:cNvPr id="34" name="TextBox 18"/>
          <p:cNvSpPr txBox="1"/>
          <p:nvPr/>
        </p:nvSpPr>
        <p:spPr>
          <a:xfrm>
            <a:off x="3382104" y="5741712"/>
            <a:ext cx="1734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Smartlife</a:t>
            </a:r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 Service</a:t>
            </a:r>
          </a:p>
          <a:p>
            <a:pPr algn="ctr"/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 [10-50]</a:t>
            </a:r>
          </a:p>
        </p:txBody>
      </p:sp>
      <p:sp>
        <p:nvSpPr>
          <p:cNvPr id="35" name="TextBox 18"/>
          <p:cNvSpPr txBox="1"/>
          <p:nvPr/>
        </p:nvSpPr>
        <p:spPr>
          <a:xfrm>
            <a:off x="5316881" y="4156043"/>
            <a:ext cx="142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For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device</a:t>
            </a:r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(s)_1</a:t>
            </a: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1:30</a:t>
            </a:r>
          </a:p>
        </p:txBody>
      </p:sp>
      <p:sp>
        <p:nvSpPr>
          <p:cNvPr id="36" name="TextBox 18"/>
          <p:cNvSpPr txBox="1"/>
          <p:nvPr/>
        </p:nvSpPr>
        <p:spPr>
          <a:xfrm>
            <a:off x="9481597" y="4303384"/>
            <a:ext cx="1159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Devices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by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category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TextBox 18"/>
          <p:cNvSpPr txBox="1"/>
          <p:nvPr/>
        </p:nvSpPr>
        <p:spPr>
          <a:xfrm>
            <a:off x="11039733" y="4487921"/>
            <a:ext cx="1072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All</a:t>
            </a:r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Devices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9513413" y="6336620"/>
            <a:ext cx="1090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Promotions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3" name="TextBox 18"/>
          <p:cNvSpPr txBox="1"/>
          <p:nvPr/>
        </p:nvSpPr>
        <p:spPr>
          <a:xfrm>
            <a:off x="1548477" y="4241964"/>
            <a:ext cx="115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SL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by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category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TextBox 18"/>
          <p:cNvSpPr txBox="1"/>
          <p:nvPr/>
        </p:nvSpPr>
        <p:spPr>
          <a:xfrm>
            <a:off x="113377" y="4272478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All</a:t>
            </a:r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SL </a:t>
            </a: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</a:p>
        </p:txBody>
      </p:sp>
      <p:sp>
        <p:nvSpPr>
          <p:cNvPr id="45" name="Rettangolo arrotondato 44"/>
          <p:cNvSpPr/>
          <p:nvPr/>
        </p:nvSpPr>
        <p:spPr>
          <a:xfrm>
            <a:off x="1413538" y="939646"/>
            <a:ext cx="1404851" cy="822960"/>
          </a:xfrm>
          <a:prstGeom prst="roundRect">
            <a:avLst/>
          </a:prstGeom>
          <a:noFill/>
          <a:ln w="25400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Rettangolo arrotondato 45"/>
          <p:cNvSpPr/>
          <p:nvPr/>
        </p:nvSpPr>
        <p:spPr>
          <a:xfrm>
            <a:off x="3311678" y="950449"/>
            <a:ext cx="2089013" cy="1518187"/>
          </a:xfrm>
          <a:prstGeom prst="roundRect">
            <a:avLst/>
          </a:prstGeom>
          <a:noFill/>
          <a:ln w="25400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TextBox 18"/>
          <p:cNvSpPr txBox="1"/>
          <p:nvPr/>
        </p:nvSpPr>
        <p:spPr>
          <a:xfrm>
            <a:off x="1459571" y="545086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Who</a:t>
            </a:r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we</a:t>
            </a:r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 are</a:t>
            </a:r>
          </a:p>
        </p:txBody>
      </p:sp>
      <p:sp>
        <p:nvSpPr>
          <p:cNvPr id="48" name="TextBox 18"/>
          <p:cNvSpPr txBox="1"/>
          <p:nvPr/>
        </p:nvSpPr>
        <p:spPr>
          <a:xfrm>
            <a:off x="3309359" y="546982"/>
            <a:ext cx="2555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it-IT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group</a:t>
            </a:r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 (Telecom </a:t>
            </a:r>
            <a:r>
              <a:rPr lang="it-IT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italia</a:t>
            </a:r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49" name="CasellaDiTesto 48"/>
          <p:cNvSpPr txBox="1"/>
          <p:nvPr/>
        </p:nvSpPr>
        <p:spPr>
          <a:xfrm>
            <a:off x="-2166" y="1"/>
            <a:ext cx="12194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L-IDM</a:t>
            </a:r>
          </a:p>
        </p:txBody>
      </p:sp>
      <p:sp>
        <p:nvSpPr>
          <p:cNvPr id="50" name="Freccia a destra 49"/>
          <p:cNvSpPr/>
          <p:nvPr/>
        </p:nvSpPr>
        <p:spPr>
          <a:xfrm rot="10800000">
            <a:off x="10385880" y="1174608"/>
            <a:ext cx="734747" cy="498953"/>
          </a:xfrm>
          <a:prstGeom prst="rightArrow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Freccia a destra 54"/>
          <p:cNvSpPr/>
          <p:nvPr/>
        </p:nvSpPr>
        <p:spPr>
          <a:xfrm rot="10800000">
            <a:off x="8920387" y="4953086"/>
            <a:ext cx="734747" cy="498953"/>
          </a:xfrm>
          <a:prstGeom prst="rightArrow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Freccia a destra 56"/>
          <p:cNvSpPr/>
          <p:nvPr/>
        </p:nvSpPr>
        <p:spPr>
          <a:xfrm rot="10800000">
            <a:off x="10466262" y="4985237"/>
            <a:ext cx="734747" cy="498953"/>
          </a:xfrm>
          <a:prstGeom prst="rightArrow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Freccia a destra 65"/>
          <p:cNvSpPr/>
          <p:nvPr/>
        </p:nvSpPr>
        <p:spPr>
          <a:xfrm>
            <a:off x="2488599" y="4864058"/>
            <a:ext cx="734747" cy="498953"/>
          </a:xfrm>
          <a:prstGeom prst="rightArrow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Freccia a destra 67"/>
          <p:cNvSpPr/>
          <p:nvPr/>
        </p:nvSpPr>
        <p:spPr>
          <a:xfrm>
            <a:off x="980820" y="4868944"/>
            <a:ext cx="734747" cy="498953"/>
          </a:xfrm>
          <a:prstGeom prst="rightArrow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Ovale 1"/>
          <p:cNvSpPr/>
          <p:nvPr/>
        </p:nvSpPr>
        <p:spPr>
          <a:xfrm>
            <a:off x="1490669" y="1088419"/>
            <a:ext cx="115617" cy="115617"/>
          </a:xfrm>
          <a:prstGeom prst="ellipse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/>
          <p:cNvSpPr/>
          <p:nvPr/>
        </p:nvSpPr>
        <p:spPr>
          <a:xfrm>
            <a:off x="1490668" y="1306587"/>
            <a:ext cx="115617" cy="115617"/>
          </a:xfrm>
          <a:prstGeom prst="ellipse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/>
          <p:cNvSpPr/>
          <p:nvPr/>
        </p:nvSpPr>
        <p:spPr>
          <a:xfrm>
            <a:off x="1490669" y="1524914"/>
            <a:ext cx="115617" cy="115617"/>
          </a:xfrm>
          <a:prstGeom prst="ellipse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/>
          <p:cNvSpPr/>
          <p:nvPr/>
        </p:nvSpPr>
        <p:spPr>
          <a:xfrm>
            <a:off x="3417639" y="1230936"/>
            <a:ext cx="115617" cy="115617"/>
          </a:xfrm>
          <a:prstGeom prst="ellipse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/>
          <p:cNvSpPr/>
          <p:nvPr/>
        </p:nvSpPr>
        <p:spPr>
          <a:xfrm>
            <a:off x="3417638" y="1449104"/>
            <a:ext cx="115617" cy="115617"/>
          </a:xfrm>
          <a:prstGeom prst="ellipse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Ovale 61"/>
          <p:cNvSpPr/>
          <p:nvPr/>
        </p:nvSpPr>
        <p:spPr>
          <a:xfrm>
            <a:off x="3417639" y="1667431"/>
            <a:ext cx="115617" cy="115617"/>
          </a:xfrm>
          <a:prstGeom prst="ellipse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Ovale 62"/>
          <p:cNvSpPr/>
          <p:nvPr/>
        </p:nvSpPr>
        <p:spPr>
          <a:xfrm>
            <a:off x="3416780" y="1887908"/>
            <a:ext cx="115617" cy="115617"/>
          </a:xfrm>
          <a:prstGeom prst="ellipse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Ovale 63"/>
          <p:cNvSpPr/>
          <p:nvPr/>
        </p:nvSpPr>
        <p:spPr>
          <a:xfrm>
            <a:off x="3416779" y="2106076"/>
            <a:ext cx="115617" cy="115617"/>
          </a:xfrm>
          <a:prstGeom prst="ellipse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TextBox 18"/>
          <p:cNvSpPr txBox="1"/>
          <p:nvPr/>
        </p:nvSpPr>
        <p:spPr>
          <a:xfrm>
            <a:off x="1551043" y="975446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Innovation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1" name="TextBox 18"/>
          <p:cNvSpPr txBox="1"/>
          <p:nvPr/>
        </p:nvSpPr>
        <p:spPr>
          <a:xfrm>
            <a:off x="1543185" y="1202099"/>
            <a:ext cx="1169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Testimonials</a:t>
            </a:r>
          </a:p>
        </p:txBody>
      </p:sp>
      <p:sp>
        <p:nvSpPr>
          <p:cNvPr id="72" name="TextBox 18"/>
          <p:cNvSpPr txBox="1"/>
          <p:nvPr/>
        </p:nvSpPr>
        <p:spPr>
          <a:xfrm>
            <a:off x="1551860" y="1422204"/>
            <a:ext cx="742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Project</a:t>
            </a:r>
          </a:p>
        </p:txBody>
      </p:sp>
      <p:sp>
        <p:nvSpPr>
          <p:cNvPr id="73" name="TextBox 18"/>
          <p:cNvSpPr txBox="1"/>
          <p:nvPr/>
        </p:nvSpPr>
        <p:spPr>
          <a:xfrm>
            <a:off x="3525964" y="1108892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Group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4" name="TextBox 18"/>
          <p:cNvSpPr txBox="1"/>
          <p:nvPr/>
        </p:nvSpPr>
        <p:spPr>
          <a:xfrm>
            <a:off x="3533483" y="1336159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News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3525037" y="1555494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Governance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9" name="TextBox 18"/>
          <p:cNvSpPr txBox="1"/>
          <p:nvPr/>
        </p:nvSpPr>
        <p:spPr>
          <a:xfrm>
            <a:off x="3532396" y="1792144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Business &amp; Market</a:t>
            </a:r>
          </a:p>
        </p:txBody>
      </p:sp>
      <p:sp>
        <p:nvSpPr>
          <p:cNvPr id="80" name="TextBox 18"/>
          <p:cNvSpPr txBox="1"/>
          <p:nvPr/>
        </p:nvSpPr>
        <p:spPr>
          <a:xfrm>
            <a:off x="3532395" y="199239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For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investors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1" name="Ovale 80"/>
          <p:cNvSpPr/>
          <p:nvPr/>
        </p:nvSpPr>
        <p:spPr>
          <a:xfrm>
            <a:off x="7294860" y="4869248"/>
            <a:ext cx="115617" cy="115617"/>
          </a:xfrm>
          <a:prstGeom prst="ellipse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Ovale 81"/>
          <p:cNvSpPr/>
          <p:nvPr/>
        </p:nvSpPr>
        <p:spPr>
          <a:xfrm>
            <a:off x="7294859" y="5087416"/>
            <a:ext cx="115617" cy="115617"/>
          </a:xfrm>
          <a:prstGeom prst="ellipse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TextBox 18"/>
          <p:cNvSpPr txBox="1"/>
          <p:nvPr/>
        </p:nvSpPr>
        <p:spPr>
          <a:xfrm>
            <a:off x="7362743" y="4766003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Presentation</a:t>
            </a:r>
          </a:p>
        </p:txBody>
      </p:sp>
      <p:sp>
        <p:nvSpPr>
          <p:cNvPr id="84" name="TextBox 18"/>
          <p:cNvSpPr txBox="1"/>
          <p:nvPr/>
        </p:nvSpPr>
        <p:spPr>
          <a:xfrm>
            <a:off x="7361233" y="4982928"/>
            <a:ext cx="132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</a:p>
          <a:p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characteristics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9" name="Ovale 88"/>
          <p:cNvSpPr/>
          <p:nvPr/>
        </p:nvSpPr>
        <p:spPr>
          <a:xfrm>
            <a:off x="3418982" y="4798307"/>
            <a:ext cx="115617" cy="115617"/>
          </a:xfrm>
          <a:prstGeom prst="ellipse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/>
          <p:cNvSpPr/>
          <p:nvPr/>
        </p:nvSpPr>
        <p:spPr>
          <a:xfrm>
            <a:off x="3418981" y="5016475"/>
            <a:ext cx="115617" cy="115617"/>
          </a:xfrm>
          <a:prstGeom prst="ellipse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Ovale 90"/>
          <p:cNvSpPr/>
          <p:nvPr/>
        </p:nvSpPr>
        <p:spPr>
          <a:xfrm>
            <a:off x="3418982" y="5234802"/>
            <a:ext cx="115617" cy="115617"/>
          </a:xfrm>
          <a:prstGeom prst="ellipse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TextBox 18"/>
          <p:cNvSpPr txBox="1"/>
          <p:nvPr/>
        </p:nvSpPr>
        <p:spPr>
          <a:xfrm>
            <a:off x="3483003" y="4685334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3" name="TextBox 18"/>
          <p:cNvSpPr txBox="1"/>
          <p:nvPr/>
        </p:nvSpPr>
        <p:spPr>
          <a:xfrm>
            <a:off x="3476680" y="4899412"/>
            <a:ext cx="1640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Activation</a:t>
            </a:r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Rules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4" name="TextBox 18"/>
          <p:cNvSpPr txBox="1"/>
          <p:nvPr/>
        </p:nvSpPr>
        <p:spPr>
          <a:xfrm>
            <a:off x="3471737" y="5132092"/>
            <a:ext cx="662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(FAQ)</a:t>
            </a:r>
          </a:p>
        </p:txBody>
      </p:sp>
      <p:sp>
        <p:nvSpPr>
          <p:cNvPr id="97" name="Ovale 96"/>
          <p:cNvSpPr/>
          <p:nvPr/>
        </p:nvSpPr>
        <p:spPr>
          <a:xfrm>
            <a:off x="7289222" y="1384554"/>
            <a:ext cx="115617" cy="115617"/>
          </a:xfrm>
          <a:prstGeom prst="ellipse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TextBox 18"/>
          <p:cNvSpPr txBox="1"/>
          <p:nvPr/>
        </p:nvSpPr>
        <p:spPr>
          <a:xfrm>
            <a:off x="7269481" y="1271581"/>
            <a:ext cx="124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9" name="Immagine 9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375" y="3062890"/>
            <a:ext cx="365254" cy="365254"/>
          </a:xfrm>
          <a:prstGeom prst="rect">
            <a:avLst/>
          </a:prstGeom>
        </p:spPr>
      </p:pic>
      <p:pic>
        <p:nvPicPr>
          <p:cNvPr id="100" name="Immagine 99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33" y="3062890"/>
            <a:ext cx="365254" cy="365254"/>
          </a:xfrm>
          <a:prstGeom prst="rect">
            <a:avLst/>
          </a:prstGeom>
        </p:spPr>
      </p:pic>
      <p:pic>
        <p:nvPicPr>
          <p:cNvPr id="101" name="Immagine 10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617" y="4685436"/>
            <a:ext cx="365254" cy="365254"/>
          </a:xfrm>
          <a:prstGeom prst="rect">
            <a:avLst/>
          </a:prstGeom>
        </p:spPr>
      </p:pic>
      <p:pic>
        <p:nvPicPr>
          <p:cNvPr id="102" name="Immagine 10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963" y="5140608"/>
            <a:ext cx="365254" cy="365254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36" y="1887985"/>
            <a:ext cx="510060" cy="510060"/>
          </a:xfrm>
          <a:prstGeom prst="rect">
            <a:avLst/>
          </a:prstGeom>
        </p:spPr>
      </p:pic>
      <p:pic>
        <p:nvPicPr>
          <p:cNvPr id="105" name="Immagine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068" y="1140789"/>
            <a:ext cx="510060" cy="510060"/>
          </a:xfrm>
          <a:prstGeom prst="rect">
            <a:avLst/>
          </a:prstGeom>
        </p:spPr>
      </p:pic>
      <p:pic>
        <p:nvPicPr>
          <p:cNvPr id="106" name="Immagine 1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604" y="4947533"/>
            <a:ext cx="510060" cy="510060"/>
          </a:xfrm>
          <a:prstGeom prst="rect">
            <a:avLst/>
          </a:prstGeom>
        </p:spPr>
      </p:pic>
      <p:pic>
        <p:nvPicPr>
          <p:cNvPr id="107" name="Immagine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564" y="5718930"/>
            <a:ext cx="510060" cy="510060"/>
          </a:xfrm>
          <a:prstGeom prst="rect">
            <a:avLst/>
          </a:prstGeom>
        </p:spPr>
      </p:pic>
      <p:pic>
        <p:nvPicPr>
          <p:cNvPr id="110" name="Immagine 10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2" y="4885578"/>
            <a:ext cx="510060" cy="51006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58" y="4847382"/>
            <a:ext cx="515612" cy="515612"/>
          </a:xfrm>
          <a:prstGeom prst="rect">
            <a:avLst/>
          </a:prstGeom>
        </p:spPr>
      </p:pic>
      <p:pic>
        <p:nvPicPr>
          <p:cNvPr id="111" name="Immagine 1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043" y="1161298"/>
            <a:ext cx="515612" cy="515612"/>
          </a:xfrm>
          <a:prstGeom prst="rect">
            <a:avLst/>
          </a:prstGeom>
        </p:spPr>
      </p:pic>
      <p:pic>
        <p:nvPicPr>
          <p:cNvPr id="112" name="Immagine 1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174" y="4928682"/>
            <a:ext cx="515612" cy="5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-2166" y="1"/>
            <a:ext cx="12194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P-IDM</a:t>
            </a:r>
          </a:p>
        </p:txBody>
      </p:sp>
      <p:sp>
        <p:nvSpPr>
          <p:cNvPr id="5" name="Rettangolo con singolo angolo ritagliato 4"/>
          <p:cNvSpPr/>
          <p:nvPr/>
        </p:nvSpPr>
        <p:spPr>
          <a:xfrm>
            <a:off x="5345085" y="584776"/>
            <a:ext cx="613166" cy="803449"/>
          </a:xfrm>
          <a:prstGeom prst="snip1Rect">
            <a:avLst/>
          </a:prstGeom>
          <a:solidFill>
            <a:srgbClr val="01417F">
              <a:alpha val="50000"/>
            </a:srgbClr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97"/>
          <p:cNvSpPr txBox="1"/>
          <p:nvPr/>
        </p:nvSpPr>
        <p:spPr>
          <a:xfrm>
            <a:off x="5459866" y="800219"/>
            <a:ext cx="38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H</a:t>
            </a:r>
          </a:p>
        </p:txBody>
      </p:sp>
      <p:sp>
        <p:nvSpPr>
          <p:cNvPr id="7" name="Freccia a incrocio 6"/>
          <p:cNvSpPr/>
          <p:nvPr/>
        </p:nvSpPr>
        <p:spPr>
          <a:xfrm>
            <a:off x="5729650" y="352945"/>
            <a:ext cx="457200" cy="457200"/>
          </a:xfrm>
          <a:prstGeom prst="quadArrow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singolo angolo ritagliato 7"/>
          <p:cNvSpPr/>
          <p:nvPr/>
        </p:nvSpPr>
        <p:spPr>
          <a:xfrm>
            <a:off x="1784762" y="1671035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singolo angolo ritagliato 8"/>
          <p:cNvSpPr/>
          <p:nvPr/>
        </p:nvSpPr>
        <p:spPr>
          <a:xfrm>
            <a:off x="2533792" y="1671034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singolo angolo ritagliato 9"/>
          <p:cNvSpPr/>
          <p:nvPr/>
        </p:nvSpPr>
        <p:spPr>
          <a:xfrm>
            <a:off x="1035732" y="1671034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singolo angolo ritagliato 10"/>
          <p:cNvSpPr/>
          <p:nvPr/>
        </p:nvSpPr>
        <p:spPr>
          <a:xfrm>
            <a:off x="9281545" y="1671035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singolo angolo ritagliato 11"/>
          <p:cNvSpPr/>
          <p:nvPr/>
        </p:nvSpPr>
        <p:spPr>
          <a:xfrm>
            <a:off x="8532515" y="1671033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con singolo angolo ritagliato 12"/>
          <p:cNvSpPr/>
          <p:nvPr/>
        </p:nvSpPr>
        <p:spPr>
          <a:xfrm>
            <a:off x="10030575" y="1662009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con singolo angolo ritagliato 13"/>
          <p:cNvSpPr/>
          <p:nvPr/>
        </p:nvSpPr>
        <p:spPr>
          <a:xfrm>
            <a:off x="7783485" y="1662008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con singolo angolo ritagliato 14"/>
          <p:cNvSpPr/>
          <p:nvPr/>
        </p:nvSpPr>
        <p:spPr>
          <a:xfrm>
            <a:off x="10779605" y="1671032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710119" y="1488332"/>
            <a:ext cx="2704290" cy="1186774"/>
          </a:xfrm>
          <a:prstGeom prst="rect">
            <a:avLst/>
          </a:prstGeom>
          <a:noFill/>
          <a:ln w="25400">
            <a:solidFill>
              <a:srgbClr val="01417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7486953" y="1488332"/>
            <a:ext cx="4157056" cy="1186774"/>
          </a:xfrm>
          <a:prstGeom prst="rect">
            <a:avLst/>
          </a:prstGeom>
          <a:noFill/>
          <a:ln w="25400">
            <a:solidFill>
              <a:srgbClr val="01417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diritto 18"/>
          <p:cNvCxnSpPr>
            <a:stCxn id="5" idx="2"/>
          </p:cNvCxnSpPr>
          <p:nvPr/>
        </p:nvCxnSpPr>
        <p:spPr>
          <a:xfrm flipH="1">
            <a:off x="2091447" y="986501"/>
            <a:ext cx="3253638" cy="5720"/>
          </a:xfrm>
          <a:prstGeom prst="line">
            <a:avLst/>
          </a:prstGeom>
          <a:ln>
            <a:solidFill>
              <a:srgbClr val="0141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/>
          <p:cNvCxnSpPr/>
          <p:nvPr/>
        </p:nvCxnSpPr>
        <p:spPr>
          <a:xfrm flipH="1">
            <a:off x="5958251" y="997941"/>
            <a:ext cx="3607230" cy="0"/>
          </a:xfrm>
          <a:prstGeom prst="line">
            <a:avLst/>
          </a:prstGeom>
          <a:ln>
            <a:solidFill>
              <a:srgbClr val="0141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>
            <a:endCxn id="17" idx="0"/>
          </p:cNvCxnSpPr>
          <p:nvPr/>
        </p:nvCxnSpPr>
        <p:spPr>
          <a:xfrm>
            <a:off x="9565481" y="992221"/>
            <a:ext cx="0" cy="496111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>
            <a:off x="2091345" y="984885"/>
            <a:ext cx="0" cy="496111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8"/>
          <p:cNvSpPr txBox="1"/>
          <p:nvPr/>
        </p:nvSpPr>
        <p:spPr>
          <a:xfrm>
            <a:off x="960924" y="1919571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Innovation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TextBox 18"/>
          <p:cNvSpPr txBox="1"/>
          <p:nvPr/>
        </p:nvSpPr>
        <p:spPr>
          <a:xfrm>
            <a:off x="1711241" y="1940621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>
                <a:latin typeface="Helvetica" panose="020B0604020202020204" pitchFamily="34" charset="0"/>
                <a:cs typeface="Helvetica" panose="020B0604020202020204" pitchFamily="34" charset="0"/>
              </a:rPr>
              <a:t>Testimonials</a:t>
            </a:r>
          </a:p>
        </p:txBody>
      </p:sp>
      <p:sp>
        <p:nvSpPr>
          <p:cNvPr id="29" name="TextBox 18"/>
          <p:cNvSpPr txBox="1"/>
          <p:nvPr/>
        </p:nvSpPr>
        <p:spPr>
          <a:xfrm>
            <a:off x="2578623" y="1919571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>
                <a:latin typeface="Helvetica" panose="020B0604020202020204" pitchFamily="34" charset="0"/>
                <a:cs typeface="Helvetica" panose="020B0604020202020204" pitchFamily="34" charset="0"/>
              </a:rPr>
              <a:t>Project</a:t>
            </a:r>
          </a:p>
        </p:txBody>
      </p:sp>
      <p:sp>
        <p:nvSpPr>
          <p:cNvPr id="30" name="TextBox 18"/>
          <p:cNvSpPr txBox="1"/>
          <p:nvPr/>
        </p:nvSpPr>
        <p:spPr>
          <a:xfrm>
            <a:off x="7689157" y="1842626"/>
            <a:ext cx="801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>
                <a:latin typeface="Helvetica" panose="020B0604020202020204" pitchFamily="34" charset="0"/>
                <a:cs typeface="Helvetica" panose="020B0604020202020204" pitchFamily="34" charset="0"/>
              </a:rPr>
              <a:t>Group </a:t>
            </a:r>
          </a:p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TextBox 18"/>
          <p:cNvSpPr txBox="1"/>
          <p:nvPr/>
        </p:nvSpPr>
        <p:spPr>
          <a:xfrm>
            <a:off x="8585307" y="1958608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latin typeface="Helvetica" panose="020B0604020202020204" pitchFamily="34" charset="0"/>
                <a:cs typeface="Helvetica" panose="020B0604020202020204" pitchFamily="34" charset="0"/>
              </a:rPr>
              <a:t>News</a:t>
            </a:r>
          </a:p>
        </p:txBody>
      </p:sp>
      <p:sp>
        <p:nvSpPr>
          <p:cNvPr id="32" name="TextBox 18"/>
          <p:cNvSpPr txBox="1"/>
          <p:nvPr/>
        </p:nvSpPr>
        <p:spPr>
          <a:xfrm>
            <a:off x="9226438" y="1953696"/>
            <a:ext cx="7473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Governance</a:t>
            </a:r>
            <a:endParaRPr lang="it-IT" sz="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Box 18"/>
          <p:cNvSpPr txBox="1"/>
          <p:nvPr/>
        </p:nvSpPr>
        <p:spPr>
          <a:xfrm>
            <a:off x="9975468" y="1804719"/>
            <a:ext cx="7377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>
                <a:latin typeface="Helvetica" panose="020B0604020202020204" pitchFamily="34" charset="0"/>
                <a:cs typeface="Helvetica" panose="020B0604020202020204" pitchFamily="34" charset="0"/>
              </a:rPr>
              <a:t>Business </a:t>
            </a:r>
          </a:p>
          <a:p>
            <a:pPr algn="ctr"/>
            <a:r>
              <a:rPr lang="it-IT" sz="1000" dirty="0">
                <a:latin typeface="Helvetica" panose="020B0604020202020204" pitchFamily="34" charset="0"/>
                <a:cs typeface="Helvetica" panose="020B0604020202020204" pitchFamily="34" charset="0"/>
              </a:rPr>
              <a:t>&amp; </a:t>
            </a:r>
          </a:p>
          <a:p>
            <a:pPr algn="ctr"/>
            <a:r>
              <a:rPr lang="it-IT" sz="1000" dirty="0">
                <a:latin typeface="Helvetica" panose="020B0604020202020204" pitchFamily="34" charset="0"/>
                <a:cs typeface="Helvetica" panose="020B0604020202020204" pitchFamily="34" charset="0"/>
              </a:rPr>
              <a:t>Market</a:t>
            </a:r>
          </a:p>
        </p:txBody>
      </p:sp>
      <p:sp>
        <p:nvSpPr>
          <p:cNvPr id="35" name="TextBox 18"/>
          <p:cNvSpPr txBox="1"/>
          <p:nvPr/>
        </p:nvSpPr>
        <p:spPr>
          <a:xfrm>
            <a:off x="10756682" y="1872701"/>
            <a:ext cx="69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>
                <a:latin typeface="Helvetica" panose="020B0604020202020204" pitchFamily="34" charset="0"/>
                <a:cs typeface="Helvetica" panose="020B0604020202020204" pitchFamily="34" charset="0"/>
              </a:rPr>
              <a:t>For </a:t>
            </a:r>
          </a:p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investors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Box 18"/>
          <p:cNvSpPr txBox="1"/>
          <p:nvPr/>
        </p:nvSpPr>
        <p:spPr>
          <a:xfrm>
            <a:off x="2302698" y="1068448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Who</a:t>
            </a:r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we</a:t>
            </a:r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 are</a:t>
            </a:r>
          </a:p>
        </p:txBody>
      </p:sp>
      <p:sp>
        <p:nvSpPr>
          <p:cNvPr id="37" name="TextBox 18"/>
          <p:cNvSpPr txBox="1"/>
          <p:nvPr/>
        </p:nvSpPr>
        <p:spPr>
          <a:xfrm>
            <a:off x="10573432" y="1062367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it-IT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group</a:t>
            </a:r>
            <a:endParaRPr lang="it-IT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Freccia a incrocio 37"/>
          <p:cNvSpPr/>
          <p:nvPr/>
        </p:nvSpPr>
        <p:spPr>
          <a:xfrm>
            <a:off x="7258353" y="1259732"/>
            <a:ext cx="457200" cy="457200"/>
          </a:xfrm>
          <a:prstGeom prst="quadArrow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reccia a incrocio 38"/>
          <p:cNvSpPr/>
          <p:nvPr/>
        </p:nvSpPr>
        <p:spPr>
          <a:xfrm>
            <a:off x="475686" y="1250004"/>
            <a:ext cx="457200" cy="457200"/>
          </a:xfrm>
          <a:prstGeom prst="quadArrow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1" name="Connettore diritto 40"/>
          <p:cNvCxnSpPr>
            <a:stCxn id="5" idx="1"/>
          </p:cNvCxnSpPr>
          <p:nvPr/>
        </p:nvCxnSpPr>
        <p:spPr>
          <a:xfrm>
            <a:off x="5651668" y="1388225"/>
            <a:ext cx="102" cy="1909452"/>
          </a:xfrm>
          <a:prstGeom prst="line">
            <a:avLst/>
          </a:prstGeom>
          <a:ln>
            <a:solidFill>
              <a:srgbClr val="0141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/>
          <p:cNvCxnSpPr/>
          <p:nvPr/>
        </p:nvCxnSpPr>
        <p:spPr>
          <a:xfrm flipH="1">
            <a:off x="1468877" y="3297677"/>
            <a:ext cx="4182791" cy="0"/>
          </a:xfrm>
          <a:prstGeom prst="line">
            <a:avLst/>
          </a:prstGeom>
          <a:ln>
            <a:solidFill>
              <a:srgbClr val="0141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/>
          <p:cNvCxnSpPr/>
          <p:nvPr/>
        </p:nvCxnSpPr>
        <p:spPr>
          <a:xfrm flipH="1">
            <a:off x="5651668" y="3297677"/>
            <a:ext cx="4182791" cy="0"/>
          </a:xfrm>
          <a:prstGeom prst="line">
            <a:avLst/>
          </a:prstGeom>
          <a:ln>
            <a:solidFill>
              <a:srgbClr val="0141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>
            <a:off x="1468877" y="3297677"/>
            <a:ext cx="0" cy="963038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>
            <a:off x="5651668" y="3297677"/>
            <a:ext cx="0" cy="963038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>
            <a:off x="9834459" y="3297677"/>
            <a:ext cx="0" cy="963038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con singolo angolo ritagliato 52"/>
          <p:cNvSpPr/>
          <p:nvPr/>
        </p:nvSpPr>
        <p:spPr>
          <a:xfrm>
            <a:off x="1171596" y="4260715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Rettangolo con singolo angolo ritagliato 53"/>
          <p:cNvSpPr/>
          <p:nvPr/>
        </p:nvSpPr>
        <p:spPr>
          <a:xfrm>
            <a:off x="5354285" y="4263605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con singolo angolo ritagliato 54"/>
          <p:cNvSpPr/>
          <p:nvPr/>
        </p:nvSpPr>
        <p:spPr>
          <a:xfrm>
            <a:off x="9535668" y="4260715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TextBox 18"/>
          <p:cNvSpPr txBox="1"/>
          <p:nvPr/>
        </p:nvSpPr>
        <p:spPr>
          <a:xfrm>
            <a:off x="1160138" y="4461521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All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devices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7" name="TextBox 18"/>
          <p:cNvSpPr txBox="1"/>
          <p:nvPr/>
        </p:nvSpPr>
        <p:spPr>
          <a:xfrm>
            <a:off x="5333042" y="4384577"/>
            <a:ext cx="6543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All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1000" dirty="0">
                <a:latin typeface="Helvetica" panose="020B0604020202020204" pitchFamily="34" charset="0"/>
                <a:cs typeface="Helvetica" panose="020B0604020202020204" pitchFamily="34" charset="0"/>
              </a:rPr>
              <a:t>SL</a:t>
            </a:r>
          </a:p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8" name="TextBox 18"/>
          <p:cNvSpPr txBox="1"/>
          <p:nvPr/>
        </p:nvSpPr>
        <p:spPr>
          <a:xfrm>
            <a:off x="9440761" y="4388330"/>
            <a:ext cx="787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All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assistance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9" name="Freccia a incrocio 58"/>
          <p:cNvSpPr/>
          <p:nvPr/>
        </p:nvSpPr>
        <p:spPr>
          <a:xfrm>
            <a:off x="931538" y="4849778"/>
            <a:ext cx="457200" cy="457200"/>
          </a:xfrm>
          <a:prstGeom prst="quadArrow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Freccia a incrocio 59"/>
          <p:cNvSpPr/>
          <p:nvPr/>
        </p:nvSpPr>
        <p:spPr>
          <a:xfrm>
            <a:off x="5124379" y="4849778"/>
            <a:ext cx="457200" cy="457200"/>
          </a:xfrm>
          <a:prstGeom prst="quadArrow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Freccia a incrocio 60"/>
          <p:cNvSpPr/>
          <p:nvPr/>
        </p:nvSpPr>
        <p:spPr>
          <a:xfrm>
            <a:off x="9299921" y="4849778"/>
            <a:ext cx="457200" cy="457200"/>
          </a:xfrm>
          <a:prstGeom prst="quadArrow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5" name="Immagine 6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79" y="4779939"/>
            <a:ext cx="298830" cy="298830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486" y="4775379"/>
            <a:ext cx="298830" cy="298830"/>
          </a:xfrm>
          <a:prstGeom prst="rect">
            <a:avLst/>
          </a:prstGeom>
        </p:spPr>
      </p:pic>
      <p:pic>
        <p:nvPicPr>
          <p:cNvPr id="67" name="Immagine 6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901" y="4775379"/>
            <a:ext cx="298830" cy="298830"/>
          </a:xfrm>
          <a:prstGeom prst="rect">
            <a:avLst/>
          </a:prstGeom>
        </p:spPr>
      </p:pic>
      <p:cxnSp>
        <p:nvCxnSpPr>
          <p:cNvPr id="84" name="Connettore 2 83"/>
          <p:cNvCxnSpPr/>
          <p:nvPr/>
        </p:nvCxnSpPr>
        <p:spPr>
          <a:xfrm>
            <a:off x="9834458" y="5081222"/>
            <a:ext cx="22443" cy="1776778"/>
          </a:xfrm>
          <a:prstGeom prst="straightConnector1">
            <a:avLst/>
          </a:prstGeom>
          <a:ln w="50800" cmpd="dbl"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2 89"/>
          <p:cNvCxnSpPr/>
          <p:nvPr/>
        </p:nvCxnSpPr>
        <p:spPr>
          <a:xfrm>
            <a:off x="5651668" y="5081222"/>
            <a:ext cx="0" cy="1776778"/>
          </a:xfrm>
          <a:prstGeom prst="straightConnector1">
            <a:avLst/>
          </a:prstGeom>
          <a:ln w="50800" cmpd="dbl"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2 90"/>
          <p:cNvCxnSpPr/>
          <p:nvPr/>
        </p:nvCxnSpPr>
        <p:spPr>
          <a:xfrm>
            <a:off x="1498510" y="5081222"/>
            <a:ext cx="0" cy="1776778"/>
          </a:xfrm>
          <a:prstGeom prst="straightConnector1">
            <a:avLst/>
          </a:prstGeom>
          <a:ln w="50800" cmpd="dbl"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tangolo 69"/>
          <p:cNvSpPr/>
          <p:nvPr/>
        </p:nvSpPr>
        <p:spPr>
          <a:xfrm>
            <a:off x="506739" y="1799843"/>
            <a:ext cx="415691" cy="137704"/>
          </a:xfrm>
          <a:prstGeom prst="rect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1" name="Connettore 2 70"/>
          <p:cNvCxnSpPr/>
          <p:nvPr/>
        </p:nvCxnSpPr>
        <p:spPr>
          <a:xfrm>
            <a:off x="717355" y="2009793"/>
            <a:ext cx="263270" cy="290713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72"/>
          <p:cNvSpPr/>
          <p:nvPr/>
        </p:nvSpPr>
        <p:spPr>
          <a:xfrm>
            <a:off x="7284722" y="1834533"/>
            <a:ext cx="415691" cy="137704"/>
          </a:xfrm>
          <a:prstGeom prst="rect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5" name="Connettore 2 74"/>
          <p:cNvCxnSpPr/>
          <p:nvPr/>
        </p:nvCxnSpPr>
        <p:spPr>
          <a:xfrm>
            <a:off x="7495338" y="2044483"/>
            <a:ext cx="263270" cy="290713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magine 7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22" y="4109431"/>
            <a:ext cx="324823" cy="324823"/>
          </a:xfrm>
          <a:prstGeom prst="rect">
            <a:avLst/>
          </a:prstGeom>
        </p:spPr>
      </p:pic>
      <p:pic>
        <p:nvPicPr>
          <p:cNvPr id="79" name="Immagine 7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465" y="4140383"/>
            <a:ext cx="324823" cy="324823"/>
          </a:xfrm>
          <a:prstGeom prst="rect">
            <a:avLst/>
          </a:prstGeom>
        </p:spPr>
      </p:pic>
      <p:pic>
        <p:nvPicPr>
          <p:cNvPr id="80" name="Immagine 7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240" y="4140382"/>
            <a:ext cx="324823" cy="324823"/>
          </a:xfrm>
          <a:prstGeom prst="rect">
            <a:avLst/>
          </a:prstGeom>
        </p:spPr>
      </p:pic>
      <p:sp>
        <p:nvSpPr>
          <p:cNvPr id="69" name="TextBox 18"/>
          <p:cNvSpPr txBox="1"/>
          <p:nvPr/>
        </p:nvSpPr>
        <p:spPr>
          <a:xfrm>
            <a:off x="1137636" y="2468630"/>
            <a:ext cx="425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>
                <a:latin typeface="Helvetica" panose="020B0604020202020204" pitchFamily="34" charset="0"/>
                <a:cs typeface="Helvetica" panose="020B0604020202020204" pitchFamily="34" charset="0"/>
              </a:rPr>
              <a:t>A2A</a:t>
            </a:r>
          </a:p>
        </p:txBody>
      </p:sp>
      <p:sp>
        <p:nvSpPr>
          <p:cNvPr id="83" name="TextBox 18"/>
          <p:cNvSpPr txBox="1"/>
          <p:nvPr/>
        </p:nvSpPr>
        <p:spPr>
          <a:xfrm>
            <a:off x="7874072" y="2455576"/>
            <a:ext cx="425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>
                <a:latin typeface="Helvetica" panose="020B0604020202020204" pitchFamily="34" charset="0"/>
                <a:cs typeface="Helvetica" panose="020B0604020202020204" pitchFamily="34" charset="0"/>
              </a:rPr>
              <a:t>A2A</a:t>
            </a:r>
          </a:p>
        </p:txBody>
      </p:sp>
      <p:cxnSp>
        <p:nvCxnSpPr>
          <p:cNvPr id="63" name="Connettore 2 62"/>
          <p:cNvCxnSpPr/>
          <p:nvPr/>
        </p:nvCxnSpPr>
        <p:spPr>
          <a:xfrm>
            <a:off x="1676977" y="5054885"/>
            <a:ext cx="776836" cy="1803115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2 67"/>
          <p:cNvCxnSpPr/>
          <p:nvPr/>
        </p:nvCxnSpPr>
        <p:spPr>
          <a:xfrm>
            <a:off x="9985904" y="5081222"/>
            <a:ext cx="496445" cy="1776778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con singolo angolo ritagliato 71"/>
          <p:cNvSpPr/>
          <p:nvPr/>
        </p:nvSpPr>
        <p:spPr>
          <a:xfrm>
            <a:off x="4328604" y="1662008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TextBox 18"/>
          <p:cNvSpPr txBox="1"/>
          <p:nvPr/>
        </p:nvSpPr>
        <p:spPr>
          <a:xfrm>
            <a:off x="4352597" y="1910545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Contact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us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7" name="Freccia a incrocio 76"/>
          <p:cNvSpPr/>
          <p:nvPr/>
        </p:nvSpPr>
        <p:spPr>
          <a:xfrm>
            <a:off x="4100003" y="1433408"/>
            <a:ext cx="457200" cy="457200"/>
          </a:xfrm>
          <a:prstGeom prst="quadArrow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8" name="Connettore diritto 77"/>
          <p:cNvCxnSpPr/>
          <p:nvPr/>
        </p:nvCxnSpPr>
        <p:spPr>
          <a:xfrm flipH="1" flipV="1">
            <a:off x="4626286" y="1179371"/>
            <a:ext cx="706756" cy="2962"/>
          </a:xfrm>
          <a:prstGeom prst="line">
            <a:avLst/>
          </a:prstGeom>
          <a:ln>
            <a:solidFill>
              <a:srgbClr val="0141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2 81"/>
          <p:cNvCxnSpPr/>
          <p:nvPr/>
        </p:nvCxnSpPr>
        <p:spPr>
          <a:xfrm>
            <a:off x="4626183" y="1172035"/>
            <a:ext cx="0" cy="496111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8"/>
          <p:cNvSpPr txBox="1"/>
          <p:nvPr/>
        </p:nvSpPr>
        <p:spPr>
          <a:xfrm>
            <a:off x="4512543" y="1670201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87227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797668" y="4280170"/>
            <a:ext cx="2704290" cy="1741251"/>
          </a:xfrm>
          <a:prstGeom prst="rect">
            <a:avLst/>
          </a:prstGeom>
          <a:noFill/>
          <a:ln w="50800" cmpd="dbl">
            <a:solidFill>
              <a:srgbClr val="01417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4695218" y="1984442"/>
            <a:ext cx="2704290" cy="1741251"/>
          </a:xfrm>
          <a:prstGeom prst="rect">
            <a:avLst/>
          </a:prstGeom>
          <a:noFill/>
          <a:ln w="50800" cmpd="dbl">
            <a:solidFill>
              <a:srgbClr val="01417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8514946" y="4280169"/>
            <a:ext cx="2704290" cy="1741251"/>
          </a:xfrm>
          <a:prstGeom prst="rect">
            <a:avLst/>
          </a:prstGeom>
          <a:noFill/>
          <a:ln w="50800" cmpd="dbl">
            <a:solidFill>
              <a:srgbClr val="01417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2 8"/>
          <p:cNvCxnSpPr/>
          <p:nvPr/>
        </p:nvCxnSpPr>
        <p:spPr>
          <a:xfrm>
            <a:off x="9824936" y="0"/>
            <a:ext cx="9729" cy="1511734"/>
          </a:xfrm>
          <a:prstGeom prst="straightConnector1">
            <a:avLst/>
          </a:prstGeom>
          <a:ln w="50800" cmpd="dbl"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con singolo angolo ritagliato 11"/>
          <p:cNvSpPr/>
          <p:nvPr/>
        </p:nvSpPr>
        <p:spPr>
          <a:xfrm>
            <a:off x="9560508" y="4749070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8"/>
          <p:cNvSpPr txBox="1"/>
          <p:nvPr/>
        </p:nvSpPr>
        <p:spPr>
          <a:xfrm>
            <a:off x="9454959" y="5027683"/>
            <a:ext cx="8242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8708761" y="3737135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Assistance Service [50]</a:t>
            </a:r>
          </a:p>
        </p:txBody>
      </p:sp>
      <p:cxnSp>
        <p:nvCxnSpPr>
          <p:cNvPr id="15" name="Connettore 2 14"/>
          <p:cNvCxnSpPr/>
          <p:nvPr/>
        </p:nvCxnSpPr>
        <p:spPr>
          <a:xfrm>
            <a:off x="1926077" y="2315183"/>
            <a:ext cx="18747" cy="1991989"/>
          </a:xfrm>
          <a:prstGeom prst="straightConnector1">
            <a:avLst/>
          </a:prstGeom>
          <a:ln w="50800" cmpd="dbl"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/>
          <p:cNvSpPr txBox="1"/>
          <p:nvPr/>
        </p:nvSpPr>
        <p:spPr>
          <a:xfrm>
            <a:off x="70175" y="3802928"/>
            <a:ext cx="1620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Device [10-100]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72696" y="1327382"/>
            <a:ext cx="1734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Smartlife</a:t>
            </a:r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 Service</a:t>
            </a:r>
          </a:p>
          <a:p>
            <a:pPr algn="ctr"/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 [10-50]</a:t>
            </a:r>
          </a:p>
        </p:txBody>
      </p:sp>
      <p:sp>
        <p:nvSpPr>
          <p:cNvPr id="20" name="Rettangolo con singolo angolo ritagliato 19"/>
          <p:cNvSpPr/>
          <p:nvPr/>
        </p:nvSpPr>
        <p:spPr>
          <a:xfrm>
            <a:off x="5063249" y="2453342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con singolo angolo ritagliato 20"/>
          <p:cNvSpPr/>
          <p:nvPr/>
        </p:nvSpPr>
        <p:spPr>
          <a:xfrm>
            <a:off x="5839356" y="2453341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singolo angolo ritagliato 21"/>
          <p:cNvSpPr/>
          <p:nvPr/>
        </p:nvSpPr>
        <p:spPr>
          <a:xfrm>
            <a:off x="6615463" y="2453340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con singolo angolo ritagliato 22"/>
          <p:cNvSpPr/>
          <p:nvPr/>
        </p:nvSpPr>
        <p:spPr>
          <a:xfrm>
            <a:off x="1439694" y="4749070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con singolo angolo ritagliato 23"/>
          <p:cNvSpPr/>
          <p:nvPr/>
        </p:nvSpPr>
        <p:spPr>
          <a:xfrm>
            <a:off x="2229053" y="4749069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extBox 18"/>
          <p:cNvSpPr txBox="1"/>
          <p:nvPr/>
        </p:nvSpPr>
        <p:spPr>
          <a:xfrm>
            <a:off x="4988958" y="2731953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900" dirty="0" err="1"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it-IT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extBox 18"/>
          <p:cNvSpPr txBox="1"/>
          <p:nvPr/>
        </p:nvSpPr>
        <p:spPr>
          <a:xfrm>
            <a:off x="5781964" y="2578064"/>
            <a:ext cx="7729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Activation</a:t>
            </a:r>
            <a:r>
              <a:rPr lang="it-IT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algn="ctr"/>
            <a:r>
              <a:rPr lang="it-IT" sz="1000" dirty="0">
                <a:latin typeface="Helvetica" panose="020B0604020202020204" pitchFamily="34" charset="0"/>
                <a:cs typeface="Helvetica" panose="020B0604020202020204" pitchFamily="34" charset="0"/>
              </a:rPr>
              <a:t>&amp; </a:t>
            </a:r>
          </a:p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Rules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TextBox 18"/>
          <p:cNvSpPr txBox="1"/>
          <p:nvPr/>
        </p:nvSpPr>
        <p:spPr>
          <a:xfrm>
            <a:off x="6658550" y="2731953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>
                <a:latin typeface="Helvetica" panose="020B0604020202020204" pitchFamily="34" charset="0"/>
                <a:cs typeface="Helvetica" panose="020B0604020202020204" pitchFamily="34" charset="0"/>
              </a:rPr>
              <a:t>(FAQ)</a:t>
            </a:r>
          </a:p>
        </p:txBody>
      </p:sp>
      <p:sp>
        <p:nvSpPr>
          <p:cNvPr id="29" name="TextBox 18"/>
          <p:cNvSpPr txBox="1"/>
          <p:nvPr/>
        </p:nvSpPr>
        <p:spPr>
          <a:xfrm>
            <a:off x="1365618" y="5043073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>
                <a:latin typeface="Helvetica" panose="020B0604020202020204" pitchFamily="34" charset="0"/>
                <a:cs typeface="Helvetica" panose="020B0604020202020204" pitchFamily="34" charset="0"/>
              </a:rPr>
              <a:t>Presentation</a:t>
            </a:r>
          </a:p>
        </p:txBody>
      </p:sp>
      <p:sp>
        <p:nvSpPr>
          <p:cNvPr id="30" name="TextBox 18"/>
          <p:cNvSpPr txBox="1"/>
          <p:nvPr/>
        </p:nvSpPr>
        <p:spPr>
          <a:xfrm>
            <a:off x="2115137" y="4982259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</a:p>
          <a:p>
            <a:pPr algn="ctr"/>
            <a:r>
              <a:rPr lang="it-IT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characteristics</a:t>
            </a:r>
            <a:endParaRPr lang="it-IT" sz="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1" name="Connettore 2 30"/>
          <p:cNvCxnSpPr>
            <a:stCxn id="57" idx="1"/>
          </p:cNvCxnSpPr>
          <p:nvPr/>
        </p:nvCxnSpPr>
        <p:spPr>
          <a:xfrm>
            <a:off x="6141100" y="1250273"/>
            <a:ext cx="9677" cy="726640"/>
          </a:xfrm>
          <a:prstGeom prst="straightConnector1">
            <a:avLst/>
          </a:prstGeom>
          <a:ln w="50800" cmpd="dbl"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con singolo angolo ritagliato 45"/>
          <p:cNvSpPr/>
          <p:nvPr/>
        </p:nvSpPr>
        <p:spPr>
          <a:xfrm>
            <a:off x="1637169" y="1511734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96" y="1362156"/>
            <a:ext cx="324823" cy="324823"/>
          </a:xfrm>
          <a:prstGeom prst="rect">
            <a:avLst/>
          </a:prstGeom>
        </p:spPr>
      </p:pic>
      <p:cxnSp>
        <p:nvCxnSpPr>
          <p:cNvPr id="48" name="Connettore 2 47"/>
          <p:cNvCxnSpPr/>
          <p:nvPr/>
        </p:nvCxnSpPr>
        <p:spPr>
          <a:xfrm>
            <a:off x="1746277" y="17120"/>
            <a:ext cx="111868" cy="1494614"/>
          </a:xfrm>
          <a:prstGeom prst="straightConnector1">
            <a:avLst/>
          </a:prstGeom>
          <a:ln w="50800" cmpd="dbl"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tangolo con singolo angolo ritagliato 50"/>
          <p:cNvSpPr/>
          <p:nvPr/>
        </p:nvSpPr>
        <p:spPr>
          <a:xfrm>
            <a:off x="9532813" y="1527944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3" name="Connettore 2 52"/>
          <p:cNvCxnSpPr/>
          <p:nvPr/>
        </p:nvCxnSpPr>
        <p:spPr>
          <a:xfrm flipH="1">
            <a:off x="9824936" y="2336461"/>
            <a:ext cx="9728" cy="1980640"/>
          </a:xfrm>
          <a:prstGeom prst="straightConnector1">
            <a:avLst/>
          </a:prstGeom>
          <a:ln w="50800" cmpd="dbl"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tangolo con singolo angolo ritagliato 56"/>
          <p:cNvSpPr/>
          <p:nvPr/>
        </p:nvSpPr>
        <p:spPr>
          <a:xfrm>
            <a:off x="5834517" y="446824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9" name="Connettore 2 58"/>
          <p:cNvCxnSpPr/>
          <p:nvPr/>
        </p:nvCxnSpPr>
        <p:spPr>
          <a:xfrm>
            <a:off x="6136368" y="0"/>
            <a:ext cx="0" cy="438815"/>
          </a:xfrm>
          <a:prstGeom prst="straightConnector1">
            <a:avLst/>
          </a:prstGeom>
          <a:ln w="50800" cmpd="dbl"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18"/>
          <p:cNvSpPr txBox="1"/>
          <p:nvPr/>
        </p:nvSpPr>
        <p:spPr>
          <a:xfrm>
            <a:off x="1606961" y="1649219"/>
            <a:ext cx="673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Devices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1000" dirty="0">
                <a:latin typeface="Helvetica" panose="020B0604020202020204" pitchFamily="34" charset="0"/>
                <a:cs typeface="Helvetica" panose="020B0604020202020204" pitchFamily="34" charset="0"/>
              </a:rPr>
              <a:t> by </a:t>
            </a:r>
          </a:p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category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3" name="TextBox 18"/>
          <p:cNvSpPr txBox="1"/>
          <p:nvPr/>
        </p:nvSpPr>
        <p:spPr>
          <a:xfrm>
            <a:off x="9425847" y="1629115"/>
            <a:ext cx="837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>
                <a:latin typeface="Helvetica" panose="020B0604020202020204" pitchFamily="34" charset="0"/>
                <a:cs typeface="Helvetica" panose="020B0604020202020204" pitchFamily="34" charset="0"/>
              </a:rPr>
              <a:t>Assistance </a:t>
            </a:r>
          </a:p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1000" dirty="0">
                <a:latin typeface="Helvetica" panose="020B0604020202020204" pitchFamily="34" charset="0"/>
                <a:cs typeface="Helvetica" panose="020B0604020202020204" pitchFamily="34" charset="0"/>
              </a:rPr>
              <a:t> by </a:t>
            </a:r>
          </a:p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category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4" name="TextBox 18"/>
          <p:cNvSpPr txBox="1"/>
          <p:nvPr/>
        </p:nvSpPr>
        <p:spPr>
          <a:xfrm>
            <a:off x="5809147" y="494606"/>
            <a:ext cx="673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>
                <a:latin typeface="Helvetica" panose="020B0604020202020204" pitchFamily="34" charset="0"/>
                <a:cs typeface="Helvetica" panose="020B0604020202020204" pitchFamily="34" charset="0"/>
              </a:rPr>
              <a:t>SL </a:t>
            </a:r>
          </a:p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1000" dirty="0">
                <a:latin typeface="Helvetica" panose="020B0604020202020204" pitchFamily="34" charset="0"/>
                <a:cs typeface="Helvetica" panose="020B0604020202020204" pitchFamily="34" charset="0"/>
              </a:rPr>
              <a:t> by </a:t>
            </a:r>
          </a:p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category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7" name="Rettangolo con singolo angolo ritagliato 66"/>
          <p:cNvSpPr/>
          <p:nvPr/>
        </p:nvSpPr>
        <p:spPr>
          <a:xfrm>
            <a:off x="10875038" y="1511734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TextBox 18"/>
          <p:cNvSpPr txBox="1"/>
          <p:nvPr/>
        </p:nvSpPr>
        <p:spPr>
          <a:xfrm>
            <a:off x="10855762" y="1857891"/>
            <a:ext cx="6912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900" dirty="0" err="1">
                <a:latin typeface="Helvetica" panose="020B0604020202020204" pitchFamily="34" charset="0"/>
                <a:cs typeface="Helvetica" panose="020B0604020202020204" pitchFamily="34" charset="0"/>
              </a:rPr>
              <a:t>Highlights</a:t>
            </a:r>
            <a:endParaRPr lang="it-IT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71" name="Connettore 2 70"/>
          <p:cNvCxnSpPr>
            <a:endCxn id="67" idx="3"/>
          </p:cNvCxnSpPr>
          <p:nvPr/>
        </p:nvCxnSpPr>
        <p:spPr>
          <a:xfrm>
            <a:off x="10855762" y="0"/>
            <a:ext cx="325859" cy="1511734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2 74"/>
          <p:cNvCxnSpPr/>
          <p:nvPr/>
        </p:nvCxnSpPr>
        <p:spPr>
          <a:xfrm flipH="1">
            <a:off x="11201370" y="2309257"/>
            <a:ext cx="9728" cy="1980640"/>
          </a:xfrm>
          <a:prstGeom prst="straightConnector1">
            <a:avLst/>
          </a:prstGeom>
          <a:ln w="50800" cmpd="dbl"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4 43"/>
          <p:cNvCxnSpPr>
            <a:endCxn id="7" idx="2"/>
          </p:cNvCxnSpPr>
          <p:nvPr/>
        </p:nvCxnSpPr>
        <p:spPr>
          <a:xfrm flipV="1">
            <a:off x="3558729" y="3725693"/>
            <a:ext cx="2488634" cy="1993905"/>
          </a:xfrm>
          <a:prstGeom prst="bentConnector2">
            <a:avLst/>
          </a:prstGeom>
          <a:ln w="50800" cmpd="dbl"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4 79"/>
          <p:cNvCxnSpPr/>
          <p:nvPr/>
        </p:nvCxnSpPr>
        <p:spPr>
          <a:xfrm rot="10800000" flipV="1">
            <a:off x="6364836" y="4802113"/>
            <a:ext cx="2145763" cy="1554472"/>
          </a:xfrm>
          <a:prstGeom prst="bentConnector3">
            <a:avLst>
              <a:gd name="adj1" fmla="val 95702"/>
            </a:avLst>
          </a:prstGeom>
          <a:ln w="50800" cmpd="dbl">
            <a:solidFill>
              <a:srgbClr val="0141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diritto 86"/>
          <p:cNvCxnSpPr/>
          <p:nvPr/>
        </p:nvCxnSpPr>
        <p:spPr>
          <a:xfrm flipH="1" flipV="1">
            <a:off x="2250335" y="6345085"/>
            <a:ext cx="4112719" cy="3244"/>
          </a:xfrm>
          <a:prstGeom prst="line">
            <a:avLst/>
          </a:prstGeom>
          <a:ln w="50800" cmpd="dbl">
            <a:solidFill>
              <a:srgbClr val="0141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2 89"/>
          <p:cNvCxnSpPr/>
          <p:nvPr/>
        </p:nvCxnSpPr>
        <p:spPr>
          <a:xfrm flipV="1">
            <a:off x="2280543" y="6037360"/>
            <a:ext cx="0" cy="310969"/>
          </a:xfrm>
          <a:prstGeom prst="straightConnector1">
            <a:avLst/>
          </a:prstGeom>
          <a:ln w="50800" cmpd="dbl"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ttangolo 108"/>
          <p:cNvSpPr/>
          <p:nvPr/>
        </p:nvSpPr>
        <p:spPr>
          <a:xfrm>
            <a:off x="590645" y="4398159"/>
            <a:ext cx="415691" cy="137704"/>
          </a:xfrm>
          <a:prstGeom prst="rect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1" name="Connettore 2 110"/>
          <p:cNvCxnSpPr/>
          <p:nvPr/>
        </p:nvCxnSpPr>
        <p:spPr>
          <a:xfrm>
            <a:off x="1073923" y="4585623"/>
            <a:ext cx="323156" cy="355210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ttangolo 111"/>
          <p:cNvSpPr/>
          <p:nvPr/>
        </p:nvSpPr>
        <p:spPr>
          <a:xfrm>
            <a:off x="4479234" y="2218639"/>
            <a:ext cx="415691" cy="137704"/>
          </a:xfrm>
          <a:prstGeom prst="rect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3" name="Connettore 2 112"/>
          <p:cNvCxnSpPr/>
          <p:nvPr/>
        </p:nvCxnSpPr>
        <p:spPr>
          <a:xfrm>
            <a:off x="4708839" y="2413107"/>
            <a:ext cx="323156" cy="355210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ttangolo 113"/>
          <p:cNvSpPr/>
          <p:nvPr/>
        </p:nvSpPr>
        <p:spPr>
          <a:xfrm>
            <a:off x="8291736" y="4404639"/>
            <a:ext cx="415691" cy="137704"/>
          </a:xfrm>
          <a:prstGeom prst="rect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5" name="Connettore 2 114"/>
          <p:cNvCxnSpPr>
            <a:endCxn id="13" idx="1"/>
          </p:cNvCxnSpPr>
          <p:nvPr/>
        </p:nvCxnSpPr>
        <p:spPr>
          <a:xfrm>
            <a:off x="8775014" y="4592103"/>
            <a:ext cx="679945" cy="558691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8"/>
          <p:cNvSpPr txBox="1"/>
          <p:nvPr/>
        </p:nvSpPr>
        <p:spPr>
          <a:xfrm>
            <a:off x="1131159" y="3311868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I + GT</a:t>
            </a:r>
          </a:p>
        </p:txBody>
      </p:sp>
      <p:sp>
        <p:nvSpPr>
          <p:cNvPr id="119" name="TextBox 18"/>
          <p:cNvSpPr txBox="1"/>
          <p:nvPr/>
        </p:nvSpPr>
        <p:spPr>
          <a:xfrm>
            <a:off x="1539409" y="881314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</a:p>
        </p:txBody>
      </p:sp>
      <p:sp>
        <p:nvSpPr>
          <p:cNvPr id="120" name="TextBox 18"/>
          <p:cNvSpPr txBox="1"/>
          <p:nvPr/>
        </p:nvSpPr>
        <p:spPr>
          <a:xfrm>
            <a:off x="11202435" y="330409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I </a:t>
            </a:r>
          </a:p>
        </p:txBody>
      </p:sp>
      <p:sp>
        <p:nvSpPr>
          <p:cNvPr id="121" name="TextBox 18"/>
          <p:cNvSpPr txBox="1"/>
          <p:nvPr/>
        </p:nvSpPr>
        <p:spPr>
          <a:xfrm>
            <a:off x="2370419" y="3311868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I + GT</a:t>
            </a:r>
          </a:p>
        </p:txBody>
      </p:sp>
      <p:sp>
        <p:nvSpPr>
          <p:cNvPr id="123" name="TextBox 18"/>
          <p:cNvSpPr txBox="1"/>
          <p:nvPr/>
        </p:nvSpPr>
        <p:spPr>
          <a:xfrm>
            <a:off x="9527611" y="752623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</a:p>
        </p:txBody>
      </p:sp>
      <p:sp>
        <p:nvSpPr>
          <p:cNvPr id="124" name="TextBox 18"/>
          <p:cNvSpPr txBox="1"/>
          <p:nvPr/>
        </p:nvSpPr>
        <p:spPr>
          <a:xfrm>
            <a:off x="9073283" y="3305445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I + GT</a:t>
            </a:r>
          </a:p>
        </p:txBody>
      </p:sp>
      <p:pic>
        <p:nvPicPr>
          <p:cNvPr id="125" name="Immagine 12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48" y="269833"/>
            <a:ext cx="324823" cy="324823"/>
          </a:xfrm>
          <a:prstGeom prst="rect">
            <a:avLst/>
          </a:prstGeom>
        </p:spPr>
      </p:pic>
      <p:pic>
        <p:nvPicPr>
          <p:cNvPr id="126" name="Immagine 12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410" y="1359924"/>
            <a:ext cx="324823" cy="324823"/>
          </a:xfrm>
          <a:prstGeom prst="rect">
            <a:avLst/>
          </a:prstGeom>
        </p:spPr>
      </p:pic>
      <p:pic>
        <p:nvPicPr>
          <p:cNvPr id="127" name="Immagine 12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560" y="1329722"/>
            <a:ext cx="324823" cy="324823"/>
          </a:xfrm>
          <a:prstGeom prst="rect">
            <a:avLst/>
          </a:prstGeom>
        </p:spPr>
      </p:pic>
      <p:sp>
        <p:nvSpPr>
          <p:cNvPr id="128" name="TextBox 18"/>
          <p:cNvSpPr txBox="1"/>
          <p:nvPr/>
        </p:nvSpPr>
        <p:spPr>
          <a:xfrm>
            <a:off x="6130481" y="1424133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I + GT</a:t>
            </a:r>
          </a:p>
        </p:txBody>
      </p:sp>
      <p:sp>
        <p:nvSpPr>
          <p:cNvPr id="129" name="TextBox 18"/>
          <p:cNvSpPr txBox="1"/>
          <p:nvPr/>
        </p:nvSpPr>
        <p:spPr>
          <a:xfrm>
            <a:off x="6146563" y="43098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</a:p>
        </p:txBody>
      </p:sp>
      <p:sp>
        <p:nvSpPr>
          <p:cNvPr id="81" name="Rettangolo con singolo angolo ritagliato 80"/>
          <p:cNvSpPr/>
          <p:nvPr/>
        </p:nvSpPr>
        <p:spPr>
          <a:xfrm>
            <a:off x="2794879" y="1527944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TextBox 18"/>
          <p:cNvSpPr txBox="1"/>
          <p:nvPr/>
        </p:nvSpPr>
        <p:spPr>
          <a:xfrm>
            <a:off x="2745641" y="1818851"/>
            <a:ext cx="705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Promotions</a:t>
            </a:r>
            <a:endParaRPr lang="it-IT" sz="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it-IT" sz="800" i="1" dirty="0"/>
          </a:p>
        </p:txBody>
      </p:sp>
      <p:pic>
        <p:nvPicPr>
          <p:cNvPr id="84" name="Immagine 8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53" y="1385585"/>
            <a:ext cx="324823" cy="324823"/>
          </a:xfrm>
          <a:prstGeom prst="rect">
            <a:avLst/>
          </a:prstGeom>
        </p:spPr>
      </p:pic>
      <p:cxnSp>
        <p:nvCxnSpPr>
          <p:cNvPr id="86" name="Connettore 2 85"/>
          <p:cNvCxnSpPr>
            <a:endCxn id="81" idx="3"/>
          </p:cNvCxnSpPr>
          <p:nvPr/>
        </p:nvCxnSpPr>
        <p:spPr>
          <a:xfrm>
            <a:off x="2426141" y="-43638"/>
            <a:ext cx="675321" cy="1571582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/>
          <p:cNvCxnSpPr>
            <a:stCxn id="81" idx="1"/>
          </p:cNvCxnSpPr>
          <p:nvPr/>
        </p:nvCxnSpPr>
        <p:spPr>
          <a:xfrm>
            <a:off x="3101462" y="2331393"/>
            <a:ext cx="3579" cy="1915306"/>
          </a:xfrm>
          <a:prstGeom prst="straightConnector1">
            <a:avLst/>
          </a:prstGeom>
          <a:ln w="50800" cmpd="dbl"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riangolo isoscele 4"/>
          <p:cNvSpPr/>
          <p:nvPr/>
        </p:nvSpPr>
        <p:spPr>
          <a:xfrm rot="16200000">
            <a:off x="1335850" y="5756158"/>
            <a:ext cx="285761" cy="311273"/>
          </a:xfrm>
          <a:prstGeom prst="triangle">
            <a:avLst>
              <a:gd name="adj" fmla="val 99508"/>
            </a:avLst>
          </a:prstGeom>
          <a:solidFill>
            <a:srgbClr val="01417F"/>
          </a:solidFill>
          <a:ln>
            <a:solidFill>
              <a:srgbClr val="01417F">
                <a:alpha val="9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4" name="Connettore 4 53"/>
          <p:cNvCxnSpPr/>
          <p:nvPr/>
        </p:nvCxnSpPr>
        <p:spPr>
          <a:xfrm flipV="1">
            <a:off x="1519238" y="5664537"/>
            <a:ext cx="6943883" cy="857292"/>
          </a:xfrm>
          <a:prstGeom prst="bentConnector3">
            <a:avLst>
              <a:gd name="adj1" fmla="val 85116"/>
            </a:avLst>
          </a:prstGeom>
          <a:ln w="50800" cmpd="dbl"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/>
          <p:cNvCxnSpPr/>
          <p:nvPr/>
        </p:nvCxnSpPr>
        <p:spPr>
          <a:xfrm flipV="1">
            <a:off x="1539409" y="6013304"/>
            <a:ext cx="0" cy="508525"/>
          </a:xfrm>
          <a:prstGeom prst="line">
            <a:avLst/>
          </a:prstGeom>
          <a:ln w="50800" cmpd="dbl">
            <a:solidFill>
              <a:srgbClr val="0141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riangolo isoscele 107"/>
          <p:cNvSpPr/>
          <p:nvPr/>
        </p:nvSpPr>
        <p:spPr>
          <a:xfrm rot="16200000">
            <a:off x="3152182" y="5545394"/>
            <a:ext cx="285761" cy="311273"/>
          </a:xfrm>
          <a:prstGeom prst="triangle">
            <a:avLst>
              <a:gd name="adj" fmla="val 99508"/>
            </a:avLst>
          </a:prstGeom>
          <a:solidFill>
            <a:srgbClr val="01417F"/>
          </a:solidFill>
          <a:ln>
            <a:solidFill>
              <a:srgbClr val="01417F">
                <a:alpha val="9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TextBox 18"/>
          <p:cNvSpPr txBox="1"/>
          <p:nvPr/>
        </p:nvSpPr>
        <p:spPr>
          <a:xfrm>
            <a:off x="1486605" y="2110984"/>
            <a:ext cx="310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F</a:t>
            </a:r>
            <a:endParaRPr lang="it-IT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9" name="TextBox 18"/>
          <p:cNvSpPr txBox="1"/>
          <p:nvPr/>
        </p:nvSpPr>
        <p:spPr>
          <a:xfrm>
            <a:off x="2649306" y="2117221"/>
            <a:ext cx="310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F</a:t>
            </a:r>
            <a:endParaRPr lang="it-IT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5" name="Rettangolo con singolo angolo ritagliato 84"/>
          <p:cNvSpPr/>
          <p:nvPr/>
        </p:nvSpPr>
        <p:spPr>
          <a:xfrm>
            <a:off x="3573278" y="2936133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TextBox 18"/>
          <p:cNvSpPr txBox="1"/>
          <p:nvPr/>
        </p:nvSpPr>
        <p:spPr>
          <a:xfrm>
            <a:off x="3612370" y="3120770"/>
            <a:ext cx="53732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900" dirty="0" err="1">
                <a:latin typeface="Helvetica" panose="020B0604020202020204" pitchFamily="34" charset="0"/>
                <a:cs typeface="Helvetica" panose="020B0604020202020204" pitchFamily="34" charset="0"/>
              </a:rPr>
              <a:t>Buy</a:t>
            </a:r>
            <a:r>
              <a:rPr lang="it-IT" sz="900" dirty="0"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</a:p>
          <a:p>
            <a:pPr algn="ctr"/>
            <a:r>
              <a:rPr lang="it-IT" sz="900" dirty="0">
                <a:latin typeface="Helvetica" panose="020B0604020202020204" pitchFamily="34" charset="0"/>
                <a:cs typeface="Helvetica" panose="020B0604020202020204" pitchFamily="34" charset="0"/>
              </a:rPr>
              <a:t>New</a:t>
            </a:r>
          </a:p>
          <a:p>
            <a:pPr algn="ctr"/>
            <a:r>
              <a:rPr lang="it-IT" sz="900" dirty="0">
                <a:latin typeface="Helvetica" panose="020B0604020202020204" pitchFamily="34" charset="0"/>
                <a:cs typeface="Helvetica" panose="020B0604020202020204" pitchFamily="34" charset="0"/>
              </a:rPr>
              <a:t>Device</a:t>
            </a:r>
          </a:p>
        </p:txBody>
      </p:sp>
      <p:cxnSp>
        <p:nvCxnSpPr>
          <p:cNvPr id="92" name="Connettore 2 91"/>
          <p:cNvCxnSpPr>
            <a:endCxn id="85" idx="1"/>
          </p:cNvCxnSpPr>
          <p:nvPr/>
        </p:nvCxnSpPr>
        <p:spPr>
          <a:xfrm flipV="1">
            <a:off x="3443212" y="3739582"/>
            <a:ext cx="436649" cy="494776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78"/>
          <p:cNvSpPr txBox="1"/>
          <p:nvPr/>
        </p:nvSpPr>
        <p:spPr>
          <a:xfrm>
            <a:off x="3938289" y="5404767"/>
            <a:ext cx="1646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/>
              <a:t>Available</a:t>
            </a:r>
            <a:r>
              <a:rPr lang="it-IT" sz="1100" dirty="0"/>
              <a:t> SL service [1,5]</a:t>
            </a:r>
            <a:endParaRPr lang="it-IT" sz="1100" u="sng" dirty="0"/>
          </a:p>
        </p:txBody>
      </p:sp>
      <p:sp>
        <p:nvSpPr>
          <p:cNvPr id="94" name="TextBox 78"/>
          <p:cNvSpPr txBox="1"/>
          <p:nvPr/>
        </p:nvSpPr>
        <p:spPr>
          <a:xfrm>
            <a:off x="4028886" y="6521829"/>
            <a:ext cx="13163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Assistance for[1,10]</a:t>
            </a:r>
            <a:endParaRPr lang="it-IT" sz="1100" u="sng" dirty="0"/>
          </a:p>
        </p:txBody>
      </p:sp>
      <p:sp>
        <p:nvSpPr>
          <p:cNvPr id="83" name="TextBox 18"/>
          <p:cNvSpPr txBox="1"/>
          <p:nvPr/>
        </p:nvSpPr>
        <p:spPr>
          <a:xfrm>
            <a:off x="3871566" y="4351124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</a:p>
        </p:txBody>
      </p:sp>
      <p:sp>
        <p:nvSpPr>
          <p:cNvPr id="95" name="TextBox 18"/>
          <p:cNvSpPr txBox="1"/>
          <p:nvPr/>
        </p:nvSpPr>
        <p:spPr>
          <a:xfrm>
            <a:off x="11089911" y="704933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</a:p>
        </p:txBody>
      </p:sp>
      <p:sp>
        <p:nvSpPr>
          <p:cNvPr id="97" name="TextBox 18"/>
          <p:cNvSpPr txBox="1"/>
          <p:nvPr/>
        </p:nvSpPr>
        <p:spPr>
          <a:xfrm>
            <a:off x="3091633" y="1053978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</a:p>
        </p:txBody>
      </p:sp>
      <p:sp>
        <p:nvSpPr>
          <p:cNvPr id="98" name="TextBox 18"/>
          <p:cNvSpPr txBox="1"/>
          <p:nvPr/>
        </p:nvSpPr>
        <p:spPr>
          <a:xfrm>
            <a:off x="3653649" y="5383028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</a:p>
        </p:txBody>
      </p:sp>
      <p:sp>
        <p:nvSpPr>
          <p:cNvPr id="99" name="TextBox 18"/>
          <p:cNvSpPr txBox="1"/>
          <p:nvPr/>
        </p:nvSpPr>
        <p:spPr>
          <a:xfrm>
            <a:off x="4556182" y="6016540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</a:p>
        </p:txBody>
      </p:sp>
      <p:sp>
        <p:nvSpPr>
          <p:cNvPr id="100" name="TextBox 18"/>
          <p:cNvSpPr txBox="1"/>
          <p:nvPr/>
        </p:nvSpPr>
        <p:spPr>
          <a:xfrm>
            <a:off x="6791301" y="6165672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</a:p>
        </p:txBody>
      </p:sp>
      <p:cxnSp>
        <p:nvCxnSpPr>
          <p:cNvPr id="96" name="Connettore 4 95"/>
          <p:cNvCxnSpPr/>
          <p:nvPr/>
        </p:nvCxnSpPr>
        <p:spPr>
          <a:xfrm rot="10800000" flipV="1">
            <a:off x="3536880" y="3761228"/>
            <a:ext cx="1832951" cy="1014570"/>
          </a:xfrm>
          <a:prstGeom prst="bentConnector3">
            <a:avLst>
              <a:gd name="adj1" fmla="val 113"/>
            </a:avLst>
          </a:prstGeom>
          <a:ln w="50800" cmpd="dbl"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riangolo isoscele 100"/>
          <p:cNvSpPr/>
          <p:nvPr/>
        </p:nvSpPr>
        <p:spPr>
          <a:xfrm rot="16200000">
            <a:off x="5197917" y="3472964"/>
            <a:ext cx="285761" cy="311273"/>
          </a:xfrm>
          <a:prstGeom prst="triangle">
            <a:avLst>
              <a:gd name="adj" fmla="val 99508"/>
            </a:avLst>
          </a:prstGeom>
          <a:solidFill>
            <a:srgbClr val="01417F"/>
          </a:solidFill>
          <a:ln>
            <a:solidFill>
              <a:srgbClr val="01417F">
                <a:alpha val="9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Triangolo isoscele 101"/>
          <p:cNvSpPr/>
          <p:nvPr/>
        </p:nvSpPr>
        <p:spPr>
          <a:xfrm rot="16200000">
            <a:off x="8420493" y="4663889"/>
            <a:ext cx="285761" cy="311273"/>
          </a:xfrm>
          <a:prstGeom prst="triangle">
            <a:avLst>
              <a:gd name="adj" fmla="val 99508"/>
            </a:avLst>
          </a:prstGeom>
          <a:solidFill>
            <a:srgbClr val="01417F"/>
          </a:solidFill>
          <a:ln>
            <a:solidFill>
              <a:srgbClr val="01417F">
                <a:alpha val="9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TextBox 78"/>
          <p:cNvSpPr txBox="1"/>
          <p:nvPr/>
        </p:nvSpPr>
        <p:spPr>
          <a:xfrm>
            <a:off x="3774836" y="4817628"/>
            <a:ext cx="18181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/>
              <a:t>Available</a:t>
            </a:r>
            <a:r>
              <a:rPr lang="it-IT" sz="1100" dirty="0"/>
              <a:t> for </a:t>
            </a:r>
            <a:r>
              <a:rPr lang="it-IT" sz="1100" dirty="0" err="1"/>
              <a:t>device</a:t>
            </a:r>
            <a:r>
              <a:rPr lang="it-IT" sz="1100" dirty="0"/>
              <a:t>(s) [1,30]</a:t>
            </a:r>
          </a:p>
        </p:txBody>
      </p:sp>
      <p:sp>
        <p:nvSpPr>
          <p:cNvPr id="104" name="TextBox 78"/>
          <p:cNvSpPr txBox="1"/>
          <p:nvPr/>
        </p:nvSpPr>
        <p:spPr>
          <a:xfrm>
            <a:off x="4685602" y="6077257"/>
            <a:ext cx="18181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/>
              <a:t>Available</a:t>
            </a:r>
            <a:r>
              <a:rPr lang="it-IT" sz="1100" dirty="0"/>
              <a:t> for </a:t>
            </a:r>
            <a:r>
              <a:rPr lang="it-IT" sz="1100" dirty="0" err="1"/>
              <a:t>device</a:t>
            </a:r>
            <a:r>
              <a:rPr lang="it-IT" sz="1100" dirty="0"/>
              <a:t>(s) [1,10]</a:t>
            </a:r>
            <a:endParaRPr lang="it-IT" sz="1100" u="sng" dirty="0"/>
          </a:p>
          <a:p>
            <a:endParaRPr lang="it-IT" sz="1100" u="sng" dirty="0"/>
          </a:p>
        </p:txBody>
      </p:sp>
    </p:spTree>
    <p:extLst>
      <p:ext uri="{BB962C8B-B14F-4D97-AF65-F5344CB8AC3E}">
        <p14:creationId xmlns:p14="http://schemas.microsoft.com/office/powerpoint/2010/main" val="163065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7160998" y="1021666"/>
            <a:ext cx="1404851" cy="822960"/>
          </a:xfrm>
          <a:prstGeom prst="roundRect">
            <a:avLst/>
          </a:prstGeom>
          <a:noFill/>
          <a:ln w="50800" cmpd="dbl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arrotondato 4"/>
          <p:cNvSpPr/>
          <p:nvPr/>
        </p:nvSpPr>
        <p:spPr>
          <a:xfrm>
            <a:off x="7160998" y="4646408"/>
            <a:ext cx="1404851" cy="822960"/>
          </a:xfrm>
          <a:prstGeom prst="roundRect">
            <a:avLst/>
          </a:prstGeom>
          <a:noFill/>
          <a:ln w="50800" cmpd="dbl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/>
          <p:cNvCxnSpPr/>
          <p:nvPr/>
        </p:nvCxnSpPr>
        <p:spPr>
          <a:xfrm>
            <a:off x="7674432" y="1881520"/>
            <a:ext cx="25057" cy="2758189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 flipH="1" flipV="1">
            <a:off x="8099934" y="1881520"/>
            <a:ext cx="10068" cy="2758189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arrotondato 7"/>
          <p:cNvSpPr/>
          <p:nvPr/>
        </p:nvSpPr>
        <p:spPr>
          <a:xfrm>
            <a:off x="3585985" y="4665833"/>
            <a:ext cx="1404851" cy="822960"/>
          </a:xfrm>
          <a:prstGeom prst="roundRect">
            <a:avLst/>
          </a:prstGeom>
          <a:noFill/>
          <a:ln w="50800" cmpd="dbl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2 8"/>
          <p:cNvCxnSpPr/>
          <p:nvPr/>
        </p:nvCxnSpPr>
        <p:spPr>
          <a:xfrm>
            <a:off x="5021279" y="4851483"/>
            <a:ext cx="2109276" cy="0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flipH="1" flipV="1">
            <a:off x="5010475" y="5306541"/>
            <a:ext cx="2120080" cy="824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8"/>
          <p:cNvSpPr txBox="1"/>
          <p:nvPr/>
        </p:nvSpPr>
        <p:spPr>
          <a:xfrm>
            <a:off x="7052944" y="5493688"/>
            <a:ext cx="1620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Device [10-100]</a:t>
            </a:r>
          </a:p>
        </p:txBody>
      </p:sp>
      <p:sp>
        <p:nvSpPr>
          <p:cNvPr id="22" name="TextBox 18"/>
          <p:cNvSpPr txBox="1"/>
          <p:nvPr/>
        </p:nvSpPr>
        <p:spPr>
          <a:xfrm>
            <a:off x="6705093" y="703629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Assistance Service [50]</a:t>
            </a:r>
          </a:p>
        </p:txBody>
      </p:sp>
      <p:sp>
        <p:nvSpPr>
          <p:cNvPr id="23" name="TextBox 18"/>
          <p:cNvSpPr txBox="1"/>
          <p:nvPr/>
        </p:nvSpPr>
        <p:spPr>
          <a:xfrm>
            <a:off x="8099934" y="2974431"/>
            <a:ext cx="1838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Assistance service </a:t>
            </a:r>
          </a:p>
          <a:p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           1:10</a:t>
            </a:r>
          </a:p>
        </p:txBody>
      </p:sp>
      <p:sp>
        <p:nvSpPr>
          <p:cNvPr id="24" name="TextBox 18"/>
          <p:cNvSpPr txBox="1"/>
          <p:nvPr/>
        </p:nvSpPr>
        <p:spPr>
          <a:xfrm>
            <a:off x="6232572" y="2983907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For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device</a:t>
            </a:r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(s)_2</a:t>
            </a: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1:10</a:t>
            </a:r>
          </a:p>
        </p:txBody>
      </p:sp>
      <p:sp>
        <p:nvSpPr>
          <p:cNvPr id="25" name="Freccia a destra 24"/>
          <p:cNvSpPr/>
          <p:nvPr/>
        </p:nvSpPr>
        <p:spPr>
          <a:xfrm rot="10800000">
            <a:off x="8795126" y="1177956"/>
            <a:ext cx="734747" cy="498953"/>
          </a:xfrm>
          <a:prstGeom prst="rightArrow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ombo 25"/>
          <p:cNvSpPr/>
          <p:nvPr/>
        </p:nvSpPr>
        <p:spPr>
          <a:xfrm>
            <a:off x="9754789" y="1134539"/>
            <a:ext cx="426850" cy="607245"/>
          </a:xfrm>
          <a:prstGeom prst="diamond">
            <a:avLst/>
          </a:prstGeom>
          <a:noFill/>
          <a:ln w="50800" cmpd="dbl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TextBox 18"/>
          <p:cNvSpPr txBox="1"/>
          <p:nvPr/>
        </p:nvSpPr>
        <p:spPr>
          <a:xfrm>
            <a:off x="9068754" y="518054"/>
            <a:ext cx="1758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Assistance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by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category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TextBox 18"/>
          <p:cNvSpPr txBox="1"/>
          <p:nvPr/>
        </p:nvSpPr>
        <p:spPr>
          <a:xfrm>
            <a:off x="10897733" y="521666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All</a:t>
            </a:r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assistance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Box 18"/>
          <p:cNvSpPr txBox="1"/>
          <p:nvPr/>
        </p:nvSpPr>
        <p:spPr>
          <a:xfrm>
            <a:off x="5436312" y="5315900"/>
            <a:ext cx="12214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Available</a:t>
            </a:r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SL </a:t>
            </a: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Service</a:t>
            </a: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1:5</a:t>
            </a:r>
          </a:p>
        </p:txBody>
      </p:sp>
      <p:sp>
        <p:nvSpPr>
          <p:cNvPr id="34" name="TextBox 18"/>
          <p:cNvSpPr txBox="1"/>
          <p:nvPr/>
        </p:nvSpPr>
        <p:spPr>
          <a:xfrm>
            <a:off x="3421024" y="5470034"/>
            <a:ext cx="1734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Smartlife</a:t>
            </a:r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 Service</a:t>
            </a:r>
          </a:p>
          <a:p>
            <a:pPr algn="ctr"/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 [10-50]</a:t>
            </a:r>
          </a:p>
        </p:txBody>
      </p:sp>
      <p:sp>
        <p:nvSpPr>
          <p:cNvPr id="35" name="TextBox 18"/>
          <p:cNvSpPr txBox="1"/>
          <p:nvPr/>
        </p:nvSpPr>
        <p:spPr>
          <a:xfrm>
            <a:off x="5333560" y="4371599"/>
            <a:ext cx="142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For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device</a:t>
            </a:r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(s)_1</a:t>
            </a: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1:30</a:t>
            </a:r>
          </a:p>
        </p:txBody>
      </p:sp>
      <p:sp>
        <p:nvSpPr>
          <p:cNvPr id="36" name="TextBox 18"/>
          <p:cNvSpPr txBox="1"/>
          <p:nvPr/>
        </p:nvSpPr>
        <p:spPr>
          <a:xfrm>
            <a:off x="9352986" y="4110484"/>
            <a:ext cx="1159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Devices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by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category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TextBox 18"/>
          <p:cNvSpPr txBox="1"/>
          <p:nvPr/>
        </p:nvSpPr>
        <p:spPr>
          <a:xfrm>
            <a:off x="11001927" y="4325432"/>
            <a:ext cx="1072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All</a:t>
            </a:r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Devices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9387359" y="6101331"/>
            <a:ext cx="1090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Promotions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it-IT" sz="1400" i="1" dirty="0"/>
          </a:p>
        </p:txBody>
      </p:sp>
      <p:sp>
        <p:nvSpPr>
          <p:cNvPr id="43" name="TextBox 18"/>
          <p:cNvSpPr txBox="1"/>
          <p:nvPr/>
        </p:nvSpPr>
        <p:spPr>
          <a:xfrm>
            <a:off x="1548477" y="4241964"/>
            <a:ext cx="115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SL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by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category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TextBox 18"/>
          <p:cNvSpPr txBox="1"/>
          <p:nvPr/>
        </p:nvSpPr>
        <p:spPr>
          <a:xfrm>
            <a:off x="113377" y="4272478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All</a:t>
            </a:r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SL </a:t>
            </a: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</a:p>
        </p:txBody>
      </p:sp>
      <p:sp>
        <p:nvSpPr>
          <p:cNvPr id="45" name="Rettangolo arrotondato 44"/>
          <p:cNvSpPr/>
          <p:nvPr/>
        </p:nvSpPr>
        <p:spPr>
          <a:xfrm>
            <a:off x="1425697" y="1021665"/>
            <a:ext cx="1404851" cy="822960"/>
          </a:xfrm>
          <a:prstGeom prst="roundRect">
            <a:avLst/>
          </a:prstGeom>
          <a:noFill/>
          <a:ln w="25400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1417F"/>
              </a:solidFill>
            </a:endParaRPr>
          </a:p>
        </p:txBody>
      </p:sp>
      <p:sp>
        <p:nvSpPr>
          <p:cNvPr id="46" name="Rettangolo arrotondato 45"/>
          <p:cNvSpPr/>
          <p:nvPr/>
        </p:nvSpPr>
        <p:spPr>
          <a:xfrm>
            <a:off x="3585984" y="1021665"/>
            <a:ext cx="1404851" cy="822960"/>
          </a:xfrm>
          <a:prstGeom prst="roundRect">
            <a:avLst/>
          </a:prstGeom>
          <a:noFill/>
          <a:ln w="25400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TextBox 18"/>
          <p:cNvSpPr txBox="1"/>
          <p:nvPr/>
        </p:nvSpPr>
        <p:spPr>
          <a:xfrm>
            <a:off x="1488363" y="700628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Who</a:t>
            </a:r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we</a:t>
            </a:r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 are</a:t>
            </a:r>
          </a:p>
        </p:txBody>
      </p:sp>
      <p:sp>
        <p:nvSpPr>
          <p:cNvPr id="48" name="TextBox 18"/>
          <p:cNvSpPr txBox="1"/>
          <p:nvPr/>
        </p:nvSpPr>
        <p:spPr>
          <a:xfrm>
            <a:off x="3117975" y="678844"/>
            <a:ext cx="2555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it-IT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group</a:t>
            </a:r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 (Telecom </a:t>
            </a:r>
            <a:r>
              <a:rPr lang="it-IT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italia</a:t>
            </a:r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49" name="CasellaDiTesto 48"/>
          <p:cNvSpPr txBox="1"/>
          <p:nvPr/>
        </p:nvSpPr>
        <p:spPr>
          <a:xfrm>
            <a:off x="-2166" y="1"/>
            <a:ext cx="12194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C-IDM Mobile Version</a:t>
            </a:r>
          </a:p>
        </p:txBody>
      </p:sp>
      <p:sp>
        <p:nvSpPr>
          <p:cNvPr id="50" name="Freccia a destra 49"/>
          <p:cNvSpPr/>
          <p:nvPr/>
        </p:nvSpPr>
        <p:spPr>
          <a:xfrm rot="10800000">
            <a:off x="10385880" y="1174608"/>
            <a:ext cx="734747" cy="498953"/>
          </a:xfrm>
          <a:prstGeom prst="rightArrow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ombo 50"/>
          <p:cNvSpPr/>
          <p:nvPr/>
        </p:nvSpPr>
        <p:spPr>
          <a:xfrm>
            <a:off x="11324868" y="1129523"/>
            <a:ext cx="426850" cy="607245"/>
          </a:xfrm>
          <a:prstGeom prst="diamond">
            <a:avLst/>
          </a:prstGeom>
          <a:noFill/>
          <a:ln w="15875" cmpd="sng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Freccia a destra 54"/>
          <p:cNvSpPr/>
          <p:nvPr/>
        </p:nvSpPr>
        <p:spPr>
          <a:xfrm rot="10800000">
            <a:off x="8775700" y="4808411"/>
            <a:ext cx="734747" cy="498953"/>
          </a:xfrm>
          <a:prstGeom prst="rightArrow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ombo 55"/>
          <p:cNvSpPr/>
          <p:nvPr/>
        </p:nvSpPr>
        <p:spPr>
          <a:xfrm>
            <a:off x="9719208" y="4747068"/>
            <a:ext cx="426850" cy="607245"/>
          </a:xfrm>
          <a:prstGeom prst="diamond">
            <a:avLst/>
          </a:prstGeom>
          <a:noFill/>
          <a:ln w="50800" cmpd="dbl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Freccia a destra 56"/>
          <p:cNvSpPr/>
          <p:nvPr/>
        </p:nvSpPr>
        <p:spPr>
          <a:xfrm rot="10800000">
            <a:off x="10385880" y="4808412"/>
            <a:ext cx="734747" cy="498953"/>
          </a:xfrm>
          <a:prstGeom prst="rightArrow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ombo 57"/>
          <p:cNvSpPr/>
          <p:nvPr/>
        </p:nvSpPr>
        <p:spPr>
          <a:xfrm>
            <a:off x="11362674" y="4760652"/>
            <a:ext cx="426850" cy="607245"/>
          </a:xfrm>
          <a:prstGeom prst="diamond">
            <a:avLst/>
          </a:prstGeom>
          <a:noFill/>
          <a:ln w="15875" cmpd="sng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ombo 58"/>
          <p:cNvSpPr/>
          <p:nvPr/>
        </p:nvSpPr>
        <p:spPr>
          <a:xfrm>
            <a:off x="9719116" y="5494086"/>
            <a:ext cx="426850" cy="607245"/>
          </a:xfrm>
          <a:prstGeom prst="diamond">
            <a:avLst/>
          </a:prstGeom>
          <a:noFill/>
          <a:ln w="15875" cmpd="sng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Freccia a destra 65"/>
          <p:cNvSpPr/>
          <p:nvPr/>
        </p:nvSpPr>
        <p:spPr>
          <a:xfrm>
            <a:off x="2639487" y="4851483"/>
            <a:ext cx="734747" cy="498953"/>
          </a:xfrm>
          <a:prstGeom prst="rightArrow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ombo 66"/>
          <p:cNvSpPr/>
          <p:nvPr/>
        </p:nvSpPr>
        <p:spPr>
          <a:xfrm>
            <a:off x="1974148" y="4831367"/>
            <a:ext cx="426850" cy="607245"/>
          </a:xfrm>
          <a:prstGeom prst="diamond">
            <a:avLst/>
          </a:prstGeom>
          <a:noFill/>
          <a:ln w="50800" cmpd="dbl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Freccia a destra 67"/>
          <p:cNvSpPr/>
          <p:nvPr/>
        </p:nvSpPr>
        <p:spPr>
          <a:xfrm>
            <a:off x="1005967" y="4868944"/>
            <a:ext cx="734747" cy="498953"/>
          </a:xfrm>
          <a:prstGeom prst="rightArrow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Rombo 68"/>
          <p:cNvSpPr/>
          <p:nvPr/>
        </p:nvSpPr>
        <p:spPr>
          <a:xfrm>
            <a:off x="336130" y="4814797"/>
            <a:ext cx="426850" cy="607245"/>
          </a:xfrm>
          <a:prstGeom prst="diamond">
            <a:avLst/>
          </a:prstGeom>
          <a:noFill/>
          <a:ln w="15875" cmpd="sng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363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arrotondato 3"/>
          <p:cNvSpPr/>
          <p:nvPr/>
        </p:nvSpPr>
        <p:spPr>
          <a:xfrm>
            <a:off x="7160998" y="934114"/>
            <a:ext cx="1568530" cy="923410"/>
          </a:xfrm>
          <a:prstGeom prst="roundRect">
            <a:avLst/>
          </a:prstGeom>
          <a:noFill/>
          <a:ln w="50800" cmpd="dbl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arrotondato 4"/>
          <p:cNvSpPr/>
          <p:nvPr/>
        </p:nvSpPr>
        <p:spPr>
          <a:xfrm>
            <a:off x="7160998" y="4646408"/>
            <a:ext cx="1681066" cy="995920"/>
          </a:xfrm>
          <a:prstGeom prst="roundRect">
            <a:avLst/>
          </a:prstGeom>
          <a:noFill/>
          <a:ln w="50800" cmpd="dbl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/>
          <p:cNvCxnSpPr/>
          <p:nvPr/>
        </p:nvCxnSpPr>
        <p:spPr>
          <a:xfrm>
            <a:off x="7674432" y="1881520"/>
            <a:ext cx="25057" cy="2758189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/>
          <p:cNvCxnSpPr/>
          <p:nvPr/>
        </p:nvCxnSpPr>
        <p:spPr>
          <a:xfrm flipH="1" flipV="1">
            <a:off x="8099934" y="1881520"/>
            <a:ext cx="10068" cy="2758189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arrotondato 7"/>
          <p:cNvSpPr/>
          <p:nvPr/>
        </p:nvSpPr>
        <p:spPr>
          <a:xfrm>
            <a:off x="3309359" y="4653257"/>
            <a:ext cx="1770511" cy="942543"/>
          </a:xfrm>
          <a:prstGeom prst="roundRect">
            <a:avLst/>
          </a:prstGeom>
          <a:noFill/>
          <a:ln w="50800" cmpd="dbl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2 8"/>
          <p:cNvCxnSpPr/>
          <p:nvPr/>
        </p:nvCxnSpPr>
        <p:spPr>
          <a:xfrm>
            <a:off x="5105017" y="4841311"/>
            <a:ext cx="2025538" cy="10172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/>
          <p:cNvCxnSpPr/>
          <p:nvPr/>
        </p:nvCxnSpPr>
        <p:spPr>
          <a:xfrm flipH="1" flipV="1">
            <a:off x="5092443" y="5306580"/>
            <a:ext cx="2038112" cy="785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8"/>
          <p:cNvSpPr txBox="1"/>
          <p:nvPr/>
        </p:nvSpPr>
        <p:spPr>
          <a:xfrm>
            <a:off x="7165480" y="5718738"/>
            <a:ext cx="1620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Device [10-100]</a:t>
            </a:r>
          </a:p>
        </p:txBody>
      </p:sp>
      <p:sp>
        <p:nvSpPr>
          <p:cNvPr id="22" name="TextBox 18"/>
          <p:cNvSpPr txBox="1"/>
          <p:nvPr/>
        </p:nvSpPr>
        <p:spPr>
          <a:xfrm>
            <a:off x="6705093" y="591104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Assistance Service [50]</a:t>
            </a:r>
          </a:p>
        </p:txBody>
      </p:sp>
      <p:sp>
        <p:nvSpPr>
          <p:cNvPr id="23" name="TextBox 18"/>
          <p:cNvSpPr txBox="1"/>
          <p:nvPr/>
        </p:nvSpPr>
        <p:spPr>
          <a:xfrm>
            <a:off x="8343507" y="2983907"/>
            <a:ext cx="1838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Assistance service </a:t>
            </a:r>
          </a:p>
          <a:p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           1:10</a:t>
            </a:r>
          </a:p>
        </p:txBody>
      </p:sp>
      <p:sp>
        <p:nvSpPr>
          <p:cNvPr id="24" name="TextBox 18"/>
          <p:cNvSpPr txBox="1"/>
          <p:nvPr/>
        </p:nvSpPr>
        <p:spPr>
          <a:xfrm>
            <a:off x="5969924" y="2983907"/>
            <a:ext cx="1476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For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device</a:t>
            </a:r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(s)_2</a:t>
            </a: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1:10</a:t>
            </a:r>
          </a:p>
        </p:txBody>
      </p:sp>
      <p:sp>
        <p:nvSpPr>
          <p:cNvPr id="25" name="Freccia a destra 24"/>
          <p:cNvSpPr/>
          <p:nvPr/>
        </p:nvSpPr>
        <p:spPr>
          <a:xfrm rot="10800000">
            <a:off x="8795126" y="1177956"/>
            <a:ext cx="734747" cy="498953"/>
          </a:xfrm>
          <a:prstGeom prst="rightArrow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TextBox 18"/>
          <p:cNvSpPr txBox="1"/>
          <p:nvPr/>
        </p:nvSpPr>
        <p:spPr>
          <a:xfrm>
            <a:off x="9068754" y="518054"/>
            <a:ext cx="1758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Assistance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by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category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TextBox 18"/>
          <p:cNvSpPr txBox="1"/>
          <p:nvPr/>
        </p:nvSpPr>
        <p:spPr>
          <a:xfrm>
            <a:off x="10897733" y="521666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All</a:t>
            </a:r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assistance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Box 18"/>
          <p:cNvSpPr txBox="1"/>
          <p:nvPr/>
        </p:nvSpPr>
        <p:spPr>
          <a:xfrm>
            <a:off x="5459771" y="5508123"/>
            <a:ext cx="12214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Available</a:t>
            </a:r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SL </a:t>
            </a: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Service</a:t>
            </a: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1:5</a:t>
            </a:r>
          </a:p>
        </p:txBody>
      </p:sp>
      <p:sp>
        <p:nvSpPr>
          <p:cNvPr id="34" name="TextBox 18"/>
          <p:cNvSpPr txBox="1"/>
          <p:nvPr/>
        </p:nvSpPr>
        <p:spPr>
          <a:xfrm>
            <a:off x="3382104" y="5741712"/>
            <a:ext cx="1734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Smartlife</a:t>
            </a:r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 Service</a:t>
            </a:r>
          </a:p>
          <a:p>
            <a:pPr algn="ctr"/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 [10-50]</a:t>
            </a:r>
          </a:p>
        </p:txBody>
      </p:sp>
      <p:sp>
        <p:nvSpPr>
          <p:cNvPr id="35" name="TextBox 18"/>
          <p:cNvSpPr txBox="1"/>
          <p:nvPr/>
        </p:nvSpPr>
        <p:spPr>
          <a:xfrm>
            <a:off x="5316881" y="4156043"/>
            <a:ext cx="1426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For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device</a:t>
            </a:r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(s)_1</a:t>
            </a: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1:30</a:t>
            </a:r>
          </a:p>
        </p:txBody>
      </p:sp>
      <p:sp>
        <p:nvSpPr>
          <p:cNvPr id="36" name="TextBox 18"/>
          <p:cNvSpPr txBox="1"/>
          <p:nvPr/>
        </p:nvSpPr>
        <p:spPr>
          <a:xfrm>
            <a:off x="9481597" y="4303384"/>
            <a:ext cx="1159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Devices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by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category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TextBox 18"/>
          <p:cNvSpPr txBox="1"/>
          <p:nvPr/>
        </p:nvSpPr>
        <p:spPr>
          <a:xfrm>
            <a:off x="11039733" y="4487921"/>
            <a:ext cx="1072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All</a:t>
            </a:r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Devices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TextBox 18"/>
          <p:cNvSpPr txBox="1"/>
          <p:nvPr/>
        </p:nvSpPr>
        <p:spPr>
          <a:xfrm>
            <a:off x="9513413" y="6336620"/>
            <a:ext cx="1090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Promotions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3" name="TextBox 18"/>
          <p:cNvSpPr txBox="1"/>
          <p:nvPr/>
        </p:nvSpPr>
        <p:spPr>
          <a:xfrm>
            <a:off x="1548477" y="4241964"/>
            <a:ext cx="1159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SL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by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category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TextBox 18"/>
          <p:cNvSpPr txBox="1"/>
          <p:nvPr/>
        </p:nvSpPr>
        <p:spPr>
          <a:xfrm>
            <a:off x="113377" y="4272478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All</a:t>
            </a:r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SL </a:t>
            </a:r>
          </a:p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</a:p>
        </p:txBody>
      </p:sp>
      <p:sp>
        <p:nvSpPr>
          <p:cNvPr id="45" name="Rettangolo arrotondato 44"/>
          <p:cNvSpPr/>
          <p:nvPr/>
        </p:nvSpPr>
        <p:spPr>
          <a:xfrm>
            <a:off x="1413538" y="939646"/>
            <a:ext cx="1404851" cy="822960"/>
          </a:xfrm>
          <a:prstGeom prst="roundRect">
            <a:avLst/>
          </a:prstGeom>
          <a:noFill/>
          <a:ln w="25400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Rettangolo arrotondato 45"/>
          <p:cNvSpPr/>
          <p:nvPr/>
        </p:nvSpPr>
        <p:spPr>
          <a:xfrm>
            <a:off x="3311678" y="950449"/>
            <a:ext cx="2089013" cy="1518187"/>
          </a:xfrm>
          <a:prstGeom prst="roundRect">
            <a:avLst/>
          </a:prstGeom>
          <a:noFill/>
          <a:ln w="25400"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TextBox 18"/>
          <p:cNvSpPr txBox="1"/>
          <p:nvPr/>
        </p:nvSpPr>
        <p:spPr>
          <a:xfrm>
            <a:off x="1459571" y="545086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Who</a:t>
            </a:r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we</a:t>
            </a:r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 are</a:t>
            </a:r>
          </a:p>
        </p:txBody>
      </p:sp>
      <p:sp>
        <p:nvSpPr>
          <p:cNvPr id="48" name="TextBox 18"/>
          <p:cNvSpPr txBox="1"/>
          <p:nvPr/>
        </p:nvSpPr>
        <p:spPr>
          <a:xfrm>
            <a:off x="3309359" y="546982"/>
            <a:ext cx="2555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it-IT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group</a:t>
            </a:r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 (Telecom </a:t>
            </a:r>
            <a:r>
              <a:rPr lang="it-IT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italia</a:t>
            </a:r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49" name="CasellaDiTesto 48"/>
          <p:cNvSpPr txBox="1"/>
          <p:nvPr/>
        </p:nvSpPr>
        <p:spPr>
          <a:xfrm>
            <a:off x="-2166" y="1"/>
            <a:ext cx="12194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L-IDM Mobile Version</a:t>
            </a:r>
          </a:p>
        </p:txBody>
      </p:sp>
      <p:sp>
        <p:nvSpPr>
          <p:cNvPr id="50" name="Freccia a destra 49"/>
          <p:cNvSpPr/>
          <p:nvPr/>
        </p:nvSpPr>
        <p:spPr>
          <a:xfrm rot="10800000">
            <a:off x="10385880" y="1174608"/>
            <a:ext cx="734747" cy="498953"/>
          </a:xfrm>
          <a:prstGeom prst="rightArrow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Freccia a destra 54"/>
          <p:cNvSpPr/>
          <p:nvPr/>
        </p:nvSpPr>
        <p:spPr>
          <a:xfrm rot="10800000">
            <a:off x="8920387" y="4953086"/>
            <a:ext cx="734747" cy="498953"/>
          </a:xfrm>
          <a:prstGeom prst="rightArrow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Freccia a destra 56"/>
          <p:cNvSpPr/>
          <p:nvPr/>
        </p:nvSpPr>
        <p:spPr>
          <a:xfrm rot="10800000">
            <a:off x="10466262" y="4985237"/>
            <a:ext cx="734747" cy="498953"/>
          </a:xfrm>
          <a:prstGeom prst="rightArrow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Freccia a destra 65"/>
          <p:cNvSpPr/>
          <p:nvPr/>
        </p:nvSpPr>
        <p:spPr>
          <a:xfrm>
            <a:off x="2488599" y="4864058"/>
            <a:ext cx="734747" cy="498953"/>
          </a:xfrm>
          <a:prstGeom prst="rightArrow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Freccia a destra 67"/>
          <p:cNvSpPr/>
          <p:nvPr/>
        </p:nvSpPr>
        <p:spPr>
          <a:xfrm>
            <a:off x="980820" y="4868944"/>
            <a:ext cx="734747" cy="498953"/>
          </a:xfrm>
          <a:prstGeom prst="rightArrow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Ovale 1"/>
          <p:cNvSpPr/>
          <p:nvPr/>
        </p:nvSpPr>
        <p:spPr>
          <a:xfrm>
            <a:off x="1490669" y="1088419"/>
            <a:ext cx="115617" cy="115617"/>
          </a:xfrm>
          <a:prstGeom prst="ellipse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Ovale 52"/>
          <p:cNvSpPr/>
          <p:nvPr/>
        </p:nvSpPr>
        <p:spPr>
          <a:xfrm>
            <a:off x="1490668" y="1306587"/>
            <a:ext cx="115617" cy="115617"/>
          </a:xfrm>
          <a:prstGeom prst="ellipse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Ovale 53"/>
          <p:cNvSpPr/>
          <p:nvPr/>
        </p:nvSpPr>
        <p:spPr>
          <a:xfrm>
            <a:off x="1490669" y="1524914"/>
            <a:ext cx="115617" cy="115617"/>
          </a:xfrm>
          <a:prstGeom prst="ellipse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Ovale 59"/>
          <p:cNvSpPr/>
          <p:nvPr/>
        </p:nvSpPr>
        <p:spPr>
          <a:xfrm>
            <a:off x="3417639" y="1230936"/>
            <a:ext cx="115617" cy="115617"/>
          </a:xfrm>
          <a:prstGeom prst="ellipse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Ovale 60"/>
          <p:cNvSpPr/>
          <p:nvPr/>
        </p:nvSpPr>
        <p:spPr>
          <a:xfrm>
            <a:off x="3417638" y="1449104"/>
            <a:ext cx="115617" cy="115617"/>
          </a:xfrm>
          <a:prstGeom prst="ellipse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Ovale 61"/>
          <p:cNvSpPr/>
          <p:nvPr/>
        </p:nvSpPr>
        <p:spPr>
          <a:xfrm>
            <a:off x="3417639" y="1667431"/>
            <a:ext cx="115617" cy="115617"/>
          </a:xfrm>
          <a:prstGeom prst="ellipse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Ovale 62"/>
          <p:cNvSpPr/>
          <p:nvPr/>
        </p:nvSpPr>
        <p:spPr>
          <a:xfrm>
            <a:off x="3416780" y="1887908"/>
            <a:ext cx="115617" cy="115617"/>
          </a:xfrm>
          <a:prstGeom prst="ellipse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Ovale 63"/>
          <p:cNvSpPr/>
          <p:nvPr/>
        </p:nvSpPr>
        <p:spPr>
          <a:xfrm>
            <a:off x="3416779" y="2106076"/>
            <a:ext cx="115617" cy="115617"/>
          </a:xfrm>
          <a:prstGeom prst="ellipse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TextBox 18"/>
          <p:cNvSpPr txBox="1"/>
          <p:nvPr/>
        </p:nvSpPr>
        <p:spPr>
          <a:xfrm>
            <a:off x="1551043" y="975446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Innovation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1" name="TextBox 18"/>
          <p:cNvSpPr txBox="1"/>
          <p:nvPr/>
        </p:nvSpPr>
        <p:spPr>
          <a:xfrm>
            <a:off x="1543185" y="1202099"/>
            <a:ext cx="1169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Testimonials</a:t>
            </a:r>
          </a:p>
        </p:txBody>
      </p:sp>
      <p:sp>
        <p:nvSpPr>
          <p:cNvPr id="72" name="TextBox 18"/>
          <p:cNvSpPr txBox="1"/>
          <p:nvPr/>
        </p:nvSpPr>
        <p:spPr>
          <a:xfrm>
            <a:off x="1551860" y="1422204"/>
            <a:ext cx="742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Project</a:t>
            </a:r>
          </a:p>
        </p:txBody>
      </p:sp>
      <p:sp>
        <p:nvSpPr>
          <p:cNvPr id="73" name="TextBox 18"/>
          <p:cNvSpPr txBox="1"/>
          <p:nvPr/>
        </p:nvSpPr>
        <p:spPr>
          <a:xfrm>
            <a:off x="3525964" y="1108892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Group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4" name="TextBox 18"/>
          <p:cNvSpPr txBox="1"/>
          <p:nvPr/>
        </p:nvSpPr>
        <p:spPr>
          <a:xfrm>
            <a:off x="3533483" y="1336159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News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3525037" y="1555494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Governance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9" name="TextBox 18"/>
          <p:cNvSpPr txBox="1"/>
          <p:nvPr/>
        </p:nvSpPr>
        <p:spPr>
          <a:xfrm>
            <a:off x="3532396" y="1792144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Business &amp; Market</a:t>
            </a:r>
          </a:p>
        </p:txBody>
      </p:sp>
      <p:sp>
        <p:nvSpPr>
          <p:cNvPr id="80" name="TextBox 18"/>
          <p:cNvSpPr txBox="1"/>
          <p:nvPr/>
        </p:nvSpPr>
        <p:spPr>
          <a:xfrm>
            <a:off x="3532395" y="1992390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For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investors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1" name="Ovale 80"/>
          <p:cNvSpPr/>
          <p:nvPr/>
        </p:nvSpPr>
        <p:spPr>
          <a:xfrm>
            <a:off x="7294860" y="4869248"/>
            <a:ext cx="115617" cy="115617"/>
          </a:xfrm>
          <a:prstGeom prst="ellipse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Ovale 81"/>
          <p:cNvSpPr/>
          <p:nvPr/>
        </p:nvSpPr>
        <p:spPr>
          <a:xfrm>
            <a:off x="7294859" y="5087416"/>
            <a:ext cx="115617" cy="115617"/>
          </a:xfrm>
          <a:prstGeom prst="ellipse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TextBox 18"/>
          <p:cNvSpPr txBox="1"/>
          <p:nvPr/>
        </p:nvSpPr>
        <p:spPr>
          <a:xfrm>
            <a:off x="7362743" y="4766003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Presentation</a:t>
            </a:r>
          </a:p>
        </p:txBody>
      </p:sp>
      <p:sp>
        <p:nvSpPr>
          <p:cNvPr id="84" name="TextBox 18"/>
          <p:cNvSpPr txBox="1"/>
          <p:nvPr/>
        </p:nvSpPr>
        <p:spPr>
          <a:xfrm>
            <a:off x="7361233" y="4982928"/>
            <a:ext cx="132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</a:p>
          <a:p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characteristics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9" name="Ovale 88"/>
          <p:cNvSpPr/>
          <p:nvPr/>
        </p:nvSpPr>
        <p:spPr>
          <a:xfrm>
            <a:off x="3418982" y="4798307"/>
            <a:ext cx="115617" cy="115617"/>
          </a:xfrm>
          <a:prstGeom prst="ellipse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Ovale 89"/>
          <p:cNvSpPr/>
          <p:nvPr/>
        </p:nvSpPr>
        <p:spPr>
          <a:xfrm>
            <a:off x="3418981" y="5016475"/>
            <a:ext cx="115617" cy="115617"/>
          </a:xfrm>
          <a:prstGeom prst="ellipse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Ovale 90"/>
          <p:cNvSpPr/>
          <p:nvPr/>
        </p:nvSpPr>
        <p:spPr>
          <a:xfrm>
            <a:off x="3418982" y="5234802"/>
            <a:ext cx="115617" cy="115617"/>
          </a:xfrm>
          <a:prstGeom prst="ellipse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TextBox 18"/>
          <p:cNvSpPr txBox="1"/>
          <p:nvPr/>
        </p:nvSpPr>
        <p:spPr>
          <a:xfrm>
            <a:off x="3483003" y="4685334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3" name="TextBox 18"/>
          <p:cNvSpPr txBox="1"/>
          <p:nvPr/>
        </p:nvSpPr>
        <p:spPr>
          <a:xfrm>
            <a:off x="3476680" y="4899412"/>
            <a:ext cx="1640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Activation</a:t>
            </a:r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 &amp; </a:t>
            </a:r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Rules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4" name="TextBox 18"/>
          <p:cNvSpPr txBox="1"/>
          <p:nvPr/>
        </p:nvSpPr>
        <p:spPr>
          <a:xfrm>
            <a:off x="3471737" y="5132092"/>
            <a:ext cx="662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(FAQ)</a:t>
            </a:r>
          </a:p>
        </p:txBody>
      </p:sp>
      <p:sp>
        <p:nvSpPr>
          <p:cNvPr id="97" name="Ovale 96"/>
          <p:cNvSpPr/>
          <p:nvPr/>
        </p:nvSpPr>
        <p:spPr>
          <a:xfrm>
            <a:off x="7289222" y="1384554"/>
            <a:ext cx="115617" cy="115617"/>
          </a:xfrm>
          <a:prstGeom prst="ellipse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TextBox 18"/>
          <p:cNvSpPr txBox="1"/>
          <p:nvPr/>
        </p:nvSpPr>
        <p:spPr>
          <a:xfrm>
            <a:off x="7269481" y="1271581"/>
            <a:ext cx="1248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99" name="Immagine 9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375" y="3062890"/>
            <a:ext cx="365254" cy="365254"/>
          </a:xfrm>
          <a:prstGeom prst="rect">
            <a:avLst/>
          </a:prstGeom>
        </p:spPr>
      </p:pic>
      <p:pic>
        <p:nvPicPr>
          <p:cNvPr id="100" name="Immagine 99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33" y="3062890"/>
            <a:ext cx="365254" cy="365254"/>
          </a:xfrm>
          <a:prstGeom prst="rect">
            <a:avLst/>
          </a:prstGeom>
        </p:spPr>
      </p:pic>
      <p:pic>
        <p:nvPicPr>
          <p:cNvPr id="101" name="Immagine 10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617" y="4685436"/>
            <a:ext cx="365254" cy="365254"/>
          </a:xfrm>
          <a:prstGeom prst="rect">
            <a:avLst/>
          </a:prstGeom>
        </p:spPr>
      </p:pic>
      <p:pic>
        <p:nvPicPr>
          <p:cNvPr id="102" name="Immagine 10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963" y="5140608"/>
            <a:ext cx="365254" cy="365254"/>
          </a:xfrm>
          <a:prstGeom prst="rect">
            <a:avLst/>
          </a:prstGeom>
        </p:spPr>
      </p:pic>
      <p:pic>
        <p:nvPicPr>
          <p:cNvPr id="105" name="Immagine 10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068" y="1140789"/>
            <a:ext cx="510060" cy="510060"/>
          </a:xfrm>
          <a:prstGeom prst="rect">
            <a:avLst/>
          </a:prstGeom>
        </p:spPr>
      </p:pic>
      <p:pic>
        <p:nvPicPr>
          <p:cNvPr id="106" name="Immagine 1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604" y="4947533"/>
            <a:ext cx="510060" cy="510060"/>
          </a:xfrm>
          <a:prstGeom prst="rect">
            <a:avLst/>
          </a:prstGeom>
        </p:spPr>
      </p:pic>
      <p:pic>
        <p:nvPicPr>
          <p:cNvPr id="107" name="Immagine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564" y="5718930"/>
            <a:ext cx="510060" cy="510060"/>
          </a:xfrm>
          <a:prstGeom prst="rect">
            <a:avLst/>
          </a:prstGeom>
        </p:spPr>
      </p:pic>
      <p:pic>
        <p:nvPicPr>
          <p:cNvPr id="110" name="Immagine 10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2" y="4885578"/>
            <a:ext cx="510060" cy="51006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158" y="4847382"/>
            <a:ext cx="515612" cy="515612"/>
          </a:xfrm>
          <a:prstGeom prst="rect">
            <a:avLst/>
          </a:prstGeom>
        </p:spPr>
      </p:pic>
      <p:pic>
        <p:nvPicPr>
          <p:cNvPr id="111" name="Immagine 1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043" y="1161298"/>
            <a:ext cx="515612" cy="515612"/>
          </a:xfrm>
          <a:prstGeom prst="rect">
            <a:avLst/>
          </a:prstGeom>
        </p:spPr>
      </p:pic>
      <p:pic>
        <p:nvPicPr>
          <p:cNvPr id="112" name="Immagine 1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174" y="4928682"/>
            <a:ext cx="515612" cy="5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2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-2166" y="1"/>
            <a:ext cx="12194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P-IDM Mobile Version</a:t>
            </a:r>
          </a:p>
        </p:txBody>
      </p:sp>
      <p:sp>
        <p:nvSpPr>
          <p:cNvPr id="5" name="Rettangolo con singolo angolo ritagliato 4"/>
          <p:cNvSpPr/>
          <p:nvPr/>
        </p:nvSpPr>
        <p:spPr>
          <a:xfrm>
            <a:off x="5345085" y="584776"/>
            <a:ext cx="613166" cy="803449"/>
          </a:xfrm>
          <a:prstGeom prst="snip1Rect">
            <a:avLst/>
          </a:prstGeom>
          <a:solidFill>
            <a:srgbClr val="01417F">
              <a:alpha val="50000"/>
            </a:srgbClr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97"/>
          <p:cNvSpPr txBox="1"/>
          <p:nvPr/>
        </p:nvSpPr>
        <p:spPr>
          <a:xfrm>
            <a:off x="5459866" y="800219"/>
            <a:ext cx="383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H</a:t>
            </a:r>
          </a:p>
        </p:txBody>
      </p:sp>
      <p:sp>
        <p:nvSpPr>
          <p:cNvPr id="7" name="Freccia a incrocio 6"/>
          <p:cNvSpPr/>
          <p:nvPr/>
        </p:nvSpPr>
        <p:spPr>
          <a:xfrm>
            <a:off x="5729650" y="352945"/>
            <a:ext cx="457200" cy="457200"/>
          </a:xfrm>
          <a:prstGeom prst="quadArrow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con singolo angolo ritagliato 13"/>
          <p:cNvSpPr/>
          <p:nvPr/>
        </p:nvSpPr>
        <p:spPr>
          <a:xfrm>
            <a:off x="7401430" y="4254121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/>
          <p:cNvSpPr/>
          <p:nvPr/>
        </p:nvSpPr>
        <p:spPr>
          <a:xfrm>
            <a:off x="7104898" y="4080445"/>
            <a:ext cx="1070578" cy="1186774"/>
          </a:xfrm>
          <a:prstGeom prst="rect">
            <a:avLst/>
          </a:prstGeom>
          <a:noFill/>
          <a:ln w="25400">
            <a:solidFill>
              <a:srgbClr val="01417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TextBox 18"/>
          <p:cNvSpPr txBox="1"/>
          <p:nvPr/>
        </p:nvSpPr>
        <p:spPr>
          <a:xfrm>
            <a:off x="7295881" y="4434739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>
                <a:latin typeface="Helvetica" panose="020B0604020202020204" pitchFamily="34" charset="0"/>
                <a:cs typeface="Helvetica" panose="020B0604020202020204" pitchFamily="34" charset="0"/>
              </a:rPr>
              <a:t>Group </a:t>
            </a:r>
          </a:p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TextBox 18"/>
          <p:cNvSpPr txBox="1"/>
          <p:nvPr/>
        </p:nvSpPr>
        <p:spPr>
          <a:xfrm>
            <a:off x="7188143" y="3760357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it-IT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group</a:t>
            </a:r>
            <a:endParaRPr lang="it-IT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5" name="Connettore diritto 44"/>
          <p:cNvCxnSpPr/>
          <p:nvPr/>
        </p:nvCxnSpPr>
        <p:spPr>
          <a:xfrm flipH="1">
            <a:off x="1468877" y="3297677"/>
            <a:ext cx="4182791" cy="0"/>
          </a:xfrm>
          <a:prstGeom prst="line">
            <a:avLst/>
          </a:prstGeom>
          <a:ln>
            <a:solidFill>
              <a:srgbClr val="0141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/>
          <p:cNvCxnSpPr/>
          <p:nvPr/>
        </p:nvCxnSpPr>
        <p:spPr>
          <a:xfrm flipH="1">
            <a:off x="5651668" y="3297677"/>
            <a:ext cx="4182791" cy="0"/>
          </a:xfrm>
          <a:prstGeom prst="line">
            <a:avLst/>
          </a:prstGeom>
          <a:ln>
            <a:solidFill>
              <a:srgbClr val="0141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>
            <a:off x="1468877" y="3297677"/>
            <a:ext cx="0" cy="963038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>
            <a:off x="5651668" y="3297677"/>
            <a:ext cx="0" cy="963038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>
            <a:off x="9834459" y="3297677"/>
            <a:ext cx="0" cy="963038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ttangolo con singolo angolo ritagliato 52"/>
          <p:cNvSpPr/>
          <p:nvPr/>
        </p:nvSpPr>
        <p:spPr>
          <a:xfrm>
            <a:off x="1171596" y="4260715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Rettangolo con singolo angolo ritagliato 53"/>
          <p:cNvSpPr/>
          <p:nvPr/>
        </p:nvSpPr>
        <p:spPr>
          <a:xfrm>
            <a:off x="5354285" y="4263605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con singolo angolo ritagliato 54"/>
          <p:cNvSpPr/>
          <p:nvPr/>
        </p:nvSpPr>
        <p:spPr>
          <a:xfrm>
            <a:off x="9535668" y="4260715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TextBox 18"/>
          <p:cNvSpPr txBox="1"/>
          <p:nvPr/>
        </p:nvSpPr>
        <p:spPr>
          <a:xfrm>
            <a:off x="1160138" y="4461521"/>
            <a:ext cx="617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All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devices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7" name="TextBox 18"/>
          <p:cNvSpPr txBox="1"/>
          <p:nvPr/>
        </p:nvSpPr>
        <p:spPr>
          <a:xfrm>
            <a:off x="5333042" y="4384577"/>
            <a:ext cx="6543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All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1000" dirty="0">
                <a:latin typeface="Helvetica" panose="020B0604020202020204" pitchFamily="34" charset="0"/>
                <a:cs typeface="Helvetica" panose="020B0604020202020204" pitchFamily="34" charset="0"/>
              </a:rPr>
              <a:t>SL</a:t>
            </a:r>
          </a:p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8" name="TextBox 18"/>
          <p:cNvSpPr txBox="1"/>
          <p:nvPr/>
        </p:nvSpPr>
        <p:spPr>
          <a:xfrm>
            <a:off x="9440761" y="4388330"/>
            <a:ext cx="7873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All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assistance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5" name="Immagine 6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79" y="4779939"/>
            <a:ext cx="298830" cy="298830"/>
          </a:xfrm>
          <a:prstGeom prst="rect">
            <a:avLst/>
          </a:prstGeom>
        </p:spPr>
      </p:pic>
      <p:pic>
        <p:nvPicPr>
          <p:cNvPr id="66" name="Immagine 6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486" y="4775379"/>
            <a:ext cx="298830" cy="298830"/>
          </a:xfrm>
          <a:prstGeom prst="rect">
            <a:avLst/>
          </a:prstGeom>
        </p:spPr>
      </p:pic>
      <p:pic>
        <p:nvPicPr>
          <p:cNvPr id="67" name="Immagine 6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901" y="4775379"/>
            <a:ext cx="298830" cy="298830"/>
          </a:xfrm>
          <a:prstGeom prst="rect">
            <a:avLst/>
          </a:prstGeom>
        </p:spPr>
      </p:pic>
      <p:cxnSp>
        <p:nvCxnSpPr>
          <p:cNvPr id="84" name="Connettore 2 83"/>
          <p:cNvCxnSpPr/>
          <p:nvPr/>
        </p:nvCxnSpPr>
        <p:spPr>
          <a:xfrm>
            <a:off x="9834458" y="5081222"/>
            <a:ext cx="22443" cy="1776778"/>
          </a:xfrm>
          <a:prstGeom prst="straightConnector1">
            <a:avLst/>
          </a:prstGeom>
          <a:ln w="50800" cmpd="dbl"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2 89"/>
          <p:cNvCxnSpPr/>
          <p:nvPr/>
        </p:nvCxnSpPr>
        <p:spPr>
          <a:xfrm>
            <a:off x="5651668" y="5081222"/>
            <a:ext cx="0" cy="1776778"/>
          </a:xfrm>
          <a:prstGeom prst="straightConnector1">
            <a:avLst/>
          </a:prstGeom>
          <a:ln w="50800" cmpd="dbl"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2 90"/>
          <p:cNvCxnSpPr/>
          <p:nvPr/>
        </p:nvCxnSpPr>
        <p:spPr>
          <a:xfrm>
            <a:off x="1498510" y="5081222"/>
            <a:ext cx="0" cy="1776778"/>
          </a:xfrm>
          <a:prstGeom prst="straightConnector1">
            <a:avLst/>
          </a:prstGeom>
          <a:ln w="50800" cmpd="dbl"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tangolo 72"/>
          <p:cNvSpPr/>
          <p:nvPr/>
        </p:nvSpPr>
        <p:spPr>
          <a:xfrm>
            <a:off x="6902667" y="4426646"/>
            <a:ext cx="415691" cy="137704"/>
          </a:xfrm>
          <a:prstGeom prst="rect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5" name="Connettore 2 74"/>
          <p:cNvCxnSpPr/>
          <p:nvPr/>
        </p:nvCxnSpPr>
        <p:spPr>
          <a:xfrm>
            <a:off x="7113283" y="4636596"/>
            <a:ext cx="263270" cy="290713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magine 7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22" y="4109431"/>
            <a:ext cx="324823" cy="324823"/>
          </a:xfrm>
          <a:prstGeom prst="rect">
            <a:avLst/>
          </a:prstGeom>
        </p:spPr>
      </p:pic>
      <p:pic>
        <p:nvPicPr>
          <p:cNvPr id="79" name="Immagine 7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465" y="4140383"/>
            <a:ext cx="324823" cy="324823"/>
          </a:xfrm>
          <a:prstGeom prst="rect">
            <a:avLst/>
          </a:prstGeom>
        </p:spPr>
      </p:pic>
      <p:pic>
        <p:nvPicPr>
          <p:cNvPr id="80" name="Immagine 7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240" y="4140382"/>
            <a:ext cx="324823" cy="324823"/>
          </a:xfrm>
          <a:prstGeom prst="rect">
            <a:avLst/>
          </a:prstGeom>
        </p:spPr>
      </p:pic>
      <p:cxnSp>
        <p:nvCxnSpPr>
          <p:cNvPr id="63" name="Connettore 2 62"/>
          <p:cNvCxnSpPr/>
          <p:nvPr/>
        </p:nvCxnSpPr>
        <p:spPr>
          <a:xfrm>
            <a:off x="1676977" y="5054885"/>
            <a:ext cx="776836" cy="1803115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con singolo angolo ritagliato 71"/>
          <p:cNvSpPr/>
          <p:nvPr/>
        </p:nvSpPr>
        <p:spPr>
          <a:xfrm>
            <a:off x="5381695" y="2106895"/>
            <a:ext cx="597433" cy="758253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TextBox 18"/>
          <p:cNvSpPr txBox="1"/>
          <p:nvPr/>
        </p:nvSpPr>
        <p:spPr>
          <a:xfrm>
            <a:off x="5381695" y="2324087"/>
            <a:ext cx="572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>
                <a:latin typeface="Helvetica" panose="020B0604020202020204" pitchFamily="34" charset="0"/>
                <a:cs typeface="Helvetica" panose="020B0604020202020204" pitchFamily="34" charset="0"/>
              </a:rPr>
              <a:t>Menu</a:t>
            </a:r>
          </a:p>
        </p:txBody>
      </p:sp>
      <p:sp>
        <p:nvSpPr>
          <p:cNvPr id="77" name="Freccia a incrocio 76"/>
          <p:cNvSpPr/>
          <p:nvPr/>
        </p:nvSpPr>
        <p:spPr>
          <a:xfrm>
            <a:off x="5745965" y="1884070"/>
            <a:ext cx="445469" cy="431481"/>
          </a:xfrm>
          <a:prstGeom prst="quadArrow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2" name="Connettore 2 81"/>
          <p:cNvCxnSpPr/>
          <p:nvPr/>
        </p:nvCxnSpPr>
        <p:spPr>
          <a:xfrm flipH="1">
            <a:off x="5668173" y="1400921"/>
            <a:ext cx="7145" cy="689980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2 85"/>
          <p:cNvCxnSpPr/>
          <p:nvPr/>
        </p:nvCxnSpPr>
        <p:spPr>
          <a:xfrm>
            <a:off x="3029611" y="3297677"/>
            <a:ext cx="0" cy="737477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/>
          <p:cNvCxnSpPr/>
          <p:nvPr/>
        </p:nvCxnSpPr>
        <p:spPr>
          <a:xfrm>
            <a:off x="7235682" y="3306024"/>
            <a:ext cx="0" cy="737477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tangolo con singolo angolo ritagliato 87"/>
          <p:cNvSpPr/>
          <p:nvPr/>
        </p:nvSpPr>
        <p:spPr>
          <a:xfrm>
            <a:off x="10828929" y="4271815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TextBox 18"/>
          <p:cNvSpPr txBox="1"/>
          <p:nvPr/>
        </p:nvSpPr>
        <p:spPr>
          <a:xfrm>
            <a:off x="10862158" y="4483408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Contact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us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2" name="Connettore diritto 91"/>
          <p:cNvCxnSpPr/>
          <p:nvPr/>
        </p:nvCxnSpPr>
        <p:spPr>
          <a:xfrm flipH="1" flipV="1">
            <a:off x="9685063" y="3297083"/>
            <a:ext cx="1435519" cy="8941"/>
          </a:xfrm>
          <a:prstGeom prst="line">
            <a:avLst/>
          </a:prstGeom>
          <a:ln>
            <a:solidFill>
              <a:srgbClr val="0141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/>
          <p:nvPr/>
        </p:nvCxnSpPr>
        <p:spPr>
          <a:xfrm>
            <a:off x="11120582" y="3306024"/>
            <a:ext cx="0" cy="963038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58"/>
          <p:cNvCxnSpPr/>
          <p:nvPr/>
        </p:nvCxnSpPr>
        <p:spPr>
          <a:xfrm>
            <a:off x="5643208" y="2870650"/>
            <a:ext cx="8461" cy="720948"/>
          </a:xfrm>
          <a:prstGeom prst="line">
            <a:avLst/>
          </a:prstGeom>
          <a:ln>
            <a:solidFill>
              <a:srgbClr val="0141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Immagine 7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836" y="1943039"/>
            <a:ext cx="324823" cy="324823"/>
          </a:xfrm>
          <a:prstGeom prst="rect">
            <a:avLst/>
          </a:prstGeom>
        </p:spPr>
      </p:pic>
      <p:sp>
        <p:nvSpPr>
          <p:cNvPr id="60" name="Freccia a incrocio 59"/>
          <p:cNvSpPr/>
          <p:nvPr/>
        </p:nvSpPr>
        <p:spPr>
          <a:xfrm>
            <a:off x="1558227" y="4052526"/>
            <a:ext cx="445469" cy="431481"/>
          </a:xfrm>
          <a:prstGeom prst="quadArrow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Freccia a incrocio 61"/>
          <p:cNvSpPr/>
          <p:nvPr/>
        </p:nvSpPr>
        <p:spPr>
          <a:xfrm>
            <a:off x="5724213" y="4031795"/>
            <a:ext cx="445469" cy="431481"/>
          </a:xfrm>
          <a:prstGeom prst="quadArrow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Freccia a incrocio 63"/>
          <p:cNvSpPr/>
          <p:nvPr/>
        </p:nvSpPr>
        <p:spPr>
          <a:xfrm>
            <a:off x="7793003" y="4048766"/>
            <a:ext cx="445469" cy="431481"/>
          </a:xfrm>
          <a:prstGeom prst="quadArrow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Freccia a incrocio 67"/>
          <p:cNvSpPr/>
          <p:nvPr/>
        </p:nvSpPr>
        <p:spPr>
          <a:xfrm>
            <a:off x="9923441" y="4048766"/>
            <a:ext cx="445469" cy="431481"/>
          </a:xfrm>
          <a:prstGeom prst="quadArrow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Freccia a incrocio 68"/>
          <p:cNvSpPr/>
          <p:nvPr/>
        </p:nvSpPr>
        <p:spPr>
          <a:xfrm>
            <a:off x="11201334" y="4064017"/>
            <a:ext cx="445469" cy="431481"/>
          </a:xfrm>
          <a:prstGeom prst="quadArrow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ttangolo con singolo angolo ritagliato 80"/>
          <p:cNvSpPr/>
          <p:nvPr/>
        </p:nvSpPr>
        <p:spPr>
          <a:xfrm>
            <a:off x="3333886" y="4259288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con singolo angolo ritagliato 82"/>
          <p:cNvSpPr/>
          <p:nvPr/>
        </p:nvSpPr>
        <p:spPr>
          <a:xfrm>
            <a:off x="4082916" y="4259287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con singolo angolo ritagliato 84"/>
          <p:cNvSpPr/>
          <p:nvPr/>
        </p:nvSpPr>
        <p:spPr>
          <a:xfrm>
            <a:off x="2584856" y="4259287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ttangolo 93"/>
          <p:cNvSpPr/>
          <p:nvPr/>
        </p:nvSpPr>
        <p:spPr>
          <a:xfrm>
            <a:off x="2259243" y="4076585"/>
            <a:ext cx="2704290" cy="1186774"/>
          </a:xfrm>
          <a:prstGeom prst="rect">
            <a:avLst/>
          </a:prstGeom>
          <a:noFill/>
          <a:ln w="25400">
            <a:solidFill>
              <a:srgbClr val="01417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TextBox 18"/>
          <p:cNvSpPr txBox="1"/>
          <p:nvPr/>
        </p:nvSpPr>
        <p:spPr>
          <a:xfrm>
            <a:off x="2510048" y="4507824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Innovation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7" name="TextBox 18"/>
          <p:cNvSpPr txBox="1"/>
          <p:nvPr/>
        </p:nvSpPr>
        <p:spPr>
          <a:xfrm>
            <a:off x="3260365" y="4528874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>
                <a:latin typeface="Helvetica" panose="020B0604020202020204" pitchFamily="34" charset="0"/>
                <a:cs typeface="Helvetica" panose="020B0604020202020204" pitchFamily="34" charset="0"/>
              </a:rPr>
              <a:t>Testimonials</a:t>
            </a:r>
          </a:p>
        </p:txBody>
      </p:sp>
      <p:sp>
        <p:nvSpPr>
          <p:cNvPr id="98" name="TextBox 18"/>
          <p:cNvSpPr txBox="1"/>
          <p:nvPr/>
        </p:nvSpPr>
        <p:spPr>
          <a:xfrm>
            <a:off x="4127747" y="4507824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>
                <a:latin typeface="Helvetica" panose="020B0604020202020204" pitchFamily="34" charset="0"/>
                <a:cs typeface="Helvetica" panose="020B0604020202020204" pitchFamily="34" charset="0"/>
              </a:rPr>
              <a:t>Project</a:t>
            </a:r>
          </a:p>
        </p:txBody>
      </p:sp>
      <p:sp>
        <p:nvSpPr>
          <p:cNvPr id="99" name="TextBox 18"/>
          <p:cNvSpPr txBox="1"/>
          <p:nvPr/>
        </p:nvSpPr>
        <p:spPr>
          <a:xfrm>
            <a:off x="3851822" y="3656701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Who</a:t>
            </a:r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we</a:t>
            </a:r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 are</a:t>
            </a:r>
          </a:p>
        </p:txBody>
      </p:sp>
      <p:sp>
        <p:nvSpPr>
          <p:cNvPr id="100" name="Freccia a incrocio 99"/>
          <p:cNvSpPr/>
          <p:nvPr/>
        </p:nvSpPr>
        <p:spPr>
          <a:xfrm>
            <a:off x="2024810" y="3838257"/>
            <a:ext cx="457200" cy="457200"/>
          </a:xfrm>
          <a:prstGeom prst="quadArrow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Rettangolo 100"/>
          <p:cNvSpPr/>
          <p:nvPr/>
        </p:nvSpPr>
        <p:spPr>
          <a:xfrm>
            <a:off x="2055863" y="4388096"/>
            <a:ext cx="415691" cy="137704"/>
          </a:xfrm>
          <a:prstGeom prst="rect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2" name="Connettore 2 101"/>
          <p:cNvCxnSpPr/>
          <p:nvPr/>
        </p:nvCxnSpPr>
        <p:spPr>
          <a:xfrm>
            <a:off x="2266479" y="4598046"/>
            <a:ext cx="263270" cy="290713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8"/>
          <p:cNvSpPr txBox="1"/>
          <p:nvPr/>
        </p:nvSpPr>
        <p:spPr>
          <a:xfrm>
            <a:off x="2686760" y="5056883"/>
            <a:ext cx="425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>
                <a:latin typeface="Helvetica" panose="020B0604020202020204" pitchFamily="34" charset="0"/>
                <a:cs typeface="Helvetica" panose="020B0604020202020204" pitchFamily="34" charset="0"/>
              </a:rPr>
              <a:t>A2A</a:t>
            </a:r>
          </a:p>
        </p:txBody>
      </p:sp>
    </p:spTree>
    <p:extLst>
      <p:ext uri="{BB962C8B-B14F-4D97-AF65-F5344CB8AC3E}">
        <p14:creationId xmlns:p14="http://schemas.microsoft.com/office/powerpoint/2010/main" val="131574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090966" y="4280170"/>
            <a:ext cx="2410991" cy="1741251"/>
          </a:xfrm>
          <a:prstGeom prst="rect">
            <a:avLst/>
          </a:prstGeom>
          <a:noFill/>
          <a:ln w="50800" cmpd="dbl">
            <a:solidFill>
              <a:srgbClr val="01417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5219894" y="1984442"/>
            <a:ext cx="1882860" cy="1741251"/>
          </a:xfrm>
          <a:prstGeom prst="rect">
            <a:avLst/>
          </a:prstGeom>
          <a:noFill/>
          <a:ln w="50800" cmpd="dbl">
            <a:solidFill>
              <a:srgbClr val="01417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8514946" y="4280169"/>
            <a:ext cx="2704290" cy="1741251"/>
          </a:xfrm>
          <a:prstGeom prst="rect">
            <a:avLst/>
          </a:prstGeom>
          <a:noFill/>
          <a:ln w="50800" cmpd="dbl">
            <a:solidFill>
              <a:srgbClr val="01417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2 8"/>
          <p:cNvCxnSpPr/>
          <p:nvPr/>
        </p:nvCxnSpPr>
        <p:spPr>
          <a:xfrm>
            <a:off x="9824936" y="0"/>
            <a:ext cx="9729" cy="1511734"/>
          </a:xfrm>
          <a:prstGeom prst="straightConnector1">
            <a:avLst/>
          </a:prstGeom>
          <a:ln w="50800" cmpd="dbl"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con singolo angolo ritagliato 11"/>
          <p:cNvSpPr/>
          <p:nvPr/>
        </p:nvSpPr>
        <p:spPr>
          <a:xfrm>
            <a:off x="9560508" y="4749070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8"/>
          <p:cNvSpPr txBox="1"/>
          <p:nvPr/>
        </p:nvSpPr>
        <p:spPr>
          <a:xfrm>
            <a:off x="9454959" y="5027683"/>
            <a:ext cx="8242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8708761" y="3737135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Assistance Service [50]</a:t>
            </a:r>
          </a:p>
        </p:txBody>
      </p:sp>
      <p:cxnSp>
        <p:nvCxnSpPr>
          <p:cNvPr id="15" name="Connettore 2 14"/>
          <p:cNvCxnSpPr/>
          <p:nvPr/>
        </p:nvCxnSpPr>
        <p:spPr>
          <a:xfrm>
            <a:off x="1926077" y="2315183"/>
            <a:ext cx="18747" cy="1991989"/>
          </a:xfrm>
          <a:prstGeom prst="straightConnector1">
            <a:avLst/>
          </a:prstGeom>
          <a:ln w="50800" cmpd="dbl"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8"/>
          <p:cNvSpPr txBox="1"/>
          <p:nvPr/>
        </p:nvSpPr>
        <p:spPr>
          <a:xfrm>
            <a:off x="70175" y="3802928"/>
            <a:ext cx="1620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Device [10-100]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72696" y="1327382"/>
            <a:ext cx="1734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Smartlife</a:t>
            </a:r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 Service</a:t>
            </a:r>
          </a:p>
          <a:p>
            <a:pPr algn="ctr"/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 [10-50]</a:t>
            </a:r>
          </a:p>
        </p:txBody>
      </p:sp>
      <p:sp>
        <p:nvSpPr>
          <p:cNvPr id="20" name="Rettangolo con singolo angolo ritagliato 19"/>
          <p:cNvSpPr/>
          <p:nvPr/>
        </p:nvSpPr>
        <p:spPr>
          <a:xfrm>
            <a:off x="5579599" y="2131564"/>
            <a:ext cx="1098395" cy="1439258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con singolo angolo ritagliato 22"/>
          <p:cNvSpPr/>
          <p:nvPr/>
        </p:nvSpPr>
        <p:spPr>
          <a:xfrm>
            <a:off x="1799528" y="4713234"/>
            <a:ext cx="754253" cy="978305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TextBox 18"/>
          <p:cNvSpPr txBox="1"/>
          <p:nvPr/>
        </p:nvSpPr>
        <p:spPr>
          <a:xfrm>
            <a:off x="5745876" y="2436757"/>
            <a:ext cx="78098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900" dirty="0" err="1"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it-IT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900" dirty="0">
                <a:latin typeface="Helvetica" panose="020B0604020202020204" pitchFamily="34" charset="0"/>
                <a:cs typeface="Helvetica" panose="020B0604020202020204" pitchFamily="34" charset="0"/>
              </a:rPr>
              <a:t>+ </a:t>
            </a:r>
          </a:p>
          <a:p>
            <a:pPr algn="ctr"/>
            <a:r>
              <a:rPr lang="it-IT" sz="900" dirty="0" err="1">
                <a:latin typeface="Helvetica" panose="020B0604020202020204" pitchFamily="34" charset="0"/>
                <a:cs typeface="Helvetica" panose="020B0604020202020204" pitchFamily="34" charset="0"/>
              </a:rPr>
              <a:t>Actiovation</a:t>
            </a:r>
            <a:r>
              <a:rPr lang="it-IT" sz="9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algn="ctr"/>
            <a:r>
              <a:rPr lang="it-IT" sz="900" dirty="0">
                <a:latin typeface="Helvetica" panose="020B0604020202020204" pitchFamily="34" charset="0"/>
                <a:cs typeface="Helvetica" panose="020B0604020202020204" pitchFamily="34" charset="0"/>
              </a:rPr>
              <a:t>&amp;</a:t>
            </a:r>
          </a:p>
          <a:p>
            <a:pPr algn="ctr"/>
            <a:r>
              <a:rPr lang="it-IT" sz="900" dirty="0" err="1">
                <a:latin typeface="Helvetica" panose="020B0604020202020204" pitchFamily="34" charset="0"/>
                <a:cs typeface="Helvetica" panose="020B0604020202020204" pitchFamily="34" charset="0"/>
              </a:rPr>
              <a:t>Rules</a:t>
            </a:r>
            <a:endParaRPr lang="it-IT" sz="9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900" dirty="0">
                <a:latin typeface="Helvetica" panose="020B0604020202020204" pitchFamily="34" charset="0"/>
                <a:cs typeface="Helvetica" panose="020B0604020202020204" pitchFamily="34" charset="0"/>
              </a:rPr>
              <a:t>+ </a:t>
            </a:r>
          </a:p>
          <a:p>
            <a:pPr algn="ctr"/>
            <a:r>
              <a:rPr lang="it-IT" sz="900" dirty="0">
                <a:latin typeface="Helvetica" panose="020B0604020202020204" pitchFamily="34" charset="0"/>
                <a:cs typeface="Helvetica" panose="020B0604020202020204" pitchFamily="34" charset="0"/>
              </a:rPr>
              <a:t>FAQ</a:t>
            </a:r>
          </a:p>
        </p:txBody>
      </p:sp>
      <p:sp>
        <p:nvSpPr>
          <p:cNvPr id="29" name="TextBox 18"/>
          <p:cNvSpPr txBox="1"/>
          <p:nvPr/>
        </p:nvSpPr>
        <p:spPr>
          <a:xfrm>
            <a:off x="1755705" y="5080601"/>
            <a:ext cx="841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>
                <a:latin typeface="Helvetica" panose="020B0604020202020204" pitchFamily="34" charset="0"/>
                <a:cs typeface="Helvetica" panose="020B0604020202020204" pitchFamily="34" charset="0"/>
              </a:rPr>
              <a:t>Presentation</a:t>
            </a:r>
          </a:p>
          <a:p>
            <a:pPr algn="ctr"/>
            <a:r>
              <a:rPr lang="it-IT" sz="800" dirty="0">
                <a:latin typeface="Helvetica" panose="020B0604020202020204" pitchFamily="34" charset="0"/>
                <a:cs typeface="Helvetica" panose="020B0604020202020204" pitchFamily="34" charset="0"/>
              </a:rPr>
              <a:t>+ </a:t>
            </a:r>
          </a:p>
          <a:p>
            <a:pPr algn="ctr"/>
            <a:r>
              <a:rPr lang="it-IT" sz="800" dirty="0"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</a:p>
          <a:p>
            <a:pPr algn="ctr"/>
            <a:r>
              <a:rPr lang="it-IT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characteristics</a:t>
            </a:r>
            <a:endParaRPr lang="it-IT" sz="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1" name="Connettore 2 30"/>
          <p:cNvCxnSpPr>
            <a:stCxn id="57" idx="1"/>
          </p:cNvCxnSpPr>
          <p:nvPr/>
        </p:nvCxnSpPr>
        <p:spPr>
          <a:xfrm>
            <a:off x="6141100" y="1250273"/>
            <a:ext cx="9677" cy="726640"/>
          </a:xfrm>
          <a:prstGeom prst="straightConnector1">
            <a:avLst/>
          </a:prstGeom>
          <a:ln w="50800" cmpd="dbl"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con singolo angolo ritagliato 45"/>
          <p:cNvSpPr/>
          <p:nvPr/>
        </p:nvSpPr>
        <p:spPr>
          <a:xfrm>
            <a:off x="1637169" y="1511734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96" y="1362156"/>
            <a:ext cx="324823" cy="324823"/>
          </a:xfrm>
          <a:prstGeom prst="rect">
            <a:avLst/>
          </a:prstGeom>
        </p:spPr>
      </p:pic>
      <p:cxnSp>
        <p:nvCxnSpPr>
          <p:cNvPr id="48" name="Connettore 2 47"/>
          <p:cNvCxnSpPr/>
          <p:nvPr/>
        </p:nvCxnSpPr>
        <p:spPr>
          <a:xfrm>
            <a:off x="1746277" y="17120"/>
            <a:ext cx="111868" cy="1494614"/>
          </a:xfrm>
          <a:prstGeom prst="straightConnector1">
            <a:avLst/>
          </a:prstGeom>
          <a:ln w="50800" cmpd="dbl"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tangolo con singolo angolo ritagliato 50"/>
          <p:cNvSpPr/>
          <p:nvPr/>
        </p:nvSpPr>
        <p:spPr>
          <a:xfrm>
            <a:off x="9532813" y="1527944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3" name="Connettore 2 52"/>
          <p:cNvCxnSpPr/>
          <p:nvPr/>
        </p:nvCxnSpPr>
        <p:spPr>
          <a:xfrm flipH="1">
            <a:off x="9824936" y="2336461"/>
            <a:ext cx="9728" cy="1980640"/>
          </a:xfrm>
          <a:prstGeom prst="straightConnector1">
            <a:avLst/>
          </a:prstGeom>
          <a:ln w="50800" cmpd="dbl"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tangolo con singolo angolo ritagliato 56"/>
          <p:cNvSpPr/>
          <p:nvPr/>
        </p:nvSpPr>
        <p:spPr>
          <a:xfrm>
            <a:off x="5834517" y="446824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9" name="Connettore 2 58"/>
          <p:cNvCxnSpPr/>
          <p:nvPr/>
        </p:nvCxnSpPr>
        <p:spPr>
          <a:xfrm>
            <a:off x="6136368" y="0"/>
            <a:ext cx="0" cy="438815"/>
          </a:xfrm>
          <a:prstGeom prst="straightConnector1">
            <a:avLst/>
          </a:prstGeom>
          <a:ln w="50800" cmpd="dbl"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18"/>
          <p:cNvSpPr txBox="1"/>
          <p:nvPr/>
        </p:nvSpPr>
        <p:spPr>
          <a:xfrm>
            <a:off x="1606961" y="1649219"/>
            <a:ext cx="673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Devices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1000" dirty="0">
                <a:latin typeface="Helvetica" panose="020B0604020202020204" pitchFamily="34" charset="0"/>
                <a:cs typeface="Helvetica" panose="020B0604020202020204" pitchFamily="34" charset="0"/>
              </a:rPr>
              <a:t> by </a:t>
            </a:r>
          </a:p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category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3" name="TextBox 18"/>
          <p:cNvSpPr txBox="1"/>
          <p:nvPr/>
        </p:nvSpPr>
        <p:spPr>
          <a:xfrm>
            <a:off x="9425847" y="1629115"/>
            <a:ext cx="837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>
                <a:latin typeface="Helvetica" panose="020B0604020202020204" pitchFamily="34" charset="0"/>
                <a:cs typeface="Helvetica" panose="020B0604020202020204" pitchFamily="34" charset="0"/>
              </a:rPr>
              <a:t>Assistance </a:t>
            </a:r>
          </a:p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1000" dirty="0">
                <a:latin typeface="Helvetica" panose="020B0604020202020204" pitchFamily="34" charset="0"/>
                <a:cs typeface="Helvetica" panose="020B0604020202020204" pitchFamily="34" charset="0"/>
              </a:rPr>
              <a:t> by </a:t>
            </a:r>
          </a:p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category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4" name="TextBox 18"/>
          <p:cNvSpPr txBox="1"/>
          <p:nvPr/>
        </p:nvSpPr>
        <p:spPr>
          <a:xfrm>
            <a:off x="5809147" y="494606"/>
            <a:ext cx="673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000" dirty="0">
                <a:latin typeface="Helvetica" panose="020B0604020202020204" pitchFamily="34" charset="0"/>
                <a:cs typeface="Helvetica" panose="020B0604020202020204" pitchFamily="34" charset="0"/>
              </a:rPr>
              <a:t>SL </a:t>
            </a:r>
          </a:p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1000" dirty="0">
                <a:latin typeface="Helvetica" panose="020B0604020202020204" pitchFamily="34" charset="0"/>
                <a:cs typeface="Helvetica" panose="020B0604020202020204" pitchFamily="34" charset="0"/>
              </a:rPr>
              <a:t> by </a:t>
            </a:r>
          </a:p>
          <a:p>
            <a:pPr algn="ctr"/>
            <a:r>
              <a:rPr lang="it-IT"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category</a:t>
            </a:r>
            <a:endParaRPr lang="it-IT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4" name="Connettore 4 43"/>
          <p:cNvCxnSpPr>
            <a:endCxn id="7" idx="2"/>
          </p:cNvCxnSpPr>
          <p:nvPr/>
        </p:nvCxnSpPr>
        <p:spPr>
          <a:xfrm flipV="1">
            <a:off x="3558729" y="3725693"/>
            <a:ext cx="2488634" cy="1993905"/>
          </a:xfrm>
          <a:prstGeom prst="bentConnector2">
            <a:avLst/>
          </a:prstGeom>
          <a:ln w="50800" cmpd="dbl"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4 79"/>
          <p:cNvCxnSpPr/>
          <p:nvPr/>
        </p:nvCxnSpPr>
        <p:spPr>
          <a:xfrm rot="10800000" flipV="1">
            <a:off x="6337529" y="4635700"/>
            <a:ext cx="2170668" cy="1694570"/>
          </a:xfrm>
          <a:prstGeom prst="bentConnector3">
            <a:avLst>
              <a:gd name="adj1" fmla="val 88628"/>
            </a:avLst>
          </a:prstGeom>
          <a:ln w="50800" cmpd="dbl">
            <a:solidFill>
              <a:srgbClr val="0141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diritto 86"/>
          <p:cNvCxnSpPr/>
          <p:nvPr/>
        </p:nvCxnSpPr>
        <p:spPr>
          <a:xfrm flipH="1" flipV="1">
            <a:off x="2250335" y="6345085"/>
            <a:ext cx="4112719" cy="3244"/>
          </a:xfrm>
          <a:prstGeom prst="line">
            <a:avLst/>
          </a:prstGeom>
          <a:ln w="50800" cmpd="dbl">
            <a:solidFill>
              <a:srgbClr val="0141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2 89"/>
          <p:cNvCxnSpPr/>
          <p:nvPr/>
        </p:nvCxnSpPr>
        <p:spPr>
          <a:xfrm flipV="1">
            <a:off x="2280543" y="6037360"/>
            <a:ext cx="0" cy="310969"/>
          </a:xfrm>
          <a:prstGeom prst="straightConnector1">
            <a:avLst/>
          </a:prstGeom>
          <a:ln w="50800" cmpd="dbl"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ttangolo 108"/>
          <p:cNvSpPr/>
          <p:nvPr/>
        </p:nvSpPr>
        <p:spPr>
          <a:xfrm>
            <a:off x="908044" y="4417818"/>
            <a:ext cx="415691" cy="137704"/>
          </a:xfrm>
          <a:prstGeom prst="rect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1" name="Connettore 2 110"/>
          <p:cNvCxnSpPr/>
          <p:nvPr/>
        </p:nvCxnSpPr>
        <p:spPr>
          <a:xfrm>
            <a:off x="1073923" y="4585623"/>
            <a:ext cx="668833" cy="398990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ttangolo 111"/>
          <p:cNvSpPr/>
          <p:nvPr/>
        </p:nvSpPr>
        <p:spPr>
          <a:xfrm>
            <a:off x="4958984" y="2172393"/>
            <a:ext cx="415691" cy="137704"/>
          </a:xfrm>
          <a:prstGeom prst="rect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3" name="Connettore 2 112"/>
          <p:cNvCxnSpPr/>
          <p:nvPr/>
        </p:nvCxnSpPr>
        <p:spPr>
          <a:xfrm>
            <a:off x="5253145" y="2360907"/>
            <a:ext cx="323156" cy="355210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ttangolo 113"/>
          <p:cNvSpPr/>
          <p:nvPr/>
        </p:nvSpPr>
        <p:spPr>
          <a:xfrm>
            <a:off x="11025421" y="4538824"/>
            <a:ext cx="415691" cy="137704"/>
          </a:xfrm>
          <a:prstGeom prst="rect">
            <a:avLst/>
          </a:prstGeom>
          <a:solidFill>
            <a:srgbClr val="014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5" name="Connettore 2 114"/>
          <p:cNvCxnSpPr>
            <a:endCxn id="13" idx="3"/>
          </p:cNvCxnSpPr>
          <p:nvPr/>
        </p:nvCxnSpPr>
        <p:spPr>
          <a:xfrm flipH="1">
            <a:off x="10279223" y="4735944"/>
            <a:ext cx="761745" cy="414850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8"/>
          <p:cNvSpPr txBox="1"/>
          <p:nvPr/>
        </p:nvSpPr>
        <p:spPr>
          <a:xfrm>
            <a:off x="1599726" y="3299539"/>
            <a:ext cx="241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I </a:t>
            </a:r>
          </a:p>
        </p:txBody>
      </p:sp>
      <p:sp>
        <p:nvSpPr>
          <p:cNvPr id="119" name="TextBox 18"/>
          <p:cNvSpPr txBox="1"/>
          <p:nvPr/>
        </p:nvSpPr>
        <p:spPr>
          <a:xfrm>
            <a:off x="1539409" y="881314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</a:p>
        </p:txBody>
      </p:sp>
      <p:sp>
        <p:nvSpPr>
          <p:cNvPr id="121" name="TextBox 18"/>
          <p:cNvSpPr txBox="1"/>
          <p:nvPr/>
        </p:nvSpPr>
        <p:spPr>
          <a:xfrm>
            <a:off x="2777333" y="3287210"/>
            <a:ext cx="241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</a:p>
        </p:txBody>
      </p:sp>
      <p:sp>
        <p:nvSpPr>
          <p:cNvPr id="123" name="TextBox 18"/>
          <p:cNvSpPr txBox="1"/>
          <p:nvPr/>
        </p:nvSpPr>
        <p:spPr>
          <a:xfrm>
            <a:off x="9527611" y="752623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</a:p>
        </p:txBody>
      </p:sp>
      <p:sp>
        <p:nvSpPr>
          <p:cNvPr id="124" name="TextBox 18"/>
          <p:cNvSpPr txBox="1"/>
          <p:nvPr/>
        </p:nvSpPr>
        <p:spPr>
          <a:xfrm>
            <a:off x="9443204" y="3280787"/>
            <a:ext cx="241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</a:p>
        </p:txBody>
      </p:sp>
      <p:pic>
        <p:nvPicPr>
          <p:cNvPr id="125" name="Immagine 12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48" y="269833"/>
            <a:ext cx="324823" cy="324823"/>
          </a:xfrm>
          <a:prstGeom prst="rect">
            <a:avLst/>
          </a:prstGeom>
        </p:spPr>
      </p:pic>
      <p:pic>
        <p:nvPicPr>
          <p:cNvPr id="126" name="Immagine 12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410" y="1359924"/>
            <a:ext cx="324823" cy="324823"/>
          </a:xfrm>
          <a:prstGeom prst="rect">
            <a:avLst/>
          </a:prstGeom>
        </p:spPr>
      </p:pic>
      <p:sp>
        <p:nvSpPr>
          <p:cNvPr id="128" name="TextBox 18"/>
          <p:cNvSpPr txBox="1"/>
          <p:nvPr/>
        </p:nvSpPr>
        <p:spPr>
          <a:xfrm>
            <a:off x="6130481" y="1424133"/>
            <a:ext cx="241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</a:p>
        </p:txBody>
      </p:sp>
      <p:sp>
        <p:nvSpPr>
          <p:cNvPr id="129" name="TextBox 18"/>
          <p:cNvSpPr txBox="1"/>
          <p:nvPr/>
        </p:nvSpPr>
        <p:spPr>
          <a:xfrm>
            <a:off x="6146563" y="43098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</a:p>
        </p:txBody>
      </p:sp>
      <p:cxnSp>
        <p:nvCxnSpPr>
          <p:cNvPr id="49" name="Connettore 2 48"/>
          <p:cNvCxnSpPr/>
          <p:nvPr/>
        </p:nvCxnSpPr>
        <p:spPr>
          <a:xfrm flipH="1">
            <a:off x="3558730" y="4709674"/>
            <a:ext cx="2027086" cy="3794"/>
          </a:xfrm>
          <a:prstGeom prst="straightConnector1">
            <a:avLst/>
          </a:prstGeom>
          <a:ln w="50800" cmpd="dbl"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tangolo con singolo angolo ritagliato 80"/>
          <p:cNvSpPr/>
          <p:nvPr/>
        </p:nvSpPr>
        <p:spPr>
          <a:xfrm>
            <a:off x="2794879" y="1527944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TextBox 18"/>
          <p:cNvSpPr txBox="1"/>
          <p:nvPr/>
        </p:nvSpPr>
        <p:spPr>
          <a:xfrm>
            <a:off x="2745641" y="1818851"/>
            <a:ext cx="705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Promotions</a:t>
            </a:r>
            <a:endParaRPr lang="it-IT" sz="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it-IT" sz="800" i="1" dirty="0"/>
          </a:p>
        </p:txBody>
      </p:sp>
      <p:pic>
        <p:nvPicPr>
          <p:cNvPr id="84" name="Immagine 8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53" y="1385585"/>
            <a:ext cx="324823" cy="324823"/>
          </a:xfrm>
          <a:prstGeom prst="rect">
            <a:avLst/>
          </a:prstGeom>
        </p:spPr>
      </p:pic>
      <p:cxnSp>
        <p:nvCxnSpPr>
          <p:cNvPr id="86" name="Connettore 2 85"/>
          <p:cNvCxnSpPr>
            <a:endCxn id="81" idx="3"/>
          </p:cNvCxnSpPr>
          <p:nvPr/>
        </p:nvCxnSpPr>
        <p:spPr>
          <a:xfrm>
            <a:off x="2426141" y="-43638"/>
            <a:ext cx="675321" cy="1571582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/>
          <p:cNvCxnSpPr>
            <a:stCxn id="81" idx="1"/>
          </p:cNvCxnSpPr>
          <p:nvPr/>
        </p:nvCxnSpPr>
        <p:spPr>
          <a:xfrm>
            <a:off x="3101462" y="2331393"/>
            <a:ext cx="3579" cy="1915306"/>
          </a:xfrm>
          <a:prstGeom prst="straightConnector1">
            <a:avLst/>
          </a:prstGeom>
          <a:ln w="50800" cmpd="dbl"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riangolo isoscele 4"/>
          <p:cNvSpPr/>
          <p:nvPr/>
        </p:nvSpPr>
        <p:spPr>
          <a:xfrm rot="16200000">
            <a:off x="1335850" y="5756158"/>
            <a:ext cx="285761" cy="311273"/>
          </a:xfrm>
          <a:prstGeom prst="triangle">
            <a:avLst>
              <a:gd name="adj" fmla="val 99508"/>
            </a:avLst>
          </a:prstGeom>
          <a:solidFill>
            <a:srgbClr val="01417F"/>
          </a:solidFill>
          <a:ln>
            <a:solidFill>
              <a:srgbClr val="01417F">
                <a:alpha val="9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4" name="Connettore 4 53"/>
          <p:cNvCxnSpPr/>
          <p:nvPr/>
        </p:nvCxnSpPr>
        <p:spPr>
          <a:xfrm flipV="1">
            <a:off x="1519238" y="5664537"/>
            <a:ext cx="6943883" cy="857292"/>
          </a:xfrm>
          <a:prstGeom prst="bentConnector3">
            <a:avLst>
              <a:gd name="adj1" fmla="val 85116"/>
            </a:avLst>
          </a:prstGeom>
          <a:ln w="50800" cmpd="dbl"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/>
          <p:cNvCxnSpPr/>
          <p:nvPr/>
        </p:nvCxnSpPr>
        <p:spPr>
          <a:xfrm flipV="1">
            <a:off x="1539409" y="6013304"/>
            <a:ext cx="0" cy="508525"/>
          </a:xfrm>
          <a:prstGeom prst="line">
            <a:avLst/>
          </a:prstGeom>
          <a:ln w="50800" cmpd="dbl">
            <a:solidFill>
              <a:srgbClr val="0141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riangolo isoscele 107"/>
          <p:cNvSpPr/>
          <p:nvPr/>
        </p:nvSpPr>
        <p:spPr>
          <a:xfrm rot="16200000">
            <a:off x="3152182" y="5545394"/>
            <a:ext cx="285761" cy="311273"/>
          </a:xfrm>
          <a:prstGeom prst="triangle">
            <a:avLst>
              <a:gd name="adj" fmla="val 99508"/>
            </a:avLst>
          </a:prstGeom>
          <a:solidFill>
            <a:srgbClr val="01417F"/>
          </a:solidFill>
          <a:ln>
            <a:solidFill>
              <a:srgbClr val="01417F">
                <a:alpha val="9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TextBox 18"/>
          <p:cNvSpPr txBox="1"/>
          <p:nvPr/>
        </p:nvSpPr>
        <p:spPr>
          <a:xfrm>
            <a:off x="1486605" y="2110984"/>
            <a:ext cx="310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F</a:t>
            </a:r>
            <a:endParaRPr lang="it-IT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9" name="TextBox 18"/>
          <p:cNvSpPr txBox="1"/>
          <p:nvPr/>
        </p:nvSpPr>
        <p:spPr>
          <a:xfrm>
            <a:off x="2649306" y="2117221"/>
            <a:ext cx="310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F</a:t>
            </a:r>
            <a:endParaRPr lang="it-IT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5" name="Rettangolo con singolo angolo ritagliato 84"/>
          <p:cNvSpPr/>
          <p:nvPr/>
        </p:nvSpPr>
        <p:spPr>
          <a:xfrm>
            <a:off x="3573278" y="2936133"/>
            <a:ext cx="613166" cy="803449"/>
          </a:xfrm>
          <a:prstGeom prst="snip1Rect">
            <a:avLst/>
          </a:prstGeom>
          <a:noFill/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TextBox 18"/>
          <p:cNvSpPr txBox="1"/>
          <p:nvPr/>
        </p:nvSpPr>
        <p:spPr>
          <a:xfrm>
            <a:off x="3612370" y="3120770"/>
            <a:ext cx="53732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900" dirty="0" err="1">
                <a:latin typeface="Helvetica" panose="020B0604020202020204" pitchFamily="34" charset="0"/>
                <a:cs typeface="Helvetica" panose="020B0604020202020204" pitchFamily="34" charset="0"/>
              </a:rPr>
              <a:t>Buy</a:t>
            </a:r>
            <a:r>
              <a:rPr lang="it-IT" sz="900" dirty="0"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</a:p>
          <a:p>
            <a:pPr algn="ctr"/>
            <a:r>
              <a:rPr lang="it-IT" sz="900" dirty="0">
                <a:latin typeface="Helvetica" panose="020B0604020202020204" pitchFamily="34" charset="0"/>
                <a:cs typeface="Helvetica" panose="020B0604020202020204" pitchFamily="34" charset="0"/>
              </a:rPr>
              <a:t>New</a:t>
            </a:r>
          </a:p>
          <a:p>
            <a:pPr algn="ctr"/>
            <a:r>
              <a:rPr lang="it-IT" sz="900" dirty="0">
                <a:latin typeface="Helvetica" panose="020B0604020202020204" pitchFamily="34" charset="0"/>
                <a:cs typeface="Helvetica" panose="020B0604020202020204" pitchFamily="34" charset="0"/>
              </a:rPr>
              <a:t>Device</a:t>
            </a:r>
          </a:p>
        </p:txBody>
      </p:sp>
      <p:cxnSp>
        <p:nvCxnSpPr>
          <p:cNvPr id="92" name="Connettore 2 91"/>
          <p:cNvCxnSpPr>
            <a:endCxn id="85" idx="1"/>
          </p:cNvCxnSpPr>
          <p:nvPr/>
        </p:nvCxnSpPr>
        <p:spPr>
          <a:xfrm flipV="1">
            <a:off x="3443212" y="3739582"/>
            <a:ext cx="436649" cy="494776"/>
          </a:xfrm>
          <a:prstGeom prst="straightConnector1">
            <a:avLst/>
          </a:prstGeom>
          <a:ln>
            <a:solidFill>
              <a:srgbClr val="0141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/>
          <p:cNvSpPr/>
          <p:nvPr/>
        </p:nvSpPr>
        <p:spPr>
          <a:xfrm>
            <a:off x="6013371" y="2234079"/>
            <a:ext cx="219054" cy="219054"/>
          </a:xfrm>
          <a:prstGeom prst="ellipse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Ovale 92"/>
          <p:cNvSpPr/>
          <p:nvPr/>
        </p:nvSpPr>
        <p:spPr>
          <a:xfrm>
            <a:off x="2061489" y="4809242"/>
            <a:ext cx="219054" cy="219054"/>
          </a:xfrm>
          <a:prstGeom prst="ellipse">
            <a:avLst/>
          </a:prstGeom>
          <a:solidFill>
            <a:srgbClr val="01417F"/>
          </a:solidFill>
          <a:ln>
            <a:solidFill>
              <a:srgbClr val="0141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2" name="Connettore 4 71"/>
          <p:cNvCxnSpPr/>
          <p:nvPr/>
        </p:nvCxnSpPr>
        <p:spPr>
          <a:xfrm rot="5400000">
            <a:off x="5089669" y="4235802"/>
            <a:ext cx="1008597" cy="8360"/>
          </a:xfrm>
          <a:prstGeom prst="bentConnector3">
            <a:avLst>
              <a:gd name="adj1" fmla="val 50000"/>
            </a:avLst>
          </a:prstGeom>
          <a:ln w="50800" cmpd="dbl">
            <a:solidFill>
              <a:srgbClr val="0141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riangolo isoscele 74"/>
          <p:cNvSpPr/>
          <p:nvPr/>
        </p:nvSpPr>
        <p:spPr>
          <a:xfrm rot="16200000">
            <a:off x="5376143" y="3416931"/>
            <a:ext cx="285761" cy="311273"/>
          </a:xfrm>
          <a:prstGeom prst="triangle">
            <a:avLst>
              <a:gd name="adj" fmla="val 99508"/>
            </a:avLst>
          </a:prstGeom>
          <a:solidFill>
            <a:srgbClr val="01417F"/>
          </a:solidFill>
          <a:ln>
            <a:solidFill>
              <a:srgbClr val="01417F">
                <a:alpha val="9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Triangolo isoscele 77"/>
          <p:cNvSpPr/>
          <p:nvPr/>
        </p:nvSpPr>
        <p:spPr>
          <a:xfrm rot="16200000">
            <a:off x="8500246" y="4580308"/>
            <a:ext cx="285761" cy="311273"/>
          </a:xfrm>
          <a:prstGeom prst="triangle">
            <a:avLst>
              <a:gd name="adj" fmla="val 99508"/>
            </a:avLst>
          </a:prstGeom>
          <a:solidFill>
            <a:srgbClr val="01417F"/>
          </a:solidFill>
          <a:ln>
            <a:solidFill>
              <a:srgbClr val="01417F">
                <a:alpha val="9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TextBox 18"/>
          <p:cNvSpPr txBox="1"/>
          <p:nvPr/>
        </p:nvSpPr>
        <p:spPr>
          <a:xfrm>
            <a:off x="3756673" y="2908619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f</a:t>
            </a:r>
          </a:p>
        </p:txBody>
      </p:sp>
      <p:sp>
        <p:nvSpPr>
          <p:cNvPr id="69" name="TextBox 78"/>
          <p:cNvSpPr txBox="1"/>
          <p:nvPr/>
        </p:nvSpPr>
        <p:spPr>
          <a:xfrm>
            <a:off x="3714503" y="6521829"/>
            <a:ext cx="13163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Assistance for[1,10]</a:t>
            </a:r>
            <a:endParaRPr lang="it-IT" sz="1100" u="sng" dirty="0"/>
          </a:p>
        </p:txBody>
      </p:sp>
      <p:sp>
        <p:nvSpPr>
          <p:cNvPr id="70" name="TextBox 78"/>
          <p:cNvSpPr txBox="1"/>
          <p:nvPr/>
        </p:nvSpPr>
        <p:spPr>
          <a:xfrm>
            <a:off x="3662679" y="5413933"/>
            <a:ext cx="1646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/>
              <a:t>Available</a:t>
            </a:r>
            <a:r>
              <a:rPr lang="it-IT" sz="1100" dirty="0"/>
              <a:t> SL service [1,5]</a:t>
            </a:r>
            <a:endParaRPr lang="it-IT" sz="1100" u="sng" dirty="0"/>
          </a:p>
        </p:txBody>
      </p:sp>
      <p:sp>
        <p:nvSpPr>
          <p:cNvPr id="73" name="TextBox 78"/>
          <p:cNvSpPr txBox="1"/>
          <p:nvPr/>
        </p:nvSpPr>
        <p:spPr>
          <a:xfrm>
            <a:off x="3756673" y="4407803"/>
            <a:ext cx="1889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For </a:t>
            </a:r>
            <a:r>
              <a:rPr lang="it-IT" sz="1100" dirty="0" err="1"/>
              <a:t>device</a:t>
            </a:r>
            <a:r>
              <a:rPr lang="it-IT" sz="1100" dirty="0"/>
              <a:t>(s)_1 [1,30]</a:t>
            </a:r>
          </a:p>
        </p:txBody>
      </p:sp>
      <p:sp>
        <p:nvSpPr>
          <p:cNvPr id="74" name="TextBox 78"/>
          <p:cNvSpPr txBox="1"/>
          <p:nvPr/>
        </p:nvSpPr>
        <p:spPr>
          <a:xfrm>
            <a:off x="6845425" y="4328073"/>
            <a:ext cx="1428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For </a:t>
            </a:r>
            <a:r>
              <a:rPr lang="it-IT" sz="1100" dirty="0" err="1"/>
              <a:t>device</a:t>
            </a:r>
            <a:r>
              <a:rPr lang="it-IT" sz="1100" dirty="0"/>
              <a:t>(s)_2 [1,10]</a:t>
            </a:r>
            <a:endParaRPr lang="it-IT" sz="1100" u="sng" dirty="0"/>
          </a:p>
        </p:txBody>
      </p:sp>
      <p:sp>
        <p:nvSpPr>
          <p:cNvPr id="71" name="TextBox 18"/>
          <p:cNvSpPr txBox="1"/>
          <p:nvPr/>
        </p:nvSpPr>
        <p:spPr>
          <a:xfrm>
            <a:off x="3579814" y="3946840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</a:p>
        </p:txBody>
      </p:sp>
      <p:sp>
        <p:nvSpPr>
          <p:cNvPr id="76" name="TextBox 18"/>
          <p:cNvSpPr txBox="1"/>
          <p:nvPr/>
        </p:nvSpPr>
        <p:spPr>
          <a:xfrm>
            <a:off x="5595375" y="5354041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</a:p>
        </p:txBody>
      </p:sp>
      <p:sp>
        <p:nvSpPr>
          <p:cNvPr id="79" name="TextBox 18"/>
          <p:cNvSpPr txBox="1"/>
          <p:nvPr/>
        </p:nvSpPr>
        <p:spPr>
          <a:xfrm>
            <a:off x="5224270" y="4345976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</a:p>
        </p:txBody>
      </p:sp>
      <p:sp>
        <p:nvSpPr>
          <p:cNvPr id="94" name="TextBox 18"/>
          <p:cNvSpPr txBox="1"/>
          <p:nvPr/>
        </p:nvSpPr>
        <p:spPr>
          <a:xfrm>
            <a:off x="6641487" y="4249031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</a:p>
        </p:txBody>
      </p:sp>
      <p:sp>
        <p:nvSpPr>
          <p:cNvPr id="95" name="TextBox 18"/>
          <p:cNvSpPr txBox="1"/>
          <p:nvPr/>
        </p:nvSpPr>
        <p:spPr>
          <a:xfrm>
            <a:off x="2939233" y="901578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</a:p>
        </p:txBody>
      </p:sp>
      <p:sp>
        <p:nvSpPr>
          <p:cNvPr id="96" name="TextBox 18"/>
          <p:cNvSpPr txBox="1"/>
          <p:nvPr/>
        </p:nvSpPr>
        <p:spPr>
          <a:xfrm>
            <a:off x="7170713" y="6144803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649670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620</Words>
  <Application>Microsoft Office PowerPoint</Application>
  <PresentationFormat>Widescreen</PresentationFormat>
  <Paragraphs>307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Tema di Office</vt:lpstr>
      <vt:lpstr>TELECOM ITALIA - TIM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To_do_more_work</dc:title>
  <dc:creator>Marco Santomo, Riccardo Redaelli, Andrea Pasquali</dc:creator>
  <cp:lastModifiedBy>Riccardo Redaelli</cp:lastModifiedBy>
  <cp:revision>58</cp:revision>
  <dcterms:created xsi:type="dcterms:W3CDTF">2016-04-05T11:33:44Z</dcterms:created>
  <dcterms:modified xsi:type="dcterms:W3CDTF">2016-07-19T10:41:36Z</dcterms:modified>
</cp:coreProperties>
</file>