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4" r:id="rId1"/>
    <p:sldMasterId id="2147483847" r:id="rId2"/>
  </p:sldMasterIdLst>
  <p:notesMasterIdLst>
    <p:notesMasterId r:id="rId11"/>
  </p:notesMasterIdLst>
  <p:sldIdLst>
    <p:sldId id="267" r:id="rId3"/>
    <p:sldId id="263" r:id="rId4"/>
    <p:sldId id="265" r:id="rId5"/>
    <p:sldId id="264" r:id="rId6"/>
    <p:sldId id="269" r:id="rId7"/>
    <p:sldId id="268" r:id="rId8"/>
    <p:sldId id="270" r:id="rId9"/>
    <p:sldId id="266" r:id="rId1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316"/>
    <p:restoredTop sz="77946"/>
  </p:normalViewPr>
  <p:slideViewPr>
    <p:cSldViewPr snapToGrid="0" snapToObjects="1">
      <p:cViewPr>
        <p:scale>
          <a:sx n="70" d="100"/>
          <a:sy n="70" d="100"/>
        </p:scale>
        <p:origin x="144" y="2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BA4AF-A2FB-2640-BDFA-31D3688FFCD6}" type="datetimeFigureOut">
              <a:rPr lang="it-IT" smtClean="0"/>
              <a:pPr/>
              <a:t>07/07/16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AFC6D1-46AA-9543-8A4F-DA80D127492B}" type="slidenum">
              <a:rPr lang="it-IT" smtClean="0"/>
              <a:pPr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67919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BE0F0-70EA-4846-9C80-C89BBBEB0E4D}" type="datetimeFigureOut">
              <a:rPr lang="it-IT" smtClean="0"/>
              <a:pPr/>
              <a:t>07/07/16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C08D1-AB28-EE41-BD56-2C1477EC34F6}" type="slidenum">
              <a:rPr lang="it-IT" smtClean="0"/>
              <a:pPr/>
              <a:t>‹n.›</a:t>
            </a:fld>
            <a:endParaRPr lang="it-IT"/>
          </a:p>
        </p:txBody>
      </p:sp>
      <p:pic>
        <p:nvPicPr>
          <p:cNvPr id="7" name="Immagin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695" y="2477837"/>
            <a:ext cx="10058400" cy="2178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907143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BE0F0-70EA-4846-9C80-C89BBBEB0E4D}" type="datetimeFigureOut">
              <a:rPr lang="it-IT" smtClean="0"/>
              <a:pPr/>
              <a:t>07/07/16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C08D1-AB28-EE41-BD56-2C1477EC34F6}" type="slidenum">
              <a:rPr lang="it-IT" smtClean="0"/>
              <a:pPr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64247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BE0F0-70EA-4846-9C80-C89BBBEB0E4D}" type="datetimeFigureOut">
              <a:rPr lang="it-IT" smtClean="0"/>
              <a:pPr/>
              <a:t>07/07/16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C08D1-AB28-EE41-BD56-2C1477EC34F6}" type="slidenum">
              <a:rPr lang="it-IT" smtClean="0"/>
              <a:pPr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4367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BE0F0-70EA-4846-9C80-C89BBBEB0E4D}" type="datetimeFigureOut">
              <a:rPr lang="it-IT" smtClean="0"/>
              <a:pPr/>
              <a:t>07/07/16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C08D1-AB28-EE41-BD56-2C1477EC34F6}" type="slidenum">
              <a:rPr lang="it-IT" smtClean="0"/>
              <a:pPr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049744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6878A-2716-A549-870C-AD49A34C0F05}" type="datetimeFigureOut">
              <a:rPr lang="it-IT" smtClean="0"/>
              <a:pPr/>
              <a:t>07/07/16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97F72-D9FA-6B4F-8469-127A1E149EF0}" type="slidenum">
              <a:rPr lang="it-IT" smtClean="0"/>
              <a:pPr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597045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6878A-2716-A549-870C-AD49A34C0F05}" type="datetimeFigureOut">
              <a:rPr lang="it-IT" smtClean="0"/>
              <a:pPr/>
              <a:t>07/07/16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97F72-D9FA-6B4F-8469-127A1E149EF0}" type="slidenum">
              <a:rPr lang="it-IT" smtClean="0"/>
              <a:pPr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04994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6878A-2716-A549-870C-AD49A34C0F05}" type="datetimeFigureOut">
              <a:rPr lang="it-IT" smtClean="0"/>
              <a:pPr/>
              <a:t>07/07/16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97F72-D9FA-6B4F-8469-127A1E149EF0}" type="slidenum">
              <a:rPr lang="it-IT" smtClean="0"/>
              <a:pPr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802543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6878A-2716-A549-870C-AD49A34C0F05}" type="datetimeFigureOut">
              <a:rPr lang="it-IT" smtClean="0"/>
              <a:pPr/>
              <a:t>07/07/16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97F72-D9FA-6B4F-8469-127A1E149EF0}" type="slidenum">
              <a:rPr lang="it-IT" smtClean="0"/>
              <a:pPr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77538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6878A-2716-A549-870C-AD49A34C0F05}" type="datetimeFigureOut">
              <a:rPr lang="it-IT" smtClean="0"/>
              <a:pPr/>
              <a:t>07/07/16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97F72-D9FA-6B4F-8469-127A1E149EF0}" type="slidenum">
              <a:rPr lang="it-IT" smtClean="0"/>
              <a:pPr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359576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6878A-2716-A549-870C-AD49A34C0F05}" type="datetimeFigureOut">
              <a:rPr lang="it-IT" smtClean="0"/>
              <a:pPr/>
              <a:t>07/07/16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97F72-D9FA-6B4F-8469-127A1E149EF0}" type="slidenum">
              <a:rPr lang="it-IT" smtClean="0"/>
              <a:pPr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989798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6878A-2716-A549-870C-AD49A34C0F05}" type="datetimeFigureOut">
              <a:rPr lang="it-IT" smtClean="0"/>
              <a:pPr/>
              <a:t>07/07/16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97F72-D9FA-6B4F-8469-127A1E149EF0}" type="slidenum">
              <a:rPr lang="it-IT" smtClean="0"/>
              <a:pPr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4247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BE0F0-70EA-4846-9C80-C89BBBEB0E4D}" type="datetimeFigureOut">
              <a:rPr lang="it-IT" smtClean="0"/>
              <a:pPr/>
              <a:t>07/07/16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C08D1-AB28-EE41-BD56-2C1477EC34F6}" type="slidenum">
              <a:rPr lang="it-IT" smtClean="0"/>
              <a:pPr/>
              <a:t>‹n.›</a:t>
            </a:fld>
            <a:endParaRPr lang="it-IT"/>
          </a:p>
        </p:txBody>
      </p:sp>
      <p:grpSp>
        <p:nvGrpSpPr>
          <p:cNvPr id="14" name="Gruppo 13"/>
          <p:cNvGrpSpPr/>
          <p:nvPr userDrawn="1"/>
        </p:nvGrpSpPr>
        <p:grpSpPr>
          <a:xfrm>
            <a:off x="838200" y="476818"/>
            <a:ext cx="10515600" cy="934910"/>
            <a:chOff x="838200" y="731648"/>
            <a:chExt cx="10515600" cy="934910"/>
          </a:xfrm>
        </p:grpSpPr>
        <p:pic>
          <p:nvPicPr>
            <p:cNvPr id="8" name="Immagin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69760" y="731648"/>
              <a:ext cx="4384040" cy="914590"/>
            </a:xfrm>
            <a:prstGeom prst="rect">
              <a:avLst/>
            </a:prstGeom>
          </p:spPr>
        </p:pic>
        <p:cxnSp>
          <p:nvCxnSpPr>
            <p:cNvPr id="10" name="Connettore 1 9"/>
            <p:cNvCxnSpPr/>
            <p:nvPr userDrawn="1"/>
          </p:nvCxnSpPr>
          <p:spPr>
            <a:xfrm flipV="1">
              <a:off x="838200" y="1666558"/>
              <a:ext cx="105156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480198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6878A-2716-A549-870C-AD49A34C0F05}" type="datetimeFigureOut">
              <a:rPr lang="it-IT" smtClean="0"/>
              <a:pPr/>
              <a:t>07/07/16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97F72-D9FA-6B4F-8469-127A1E149EF0}" type="slidenum">
              <a:rPr lang="it-IT" smtClean="0"/>
              <a:pPr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57509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6878A-2716-A549-870C-AD49A34C0F05}" type="datetimeFigureOut">
              <a:rPr lang="it-IT" smtClean="0"/>
              <a:pPr/>
              <a:t>07/07/16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97F72-D9FA-6B4F-8469-127A1E149EF0}" type="slidenum">
              <a:rPr lang="it-IT" smtClean="0"/>
              <a:pPr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89033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6878A-2716-A549-870C-AD49A34C0F05}" type="datetimeFigureOut">
              <a:rPr lang="it-IT" smtClean="0"/>
              <a:pPr/>
              <a:t>07/07/16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97F72-D9FA-6B4F-8469-127A1E149EF0}" type="slidenum">
              <a:rPr lang="it-IT" smtClean="0"/>
              <a:pPr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750959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6878A-2716-A549-870C-AD49A34C0F05}" type="datetimeFigureOut">
              <a:rPr lang="it-IT" smtClean="0"/>
              <a:pPr/>
              <a:t>07/07/16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97F72-D9FA-6B4F-8469-127A1E149EF0}" type="slidenum">
              <a:rPr lang="it-IT" smtClean="0"/>
              <a:pPr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78602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BE0F0-70EA-4846-9C80-C89BBBEB0E4D}" type="datetimeFigureOut">
              <a:rPr lang="it-IT" smtClean="0"/>
              <a:pPr/>
              <a:t>07/07/16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C08D1-AB28-EE41-BD56-2C1477EC34F6}" type="slidenum">
              <a:rPr lang="it-IT" smtClean="0"/>
              <a:pPr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75054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BE0F0-70EA-4846-9C80-C89BBBEB0E4D}" type="datetimeFigureOut">
              <a:rPr lang="it-IT" smtClean="0"/>
              <a:pPr/>
              <a:t>07/07/16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C08D1-AB28-EE41-BD56-2C1477EC34F6}" type="slidenum">
              <a:rPr lang="it-IT" smtClean="0"/>
              <a:pPr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794399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BE0F0-70EA-4846-9C80-C89BBBEB0E4D}" type="datetimeFigureOut">
              <a:rPr lang="it-IT" smtClean="0"/>
              <a:pPr/>
              <a:t>07/07/16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C08D1-AB28-EE41-BD56-2C1477EC34F6}" type="slidenum">
              <a:rPr lang="it-IT" smtClean="0"/>
              <a:pPr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715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BE0F0-70EA-4846-9C80-C89BBBEB0E4D}" type="datetimeFigureOut">
              <a:rPr lang="it-IT" smtClean="0"/>
              <a:pPr/>
              <a:t>07/07/16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C08D1-AB28-EE41-BD56-2C1477EC34F6}" type="slidenum">
              <a:rPr lang="it-IT" smtClean="0"/>
              <a:pPr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435350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BE0F0-70EA-4846-9C80-C89BBBEB0E4D}" type="datetimeFigureOut">
              <a:rPr lang="it-IT" smtClean="0"/>
              <a:pPr/>
              <a:t>07/07/16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C08D1-AB28-EE41-BD56-2C1477EC34F6}" type="slidenum">
              <a:rPr lang="it-IT" smtClean="0"/>
              <a:pPr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781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BE0F0-70EA-4846-9C80-C89BBBEB0E4D}" type="datetimeFigureOut">
              <a:rPr lang="it-IT" smtClean="0"/>
              <a:pPr/>
              <a:t>07/07/16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C08D1-AB28-EE41-BD56-2C1477EC34F6}" type="slidenum">
              <a:rPr lang="it-IT" smtClean="0"/>
              <a:pPr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9902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BE0F0-70EA-4846-9C80-C89BBBEB0E4D}" type="datetimeFigureOut">
              <a:rPr lang="it-IT" smtClean="0"/>
              <a:pPr/>
              <a:t>07/07/16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C08D1-AB28-EE41-BD56-2C1477EC34F6}" type="slidenum">
              <a:rPr lang="it-IT" smtClean="0"/>
              <a:pPr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50309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BE0F0-70EA-4846-9C80-C89BBBEB0E4D}" type="datetimeFigureOut">
              <a:rPr lang="it-IT" smtClean="0"/>
              <a:pPr/>
              <a:t>07/07/16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BC08D1-AB28-EE41-BD56-2C1477EC34F6}" type="slidenum">
              <a:rPr lang="it-IT" smtClean="0"/>
              <a:pPr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11687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4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  <p:sldLayoutId id="214748384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6878A-2716-A549-870C-AD49A34C0F05}" type="datetimeFigureOut">
              <a:rPr lang="it-IT" smtClean="0"/>
              <a:pPr/>
              <a:t>07/07/16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97F72-D9FA-6B4F-8469-127A1E149EF0}" type="slidenum">
              <a:rPr lang="it-IT" smtClean="0"/>
              <a:pPr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36025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Task</a:t>
            </a:r>
          </a:p>
          <a:p>
            <a:pPr lvl="1"/>
            <a:r>
              <a:rPr lang="en-US" sz="2000" dirty="0" smtClean="0"/>
              <a:t>Identify the determinants of bike use</a:t>
            </a:r>
          </a:p>
          <a:p>
            <a:pPr lvl="1"/>
            <a:r>
              <a:rPr lang="en-US" sz="2000" dirty="0" smtClean="0"/>
              <a:t>And predict the best places to put new stations based on high-use expectations</a:t>
            </a:r>
          </a:p>
          <a:p>
            <a:r>
              <a:rPr lang="en-US" sz="2400" dirty="0" smtClean="0"/>
              <a:t>Challenge</a:t>
            </a:r>
          </a:p>
          <a:p>
            <a:pPr lvl="1"/>
            <a:r>
              <a:rPr lang="en-US" sz="2000" dirty="0" smtClean="0"/>
              <a:t>Data doesn’t contain transactional information.   Snapshots of use </a:t>
            </a:r>
            <a:r>
              <a:rPr lang="en-US" sz="2000" dirty="0" err="1" smtClean="0"/>
              <a:t>intermitently</a:t>
            </a:r>
            <a:r>
              <a:rPr lang="en-US" sz="2000" dirty="0" smtClean="0"/>
              <a:t> approximately every 90 minutes.</a:t>
            </a:r>
          </a:p>
          <a:p>
            <a:pPr lvl="1"/>
            <a:r>
              <a:rPr lang="en-US" sz="2000" dirty="0" smtClean="0"/>
              <a:t>And given “30 </a:t>
            </a:r>
            <a:r>
              <a:rPr lang="en-US" sz="2000" dirty="0" err="1" smtClean="0"/>
              <a:t>mins</a:t>
            </a:r>
            <a:r>
              <a:rPr lang="en-US" sz="2000" dirty="0" smtClean="0"/>
              <a:t> free” </a:t>
            </a:r>
            <a:r>
              <a:rPr lang="en-US" sz="2000" dirty="0" err="1" smtClean="0"/>
              <a:t>ToBike</a:t>
            </a:r>
            <a:r>
              <a:rPr lang="en-US" sz="2000" dirty="0" smtClean="0"/>
              <a:t> policy, </a:t>
            </a:r>
            <a:r>
              <a:rPr lang="en-US" sz="2000" i="1" dirty="0" smtClean="0"/>
              <a:t>very likely</a:t>
            </a:r>
            <a:r>
              <a:rPr lang="en-US" sz="2000" dirty="0" smtClean="0"/>
              <a:t> majority of users entire trip will be under 30 minutes.   So between 90 minute data, bikes can go, return, go and return and 90 minutes later: no changes seen.   That station is high use or zero use?</a:t>
            </a:r>
          </a:p>
          <a:p>
            <a:r>
              <a:rPr lang="en-US" sz="2400" dirty="0" smtClean="0"/>
              <a:t>What’s “Use”?</a:t>
            </a:r>
          </a:p>
          <a:p>
            <a:pPr lvl="1"/>
            <a:r>
              <a:rPr lang="en-US" sz="2000" dirty="0" smtClean="0"/>
              <a:t>Without use data, “use” is inferred  by “spaces free”; and over time, observations overlap somewhat, allowing a picture in time of all bikes parked and all bikes out, in  use.</a:t>
            </a:r>
            <a:endParaRPr 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Bike Use Data Exploration</a:t>
            </a:r>
            <a:endParaRPr lang="en-US" dirty="0"/>
          </a:p>
        </p:txBody>
      </p:sp>
      <p:pic>
        <p:nvPicPr>
          <p:cNvPr id="1027" name="Picture 3" descr="C:\Projects\torino\bike_use_by_day_pc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3087" y="4768947"/>
            <a:ext cx="3041271" cy="1658875"/>
          </a:xfrm>
          <a:prstGeom prst="rect">
            <a:avLst/>
          </a:prstGeom>
          <a:noFill/>
        </p:spPr>
      </p:pic>
      <p:pic>
        <p:nvPicPr>
          <p:cNvPr id="1028" name="Picture 4" descr="C:\Projects\torino\bike_use_by_day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3087" y="3130703"/>
            <a:ext cx="3012684" cy="1643282"/>
          </a:xfrm>
          <a:prstGeom prst="rect">
            <a:avLst/>
          </a:prstGeom>
          <a:noFill/>
        </p:spPr>
      </p:pic>
      <p:pic>
        <p:nvPicPr>
          <p:cNvPr id="1029" name="Picture 5" descr="C:\Projects\torino\bike_use1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3087" y="1521872"/>
            <a:ext cx="3052689" cy="1665103"/>
          </a:xfrm>
          <a:prstGeom prst="rect">
            <a:avLst/>
          </a:prstGeom>
          <a:noFill/>
        </p:spPr>
      </p:pic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675771" y="1521871"/>
            <a:ext cx="1669952" cy="465384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1: Mess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2: Ok Pattern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3: Solid Pattern</a:t>
            </a:r>
          </a:p>
          <a:p>
            <a:endParaRPr lang="en-US" dirty="0"/>
          </a:p>
        </p:txBody>
      </p:sp>
      <p:sp>
        <p:nvSpPr>
          <p:cNvPr id="9" name="Content Placeholder 7"/>
          <p:cNvSpPr txBox="1">
            <a:spLocks/>
          </p:cNvSpPr>
          <p:nvPr/>
        </p:nvSpPr>
        <p:spPr>
          <a:xfrm>
            <a:off x="5498122" y="1674271"/>
            <a:ext cx="5855678" cy="465384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2800" dirty="0" smtClean="0"/>
              <a:t>1: Data in time is messy: there’s a pattern, but data don’t align well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 recent months, very irregular data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2800" dirty="0" smtClean="0"/>
              <a:t>2: </a:t>
            </a:r>
            <a:r>
              <a:rPr lang="en-US" sz="2800" baseline="0" dirty="0" smtClean="0"/>
              <a:t>Looking</a:t>
            </a:r>
            <a:r>
              <a:rPr lang="en-US" sz="2800" dirty="0" smtClean="0"/>
              <a:t> at “daily use” means gives some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pattern!  But lots of outliers!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2800" dirty="0" smtClean="0"/>
              <a:t>3: Looking at % shows a pattern: total spaces free / total station size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2800" dirty="0" smtClean="0"/>
              <a:t>But daily aggregates lose time information…and bike use is expected to correlate with times of the day…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108958" y="2588454"/>
            <a:ext cx="536478" cy="50004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and Use Pattern!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334740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Time “Windows” were passed over the data, collecting all stations reporting in the window period and thus a view of all bikes in/out at that 20-minute interval </a:t>
            </a:r>
          </a:p>
          <a:p>
            <a:r>
              <a:rPr lang="en-US" dirty="0" smtClean="0"/>
              <a:t>Usage is highly seasonal and weather dependent</a:t>
            </a:r>
          </a:p>
          <a:p>
            <a:r>
              <a:rPr lang="en-US" dirty="0" smtClean="0"/>
              <a:t>Model has 0.78 R^2 value, plotted in black (right)</a:t>
            </a:r>
          </a:p>
        </p:txBody>
      </p:sp>
      <p:pic>
        <p:nvPicPr>
          <p:cNvPr id="4" name="Picture 2" descr="C:\Projects\torino\toBike_use_plo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72940" y="1690688"/>
            <a:ext cx="6667500" cy="3810000"/>
          </a:xfrm>
          <a:prstGeom prst="rect">
            <a:avLst/>
          </a:prstGeom>
          <a:noFill/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439100" y="5563751"/>
            <a:ext cx="5788572" cy="8286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“Use” fluctuations between 45%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 70% free bike stations over the year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Air Quality: Dropped due to data unavailability</a:t>
            </a:r>
          </a:p>
          <a:p>
            <a:pPr lvl="1"/>
            <a:r>
              <a:rPr lang="en-US" dirty="0" smtClean="0"/>
              <a:t>Shows a guy driving around on a mobile sensor along river and then into mountains</a:t>
            </a:r>
          </a:p>
          <a:p>
            <a:r>
              <a:rPr lang="en-US" dirty="0" smtClean="0"/>
              <a:t>Noise: Dropped due to data unavailability</a:t>
            </a:r>
          </a:p>
          <a:p>
            <a:pPr lvl="1"/>
            <a:r>
              <a:rPr lang="en-US" dirty="0" smtClean="0"/>
              <a:t>Sensors concentrated in areas of the city and no reason why noise in one part of city would affect bike use in another part</a:t>
            </a:r>
          </a:p>
          <a:p>
            <a:pPr lvl="1"/>
            <a:r>
              <a:rPr lang="en-US" dirty="0" smtClean="0"/>
              <a:t>Attempted to look at overall city-level noise (</a:t>
            </a:r>
            <a:r>
              <a:rPr lang="en-US" dirty="0" err="1" smtClean="0"/>
              <a:t>eg</a:t>
            </a:r>
            <a:r>
              <a:rPr lang="en-US" dirty="0" smtClean="0"/>
              <a:t>, noise spikes on New Year and also spikes biked use?).  But data collection too infrequent	</a:t>
            </a:r>
            <a:endParaRPr lang="en-US" dirty="0"/>
          </a:p>
        </p:txBody>
      </p:sp>
      <p:pic>
        <p:nvPicPr>
          <p:cNvPr id="2050" name="Picture 2" descr="C:\Projects\torino\air_quality_micro.png"/>
          <p:cNvPicPr>
            <a:picLocks noChangeAspect="1" noChangeArrowheads="1"/>
          </p:cNvPicPr>
          <p:nvPr/>
        </p:nvPicPr>
        <p:blipFill>
          <a:blip r:embed="rId2"/>
          <a:srcRect l="36576"/>
          <a:stretch>
            <a:fillRect/>
          </a:stretch>
        </p:blipFill>
        <p:spPr bwMode="auto">
          <a:xfrm>
            <a:off x="9636369" y="3223181"/>
            <a:ext cx="2555631" cy="2191196"/>
          </a:xfrm>
          <a:prstGeom prst="rect">
            <a:avLst/>
          </a:prstGeom>
          <a:noFill/>
        </p:spPr>
      </p:pic>
      <p:pic>
        <p:nvPicPr>
          <p:cNvPr id="2051" name="Picture 3" descr="C:\Projects\torino\noise.jpg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2369" y="4158725"/>
            <a:ext cx="2511303" cy="2511303"/>
          </a:xfrm>
          <a:prstGeom prst="rect">
            <a:avLst/>
          </a:prstGeom>
          <a:noFill/>
        </p:spPr>
      </p:pic>
      <p:pic>
        <p:nvPicPr>
          <p:cNvPr id="2052" name="Picture 4" descr="C:\Projects\torino\air_quality_macro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816047" y="2345855"/>
            <a:ext cx="1640644" cy="219119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2000" dirty="0" smtClean="0"/>
              <a:t>System city-level use</a:t>
            </a:r>
          </a:p>
          <a:p>
            <a:pPr marL="971550" lvl="1" indent="-514350">
              <a:buFont typeface="Arial" pitchFamily="34" charset="0"/>
              <a:buChar char="•"/>
            </a:pPr>
            <a:r>
              <a:rPr lang="en-US" sz="2000" dirty="0" smtClean="0"/>
              <a:t>We have good estimates of city-level use for a given day…</a:t>
            </a:r>
          </a:p>
          <a:p>
            <a:pPr marL="514350" indent="-514350">
              <a:buNone/>
            </a:pPr>
            <a:r>
              <a:rPr lang="en-US" sz="2000" dirty="0" smtClean="0"/>
              <a:t>2. Assume: </a:t>
            </a:r>
            <a:r>
              <a:rPr lang="en-US" sz="2000" i="1" dirty="0" smtClean="0"/>
              <a:t>each individual</a:t>
            </a:r>
            <a:r>
              <a:rPr lang="en-US" sz="2000" dirty="0" smtClean="0"/>
              <a:t> station use correlates with overall city-level use.   On a high-use day, popular stations will see maximum use; and even unpopular stations will see above-average use….And on low-use days when it’s snowing and cold, all stations may expect below average use.</a:t>
            </a:r>
          </a:p>
          <a:p>
            <a:pPr marL="514350" indent="-514350">
              <a:buNone/>
            </a:pPr>
            <a:r>
              <a:rPr lang="en-US" sz="2000" dirty="0" smtClean="0"/>
              <a:t>3. Comparing city-level “spaces free” with our 431,105 </a:t>
            </a:r>
            <a:r>
              <a:rPr lang="en-US" sz="2000" dirty="0" err="1" smtClean="0"/>
              <a:t>timeseries</a:t>
            </a:r>
            <a:r>
              <a:rPr lang="en-US" sz="2000" dirty="0" smtClean="0"/>
              <a:t> station-level data “spaces free” and model station use compared to city-use and how nearby features (hospitals, busses, markets) impact above-average and below-average comparisons; while also controlling for weather and seasonal patterns by incorporating results of city-level model </a:t>
            </a:r>
            <a:r>
              <a:rPr lang="en-US" sz="2000" dirty="0" smtClean="0"/>
              <a:t>output</a:t>
            </a:r>
          </a:p>
          <a:p>
            <a:pPr marL="514350" indent="-514350">
              <a:buNone/>
            </a:pPr>
            <a:r>
              <a:rPr lang="en-US" sz="2000" dirty="0" smtClean="0"/>
              <a:t>4. Our </a:t>
            </a:r>
            <a:r>
              <a:rPr lang="en-US" sz="2000" dirty="0"/>
              <a:t>goal is to determinate which features matters in the probability that a given station will be an “high-used” station or not.</a:t>
            </a:r>
          </a:p>
          <a:p>
            <a:pPr marL="514350" indent="-514350">
              <a:buNone/>
            </a:pPr>
            <a:endParaRPr lang="en-US" sz="2000" dirty="0" smtClean="0"/>
          </a:p>
          <a:p>
            <a:pPr marL="514350" indent="-514350">
              <a:buNone/>
            </a:pPr>
            <a:endParaRPr lang="en-US" sz="2000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Results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795875"/>
              </p:ext>
            </p:extLst>
          </p:nvPr>
        </p:nvGraphicFramePr>
        <p:xfrm>
          <a:off x="582168" y="2027953"/>
          <a:ext cx="5507735" cy="4089716"/>
        </p:xfrm>
        <a:graphic>
          <a:graphicData uri="http://schemas.openxmlformats.org/drawingml/2006/table">
            <a:tbl>
              <a:tblPr/>
              <a:tblGrid>
                <a:gridCol w="1947180"/>
                <a:gridCol w="712111"/>
                <a:gridCol w="712111"/>
                <a:gridCol w="712111"/>
                <a:gridCol w="712111"/>
                <a:gridCol w="712111"/>
              </a:tblGrid>
              <a:tr h="231712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Lucida Console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Estimate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Std. Error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 value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Pr(&gt;|t|)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171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Lucida Console"/>
                        </a:rPr>
                        <a:t>(Intercept)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0.555358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0.003008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184.6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&lt; 2e-16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***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171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Lucida Console"/>
                        </a:rPr>
                        <a:t>Mean.TemperatureC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0.003718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0.000272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13.652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&lt; 2e-16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***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171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Lucida Console"/>
                        </a:rPr>
                        <a:t>CloudCover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-0.00229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0.000363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-6.307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3.29E-10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***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171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Lucida Console"/>
                        </a:rPr>
                        <a:t>MeanDew.PointC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0.00178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0.000238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7.468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1.08E-13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***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171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Lucida Console"/>
                        </a:rPr>
                        <a:t>tstormTRUE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Lucida Console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0.008972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0.002006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4.472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8.07E-06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***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171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Lucida Console"/>
                        </a:rPr>
                        <a:t>isWeekendTRUE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-0.00549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0.001367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-4.015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6.11E-05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***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171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Lucida Console"/>
                        </a:rPr>
                        <a:t>seasonspring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Lucida Console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-0.07673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0.001846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-41.567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&lt; 2e-16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***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171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Lucida Console"/>
                        </a:rPr>
                        <a:t>seasonsummer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-0.03031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0.002374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-12.768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&lt; 2e-16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***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171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Lucida Console"/>
                        </a:rPr>
                        <a:t>seasonwinter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-0.07836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0.002214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-35.388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&lt; 2e-16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***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171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Lucida Console"/>
                        </a:rPr>
                        <a:t>precipTRUE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-0.00702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0.001668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-4.209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2.65E-05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***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171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Lucida Console"/>
                        </a:rPr>
                        <a:t>---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2324">
                <a:tc gridSpan="6"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latin typeface="Lucida Console"/>
                        </a:rPr>
                        <a:t>Signif</a:t>
                      </a:r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Lucida Console"/>
                        </a:rPr>
                        <a:t>. codes:  0 ‘***’ 0.001 ‘**’ 0.01 ‘*’ 0.05 ‘.’ 0.1 ‘ ’ 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1712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1712">
                <a:tc gridSpan="6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Lucida Console"/>
                        </a:rPr>
                        <a:t>Residual standard error: 0.03222 on 2776 degrees of freedom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1712">
                <a:tc gridSpan="6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Lucida Console"/>
                        </a:rPr>
                        <a:t>Multiple R-squared:  0.7844,    Adjusted R-squared:  0.7837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1712">
                <a:tc gridSpan="6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Lucida Console"/>
                        </a:rPr>
                        <a:t>F-statistic:  1122 on 9 and 2776 DF,  p-value: &lt; 2.2e-16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673457" y="1512317"/>
            <a:ext cx="4067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Macro Model: </a:t>
            </a:r>
            <a:r>
              <a:rPr lang="en-US" dirty="0" err="1" smtClean="0"/>
              <a:t>toBike</a:t>
            </a:r>
            <a:r>
              <a:rPr lang="en-US" dirty="0" smtClean="0"/>
              <a:t> Use in Turin </a:t>
            </a:r>
            <a:endParaRPr lang="en-US" dirty="0"/>
          </a:p>
        </p:txBody>
      </p:sp>
      <p:graphicFrame>
        <p:nvGraphicFramePr>
          <p:cNvPr id="8" name="Tabel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5444394"/>
              </p:ext>
            </p:extLst>
          </p:nvPr>
        </p:nvGraphicFramePr>
        <p:xfrm>
          <a:off x="6298062" y="2009665"/>
          <a:ext cx="5657087" cy="4332667"/>
        </p:xfrm>
        <a:graphic>
          <a:graphicData uri="http://schemas.openxmlformats.org/drawingml/2006/table">
            <a:tbl>
              <a:tblPr/>
              <a:tblGrid>
                <a:gridCol w="2030428"/>
                <a:gridCol w="817811"/>
                <a:gridCol w="84514"/>
                <a:gridCol w="967183"/>
                <a:gridCol w="625734"/>
                <a:gridCol w="1131417"/>
              </a:tblGrid>
              <a:tr h="175989">
                <a:tc>
                  <a:txBody>
                    <a:bodyPr/>
                    <a:lstStyle/>
                    <a:p>
                      <a:pPr algn="l" fontAlgn="b"/>
                      <a:endParaRPr lang="it-IT" sz="10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 marL="10999" marR="10999" marT="109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Estimate</a:t>
                      </a:r>
                    </a:p>
                  </a:txBody>
                  <a:tcPr marL="10999" marR="10999" marT="109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 marL="10999" marR="10999" marT="109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Std. Error</a:t>
                      </a:r>
                    </a:p>
                  </a:txBody>
                  <a:tcPr marL="10999" marR="10999" marT="109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z value</a:t>
                      </a:r>
                    </a:p>
                  </a:txBody>
                  <a:tcPr marL="10999" marR="10999" marT="109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Pr(&gt;|z|)</a:t>
                      </a:r>
                    </a:p>
                  </a:txBody>
                  <a:tcPr marL="10999" marR="10999" marT="109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5989">
                <a:tc>
                  <a:txBody>
                    <a:bodyPr/>
                    <a:lstStyle/>
                    <a:p>
                      <a:pPr algn="l" fontAlgn="b"/>
                      <a:r>
                        <a:rPr lang="it-IT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(</a:t>
                      </a:r>
                      <a:r>
                        <a:rPr lang="it-IT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Intercept</a:t>
                      </a:r>
                      <a:r>
                        <a:rPr lang="it-IT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)</a:t>
                      </a:r>
                    </a:p>
                  </a:txBody>
                  <a:tcPr marL="10999" marR="10999" marT="109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is-IS" sz="1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2,08E+03</a:t>
                      </a:r>
                    </a:p>
                  </a:txBody>
                  <a:tcPr marL="10999" marR="10999" marT="109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 marL="10999" marR="10999" marT="109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1,07E+03</a:t>
                      </a:r>
                    </a:p>
                  </a:txBody>
                  <a:tcPr marL="10999" marR="10999" marT="109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1.947</a:t>
                      </a:r>
                    </a:p>
                  </a:txBody>
                  <a:tcPr marL="10999" marR="10999" marT="109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0.05155 .</a:t>
                      </a:r>
                    </a:p>
                  </a:txBody>
                  <a:tcPr marL="10999" marR="10999" marT="109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5989">
                <a:tc>
                  <a:txBody>
                    <a:bodyPr/>
                    <a:lstStyle/>
                    <a:p>
                      <a:pPr algn="l" fontAlgn="b"/>
                      <a:r>
                        <a:rPr lang="it-IT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Total_population</a:t>
                      </a:r>
                      <a:endParaRPr lang="it-IT" sz="10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 marL="10999" marR="10999" marT="109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i-FI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-4,71E-02</a:t>
                      </a:r>
                    </a:p>
                  </a:txBody>
                  <a:tcPr marL="10999" marR="10999" marT="109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fi-FI" sz="1200" b="0" i="0" u="none" strike="noStrike">
                        <a:solidFill>
                          <a:srgbClr val="000000"/>
                        </a:solidFill>
                        <a:effectLst/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 marL="10999" marR="10999" marT="109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2,33E-02</a:t>
                      </a:r>
                    </a:p>
                  </a:txBody>
                  <a:tcPr marL="10999" marR="10999" marT="109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-2.025</a:t>
                      </a:r>
                    </a:p>
                  </a:txBody>
                  <a:tcPr marL="10999" marR="10999" marT="109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0.04282 *</a:t>
                      </a:r>
                    </a:p>
                  </a:txBody>
                  <a:tcPr marL="10999" marR="10999" marT="109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5989">
                <a:tc>
                  <a:txBody>
                    <a:bodyPr/>
                    <a:lstStyle/>
                    <a:p>
                      <a:pPr algn="l" fontAlgn="b"/>
                      <a:r>
                        <a:rPr lang="it-IT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perc_stranieri</a:t>
                      </a:r>
                      <a:endParaRPr lang="it-IT" sz="10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 marL="10999" marR="10999" marT="109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is-I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-5,08E+03</a:t>
                      </a:r>
                    </a:p>
                  </a:txBody>
                  <a:tcPr marL="10999" marR="10999" marT="109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 marL="10999" marR="10999" marT="109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2,67E+03</a:t>
                      </a:r>
                    </a:p>
                  </a:txBody>
                  <a:tcPr marL="10999" marR="10999" marT="109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-1.907</a:t>
                      </a:r>
                    </a:p>
                  </a:txBody>
                  <a:tcPr marL="10999" marR="10999" marT="109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0.05647 .</a:t>
                      </a:r>
                    </a:p>
                  </a:txBody>
                  <a:tcPr marL="10999" marR="10999" marT="109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5989">
                <a:tc>
                  <a:txBody>
                    <a:bodyPr/>
                    <a:lstStyle/>
                    <a:p>
                      <a:pPr algn="l" fontAlgn="b"/>
                      <a:r>
                        <a:rPr lang="it-IT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bus_stops</a:t>
                      </a:r>
                      <a:endParaRPr lang="it-IT" sz="10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 marL="10999" marR="10999" marT="109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is-I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-4,53E+01</a:t>
                      </a:r>
                    </a:p>
                  </a:txBody>
                  <a:tcPr marL="10999" marR="10999" marT="109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 marL="10999" marR="10999" marT="109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2,48E+01</a:t>
                      </a:r>
                    </a:p>
                  </a:txBody>
                  <a:tcPr marL="10999" marR="10999" marT="109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-1.829</a:t>
                      </a:r>
                    </a:p>
                  </a:txBody>
                  <a:tcPr marL="10999" marR="10999" marT="109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0.06737 .</a:t>
                      </a:r>
                    </a:p>
                  </a:txBody>
                  <a:tcPr marL="10999" marR="10999" marT="109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5989">
                <a:tc>
                  <a:txBody>
                    <a:bodyPr/>
                    <a:lstStyle/>
                    <a:p>
                      <a:pPr algn="l" fontAlgn="b"/>
                      <a:r>
                        <a:rPr lang="it-IT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average_dist_bus</a:t>
                      </a:r>
                      <a:endParaRPr lang="it-IT" sz="10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 marL="10999" marR="10999" marT="109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is-I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4,06E+00</a:t>
                      </a:r>
                    </a:p>
                  </a:txBody>
                  <a:tcPr marL="10999" marR="10999" marT="109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 marL="10999" marR="10999" marT="109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4,17E+00</a:t>
                      </a:r>
                    </a:p>
                  </a:txBody>
                  <a:tcPr marL="10999" marR="10999" marT="109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0.973</a:t>
                      </a:r>
                    </a:p>
                  </a:txBody>
                  <a:tcPr marL="10999" marR="10999" marT="109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0.33035</a:t>
                      </a:r>
                    </a:p>
                  </a:txBody>
                  <a:tcPr marL="10999" marR="10999" marT="109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5989">
                <a:tc>
                  <a:txBody>
                    <a:bodyPr/>
                    <a:lstStyle/>
                    <a:p>
                      <a:pPr algn="l" fontAlgn="b"/>
                      <a:r>
                        <a:rPr lang="it-IT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num_schools</a:t>
                      </a:r>
                      <a:endParaRPr lang="it-IT" sz="10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 marL="10999" marR="10999" marT="109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i-FI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1,56E+01</a:t>
                      </a:r>
                    </a:p>
                  </a:txBody>
                  <a:tcPr marL="10999" marR="10999" marT="109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 marL="10999" marR="10999" marT="109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4,53E+01</a:t>
                      </a:r>
                    </a:p>
                  </a:txBody>
                  <a:tcPr marL="10999" marR="10999" marT="109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0.344</a:t>
                      </a:r>
                    </a:p>
                  </a:txBody>
                  <a:tcPr marL="10999" marR="10999" marT="109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0.73081</a:t>
                      </a:r>
                    </a:p>
                  </a:txBody>
                  <a:tcPr marL="10999" marR="10999" marT="109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5989">
                <a:tc>
                  <a:txBody>
                    <a:bodyPr/>
                    <a:lstStyle/>
                    <a:p>
                      <a:pPr algn="l" fontAlgn="b"/>
                      <a:r>
                        <a:rPr lang="it-IT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average_dist_school</a:t>
                      </a:r>
                      <a:endParaRPr lang="it-IT" sz="10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 marL="10999" marR="10999" marT="109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is-I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-2,01E+00</a:t>
                      </a:r>
                    </a:p>
                  </a:txBody>
                  <a:tcPr marL="10999" marR="10999" marT="109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fi-FI" sz="1200" b="0" i="0" u="none" strike="noStrike">
                        <a:solidFill>
                          <a:srgbClr val="000000"/>
                        </a:solidFill>
                        <a:effectLst/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 marL="10999" marR="10999" marT="109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1,18E+00</a:t>
                      </a:r>
                    </a:p>
                  </a:txBody>
                  <a:tcPr marL="10999" marR="10999" marT="109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-1.698</a:t>
                      </a:r>
                    </a:p>
                  </a:txBody>
                  <a:tcPr marL="10999" marR="10999" marT="109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0.08953 .</a:t>
                      </a:r>
                    </a:p>
                  </a:txBody>
                  <a:tcPr marL="10999" marR="10999" marT="109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5989">
                <a:tc>
                  <a:txBody>
                    <a:bodyPr/>
                    <a:lstStyle/>
                    <a:p>
                      <a:pPr algn="l" fontAlgn="b"/>
                      <a:r>
                        <a:rPr lang="it-IT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num_mall</a:t>
                      </a:r>
                      <a:endParaRPr lang="it-IT" sz="10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 marL="10999" marR="10999" marT="109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i-FI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-1,43E+03</a:t>
                      </a:r>
                    </a:p>
                  </a:txBody>
                  <a:tcPr marL="10999" marR="10999" marT="109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 marL="10999" marR="10999" marT="109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1,26E+03</a:t>
                      </a:r>
                    </a:p>
                  </a:txBody>
                  <a:tcPr marL="10999" marR="10999" marT="109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-1.134</a:t>
                      </a:r>
                    </a:p>
                  </a:txBody>
                  <a:tcPr marL="10999" marR="10999" marT="109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0.25696</a:t>
                      </a:r>
                    </a:p>
                  </a:txBody>
                  <a:tcPr marL="10999" marR="10999" marT="109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5989">
                <a:tc>
                  <a:txBody>
                    <a:bodyPr/>
                    <a:lstStyle/>
                    <a:p>
                      <a:pPr algn="l" fontAlgn="b"/>
                      <a:r>
                        <a:rPr lang="it-IT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average_dist_mall</a:t>
                      </a:r>
                      <a:endParaRPr lang="it-IT" sz="10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 marL="10999" marR="10999" marT="109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i-FI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7,77E+00</a:t>
                      </a:r>
                    </a:p>
                  </a:txBody>
                  <a:tcPr marL="10999" marR="10999" marT="109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 marL="10999" marR="10999" marT="109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7,25E+00</a:t>
                      </a:r>
                    </a:p>
                  </a:txBody>
                  <a:tcPr marL="10999" marR="10999" marT="109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1.072</a:t>
                      </a:r>
                    </a:p>
                  </a:txBody>
                  <a:tcPr marL="10999" marR="10999" marT="109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0.28391</a:t>
                      </a:r>
                    </a:p>
                  </a:txBody>
                  <a:tcPr marL="10999" marR="10999" marT="109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4008">
                <a:tc>
                  <a:txBody>
                    <a:bodyPr/>
                    <a:lstStyle/>
                    <a:p>
                      <a:pPr algn="l" fontAlgn="b"/>
                      <a:r>
                        <a:rPr lang="it-IT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num_open_air_market</a:t>
                      </a:r>
                      <a:endParaRPr lang="it-IT" sz="10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 marL="10999" marR="10999" marT="109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i-FI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-1,97E+03</a:t>
                      </a:r>
                    </a:p>
                  </a:txBody>
                  <a:tcPr marL="10999" marR="10999" marT="109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fi-FI" sz="1200" b="0" i="0" u="none" strike="noStrike">
                        <a:solidFill>
                          <a:srgbClr val="000000"/>
                        </a:solidFill>
                        <a:effectLst/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 marL="10999" marR="10999" marT="109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4,58E+02</a:t>
                      </a:r>
                    </a:p>
                  </a:txBody>
                  <a:tcPr marL="10999" marR="10999" marT="109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-4.303</a:t>
                      </a:r>
                    </a:p>
                  </a:txBody>
                  <a:tcPr marL="10999" marR="10999" marT="109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1.69e-05 ***</a:t>
                      </a:r>
                    </a:p>
                  </a:txBody>
                  <a:tcPr marL="10999" marR="10999" marT="109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6852">
                <a:tc>
                  <a:txBody>
                    <a:bodyPr/>
                    <a:lstStyle/>
                    <a:p>
                      <a:pPr algn="l" fontAlgn="b"/>
                      <a:r>
                        <a:rPr lang="it-IT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average_dist_open_air_market</a:t>
                      </a:r>
                      <a:endParaRPr lang="it-IT" sz="10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 marL="10999" marR="10999" marT="109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is-I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1,09E+01</a:t>
                      </a:r>
                    </a:p>
                  </a:txBody>
                  <a:tcPr marL="10999" marR="10999" marT="109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 marL="10999" marR="10999" marT="109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2,52E+00</a:t>
                      </a:r>
                    </a:p>
                  </a:txBody>
                  <a:tcPr marL="10999" marR="10999" marT="109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4.308</a:t>
                      </a:r>
                    </a:p>
                  </a:txBody>
                  <a:tcPr marL="10999" marR="10999" marT="109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1.65e-05 ***</a:t>
                      </a:r>
                    </a:p>
                  </a:txBody>
                  <a:tcPr marL="10999" marR="10999" marT="109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5989">
                <a:tc>
                  <a:txBody>
                    <a:bodyPr/>
                    <a:lstStyle/>
                    <a:p>
                      <a:pPr algn="l" fontAlgn="b"/>
                      <a:r>
                        <a:rPr lang="it-IT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num_sale</a:t>
                      </a:r>
                      <a:endParaRPr lang="it-IT" sz="10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 marL="10999" marR="10999" marT="109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is-IS" sz="1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1,08E+02</a:t>
                      </a:r>
                    </a:p>
                  </a:txBody>
                  <a:tcPr marL="10999" marR="10999" marT="109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 marL="10999" marR="10999" marT="109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3,67E+01</a:t>
                      </a:r>
                    </a:p>
                  </a:txBody>
                  <a:tcPr marL="10999" marR="10999" marT="109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2.930</a:t>
                      </a:r>
                    </a:p>
                  </a:txBody>
                  <a:tcPr marL="10999" marR="10999" marT="109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0.00339 **</a:t>
                      </a:r>
                    </a:p>
                  </a:txBody>
                  <a:tcPr marL="10999" marR="10999" marT="109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5989">
                <a:tc>
                  <a:txBody>
                    <a:bodyPr/>
                    <a:lstStyle/>
                    <a:p>
                      <a:pPr algn="l" fontAlgn="b"/>
                      <a:r>
                        <a:rPr lang="it-IT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average_dist_sale</a:t>
                      </a:r>
                      <a:endParaRPr lang="it-IT" sz="10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 marL="10999" marR="10999" marT="109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is-IS" sz="1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-3,82E+00</a:t>
                      </a:r>
                    </a:p>
                  </a:txBody>
                  <a:tcPr marL="10999" marR="10999" marT="109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 marL="10999" marR="10999" marT="109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1,49E+00</a:t>
                      </a:r>
                    </a:p>
                  </a:txBody>
                  <a:tcPr marL="10999" marR="10999" marT="109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-2.558</a:t>
                      </a:r>
                    </a:p>
                  </a:txBody>
                  <a:tcPr marL="10999" marR="10999" marT="109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0.01051 *</a:t>
                      </a:r>
                    </a:p>
                  </a:txBody>
                  <a:tcPr marL="10999" marR="10999" marT="109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5989">
                <a:tc>
                  <a:txBody>
                    <a:bodyPr/>
                    <a:lstStyle/>
                    <a:p>
                      <a:pPr algn="l" fontAlgn="b"/>
                      <a:r>
                        <a:rPr lang="it-IT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num_hosp</a:t>
                      </a:r>
                      <a:endParaRPr lang="it-IT" sz="10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 marL="10999" marR="10999" marT="109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is-IS" sz="1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-1,64E+04</a:t>
                      </a:r>
                    </a:p>
                  </a:txBody>
                  <a:tcPr marL="10999" marR="10999" marT="109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 marL="10999" marR="10999" marT="109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1,19E+04</a:t>
                      </a:r>
                    </a:p>
                  </a:txBody>
                  <a:tcPr marL="10999" marR="10999" marT="109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-1.386</a:t>
                      </a:r>
                    </a:p>
                  </a:txBody>
                  <a:tcPr marL="10999" marR="10999" marT="109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0.16567</a:t>
                      </a:r>
                    </a:p>
                  </a:txBody>
                  <a:tcPr marL="10999" marR="10999" marT="109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5989">
                <a:tc>
                  <a:txBody>
                    <a:bodyPr/>
                    <a:lstStyle/>
                    <a:p>
                      <a:pPr algn="l" fontAlgn="b"/>
                      <a:r>
                        <a:rPr lang="it-IT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average_dist_hosp</a:t>
                      </a:r>
                      <a:endParaRPr lang="it-IT" sz="10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 marL="10999" marR="10999" marT="109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is-IS" sz="1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5,12E+01</a:t>
                      </a:r>
                    </a:p>
                  </a:txBody>
                  <a:tcPr marL="10999" marR="10999" marT="109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 marL="10999" marR="10999" marT="109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3,60E+01</a:t>
                      </a:r>
                    </a:p>
                  </a:txBody>
                  <a:tcPr marL="10999" marR="10999" marT="109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1.422</a:t>
                      </a:r>
                    </a:p>
                  </a:txBody>
                  <a:tcPr marL="10999" marR="10999" marT="109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0.15509</a:t>
                      </a:r>
                    </a:p>
                  </a:txBody>
                  <a:tcPr marL="10999" marR="10999" marT="109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5989">
                <a:tc>
                  <a:txBody>
                    <a:bodyPr/>
                    <a:lstStyle/>
                    <a:p>
                      <a:pPr algn="l" fontAlgn="b"/>
                      <a:r>
                        <a:rPr lang="it-IT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average_dist_hosp</a:t>
                      </a:r>
                      <a:endParaRPr lang="it-IT" sz="10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 marL="10999" marR="10999" marT="109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is-IS" sz="1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5,12E+01</a:t>
                      </a:r>
                    </a:p>
                  </a:txBody>
                  <a:tcPr marL="10999" marR="10999" marT="109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 marL="10999" marR="10999" marT="109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3,60E+01</a:t>
                      </a:r>
                    </a:p>
                  </a:txBody>
                  <a:tcPr marL="10999" marR="10999" marT="109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1.422</a:t>
                      </a:r>
                    </a:p>
                  </a:txBody>
                  <a:tcPr marL="10999" marR="10999" marT="109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0.15509</a:t>
                      </a:r>
                    </a:p>
                  </a:txBody>
                  <a:tcPr marL="10999" marR="10999" marT="109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5989">
                <a:tc>
                  <a:txBody>
                    <a:bodyPr/>
                    <a:lstStyle/>
                    <a:p>
                      <a:pPr algn="ctr" fontAlgn="b"/>
                      <a:endParaRPr lang="it-IT" sz="1000" b="0" i="0" u="none" strike="noStrike">
                        <a:solidFill>
                          <a:srgbClr val="000000"/>
                        </a:solidFill>
                        <a:effectLst/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 marL="10999" marR="10999" marT="109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 marL="10999" marR="10999" marT="109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 marL="10999" marR="10999" marT="109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000"/>
                    </a:p>
                  </a:txBody>
                  <a:tcPr marL="10999" marR="10999" marT="109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 marL="10999" marR="10999" marT="109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t-IT" sz="1000" b="0" i="0" u="none" strike="noStrike">
                        <a:solidFill>
                          <a:srgbClr val="000000"/>
                        </a:solidFill>
                        <a:effectLst/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 marL="10999" marR="10999" marT="109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5989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Signif. codes:  0 ‘***’ 0.001 ‘**’ 0.01 ‘*’ 0.05 ‘.’ 0.1 ‘ ’ 1</a:t>
                      </a:r>
                    </a:p>
                  </a:txBody>
                  <a:tcPr marL="10999" marR="10999" marT="109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it-IT" sz="1000" b="0" i="0" u="none" strike="noStrike">
                        <a:solidFill>
                          <a:srgbClr val="000000"/>
                        </a:solidFill>
                        <a:effectLst/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 marL="10999" marR="10999" marT="109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5989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roc.formula(formula = use ~ prob)</a:t>
                      </a:r>
                    </a:p>
                  </a:txBody>
                  <a:tcPr marL="10999" marR="10999" marT="109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endParaRPr lang="it-IT" sz="1000" b="0" i="0" u="none" strike="noStrike">
                        <a:solidFill>
                          <a:srgbClr val="000000"/>
                        </a:solidFill>
                        <a:effectLst/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 marL="10999" marR="10999" marT="109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it-IT" sz="1000" b="0" i="0" u="none" strike="noStrike">
                        <a:solidFill>
                          <a:srgbClr val="000000"/>
                        </a:solidFill>
                        <a:effectLst/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 marL="10999" marR="10999" marT="109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t-IT" sz="1000" b="0" i="0" u="none" strike="noStrike">
                        <a:solidFill>
                          <a:srgbClr val="000000"/>
                        </a:solidFill>
                        <a:effectLst/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 marL="10999" marR="10999" marT="109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5989">
                <a:tc>
                  <a:txBody>
                    <a:bodyPr/>
                    <a:lstStyle/>
                    <a:p>
                      <a:pPr algn="ctr" fontAlgn="b"/>
                      <a:endParaRPr lang="it-IT" sz="1000" b="0" i="0" u="none" strike="noStrike">
                        <a:solidFill>
                          <a:srgbClr val="000000"/>
                        </a:solidFill>
                        <a:effectLst/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 marL="10999" marR="10999" marT="109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t-IT" sz="1000" b="0" i="0" u="none" strike="noStrike">
                        <a:solidFill>
                          <a:srgbClr val="000000"/>
                        </a:solidFill>
                        <a:effectLst/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 marL="10999" marR="10999" marT="109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endParaRPr lang="it-IT" sz="1000" b="0" i="0" u="none" strike="noStrike">
                        <a:solidFill>
                          <a:srgbClr val="000000"/>
                        </a:solidFill>
                        <a:effectLst/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 marL="10999" marR="10999" marT="109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it-IT" sz="1000" b="0" i="0" u="none" strike="noStrike">
                        <a:solidFill>
                          <a:srgbClr val="000000"/>
                        </a:solidFill>
                        <a:effectLst/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 marL="10999" marR="10999" marT="109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t-IT" sz="1000" b="0" i="0" u="none" strike="noStrike">
                        <a:solidFill>
                          <a:srgbClr val="000000"/>
                        </a:solidFill>
                        <a:effectLst/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 marL="10999" marR="10999" marT="109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5989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Data: prob in 153 controls (use 0) &lt; 305 cases (use 1).</a:t>
                      </a:r>
                    </a:p>
                  </a:txBody>
                  <a:tcPr marL="10999" marR="10999" marT="109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it-IT" sz="1000" b="0" i="0" u="none" strike="noStrike">
                        <a:solidFill>
                          <a:srgbClr val="000000"/>
                        </a:solidFill>
                        <a:effectLst/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 marL="10999" marR="10999" marT="109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5989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it-IT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Console" charset="0"/>
                          <a:ea typeface="Lucida Console" charset="0"/>
                          <a:cs typeface="Lucida Console" charset="0"/>
                        </a:rPr>
                        <a:t>Area under the curve: 0.7632</a:t>
                      </a:r>
                    </a:p>
                  </a:txBody>
                  <a:tcPr marL="10999" marR="10999" marT="109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endParaRPr lang="it-IT" sz="1000" b="0" i="0" u="none" strike="noStrike">
                        <a:solidFill>
                          <a:srgbClr val="000000"/>
                        </a:solidFill>
                        <a:effectLst/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 marL="10999" marR="10999" marT="109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it-IT" sz="10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 marL="10999" marR="10999" marT="109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t-IT" sz="10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charset="0"/>
                        <a:ea typeface="Lucida Console" charset="0"/>
                        <a:cs typeface="Lucida Console" charset="0"/>
                      </a:endParaRPr>
                    </a:p>
                  </a:txBody>
                  <a:tcPr marL="10999" marR="10999" marT="1099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9" name="TextBox 6"/>
          <p:cNvSpPr txBox="1"/>
          <p:nvPr/>
        </p:nvSpPr>
        <p:spPr>
          <a:xfrm>
            <a:off x="6507007" y="1473955"/>
            <a:ext cx="5172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Micro </a:t>
            </a:r>
            <a:r>
              <a:rPr lang="en-US" dirty="0" smtClean="0"/>
              <a:t>Model: </a:t>
            </a:r>
            <a:r>
              <a:rPr lang="en-US" dirty="0"/>
              <a:t>p</a:t>
            </a:r>
            <a:r>
              <a:rPr lang="en-US" dirty="0" smtClean="0"/>
              <a:t>robability to be a “high used” station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High-Low Use Stations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than 50% of the stations are high use…Which means that the stations below the probability mean are </a:t>
            </a:r>
            <a:r>
              <a:rPr lang="en-US" i="1" dirty="0" smtClean="0"/>
              <a:t>really, really</a:t>
            </a:r>
            <a:r>
              <a:rPr lang="en-US" dirty="0" smtClean="0"/>
              <a:t> not used compared to their more popular </a:t>
            </a:r>
            <a:r>
              <a:rPr lang="en-US" dirty="0" smtClean="0"/>
              <a:t>neighbors</a:t>
            </a:r>
          </a:p>
          <a:p>
            <a:endParaRPr lang="en-US" dirty="0"/>
          </a:p>
          <a:p>
            <a:r>
              <a:rPr lang="en-US" dirty="0" smtClean="0"/>
              <a:t>The features that influence the probability to be over </a:t>
            </a:r>
            <a:r>
              <a:rPr lang="en-US" smtClean="0"/>
              <a:t>the “average </a:t>
            </a:r>
            <a:r>
              <a:rPr lang="en-US" dirty="0" smtClean="0"/>
              <a:t>use” seems to be features that identify the city center zone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                         Urban life correlate with higher bike use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Placeholder to add high low use stations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17300" y="581072"/>
            <a:ext cx="10972800" cy="612868"/>
          </a:xfrm>
        </p:spPr>
        <p:txBody>
          <a:bodyPr>
            <a:normAutofit/>
          </a:bodyPr>
          <a:lstStyle/>
          <a:p>
            <a:r>
              <a:rPr lang="it-IT" sz="2300" b="1" dirty="0" smtClean="0">
                <a:solidFill>
                  <a:srgbClr val="004175"/>
                </a:solidFill>
              </a:rPr>
              <a:t>CONCLUSIONS</a:t>
            </a:r>
            <a:endParaRPr lang="it-IT" sz="2300" b="1" dirty="0">
              <a:solidFill>
                <a:srgbClr val="004175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37412" y="3047998"/>
            <a:ext cx="3540586" cy="3311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24292" y="1995489"/>
            <a:ext cx="1913168" cy="1789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0" name="TextBox 39"/>
          <p:cNvSpPr txBox="1"/>
          <p:nvPr/>
        </p:nvSpPr>
        <p:spPr>
          <a:xfrm>
            <a:off x="817300" y="1471774"/>
            <a:ext cx="25778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You asked Where!?</a:t>
            </a:r>
            <a:endParaRPr lang="en-US" sz="2400" dirty="0"/>
          </a:p>
        </p:txBody>
      </p:sp>
      <p:sp>
        <p:nvSpPr>
          <p:cNvPr id="41" name="TextBox 40"/>
          <p:cNvSpPr txBox="1"/>
          <p:nvPr/>
        </p:nvSpPr>
        <p:spPr>
          <a:xfrm>
            <a:off x="3665593" y="2539035"/>
            <a:ext cx="889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Here!</a:t>
            </a:r>
            <a:endParaRPr lang="en-US" sz="2400" dirty="0"/>
          </a:p>
        </p:txBody>
      </p:sp>
      <p:sp>
        <p:nvSpPr>
          <p:cNvPr id="42" name="Oval 41"/>
          <p:cNvSpPr/>
          <p:nvPr/>
        </p:nvSpPr>
        <p:spPr>
          <a:xfrm>
            <a:off x="4465212" y="4644390"/>
            <a:ext cx="274320" cy="274320"/>
          </a:xfrm>
          <a:prstGeom prst="ellipse">
            <a:avLst/>
          </a:prstGeom>
          <a:solidFill>
            <a:srgbClr val="7030A0">
              <a:alpha val="6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1</a:t>
            </a:r>
            <a:endParaRPr lang="en-US" sz="1400" b="1" dirty="0"/>
          </a:p>
        </p:txBody>
      </p:sp>
      <p:sp>
        <p:nvSpPr>
          <p:cNvPr id="44" name="Oval 43"/>
          <p:cNvSpPr/>
          <p:nvPr/>
        </p:nvSpPr>
        <p:spPr>
          <a:xfrm>
            <a:off x="3120802" y="5450205"/>
            <a:ext cx="274320" cy="274320"/>
          </a:xfrm>
          <a:prstGeom prst="ellipse">
            <a:avLst/>
          </a:prstGeom>
          <a:solidFill>
            <a:srgbClr val="7030A0">
              <a:alpha val="6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2</a:t>
            </a:r>
            <a:endParaRPr lang="en-US" sz="1400" b="1" dirty="0"/>
          </a:p>
        </p:txBody>
      </p:sp>
      <p:sp>
        <p:nvSpPr>
          <p:cNvPr id="45" name="Oval 44"/>
          <p:cNvSpPr/>
          <p:nvPr/>
        </p:nvSpPr>
        <p:spPr>
          <a:xfrm>
            <a:off x="3916572" y="5450205"/>
            <a:ext cx="274320" cy="274320"/>
          </a:xfrm>
          <a:prstGeom prst="ellipse">
            <a:avLst/>
          </a:prstGeom>
          <a:solidFill>
            <a:srgbClr val="7030A0">
              <a:alpha val="6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3</a:t>
            </a:r>
            <a:endParaRPr lang="en-US" sz="1400" b="1" dirty="0"/>
          </a:p>
        </p:txBody>
      </p:sp>
      <p:sp>
        <p:nvSpPr>
          <p:cNvPr id="46" name="Oval 45"/>
          <p:cNvSpPr/>
          <p:nvPr/>
        </p:nvSpPr>
        <p:spPr>
          <a:xfrm>
            <a:off x="3708125" y="4212621"/>
            <a:ext cx="274320" cy="274320"/>
          </a:xfrm>
          <a:prstGeom prst="ellipse">
            <a:avLst/>
          </a:prstGeom>
          <a:solidFill>
            <a:srgbClr val="7030A0">
              <a:alpha val="6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4</a:t>
            </a:r>
            <a:endParaRPr lang="en-US" sz="14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6205183" y="3116238"/>
            <a:ext cx="539541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charset="0"/>
              <a:buChar char="•"/>
            </a:pPr>
            <a:r>
              <a:rPr lang="en-US" dirty="0" smtClean="0"/>
              <a:t> #1 new station placement is “</a:t>
            </a:r>
            <a:r>
              <a:rPr lang="en-US" dirty="0" err="1" smtClean="0"/>
              <a:t>Corso</a:t>
            </a:r>
            <a:r>
              <a:rPr lang="en-US" dirty="0" smtClean="0"/>
              <a:t> San Maurizio E </a:t>
            </a:r>
            <a:r>
              <a:rPr lang="en-US" dirty="0" err="1" smtClean="0"/>
              <a:t>Vanchiglia</a:t>
            </a:r>
            <a:r>
              <a:rPr lang="en-US" dirty="0" smtClean="0"/>
              <a:t>” (83% probability to be a “high use” station)</a:t>
            </a:r>
          </a:p>
          <a:p>
            <a:pPr>
              <a:buFont typeface="Arial" charset="0"/>
              <a:buChar char="•"/>
            </a:pP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 Of the 6 proposed station locations, 4 are predicted to have “above average” usage compared to current </a:t>
            </a:r>
            <a:r>
              <a:rPr lang="en-US" dirty="0" err="1" smtClean="0"/>
              <a:t>ToBike</a:t>
            </a:r>
            <a:r>
              <a:rPr lang="en-US" dirty="0" smtClean="0"/>
              <a:t> expectations</a:t>
            </a:r>
          </a:p>
          <a:p>
            <a:pPr>
              <a:buFont typeface="Arial" charset="0"/>
              <a:buChar char="•"/>
            </a:pP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Only 1,2 and 3 have reasonable probability to be “above average”</a:t>
            </a:r>
          </a:p>
          <a:p>
            <a:pPr>
              <a:buFont typeface="Arial" charset="0"/>
              <a:buChar char="•"/>
            </a:pP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4, 5, 6 are at approximately average or below </a:t>
            </a:r>
            <a:endParaRPr lang="en-US" dirty="0"/>
          </a:p>
        </p:txBody>
      </p:sp>
      <p:sp>
        <p:nvSpPr>
          <p:cNvPr id="48" name="Oval 47"/>
          <p:cNvSpPr/>
          <p:nvPr/>
        </p:nvSpPr>
        <p:spPr>
          <a:xfrm>
            <a:off x="4280427" y="4486941"/>
            <a:ext cx="274320" cy="274320"/>
          </a:xfrm>
          <a:prstGeom prst="ellipse">
            <a:avLst/>
          </a:prstGeom>
          <a:solidFill>
            <a:srgbClr val="7030A0">
              <a:alpha val="6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5</a:t>
            </a:r>
            <a:endParaRPr lang="en-US" sz="1400" b="1" dirty="0"/>
          </a:p>
        </p:txBody>
      </p:sp>
      <p:sp>
        <p:nvSpPr>
          <p:cNvPr id="49" name="Oval 48"/>
          <p:cNvSpPr/>
          <p:nvPr/>
        </p:nvSpPr>
        <p:spPr>
          <a:xfrm>
            <a:off x="4396321" y="4860496"/>
            <a:ext cx="274320" cy="274320"/>
          </a:xfrm>
          <a:prstGeom prst="ellipse">
            <a:avLst/>
          </a:prstGeom>
          <a:solidFill>
            <a:srgbClr val="7030A0">
              <a:alpha val="6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6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49870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ersonalizza struttur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375</TotalTime>
  <Words>1011</Words>
  <Application>Microsoft Macintosh PowerPoint</Application>
  <PresentationFormat>Widescreen</PresentationFormat>
  <Paragraphs>221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8</vt:i4>
      </vt:variant>
    </vt:vector>
  </HeadingPairs>
  <TitlesOfParts>
    <vt:vector size="14" baseType="lpstr">
      <vt:lpstr>Calibri</vt:lpstr>
      <vt:lpstr>Calibri Light</vt:lpstr>
      <vt:lpstr>Lucida Console</vt:lpstr>
      <vt:lpstr>Arial</vt:lpstr>
      <vt:lpstr>Tema di Office</vt:lpstr>
      <vt:lpstr>Personalizza struttura</vt:lpstr>
      <vt:lpstr>Presentazione di PowerPoint</vt:lpstr>
      <vt:lpstr>Bike Use Data Exploration</vt:lpstr>
      <vt:lpstr>Time and Use Pattern!</vt:lpstr>
      <vt:lpstr>Presentazione di PowerPoint</vt:lpstr>
      <vt:lpstr>Model Theory</vt:lpstr>
      <vt:lpstr>Model Results</vt:lpstr>
      <vt:lpstr>High-Low Use Stations</vt:lpstr>
      <vt:lpstr>CONCLUSIONS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TITOLO PROGETTO</dc:title>
  <dc:creator>Utente di Microsoft Office</dc:creator>
  <cp:lastModifiedBy>Utente di Microsoft Office</cp:lastModifiedBy>
  <cp:revision>45</cp:revision>
  <dcterms:created xsi:type="dcterms:W3CDTF">2016-06-23T10:46:57Z</dcterms:created>
  <dcterms:modified xsi:type="dcterms:W3CDTF">2016-07-07T18:16:49Z</dcterms:modified>
</cp:coreProperties>
</file>