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61" r:id="rId4"/>
    <p:sldId id="259" r:id="rId5"/>
    <p:sldId id="262" r:id="rId6"/>
    <p:sldId id="263" r:id="rId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6271F04-8770-49B5-BBF4-E984F93D554B}">
  <a:tblStyle styleId="{86271F04-8770-49B5-BBF4-E984F93D554B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5">
              <a:alpha val="20000"/>
            </a:schemeClr>
          </a:solidFill>
        </a:fill>
      </a:tcStyle>
    </a:band1V>
    <a:band2V>
      <a:tcTxStyle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508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/>
      <a:tcStyle>
        <a:tcBdr>
          <a:bottom>
            <a:ln w="254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693496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f8540ad0c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7" name="Google Shape;107;gf8540ad0c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f8540ad0c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7" name="Google Shape;107;gf8540ad0c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933681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f8540ad0c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7" name="Google Shape;107;gf8540ad0c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169762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google.it/url?sa=i&amp;rct=j&amp;q=&amp;esrc=s&amp;source=images&amp;cd=&amp;ved=0ahUKEwjkgqfj17PRAhUDWRQKHWoNBLQQjRwIBw&amp;url=http://aba.mit.edu/&amp;bvm=bv.142059868,d.ZGg&amp;psig=AFQjCNFABgMHFDdXeidp92obAOOOw7DF1g&amp;ust=1484003979123911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google.it/url?sa=i&amp;rct=j&amp;q=&amp;esrc=s&amp;source=images&amp;cd=&amp;ved=0ahUKEwjkgqfj17PRAhUDWRQKHWoNBLQQjRwIBw&amp;url=http://aba.mit.edu/&amp;bvm=bv.142059868,d.ZGg&amp;psig=AFQjCNFABgMHFDdXeidp92obAOOOw7DF1g&amp;ust=1484003979123911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google.it/url?sa=i&amp;rct=j&amp;q=&amp;esrc=s&amp;source=images&amp;cd=&amp;ved=0ahUKEwjkgqfj17PRAhUDWRQKHWoNBLQQjRwIBw&amp;url=http://aba.mit.edu/&amp;bvm=bv.142059868,d.ZGg&amp;psig=AFQjCNFABgMHFDdXeidp92obAOOOw7DF1g&amp;ust=1484003979123911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google.it/url?sa=i&amp;rct=j&amp;q=&amp;esrc=s&amp;source=images&amp;cd=&amp;ved=0ahUKEwjkgqfj17PRAhUDWRQKHWoNBLQQjRwIBw&amp;url=http://aba.mit.edu/&amp;bvm=bv.142059868,d.ZGg&amp;psig=AFQjCNFABgMHFDdXeidp92obAOOOw7DF1g&amp;ust=1484003979123911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google.it/url?sa=i&amp;rct=j&amp;q=&amp;esrc=s&amp;source=images&amp;cd=&amp;ved=0ahUKEwjkgqfj17PRAhUDWRQKHWoNBLQQjRwIBw&amp;url=http://aba.mit.edu/&amp;bvm=bv.142059868,d.ZGg&amp;psig=AFQjCNFABgMHFDdXeidp92obAOOOw7DF1g&amp;ust=1484003979123911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google.it/url?sa=i&amp;rct=j&amp;q=&amp;esrc=s&amp;source=images&amp;cd=&amp;ved=0ahUKEwjkgqfj17PRAhUDWRQKHWoNBLQQjRwIBw&amp;url=http://aba.mit.edu/&amp;bvm=bv.142059868,d.ZGg&amp;psig=AFQjCNFABgMHFDdXeidp92obAOOOw7DF1g&amp;ust=1484003979123911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google.it/url?sa=i&amp;rct=j&amp;q=&amp;esrc=s&amp;source=images&amp;cd=&amp;ved=0ahUKEwjkgqfj17PRAhUDWRQKHWoNBLQQjRwIBw&amp;url=http://aba.mit.edu/&amp;bvm=bv.142059868,d.ZGg&amp;psig=AFQjCNFABgMHFDdXeidp92obAOOOw7DF1g&amp;ust=1484003979123911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4665829"/>
            <a:ext cx="9159115" cy="482399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8" y="3270628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>
                <a:latin typeface="Verdana"/>
                <a:ea typeface="Verdana"/>
                <a:cs typeface="Verdana"/>
                <a:sym typeface="Verdan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6810543" y="469996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‹N›</a:t>
            </a:fld>
            <a:endParaRPr/>
          </a:p>
        </p:txBody>
      </p:sp>
      <p:pic>
        <p:nvPicPr>
          <p:cNvPr id="14" name="Google Shape;14;p2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86342" y="4666625"/>
            <a:ext cx="1350057" cy="34625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  <a:reflection endPos="30000" dist="38100" dir="5400000" fadeDir="5400012" sy="-100000" algn="bl" rotWithShape="0"/>
          </a:effectLst>
        </p:spPr>
      </p:pic>
      <p:sp>
        <p:nvSpPr>
          <p:cNvPr id="15" name="Google Shape;15;p2"/>
          <p:cNvSpPr txBox="1">
            <a:spLocks noGrp="1"/>
          </p:cNvSpPr>
          <p:nvPr>
            <p:ph type="body" idx="2"/>
          </p:nvPr>
        </p:nvSpPr>
        <p:spPr>
          <a:xfrm>
            <a:off x="1669312" y="4688958"/>
            <a:ext cx="4455041" cy="447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>
            <a:lvl1pPr marL="457200" lvl="0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olo e contenuto" type="obj">
  <p:cSld name="OBJEC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>
            <a:off x="311700" y="202019"/>
            <a:ext cx="8520600" cy="83997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body" idx="1"/>
          </p:nvPr>
        </p:nvSpPr>
        <p:spPr>
          <a:xfrm>
            <a:off x="311700" y="1299411"/>
            <a:ext cx="8520600" cy="32694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400"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2200">
                <a:latin typeface="Verdana"/>
                <a:ea typeface="Verdana"/>
                <a:cs typeface="Verdana"/>
                <a:sym typeface="Verdana"/>
              </a:defRPr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 sz="2000">
                <a:latin typeface="Verdana"/>
                <a:ea typeface="Verdana"/>
                <a:cs typeface="Verdana"/>
                <a:sym typeface="Verdana"/>
              </a:defRPr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 sz="1800">
                <a:latin typeface="Verdana"/>
                <a:ea typeface="Verdana"/>
                <a:cs typeface="Verdana"/>
                <a:sym typeface="Verdana"/>
              </a:defRPr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1600">
                <a:latin typeface="Verdana"/>
                <a:ea typeface="Verdana"/>
                <a:cs typeface="Verdana"/>
                <a:sym typeface="Verdana"/>
              </a:defRPr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dt" idx="10"/>
          </p:nvPr>
        </p:nvSpPr>
        <p:spPr>
          <a:xfrm>
            <a:off x="457200" y="14288"/>
            <a:ext cx="2895600" cy="246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ftr" idx="11"/>
          </p:nvPr>
        </p:nvSpPr>
        <p:spPr>
          <a:xfrm>
            <a:off x="3429000" y="14288"/>
            <a:ext cx="4114800" cy="246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/>
          <p:nvPr/>
        </p:nvSpPr>
        <p:spPr>
          <a:xfrm>
            <a:off x="0" y="4665829"/>
            <a:ext cx="9159115" cy="482399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0" y="-603"/>
            <a:ext cx="9144000" cy="1153079"/>
          </a:xfrm>
          <a:prstGeom prst="rect">
            <a:avLst/>
          </a:prstGeom>
          <a:solidFill>
            <a:srgbClr val="777777"/>
          </a:solidFill>
          <a:ln>
            <a:noFill/>
          </a:ln>
        </p:spPr>
        <p:txBody>
          <a:bodyPr spcFirstLastPara="1" wrap="square" lIns="540000" tIns="91425" rIns="360000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311700" y="1301857"/>
            <a:ext cx="8520600" cy="32670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2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20" name="Google Shape;20;p3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86342" y="4666625"/>
            <a:ext cx="1350057" cy="34625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  <a:reflection endPos="30000" dist="38100" dir="5400000" fadeDir="5400012" sy="-100000" algn="bl" rotWithShape="0"/>
          </a:effectLst>
        </p:spPr>
      </p:pic>
      <p:sp>
        <p:nvSpPr>
          <p:cNvPr id="21" name="Google Shape;21;p3"/>
          <p:cNvSpPr txBox="1">
            <a:spLocks noGrp="1"/>
          </p:cNvSpPr>
          <p:nvPr>
            <p:ph type="sldNum" idx="12"/>
          </p:nvPr>
        </p:nvSpPr>
        <p:spPr>
          <a:xfrm>
            <a:off x="6810543" y="469996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‹N›</a:t>
            </a:fld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body" idx="2"/>
          </p:nvPr>
        </p:nvSpPr>
        <p:spPr>
          <a:xfrm>
            <a:off x="1669312" y="4688958"/>
            <a:ext cx="4455041" cy="447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>
            <a:lvl1pPr marL="457200" lvl="0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200"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0" y="4665829"/>
            <a:ext cx="9159115" cy="482399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" name="Google Shape;32;p5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86342" y="4666625"/>
            <a:ext cx="1350057" cy="34625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  <a:reflection endPos="30000" dist="38100" dir="5400000" fadeDir="5400012" sy="-100000" algn="bl" rotWithShape="0"/>
          </a:effectLst>
        </p:spPr>
      </p:pic>
      <p:sp>
        <p:nvSpPr>
          <p:cNvPr id="33" name="Google Shape;33;p5"/>
          <p:cNvSpPr txBox="1">
            <a:spLocks noGrp="1"/>
          </p:cNvSpPr>
          <p:nvPr>
            <p:ph type="sldNum" idx="12"/>
          </p:nvPr>
        </p:nvSpPr>
        <p:spPr>
          <a:xfrm>
            <a:off x="6810543" y="469996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‹N›</a:t>
            </a:fld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1"/>
          </p:nvPr>
        </p:nvSpPr>
        <p:spPr>
          <a:xfrm>
            <a:off x="1669312" y="4688958"/>
            <a:ext cx="4455041" cy="447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>
            <a:lvl1pPr marL="457200" lvl="0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body" idx="1"/>
          </p:nvPr>
        </p:nvSpPr>
        <p:spPr>
          <a:xfrm>
            <a:off x="311700" y="1249429"/>
            <a:ext cx="3999900" cy="33194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Noto Sans Symbols"/>
              <a:buChar char="❑"/>
              <a:defRPr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body" idx="2"/>
          </p:nvPr>
        </p:nvSpPr>
        <p:spPr>
          <a:xfrm>
            <a:off x="4832400" y="1249429"/>
            <a:ext cx="3999900" cy="33194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8" name="Google Shape;38;p6"/>
          <p:cNvSpPr/>
          <p:nvPr/>
        </p:nvSpPr>
        <p:spPr>
          <a:xfrm>
            <a:off x="0" y="4665829"/>
            <a:ext cx="9159115" cy="482399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9" name="Google Shape;39;p6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86342" y="4666625"/>
            <a:ext cx="1350057" cy="34625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  <a:reflection endPos="30000" dist="38100" dir="5400000" fadeDir="5400012" sy="-100000" algn="bl" rotWithShape="0"/>
          </a:effectLst>
        </p:spPr>
      </p:pic>
      <p:sp>
        <p:nvSpPr>
          <p:cNvPr id="40" name="Google Shape;40;p6"/>
          <p:cNvSpPr txBox="1">
            <a:spLocks noGrp="1"/>
          </p:cNvSpPr>
          <p:nvPr>
            <p:ph type="sldNum" idx="12"/>
          </p:nvPr>
        </p:nvSpPr>
        <p:spPr>
          <a:xfrm>
            <a:off x="6810543" y="469996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‹N›</a:t>
            </a:fld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0" y="-603"/>
            <a:ext cx="9144000" cy="1153079"/>
          </a:xfrm>
          <a:prstGeom prst="rect">
            <a:avLst/>
          </a:prstGeom>
          <a:solidFill>
            <a:srgbClr val="777777"/>
          </a:solidFill>
          <a:ln>
            <a:noFill/>
          </a:ln>
        </p:spPr>
        <p:txBody>
          <a:bodyPr spcFirstLastPara="1" wrap="square" lIns="540000" tIns="91425" rIns="360000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3"/>
          </p:nvPr>
        </p:nvSpPr>
        <p:spPr>
          <a:xfrm>
            <a:off x="1669312" y="4688958"/>
            <a:ext cx="4455041" cy="447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>
            <a:lvl1pPr marL="457200" lvl="0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2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5" name="Google Shape;45;p7"/>
          <p:cNvSpPr/>
          <p:nvPr/>
        </p:nvSpPr>
        <p:spPr>
          <a:xfrm>
            <a:off x="0" y="4665829"/>
            <a:ext cx="9159115" cy="482399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6" name="Google Shape;46;p7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86342" y="4666625"/>
            <a:ext cx="1350057" cy="34625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  <a:reflection endPos="30000" dist="38100" dir="5400000" fadeDir="5400012" sy="-100000" algn="bl" rotWithShape="0"/>
          </a:effectLst>
        </p:spPr>
      </p:pic>
      <p:sp>
        <p:nvSpPr>
          <p:cNvPr id="47" name="Google Shape;47;p7"/>
          <p:cNvSpPr txBox="1">
            <a:spLocks noGrp="1"/>
          </p:cNvSpPr>
          <p:nvPr>
            <p:ph type="sldNum" idx="12"/>
          </p:nvPr>
        </p:nvSpPr>
        <p:spPr>
          <a:xfrm>
            <a:off x="6810543" y="469996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‹N›</a:t>
            </a:fld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title"/>
          </p:nvPr>
        </p:nvSpPr>
        <p:spPr>
          <a:xfrm>
            <a:off x="0" y="-603"/>
            <a:ext cx="9144000" cy="1153079"/>
          </a:xfrm>
          <a:prstGeom prst="rect">
            <a:avLst/>
          </a:prstGeom>
          <a:solidFill>
            <a:srgbClr val="777777"/>
          </a:solidFill>
          <a:ln>
            <a:noFill/>
          </a:ln>
        </p:spPr>
        <p:txBody>
          <a:bodyPr spcFirstLastPara="1" wrap="square" lIns="540000" tIns="91425" rIns="360000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2"/>
          </p:nvPr>
        </p:nvSpPr>
        <p:spPr>
          <a:xfrm>
            <a:off x="1669312" y="4688958"/>
            <a:ext cx="4455041" cy="447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>
            <a:lvl1pPr marL="457200" lvl="0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5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52" name="Google Shape;52;p8"/>
          <p:cNvSpPr/>
          <p:nvPr/>
        </p:nvSpPr>
        <p:spPr>
          <a:xfrm>
            <a:off x="0" y="4665829"/>
            <a:ext cx="9159115" cy="482399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3" name="Google Shape;53;p8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86342" y="4666625"/>
            <a:ext cx="1350057" cy="34625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  <a:reflection endPos="30000" dist="38100" dir="5400000" fadeDir="5400012" sy="-100000" algn="bl" rotWithShape="0"/>
          </a:effectLst>
        </p:spPr>
      </p:pic>
      <p:sp>
        <p:nvSpPr>
          <p:cNvPr id="54" name="Google Shape;54;p8"/>
          <p:cNvSpPr txBox="1">
            <a:spLocks noGrp="1"/>
          </p:cNvSpPr>
          <p:nvPr>
            <p:ph type="sldNum" idx="12"/>
          </p:nvPr>
        </p:nvSpPr>
        <p:spPr>
          <a:xfrm>
            <a:off x="6810543" y="469996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‹N›</a:t>
            </a:fld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body" idx="1"/>
          </p:nvPr>
        </p:nvSpPr>
        <p:spPr>
          <a:xfrm>
            <a:off x="1669312" y="4688958"/>
            <a:ext cx="4455041" cy="447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>
            <a:lvl1pPr marL="457200" lvl="0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200">
                <a:solidFill>
                  <a:schemeClr val="dk1"/>
                </a:solidFill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9"/>
          <p:cNvSpPr/>
          <p:nvPr/>
        </p:nvSpPr>
        <p:spPr>
          <a:xfrm>
            <a:off x="0" y="4665829"/>
            <a:ext cx="9159115" cy="482399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2" name="Google Shape;62;p9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86342" y="4666625"/>
            <a:ext cx="1350057" cy="34625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  <a:reflection endPos="30000" dist="38100" dir="5400000" fadeDir="5400012" sy="-100000" algn="bl" rotWithShape="0"/>
          </a:effectLst>
        </p:spPr>
      </p:pic>
      <p:sp>
        <p:nvSpPr>
          <p:cNvPr id="63" name="Google Shape;63;p9"/>
          <p:cNvSpPr txBox="1">
            <a:spLocks noGrp="1"/>
          </p:cNvSpPr>
          <p:nvPr>
            <p:ph type="sldNum" idx="12"/>
          </p:nvPr>
        </p:nvSpPr>
        <p:spPr>
          <a:xfrm>
            <a:off x="6810543" y="469996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‹N›</a:t>
            </a:fld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3"/>
          </p:nvPr>
        </p:nvSpPr>
        <p:spPr>
          <a:xfrm>
            <a:off x="1669312" y="4688958"/>
            <a:ext cx="4455041" cy="447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>
            <a:lvl1pPr marL="457200" lvl="0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202019"/>
            <a:ext cx="8520600" cy="83997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99411"/>
            <a:ext cx="8520600" cy="32694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US" dirty="0"/>
              <a:t>SQLite e Flutter</a:t>
            </a:r>
            <a:endParaRPr dirty="0"/>
          </a:p>
        </p:txBody>
      </p:sp>
      <p:sp>
        <p:nvSpPr>
          <p:cNvPr id="85" name="Google Shape;85;p14"/>
          <p:cNvSpPr txBox="1">
            <a:spLocks noGrp="1"/>
          </p:cNvSpPr>
          <p:nvPr>
            <p:ph type="subTitle" idx="1"/>
          </p:nvPr>
        </p:nvSpPr>
        <p:spPr>
          <a:xfrm>
            <a:off x="311708" y="3270628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dirty="0"/>
              <a:t>Riccardo Santarossa</a:t>
            </a:r>
            <a:endParaRPr dirty="0"/>
          </a:p>
          <a:p>
            <a:pPr marL="45720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dirty="0" err="1"/>
              <a:t>Classe</a:t>
            </a:r>
            <a:r>
              <a:rPr lang="en-US" dirty="0"/>
              <a:t> 5BIA</a:t>
            </a:r>
            <a:endParaRPr dirty="0"/>
          </a:p>
          <a:p>
            <a:pPr marL="45720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dirty="0" err="1"/>
              <a:t>a.s.</a:t>
            </a:r>
            <a:r>
              <a:rPr lang="en-US" dirty="0"/>
              <a:t> 2021-22</a:t>
            </a:r>
            <a:endParaRPr dirty="0"/>
          </a:p>
        </p:txBody>
      </p:sp>
      <p:sp>
        <p:nvSpPr>
          <p:cNvPr id="86" name="Google Shape;86;p14"/>
          <p:cNvSpPr txBox="1">
            <a:spLocks noGrp="1"/>
          </p:cNvSpPr>
          <p:nvPr>
            <p:ph type="body" idx="2"/>
          </p:nvPr>
        </p:nvSpPr>
        <p:spPr>
          <a:xfrm>
            <a:off x="1669312" y="4688958"/>
            <a:ext cx="4455041" cy="447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/>
              <a:t>SQLite e Flutter</a:t>
            </a:r>
            <a:endParaRPr dirty="0"/>
          </a:p>
        </p:txBody>
      </p:sp>
      <p:pic>
        <p:nvPicPr>
          <p:cNvPr id="87" name="Google Shape;8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2775" y="37525"/>
            <a:ext cx="3912401" cy="2944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9025" y="4680625"/>
            <a:ext cx="447575" cy="44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5"/>
          <p:cNvSpPr txBox="1">
            <a:spLocks noGrp="1"/>
          </p:cNvSpPr>
          <p:nvPr>
            <p:ph type="title"/>
          </p:nvPr>
        </p:nvSpPr>
        <p:spPr>
          <a:xfrm>
            <a:off x="0" y="-603"/>
            <a:ext cx="9144000" cy="1153079"/>
          </a:xfrm>
          <a:prstGeom prst="rect">
            <a:avLst/>
          </a:prstGeom>
          <a:solidFill>
            <a:srgbClr val="777777"/>
          </a:solidFill>
          <a:ln>
            <a:noFill/>
          </a:ln>
        </p:spPr>
        <p:txBody>
          <a:bodyPr spcFirstLastPara="1" wrap="square" lIns="540000" tIns="91425" rIns="360000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dirty="0" err="1"/>
              <a:t>Introduzione</a:t>
            </a:r>
            <a:endParaRPr dirty="0"/>
          </a:p>
        </p:txBody>
      </p:sp>
      <p:sp>
        <p:nvSpPr>
          <p:cNvPr id="94" name="Google Shape;94;p15"/>
          <p:cNvSpPr txBox="1">
            <a:spLocks noGrp="1"/>
          </p:cNvSpPr>
          <p:nvPr>
            <p:ph type="body" idx="1"/>
          </p:nvPr>
        </p:nvSpPr>
        <p:spPr>
          <a:xfrm>
            <a:off x="311700" y="1301858"/>
            <a:ext cx="8520600" cy="13741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Il </a:t>
            </a:r>
            <a:r>
              <a:rPr lang="en-US" dirty="0" err="1"/>
              <a:t>progetto</a:t>
            </a:r>
            <a:r>
              <a:rPr lang="en-US" dirty="0"/>
              <a:t> </a:t>
            </a:r>
            <a:r>
              <a:rPr lang="it-IT" dirty="0"/>
              <a:t>è costituito da un’applicazione creata nel framework Flutter, a cui è stato collegato un database di tipo </a:t>
            </a:r>
            <a:r>
              <a:rPr lang="it-IT" dirty="0" err="1"/>
              <a:t>SQLite</a:t>
            </a:r>
            <a:r>
              <a:rPr lang="it-IT" dirty="0"/>
              <a:t> </a:t>
            </a:r>
            <a:r>
              <a:rPr lang="en-US" dirty="0"/>
              <a:t>.</a:t>
            </a:r>
            <a:endParaRPr dirty="0"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</p:txBody>
      </p:sp>
      <p:sp>
        <p:nvSpPr>
          <p:cNvPr id="95" name="Google Shape;95;p15"/>
          <p:cNvSpPr txBox="1">
            <a:spLocks noGrp="1"/>
          </p:cNvSpPr>
          <p:nvPr>
            <p:ph type="body" idx="2"/>
          </p:nvPr>
        </p:nvSpPr>
        <p:spPr>
          <a:xfrm>
            <a:off x="1669312" y="4688958"/>
            <a:ext cx="4455041" cy="447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dirty="0"/>
              <a:t>SQLite e Flutter</a:t>
            </a:r>
            <a:endParaRPr dirty="0"/>
          </a:p>
        </p:txBody>
      </p:sp>
      <p:pic>
        <p:nvPicPr>
          <p:cNvPr id="96" name="Google Shape;9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025" y="4680625"/>
            <a:ext cx="447575" cy="447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C680C11F-3DE2-4488-B08B-3F9536AB57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3153" y="3075246"/>
            <a:ext cx="1809147" cy="1206098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12274F00-DFB5-491E-B8FB-E1627479B5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68262" y="2965495"/>
            <a:ext cx="2154891" cy="1425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5"/>
          <p:cNvSpPr txBox="1">
            <a:spLocks noGrp="1"/>
          </p:cNvSpPr>
          <p:nvPr>
            <p:ph type="title"/>
          </p:nvPr>
        </p:nvSpPr>
        <p:spPr>
          <a:xfrm>
            <a:off x="0" y="-603"/>
            <a:ext cx="9144000" cy="1153079"/>
          </a:xfrm>
          <a:prstGeom prst="rect">
            <a:avLst/>
          </a:prstGeom>
          <a:solidFill>
            <a:srgbClr val="777777"/>
          </a:solidFill>
          <a:ln>
            <a:noFill/>
          </a:ln>
        </p:spPr>
        <p:txBody>
          <a:bodyPr spcFirstLastPara="1" wrap="square" lIns="540000" tIns="91425" rIns="360000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dirty="0" err="1"/>
              <a:t>Schermate</a:t>
            </a:r>
            <a:endParaRPr dirty="0"/>
          </a:p>
        </p:txBody>
      </p:sp>
      <p:sp>
        <p:nvSpPr>
          <p:cNvPr id="95" name="Google Shape;95;p15"/>
          <p:cNvSpPr txBox="1">
            <a:spLocks noGrp="1"/>
          </p:cNvSpPr>
          <p:nvPr>
            <p:ph type="body" idx="2"/>
          </p:nvPr>
        </p:nvSpPr>
        <p:spPr>
          <a:xfrm>
            <a:off x="1669312" y="4688958"/>
            <a:ext cx="4455041" cy="447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dirty="0"/>
              <a:t>SQLite e Flutter</a:t>
            </a:r>
            <a:endParaRPr dirty="0"/>
          </a:p>
        </p:txBody>
      </p:sp>
      <p:pic>
        <p:nvPicPr>
          <p:cNvPr id="96" name="Google Shape;9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025" y="4680625"/>
            <a:ext cx="447575" cy="447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6AA6C91B-60D1-4B76-9954-E3F60E8276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788" y="1344706"/>
            <a:ext cx="1715782" cy="2959102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B7DA9FFF-A16D-40BE-B537-0AEFB523EC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07570" y="2571750"/>
            <a:ext cx="623562" cy="623562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1E9F044B-94A2-4DD9-B555-7F48D750B28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28024" y="1344706"/>
            <a:ext cx="1718890" cy="2959102"/>
          </a:xfrm>
          <a:prstGeom prst="rect">
            <a:avLst/>
          </a:prstGeom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CCD1A580-0710-42BA-BA57-8FC244C4292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67368" y="1344706"/>
            <a:ext cx="1729264" cy="2959102"/>
          </a:xfrm>
          <a:prstGeom prst="rect">
            <a:avLst/>
          </a:prstGeom>
        </p:spPr>
      </p:pic>
      <p:pic>
        <p:nvPicPr>
          <p:cNvPr id="20" name="Immagine 19">
            <a:extLst>
              <a:ext uri="{FF2B5EF4-FFF2-40B4-BE49-F238E27FC236}">
                <a16:creationId xmlns:a16="http://schemas.microsoft.com/office/drawing/2014/main" id="{C641AA0B-EF54-404F-86AE-B9024DA3C7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45360" y="2571750"/>
            <a:ext cx="623562" cy="623562"/>
          </a:xfrm>
          <a:prstGeom prst="rect">
            <a:avLst/>
          </a:prstGeom>
        </p:spPr>
      </p:pic>
      <p:pic>
        <p:nvPicPr>
          <p:cNvPr id="17" name="Immagine 16">
            <a:extLst>
              <a:ext uri="{FF2B5EF4-FFF2-40B4-BE49-F238E27FC236}">
                <a16:creationId xmlns:a16="http://schemas.microsoft.com/office/drawing/2014/main" id="{3E790893-D008-49A5-A47D-5F8B1D2B1E7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17086" y="1344706"/>
            <a:ext cx="1718591" cy="2959102"/>
          </a:xfrm>
          <a:prstGeom prst="rect">
            <a:avLst/>
          </a:prstGeom>
        </p:spPr>
      </p:pic>
      <p:pic>
        <p:nvPicPr>
          <p:cNvPr id="24" name="Immagine 23">
            <a:extLst>
              <a:ext uri="{FF2B5EF4-FFF2-40B4-BE49-F238E27FC236}">
                <a16:creationId xmlns:a16="http://schemas.microsoft.com/office/drawing/2014/main" id="{04D8D180-2574-4FE7-B6E6-7721016A29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93524" y="2571750"/>
            <a:ext cx="623562" cy="623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538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>
            <a:spLocks noGrp="1"/>
          </p:cNvSpPr>
          <p:nvPr>
            <p:ph type="title"/>
          </p:nvPr>
        </p:nvSpPr>
        <p:spPr>
          <a:xfrm>
            <a:off x="0" y="-603"/>
            <a:ext cx="9144000" cy="1153200"/>
          </a:xfrm>
          <a:prstGeom prst="rect">
            <a:avLst/>
          </a:prstGeom>
          <a:solidFill>
            <a:srgbClr val="777777"/>
          </a:solidFill>
          <a:ln>
            <a:noFill/>
          </a:ln>
        </p:spPr>
        <p:txBody>
          <a:bodyPr spcFirstLastPara="1" wrap="square" lIns="540000" tIns="91425" rIns="360000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dirty="0" err="1"/>
              <a:t>L’entità</a:t>
            </a:r>
            <a:r>
              <a:rPr lang="en-US" dirty="0"/>
              <a:t> Swimmer</a:t>
            </a:r>
            <a:endParaRPr dirty="0"/>
          </a:p>
        </p:txBody>
      </p:sp>
      <p:sp>
        <p:nvSpPr>
          <p:cNvPr id="110" name="Google Shape;110;p17"/>
          <p:cNvSpPr txBox="1">
            <a:spLocks noGrp="1"/>
          </p:cNvSpPr>
          <p:nvPr>
            <p:ph type="body" idx="2"/>
          </p:nvPr>
        </p:nvSpPr>
        <p:spPr>
          <a:xfrm>
            <a:off x="1669312" y="4688958"/>
            <a:ext cx="44550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dirty="0"/>
              <a:t>SQLite e </a:t>
            </a:r>
            <a:r>
              <a:rPr lang="en-US" dirty="0" err="1"/>
              <a:t>FLutter</a:t>
            </a:r>
            <a:endParaRPr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277850" y="1615192"/>
            <a:ext cx="8508000" cy="11430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it-IT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it-IT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1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Swimmer</a:t>
            </a:r>
            <a:r>
              <a:rPr lang="it-IT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lang="it-IT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final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? </a:t>
            </a:r>
            <a:r>
              <a:rPr lang="en-US" sz="11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id_swimmer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final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swimmer_name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final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final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nation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it-IT" sz="1200" dirty="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2" name="Google Shape;112;p17"/>
          <p:cNvSpPr txBox="1">
            <a:spLocks noGrp="1"/>
          </p:cNvSpPr>
          <p:nvPr>
            <p:ph type="body" idx="1"/>
          </p:nvPr>
        </p:nvSpPr>
        <p:spPr>
          <a:xfrm>
            <a:off x="277850" y="3168891"/>
            <a:ext cx="8508000" cy="1445619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None/>
            </a:pPr>
            <a:r>
              <a:rPr lang="it-IT" sz="11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it-IT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1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it-IT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it-IT" sz="11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dynamic</a:t>
            </a:r>
            <a:r>
              <a:rPr lang="it-IT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it-IT" sz="11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toMap</a:t>
            </a:r>
            <a:r>
              <a:rPr lang="it-IT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 marL="114300" indent="0">
              <a:buNone/>
            </a:pPr>
            <a:r>
              <a:rPr lang="it-IT" sz="1100" b="0" dirty="0" err="1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it-IT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lang="it-IT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it-IT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it-IT" sz="11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id_swimmer</a:t>
            </a:r>
            <a:r>
              <a:rPr lang="it-IT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it-IT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it-IT" sz="11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id_swimmer</a:t>
            </a:r>
            <a:r>
              <a:rPr lang="it-IT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it-IT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it-IT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it-IT" sz="11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swimmer_name</a:t>
            </a:r>
            <a:r>
              <a:rPr lang="it-IT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it-IT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it-IT" sz="11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swimmer_name</a:t>
            </a:r>
            <a:r>
              <a:rPr lang="it-IT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114300" indent="0">
              <a:buNone/>
            </a:pPr>
            <a:r>
              <a:rPr lang="it-IT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'age'</a:t>
            </a:r>
            <a:r>
              <a:rPr lang="it-IT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it-IT" sz="11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it-IT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114300" indent="0">
              <a:buNone/>
            </a:pPr>
            <a:r>
              <a:rPr lang="it-IT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it-IT" sz="11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nation</a:t>
            </a:r>
            <a:r>
              <a:rPr lang="it-IT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it-IT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it-IT" sz="11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nation</a:t>
            </a:r>
            <a:r>
              <a:rPr lang="it-IT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114300" indent="0">
              <a:buNone/>
            </a:pPr>
            <a:r>
              <a:rPr lang="it-IT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 dirty="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3" name="Google Shape;113;p17"/>
          <p:cNvSpPr txBox="1">
            <a:spLocks noGrp="1"/>
          </p:cNvSpPr>
          <p:nvPr>
            <p:ph type="body" idx="1"/>
          </p:nvPr>
        </p:nvSpPr>
        <p:spPr>
          <a:xfrm>
            <a:off x="159300" y="1225650"/>
            <a:ext cx="8984700" cy="5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-IT" sz="1800" dirty="0"/>
              <a:t>Creazione dell’entità</a:t>
            </a:r>
            <a:endParaRPr sz="1800" dirty="0"/>
          </a:p>
        </p:txBody>
      </p:sp>
      <p:sp>
        <p:nvSpPr>
          <p:cNvPr id="114" name="Google Shape;114;p17"/>
          <p:cNvSpPr txBox="1">
            <a:spLocks noGrp="1"/>
          </p:cNvSpPr>
          <p:nvPr>
            <p:ph type="body" idx="1"/>
          </p:nvPr>
        </p:nvSpPr>
        <p:spPr>
          <a:xfrm>
            <a:off x="159300" y="2749650"/>
            <a:ext cx="8984700" cy="4853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-IT" sz="1800" dirty="0"/>
              <a:t>Mappatura dell’entità</a:t>
            </a:r>
            <a:endParaRPr sz="1800" dirty="0"/>
          </a:p>
        </p:txBody>
      </p:sp>
      <p:pic>
        <p:nvPicPr>
          <p:cNvPr id="115" name="Google Shape;11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025" y="4680625"/>
            <a:ext cx="447575" cy="44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>
            <a:spLocks noGrp="1"/>
          </p:cNvSpPr>
          <p:nvPr>
            <p:ph type="title"/>
          </p:nvPr>
        </p:nvSpPr>
        <p:spPr>
          <a:xfrm>
            <a:off x="0" y="-603"/>
            <a:ext cx="9144000" cy="1153200"/>
          </a:xfrm>
          <a:prstGeom prst="rect">
            <a:avLst/>
          </a:prstGeom>
          <a:solidFill>
            <a:srgbClr val="777777"/>
          </a:solidFill>
          <a:ln>
            <a:noFill/>
          </a:ln>
        </p:spPr>
        <p:txBody>
          <a:bodyPr spcFirstLastPara="1" wrap="square" lIns="540000" tIns="91425" rIns="360000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dirty="0"/>
              <a:t>Main e </a:t>
            </a:r>
            <a:r>
              <a:rPr lang="en-US" dirty="0" err="1"/>
              <a:t>rotte</a:t>
            </a:r>
            <a:endParaRPr dirty="0"/>
          </a:p>
        </p:txBody>
      </p:sp>
      <p:sp>
        <p:nvSpPr>
          <p:cNvPr id="110" name="Google Shape;110;p17"/>
          <p:cNvSpPr txBox="1">
            <a:spLocks noGrp="1"/>
          </p:cNvSpPr>
          <p:nvPr>
            <p:ph type="body" idx="2"/>
          </p:nvPr>
        </p:nvSpPr>
        <p:spPr>
          <a:xfrm>
            <a:off x="1669312" y="4688958"/>
            <a:ext cx="44550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dirty="0"/>
              <a:t>SQLite e </a:t>
            </a:r>
            <a:r>
              <a:rPr lang="en-US" dirty="0" err="1"/>
              <a:t>FLutter</a:t>
            </a:r>
            <a:endParaRPr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277850" y="1615192"/>
            <a:ext cx="8508000" cy="278872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None/>
            </a:pPr>
            <a:r>
              <a:rPr lang="it-IT" sz="11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@override</a:t>
            </a:r>
            <a:endParaRPr lang="it-IT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114300" indent="0">
              <a:buNone/>
            </a:pPr>
            <a:r>
              <a:rPr lang="it-IT" sz="11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Widget</a:t>
            </a:r>
            <a:r>
              <a:rPr lang="it-IT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1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build</a:t>
            </a:r>
            <a:r>
              <a:rPr lang="it-IT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11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BuildContext</a:t>
            </a:r>
            <a:r>
              <a:rPr lang="it-IT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1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context</a:t>
            </a:r>
            <a:r>
              <a:rPr lang="it-IT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114300" indent="0">
              <a:buNone/>
            </a:pPr>
            <a:r>
              <a:rPr lang="it-IT" sz="1100" b="0" dirty="0" err="1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it-IT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1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MaterialApp</a:t>
            </a:r>
            <a:r>
              <a:rPr lang="it-IT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br>
              <a:rPr lang="it-IT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it-IT" sz="11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it-IT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it-IT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'Flutter Demo’</a:t>
            </a:r>
            <a:r>
              <a:rPr lang="it-IT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114300" indent="0">
              <a:buNone/>
            </a:pPr>
            <a:r>
              <a:rPr lang="it-IT" sz="11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theme</a:t>
            </a:r>
            <a:r>
              <a:rPr lang="it-IT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it-IT" sz="11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ThemeData</a:t>
            </a:r>
            <a:r>
              <a:rPr lang="it-IT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br>
              <a:rPr lang="it-IT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it-IT" sz="11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primarySwatch</a:t>
            </a:r>
            <a:r>
              <a:rPr lang="it-IT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it-IT" sz="11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Colors</a:t>
            </a:r>
            <a:r>
              <a:rPr lang="it-IT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sz="11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amber</a:t>
            </a:r>
            <a:r>
              <a:rPr lang="it-IT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,),</a:t>
            </a:r>
          </a:p>
          <a:p>
            <a:pPr marL="114300" indent="0">
              <a:buNone/>
            </a:pPr>
            <a:r>
              <a:rPr lang="it-IT" sz="11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home</a:t>
            </a:r>
            <a:r>
              <a:rPr lang="it-IT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it-IT" sz="11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HomePage</a:t>
            </a:r>
            <a:r>
              <a:rPr lang="it-IT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</a:t>
            </a:r>
            <a:br>
              <a:rPr lang="it-IT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it-IT" sz="11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//mappa delle rotte</a:t>
            </a:r>
            <a:endParaRPr lang="it-IT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114300" indent="0">
              <a:buNone/>
            </a:pPr>
            <a:r>
              <a:rPr lang="it-IT" sz="11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routes</a:t>
            </a:r>
            <a:r>
              <a:rPr lang="it-IT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{</a:t>
            </a:r>
          </a:p>
          <a:p>
            <a:pPr marL="114300" indent="0">
              <a:buNone/>
            </a:pPr>
            <a:r>
              <a:rPr lang="it-IT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it-IT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'/</a:t>
            </a:r>
            <a:r>
              <a:rPr lang="it-IT" sz="11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screenVisualizza</a:t>
            </a:r>
            <a:r>
              <a:rPr lang="it-IT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it-IT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(</a:t>
            </a:r>
            <a:r>
              <a:rPr lang="it-IT" sz="11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it-IT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=&gt; </a:t>
            </a:r>
            <a:r>
              <a:rPr lang="it-IT" sz="11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ScreenVisual</a:t>
            </a:r>
            <a:r>
              <a:rPr lang="it-IT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lang="it-IT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it-IT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it-IT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'/</a:t>
            </a:r>
            <a:r>
              <a:rPr lang="it-IT" sz="11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screenInserisci</a:t>
            </a:r>
            <a:r>
              <a:rPr lang="it-IT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it-IT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(</a:t>
            </a:r>
            <a:r>
              <a:rPr lang="it-IT" sz="11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it-IT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=&gt; </a:t>
            </a:r>
            <a:r>
              <a:rPr lang="it-IT" sz="11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ScreenInserisci</a:t>
            </a:r>
            <a:r>
              <a:rPr lang="it-IT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</a:t>
            </a:r>
          </a:p>
          <a:p>
            <a:pPr marL="114300" indent="0">
              <a:buNone/>
            </a:pPr>
            <a:r>
              <a:rPr lang="it-IT" sz="11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it-IT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'/</a:t>
            </a:r>
            <a:r>
              <a:rPr lang="it-IT" sz="11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screenCancella</a:t>
            </a:r>
            <a:r>
              <a:rPr lang="it-IT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it-IT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(</a:t>
            </a:r>
            <a:r>
              <a:rPr lang="it-IT" sz="11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it-IT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=&gt; </a:t>
            </a:r>
            <a:r>
              <a:rPr lang="it-IT" sz="11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ScreenCancella</a:t>
            </a:r>
            <a:r>
              <a:rPr lang="it-IT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</a:t>
            </a:r>
            <a:br>
              <a:rPr lang="it-IT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it-IT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},</a:t>
            </a:r>
            <a:br>
              <a:rPr lang="it-IT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it-IT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it-IT" sz="1200" dirty="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3" name="Google Shape;113;p17"/>
          <p:cNvSpPr txBox="1">
            <a:spLocks noGrp="1"/>
          </p:cNvSpPr>
          <p:nvPr>
            <p:ph type="body" idx="1"/>
          </p:nvPr>
        </p:nvSpPr>
        <p:spPr>
          <a:xfrm>
            <a:off x="159300" y="1225650"/>
            <a:ext cx="8984700" cy="5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-IT" sz="1800" dirty="0"/>
              <a:t>Rotte nominali e home</a:t>
            </a:r>
            <a:endParaRPr sz="1800" dirty="0"/>
          </a:p>
        </p:txBody>
      </p:sp>
      <p:pic>
        <p:nvPicPr>
          <p:cNvPr id="115" name="Google Shape;11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025" y="4680625"/>
            <a:ext cx="447575" cy="4475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155090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>
            <a:spLocks noGrp="1"/>
          </p:cNvSpPr>
          <p:nvPr>
            <p:ph type="title"/>
          </p:nvPr>
        </p:nvSpPr>
        <p:spPr>
          <a:xfrm>
            <a:off x="0" y="-603"/>
            <a:ext cx="9144000" cy="1153200"/>
          </a:xfrm>
          <a:prstGeom prst="rect">
            <a:avLst/>
          </a:prstGeom>
          <a:solidFill>
            <a:srgbClr val="777777"/>
          </a:solidFill>
          <a:ln>
            <a:noFill/>
          </a:ln>
        </p:spPr>
        <p:txBody>
          <a:bodyPr spcFirstLastPara="1" wrap="square" lIns="540000" tIns="91425" rIns="360000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dirty="0" err="1"/>
              <a:t>Operazioni</a:t>
            </a:r>
            <a:r>
              <a:rPr lang="en-US" dirty="0"/>
              <a:t> </a:t>
            </a:r>
            <a:r>
              <a:rPr lang="en-US" dirty="0" err="1"/>
              <a:t>sul</a:t>
            </a:r>
            <a:r>
              <a:rPr lang="en-US" dirty="0"/>
              <a:t> database</a:t>
            </a:r>
            <a:endParaRPr dirty="0"/>
          </a:p>
        </p:txBody>
      </p:sp>
      <p:sp>
        <p:nvSpPr>
          <p:cNvPr id="110" name="Google Shape;110;p17"/>
          <p:cNvSpPr txBox="1">
            <a:spLocks noGrp="1"/>
          </p:cNvSpPr>
          <p:nvPr>
            <p:ph type="body" idx="2"/>
          </p:nvPr>
        </p:nvSpPr>
        <p:spPr>
          <a:xfrm>
            <a:off x="1669312" y="4688958"/>
            <a:ext cx="44550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dirty="0"/>
              <a:t>SQLite e </a:t>
            </a:r>
            <a:r>
              <a:rPr lang="en-US" dirty="0" err="1"/>
              <a:t>FLutter</a:t>
            </a:r>
            <a:endParaRPr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277850" y="1615192"/>
            <a:ext cx="8508000" cy="956558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None/>
            </a:pPr>
            <a:r>
              <a:rPr lang="it-IT" sz="11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it-IT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1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it-IT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1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createDB</a:t>
            </a:r>
            <a:r>
              <a:rPr lang="it-IT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it-IT" sz="1100" b="0" dirty="0" err="1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it-IT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114300" indent="0">
              <a:buNone/>
            </a:pPr>
            <a:r>
              <a:rPr lang="it-IT" sz="11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final</a:t>
            </a:r>
            <a:r>
              <a:rPr lang="it-IT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1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database</a:t>
            </a:r>
            <a:r>
              <a:rPr lang="it-IT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it-IT" sz="11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openDatabase</a:t>
            </a:r>
            <a:r>
              <a:rPr lang="it-IT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br>
              <a:rPr lang="it-IT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it-IT" sz="11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//Localizza il Database</a:t>
            </a:r>
            <a:endParaRPr lang="it-IT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114300" indent="0">
              <a:buNone/>
            </a:pPr>
            <a:r>
              <a:rPr lang="it-IT" sz="11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lang="it-IT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1100" b="0" dirty="0" err="1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it-IT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1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getDatabasesPath</a:t>
            </a:r>
            <a:r>
              <a:rPr lang="it-IT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 </a:t>
            </a:r>
            <a:r>
              <a:rPr lang="it-IT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it-IT" sz="11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swimmersDB.db</a:t>
            </a:r>
            <a:r>
              <a:rPr lang="it-IT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it-IT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it-IT" sz="1200" dirty="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3" name="Google Shape;113;p17"/>
          <p:cNvSpPr txBox="1">
            <a:spLocks noGrp="1"/>
          </p:cNvSpPr>
          <p:nvPr>
            <p:ph type="body" idx="1"/>
          </p:nvPr>
        </p:nvSpPr>
        <p:spPr>
          <a:xfrm>
            <a:off x="159300" y="1225650"/>
            <a:ext cx="8984700" cy="5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-IT" sz="1800" dirty="0"/>
              <a:t>Creazione del database</a:t>
            </a:r>
            <a:endParaRPr sz="1800" dirty="0"/>
          </a:p>
        </p:txBody>
      </p:sp>
      <p:pic>
        <p:nvPicPr>
          <p:cNvPr id="115" name="Google Shape;11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025" y="4680625"/>
            <a:ext cx="447575" cy="44757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113;p17">
            <a:extLst>
              <a:ext uri="{FF2B5EF4-FFF2-40B4-BE49-F238E27FC236}">
                <a16:creationId xmlns:a16="http://schemas.microsoft.com/office/drawing/2014/main" id="{CBEB9FE7-ABDE-476A-8B64-BF3378CD0B6B}"/>
              </a:ext>
            </a:extLst>
          </p:cNvPr>
          <p:cNvSpPr txBox="1">
            <a:spLocks/>
          </p:cNvSpPr>
          <p:nvPr/>
        </p:nvSpPr>
        <p:spPr>
          <a:xfrm>
            <a:off x="273544" y="2630711"/>
            <a:ext cx="8984700" cy="447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2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it-IT" sz="1800" dirty="0"/>
              <a:t>Creazione della tabella</a:t>
            </a:r>
          </a:p>
        </p:txBody>
      </p:sp>
      <p:sp>
        <p:nvSpPr>
          <p:cNvPr id="8" name="Google Shape;111;p17">
            <a:extLst>
              <a:ext uri="{FF2B5EF4-FFF2-40B4-BE49-F238E27FC236}">
                <a16:creationId xmlns:a16="http://schemas.microsoft.com/office/drawing/2014/main" id="{7C82090C-4F8E-450B-AB58-7F5FF6A81676}"/>
              </a:ext>
            </a:extLst>
          </p:cNvPr>
          <p:cNvSpPr txBox="1">
            <a:spLocks/>
          </p:cNvSpPr>
          <p:nvPr/>
        </p:nvSpPr>
        <p:spPr>
          <a:xfrm>
            <a:off x="273544" y="3085886"/>
            <a:ext cx="8508000" cy="1470514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2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>
              <a:buNone/>
            </a:pPr>
            <a:r>
              <a:rPr lang="it-IT" sz="11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onCreate</a:t>
            </a:r>
            <a:r>
              <a:rPr lang="it-IT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(</a:t>
            </a:r>
            <a:r>
              <a:rPr lang="it-IT" sz="11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it-IT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it-IT" sz="11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version</a:t>
            </a:r>
            <a:r>
              <a:rPr lang="it-IT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lang="it-IT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it-IT" sz="11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//Esegue la query SQL per creare la tabella</a:t>
            </a:r>
            <a:endParaRPr lang="it-IT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114300" indent="0">
              <a:buNone/>
            </a:pPr>
            <a:r>
              <a:rPr lang="it-IT" sz="1100" b="0" dirty="0" err="1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it-IT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1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it-IT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sz="11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execute</a:t>
            </a:r>
            <a:r>
              <a:rPr lang="it-IT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pPr marL="114300" indent="0">
              <a:buNone/>
            </a:pPr>
            <a:r>
              <a:rPr lang="it-IT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'CREATE TABLE </a:t>
            </a:r>
            <a:r>
              <a:rPr lang="it-IT" sz="11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swimmers</a:t>
            </a:r>
            <a:r>
              <a:rPr lang="it-IT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11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id_swimmer</a:t>
            </a:r>
            <a:r>
              <a:rPr lang="it-IT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INTEGER PRIMARY KEY AUTOINCREMENT, </a:t>
            </a:r>
            <a:r>
              <a:rPr lang="it-IT" sz="11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swimmer_name</a:t>
            </a:r>
            <a:r>
              <a:rPr lang="it-IT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TEXT, age 	INTEGER, </a:t>
            </a:r>
            <a:r>
              <a:rPr lang="it-IT" sz="11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nation</a:t>
            </a:r>
            <a:r>
              <a:rPr lang="it-IT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TEXT)’</a:t>
            </a:r>
            <a:r>
              <a:rPr lang="it-IT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,);</a:t>
            </a:r>
            <a:br>
              <a:rPr lang="it-IT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it-IT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Font typeface="Arial"/>
              <a:buNone/>
            </a:pPr>
            <a:endParaRPr lang="it-IT" sz="1200" dirty="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05432330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291</Words>
  <Application>Microsoft Office PowerPoint</Application>
  <PresentationFormat>Presentazione su schermo (16:9)</PresentationFormat>
  <Paragraphs>41</Paragraphs>
  <Slides>6</Slides>
  <Notes>6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13" baseType="lpstr">
      <vt:lpstr>Arial</vt:lpstr>
      <vt:lpstr>Calibri</vt:lpstr>
      <vt:lpstr>Consolas</vt:lpstr>
      <vt:lpstr>Courier New</vt:lpstr>
      <vt:lpstr>Noto Sans Symbols</vt:lpstr>
      <vt:lpstr>Verdana</vt:lpstr>
      <vt:lpstr>Simple Light</vt:lpstr>
      <vt:lpstr>SQLite e Flutter</vt:lpstr>
      <vt:lpstr>Introduzione</vt:lpstr>
      <vt:lpstr>Schermate</vt:lpstr>
      <vt:lpstr>L’entità Swimmer</vt:lpstr>
      <vt:lpstr>Main e rotte</vt:lpstr>
      <vt:lpstr>Operazioni sul database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Supersballo Project</dc:title>
  <cp:lastModifiedBy>Riccardo</cp:lastModifiedBy>
  <cp:revision>13</cp:revision>
  <dcterms:modified xsi:type="dcterms:W3CDTF">2022-01-20T17:09:56Z</dcterms:modified>
</cp:coreProperties>
</file>