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61" r:id="rId3"/>
    <p:sldId id="264" r:id="rId4"/>
    <p:sldId id="314" r:id="rId5"/>
    <p:sldId id="262" r:id="rId6"/>
    <p:sldId id="322" r:id="rId7"/>
    <p:sldId id="312" r:id="rId8"/>
    <p:sldId id="313" r:id="rId9"/>
    <p:sldId id="315" r:id="rId10"/>
    <p:sldId id="316" r:id="rId11"/>
    <p:sldId id="317" r:id="rId12"/>
    <p:sldId id="263" r:id="rId13"/>
    <p:sldId id="318" r:id="rId14"/>
    <p:sldId id="320" r:id="rId15"/>
    <p:sldId id="321" r:id="rId16"/>
  </p:sldIdLst>
  <p:sldSz cx="9144000" cy="5143500" type="screen16x9"/>
  <p:notesSz cx="6858000" cy="9144000"/>
  <p:embeddedFontLst>
    <p:embeddedFont>
      <p:font typeface="Bebas Neue" panose="020B0606020202050201" pitchFamily="34" charset="0"/>
      <p:regular r:id="rId18"/>
    </p:embeddedFont>
    <p:embeddedFont>
      <p:font typeface="Poppins Medium" panose="00000600000000000000" pitchFamily="2" charset="0"/>
      <p:regular r:id="rId19"/>
      <p:bold r:id="rId20"/>
      <p:italic r:id="rId21"/>
      <p:boldItalic r:id="rId22"/>
    </p:embeddedFont>
    <p:embeddedFont>
      <p:font typeface="Poppins SemiBold" panose="000007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DA72E0-8489-4668-B19C-92F0B75252C3}">
  <a:tblStyle styleId="{CFDA72E0-8489-4668-B19C-92F0B75252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242" autoAdjust="0"/>
  </p:normalViewPr>
  <p:slideViewPr>
    <p:cSldViewPr snapToGrid="0">
      <p:cViewPr varScale="1">
        <p:scale>
          <a:sx n="142" d="100"/>
          <a:sy n="142" d="100"/>
        </p:scale>
        <p:origin x="714"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4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962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05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586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55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482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28a0eaa150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28a0eaa150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28a0eaa150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28a0eaa150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37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28a0eaa150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28a0eaa150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765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28a0eaa150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28a0eaa150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7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28a0eaa150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28a0eaa150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7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4"/>
        <p:cNvGrpSpPr/>
        <p:nvPr/>
      </p:nvGrpSpPr>
      <p:grpSpPr>
        <a:xfrm>
          <a:off x="0" y="0"/>
          <a:ext cx="0" cy="0"/>
          <a:chOff x="0" y="0"/>
          <a:chExt cx="0" cy="0"/>
        </a:xfrm>
      </p:grpSpPr>
      <p:sp>
        <p:nvSpPr>
          <p:cNvPr id="205" name="Google Shape;205;p7"/>
          <p:cNvSpPr txBox="1">
            <a:spLocks noGrp="1"/>
          </p:cNvSpPr>
          <p:nvPr>
            <p:ph type="body" idx="1"/>
          </p:nvPr>
        </p:nvSpPr>
        <p:spPr>
          <a:xfrm>
            <a:off x="872100" y="1796825"/>
            <a:ext cx="3923700" cy="212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06" name="Google Shape;206;p7"/>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7" name="Google Shape;207;p7"/>
          <p:cNvGrpSpPr/>
          <p:nvPr/>
        </p:nvGrpSpPr>
        <p:grpSpPr>
          <a:xfrm flipH="1">
            <a:off x="2327258" y="4599425"/>
            <a:ext cx="4489475" cy="193775"/>
            <a:chOff x="1784500" y="1867350"/>
            <a:chExt cx="4489475" cy="193775"/>
          </a:xfrm>
        </p:grpSpPr>
        <p:sp>
          <p:nvSpPr>
            <p:cNvPr id="208" name="Google Shape;208;p7"/>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7"/>
          <p:cNvGrpSpPr/>
          <p:nvPr/>
        </p:nvGrpSpPr>
        <p:grpSpPr>
          <a:xfrm>
            <a:off x="245325" y="539500"/>
            <a:ext cx="199875" cy="721150"/>
            <a:chOff x="188762" y="539500"/>
            <a:chExt cx="199875" cy="721150"/>
          </a:xfrm>
        </p:grpSpPr>
        <p:sp>
          <p:nvSpPr>
            <p:cNvPr id="212" name="Google Shape;212;p7"/>
            <p:cNvSpPr/>
            <p:nvPr/>
          </p:nvSpPr>
          <p:spPr>
            <a:xfrm flipH="1">
              <a:off x="332387" y="120440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flipH="1">
              <a:off x="332387" y="1037975"/>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flipH="1">
              <a:off x="332387" y="872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flipH="1">
              <a:off x="332387" y="705925"/>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flipH="1">
              <a:off x="332387" y="53950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flipH="1">
              <a:off x="188762" y="120440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flipH="1">
              <a:off x="188762" y="1037975"/>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flipH="1">
              <a:off x="188762" y="872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flipH="1">
              <a:off x="188762" y="705925"/>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flipH="1">
              <a:off x="188762" y="53950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65" r:id="rId5"/>
    <p:sldLayoutId id="2147483669" r:id="rId6"/>
    <p:sldLayoutId id="2147483670" r:id="rId7"/>
    <p:sldLayoutId id="2147483687" r:id="rId8"/>
    <p:sldLayoutId id="214748368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aahmedms/Iris-Recognition-Registration-Database-Syste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2033945" y="695398"/>
            <a:ext cx="5174100" cy="21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Biometric Systems Project</a:t>
            </a:r>
            <a:endParaRPr lang="en-GB" dirty="0">
              <a:solidFill>
                <a:schemeClr val="lt1"/>
              </a:solidFill>
            </a:endParaRPr>
          </a:p>
        </p:txBody>
      </p:sp>
      <p:sp>
        <p:nvSpPr>
          <p:cNvPr id="1265" name="Google Shape;1265;p46"/>
          <p:cNvSpPr txBox="1">
            <a:spLocks noGrp="1"/>
          </p:cNvSpPr>
          <p:nvPr>
            <p:ph type="subTitle" idx="1"/>
          </p:nvPr>
        </p:nvSpPr>
        <p:spPr>
          <a:xfrm>
            <a:off x="1984950" y="2636698"/>
            <a:ext cx="5174100" cy="46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Password manager secured by iris recognition</a:t>
            </a:r>
          </a:p>
        </p:txBody>
      </p:sp>
      <p:grpSp>
        <p:nvGrpSpPr>
          <p:cNvPr id="1266" name="Google Shape;1266;p46"/>
          <p:cNvGrpSpPr/>
          <p:nvPr/>
        </p:nvGrpSpPr>
        <p:grpSpPr>
          <a:xfrm>
            <a:off x="-401238" y="-505328"/>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265;p46">
            <a:extLst>
              <a:ext uri="{FF2B5EF4-FFF2-40B4-BE49-F238E27FC236}">
                <a16:creationId xmlns:a16="http://schemas.microsoft.com/office/drawing/2014/main" id="{258C4422-3AA6-CF63-1200-270F12BADC9E}"/>
              </a:ext>
            </a:extLst>
          </p:cNvPr>
          <p:cNvSpPr txBox="1">
            <a:spLocks/>
          </p:cNvSpPr>
          <p:nvPr/>
        </p:nvSpPr>
        <p:spPr>
          <a:xfrm>
            <a:off x="1984950" y="3096898"/>
            <a:ext cx="5174100" cy="4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r>
              <a:rPr lang="en-GB" dirty="0"/>
              <a:t>Riccardo Scuto-2125102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Matching</a:t>
            </a:r>
            <a:endParaRPr dirty="0"/>
          </a:p>
        </p:txBody>
      </p:sp>
      <p:sp>
        <p:nvSpPr>
          <p:cNvPr id="16" name="CasellaDiTesto 15">
            <a:extLst>
              <a:ext uri="{FF2B5EF4-FFF2-40B4-BE49-F238E27FC236}">
                <a16:creationId xmlns:a16="http://schemas.microsoft.com/office/drawing/2014/main" id="{55533AB5-F3B6-C254-29AD-646D721C38F0}"/>
              </a:ext>
            </a:extLst>
          </p:cNvPr>
          <p:cNvSpPr txBox="1"/>
          <p:nvPr/>
        </p:nvSpPr>
        <p:spPr>
          <a:xfrm>
            <a:off x="4417308" y="1863176"/>
            <a:ext cx="914400" cy="914400"/>
          </a:xfrm>
          <a:prstGeom prst="rect">
            <a:avLst/>
          </a:prstGeom>
          <a:noFill/>
        </p:spPr>
        <p:txBody>
          <a:bodyPr wrap="square" rtlCol="0">
            <a:spAutoFit/>
          </a:bodyPr>
          <a:lstStyle/>
          <a:p>
            <a:endParaRPr lang="en-GB" dirty="0"/>
          </a:p>
        </p:txBody>
      </p:sp>
      <p:sp>
        <p:nvSpPr>
          <p:cNvPr id="22" name="CasellaDiTesto 21">
            <a:extLst>
              <a:ext uri="{FF2B5EF4-FFF2-40B4-BE49-F238E27FC236}">
                <a16:creationId xmlns:a16="http://schemas.microsoft.com/office/drawing/2014/main" id="{E220D7EF-1C8A-5E63-1C13-572495E6AE04}"/>
              </a:ext>
            </a:extLst>
          </p:cNvPr>
          <p:cNvSpPr txBox="1"/>
          <p:nvPr/>
        </p:nvSpPr>
        <p:spPr>
          <a:xfrm>
            <a:off x="724616" y="1247585"/>
            <a:ext cx="7841867" cy="1815882"/>
          </a:xfrm>
          <a:prstGeom prst="rect">
            <a:avLst/>
          </a:prstGeom>
          <a:noFill/>
        </p:spPr>
        <p:txBody>
          <a:bodyPr wrap="square" rtlCol="0">
            <a:spAutoFit/>
          </a:bodyPr>
          <a:lstStyle/>
          <a:p>
            <a:r>
              <a:rPr lang="en-GB" b="0" i="0" u="none" strike="noStrike" baseline="0" dirty="0">
                <a:solidFill>
                  <a:srgbClr val="000000"/>
                </a:solidFill>
                <a:latin typeface="Poppins Medium" panose="00000600000000000000" pitchFamily="2" charset="0"/>
                <a:cs typeface="Poppins Medium" panose="00000600000000000000" pitchFamily="2" charset="0"/>
              </a:rPr>
              <a:t>The verification process leverages the ORB feature matching algorithm. </a:t>
            </a:r>
          </a:p>
          <a:p>
            <a:r>
              <a:rPr lang="en-GB" b="0" i="0" u="none" strike="noStrike" baseline="0" dirty="0">
                <a:solidFill>
                  <a:srgbClr val="000000"/>
                </a:solidFill>
                <a:latin typeface="Poppins Medium" panose="00000600000000000000" pitchFamily="2" charset="0"/>
                <a:cs typeface="Poppins Medium" panose="00000600000000000000" pitchFamily="2" charset="0"/>
              </a:rPr>
              <a:t>The ORB algorithm employs brute force matching to determine if there is a correspondence between the live and registered iris images. </a:t>
            </a:r>
          </a:p>
          <a:p>
            <a:endParaRPr lang="en-GB" dirty="0">
              <a:latin typeface="Poppins Medium" panose="00000600000000000000" pitchFamily="2" charset="0"/>
              <a:cs typeface="Poppins Medium" panose="00000600000000000000" pitchFamily="2" charset="0"/>
            </a:endParaRPr>
          </a:p>
          <a:p>
            <a:r>
              <a:rPr lang="en-GB" b="0" i="0" u="none" strike="noStrike" baseline="0" dirty="0">
                <a:solidFill>
                  <a:srgbClr val="000000"/>
                </a:solidFill>
                <a:latin typeface="Poppins Medium" panose="00000600000000000000" pitchFamily="2" charset="0"/>
                <a:cs typeface="Poppins Medium" panose="00000600000000000000" pitchFamily="2" charset="0"/>
              </a:rPr>
              <a:t>The threshold for determining a match may need adjustment based on the quality of the camera used. For higher-resolution cameras, a match rate of over 50% could be adequate, whereas for lower-quality devices, a lower threshold around 18-25% might be more appropriate. </a:t>
            </a:r>
            <a:endParaRPr lang="en-GB"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6351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7" name="Rettangolo 6">
            <a:extLst>
              <a:ext uri="{FF2B5EF4-FFF2-40B4-BE49-F238E27FC236}">
                <a16:creationId xmlns:a16="http://schemas.microsoft.com/office/drawing/2014/main" id="{9B44F84B-6971-8160-4F57-EC61C18A92B2}"/>
              </a:ext>
            </a:extLst>
          </p:cNvPr>
          <p:cNvSpPr/>
          <p:nvPr/>
        </p:nvSpPr>
        <p:spPr>
          <a:xfrm>
            <a:off x="-1958395" y="1597192"/>
            <a:ext cx="5155358" cy="2032048"/>
          </a:xfrm>
          <a:prstGeom prst="rect">
            <a:avLst/>
          </a:prstGeom>
          <a:solidFill>
            <a:srgbClr val="F1F1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 name="Rettangolo 1">
            <a:extLst>
              <a:ext uri="{FF2B5EF4-FFF2-40B4-BE49-F238E27FC236}">
                <a16:creationId xmlns:a16="http://schemas.microsoft.com/office/drawing/2014/main" id="{C6BE582C-0F05-9584-574E-FC18A40E7747}"/>
              </a:ext>
            </a:extLst>
          </p:cNvPr>
          <p:cNvSpPr/>
          <p:nvPr/>
        </p:nvSpPr>
        <p:spPr>
          <a:xfrm>
            <a:off x="2237188" y="4055071"/>
            <a:ext cx="4269492" cy="1087139"/>
          </a:xfrm>
          <a:prstGeom prst="rect">
            <a:avLst/>
          </a:prstGeom>
          <a:solidFill>
            <a:srgbClr val="F1F1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410" name="Google Shape;1410;p5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Matching</a:t>
            </a:r>
            <a:endParaRPr dirty="0"/>
          </a:p>
        </p:txBody>
      </p:sp>
      <p:sp>
        <p:nvSpPr>
          <p:cNvPr id="16" name="CasellaDiTesto 15">
            <a:extLst>
              <a:ext uri="{FF2B5EF4-FFF2-40B4-BE49-F238E27FC236}">
                <a16:creationId xmlns:a16="http://schemas.microsoft.com/office/drawing/2014/main" id="{55533AB5-F3B6-C254-29AD-646D721C38F0}"/>
              </a:ext>
            </a:extLst>
          </p:cNvPr>
          <p:cNvSpPr txBox="1"/>
          <p:nvPr/>
        </p:nvSpPr>
        <p:spPr>
          <a:xfrm>
            <a:off x="4417308" y="1863176"/>
            <a:ext cx="914400" cy="914400"/>
          </a:xfrm>
          <a:prstGeom prst="rect">
            <a:avLst/>
          </a:prstGeom>
          <a:noFill/>
        </p:spPr>
        <p:txBody>
          <a:bodyPr wrap="square" rtlCol="0">
            <a:spAutoFit/>
          </a:bodyPr>
          <a:lstStyle/>
          <a:p>
            <a:endParaRPr lang="en-GB" dirty="0"/>
          </a:p>
        </p:txBody>
      </p:sp>
      <p:pic>
        <p:nvPicPr>
          <p:cNvPr id="3" name="Immagine 2">
            <a:extLst>
              <a:ext uri="{FF2B5EF4-FFF2-40B4-BE49-F238E27FC236}">
                <a16:creationId xmlns:a16="http://schemas.microsoft.com/office/drawing/2014/main" id="{21C1799D-3E2B-1733-8F0A-728C7F1000BD}"/>
              </a:ext>
            </a:extLst>
          </p:cNvPr>
          <p:cNvPicPr>
            <a:picLocks noChangeAspect="1"/>
          </p:cNvPicPr>
          <p:nvPr/>
        </p:nvPicPr>
        <p:blipFill>
          <a:blip r:embed="rId3"/>
          <a:stretch>
            <a:fillRect/>
          </a:stretch>
        </p:blipFill>
        <p:spPr>
          <a:xfrm>
            <a:off x="756206" y="1218463"/>
            <a:ext cx="3357223" cy="3497916"/>
          </a:xfrm>
          <a:prstGeom prst="rect">
            <a:avLst/>
          </a:prstGeom>
        </p:spPr>
      </p:pic>
      <p:pic>
        <p:nvPicPr>
          <p:cNvPr id="5" name="Immagine 4">
            <a:extLst>
              <a:ext uri="{FF2B5EF4-FFF2-40B4-BE49-F238E27FC236}">
                <a16:creationId xmlns:a16="http://schemas.microsoft.com/office/drawing/2014/main" id="{20B38367-E04E-5B08-698E-B03764C7E9A8}"/>
              </a:ext>
            </a:extLst>
          </p:cNvPr>
          <p:cNvPicPr>
            <a:picLocks noChangeAspect="1"/>
          </p:cNvPicPr>
          <p:nvPr/>
        </p:nvPicPr>
        <p:blipFill>
          <a:blip r:embed="rId4"/>
          <a:stretch>
            <a:fillRect/>
          </a:stretch>
        </p:blipFill>
        <p:spPr>
          <a:xfrm>
            <a:off x="4874508" y="1218462"/>
            <a:ext cx="3357223" cy="3497917"/>
          </a:xfrm>
          <a:prstGeom prst="rect">
            <a:avLst/>
          </a:prstGeom>
        </p:spPr>
      </p:pic>
      <p:sp>
        <p:nvSpPr>
          <p:cNvPr id="4" name="CasellaDiTesto 3">
            <a:extLst>
              <a:ext uri="{FF2B5EF4-FFF2-40B4-BE49-F238E27FC236}">
                <a16:creationId xmlns:a16="http://schemas.microsoft.com/office/drawing/2014/main" id="{79CE5334-9AE1-B440-F154-49131732B89E}"/>
              </a:ext>
            </a:extLst>
          </p:cNvPr>
          <p:cNvSpPr txBox="1"/>
          <p:nvPr/>
        </p:nvSpPr>
        <p:spPr>
          <a:xfrm>
            <a:off x="1493292" y="4764504"/>
            <a:ext cx="2385690" cy="307777"/>
          </a:xfrm>
          <a:prstGeom prst="rect">
            <a:avLst/>
          </a:prstGeom>
          <a:noFill/>
        </p:spPr>
        <p:txBody>
          <a:bodyPr wrap="square" rtlCol="0">
            <a:spAutoFit/>
          </a:bodyPr>
          <a:lstStyle/>
          <a:p>
            <a:r>
              <a:rPr lang="it-IT" dirty="0">
                <a:latin typeface="Poppins Medium" panose="00000600000000000000" pitchFamily="2" charset="0"/>
                <a:cs typeface="Poppins Medium" panose="00000600000000000000" pitchFamily="2" charset="0"/>
              </a:rPr>
              <a:t>Match rate:100%</a:t>
            </a:r>
            <a:endParaRPr lang="en-GB" dirty="0">
              <a:latin typeface="Poppins Medium" panose="00000600000000000000" pitchFamily="2" charset="0"/>
              <a:cs typeface="Poppins Medium" panose="00000600000000000000" pitchFamily="2" charset="0"/>
            </a:endParaRPr>
          </a:p>
        </p:txBody>
      </p:sp>
      <p:sp>
        <p:nvSpPr>
          <p:cNvPr id="6" name="CasellaDiTesto 5">
            <a:extLst>
              <a:ext uri="{FF2B5EF4-FFF2-40B4-BE49-F238E27FC236}">
                <a16:creationId xmlns:a16="http://schemas.microsoft.com/office/drawing/2014/main" id="{3086EACF-51D6-A3EF-2E09-6BD1A21760FE}"/>
              </a:ext>
            </a:extLst>
          </p:cNvPr>
          <p:cNvSpPr txBox="1"/>
          <p:nvPr/>
        </p:nvSpPr>
        <p:spPr>
          <a:xfrm>
            <a:off x="5520776" y="4764504"/>
            <a:ext cx="2619446" cy="307777"/>
          </a:xfrm>
          <a:prstGeom prst="rect">
            <a:avLst/>
          </a:prstGeom>
          <a:noFill/>
        </p:spPr>
        <p:txBody>
          <a:bodyPr wrap="square" rtlCol="0">
            <a:spAutoFit/>
          </a:bodyPr>
          <a:lstStyle/>
          <a:p>
            <a:r>
              <a:rPr lang="it-IT" dirty="0">
                <a:latin typeface="Poppins Medium" panose="00000600000000000000" pitchFamily="2" charset="0"/>
                <a:cs typeface="Poppins Medium" panose="00000600000000000000" pitchFamily="2" charset="0"/>
              </a:rPr>
              <a:t>Match Rate: 35.4%</a:t>
            </a:r>
            <a:endParaRPr lang="en-GB"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98137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Blink  Check</a:t>
            </a:r>
            <a:endParaRPr dirty="0"/>
          </a:p>
        </p:txBody>
      </p:sp>
      <p:sp>
        <p:nvSpPr>
          <p:cNvPr id="1378" name="Google Shape;1378;p53"/>
          <p:cNvSpPr txBox="1">
            <a:spLocks noGrp="1"/>
          </p:cNvSpPr>
          <p:nvPr>
            <p:ph type="subTitle" idx="3"/>
          </p:nvPr>
        </p:nvSpPr>
        <p:spPr>
          <a:xfrm>
            <a:off x="1209250" y="1183072"/>
            <a:ext cx="6725500" cy="34209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u="none" strike="noStrike" baseline="0" dirty="0">
                <a:solidFill>
                  <a:srgbClr val="000000"/>
                </a:solidFill>
                <a:latin typeface="Poppins Medium" panose="00000600000000000000" pitchFamily="2" charset="0"/>
                <a:cs typeface="Poppins Medium" panose="00000600000000000000" pitchFamily="2" charset="0"/>
              </a:rPr>
              <a:t>Once a match between the iris in the database and the one captured during the verification process is found, the system proceeds to verify if the number of blinks performed for confirmation matches the number registered in the database. </a:t>
            </a:r>
          </a:p>
          <a:p>
            <a:pPr marL="0" lvl="0" indent="0" algn="l" rtl="0">
              <a:spcBef>
                <a:spcPts val="0"/>
              </a:spcBef>
              <a:spcAft>
                <a:spcPts val="0"/>
              </a:spcAft>
              <a:buNone/>
            </a:pPr>
            <a:r>
              <a:rPr lang="en-GB" b="0" i="0" u="none" strike="noStrike" baseline="0" dirty="0">
                <a:solidFill>
                  <a:srgbClr val="000000"/>
                </a:solidFill>
                <a:latin typeface="Poppins Medium" panose="00000600000000000000" pitchFamily="2" charset="0"/>
                <a:cs typeface="Poppins Medium" panose="00000600000000000000" pitchFamily="2" charset="0"/>
              </a:rPr>
              <a:t>For each detected face, the script calculates the Eye Aspect Ratio (EAR) for both eyes. The EAR is a straightforward geometric measure that gauges the openness of the eyes. When the EAR drops below a predefined threshold, it is interpreted as a blink. </a:t>
            </a:r>
            <a:endParaRPr lang="en-GB" dirty="0">
              <a:solidFill>
                <a:srgbClr val="000000"/>
              </a:solidFill>
              <a:latin typeface="Poppins Medium" panose="00000600000000000000" pitchFamily="2" charset="0"/>
              <a:cs typeface="Poppins Medium" panose="00000600000000000000" pitchFamily="2" charset="0"/>
            </a:endParaRPr>
          </a:p>
          <a:p>
            <a:pPr marL="0" lvl="0" indent="0" algn="l" rtl="0">
              <a:spcBef>
                <a:spcPts val="0"/>
              </a:spcBef>
              <a:spcAft>
                <a:spcPts val="0"/>
              </a:spcAft>
              <a:buNone/>
            </a:pPr>
            <a:r>
              <a:rPr lang="en-GB" b="0" i="0" u="none" strike="noStrike" baseline="0" dirty="0">
                <a:solidFill>
                  <a:srgbClr val="000000"/>
                </a:solidFill>
                <a:latin typeface="Poppins Medium" panose="00000600000000000000" pitchFamily="2" charset="0"/>
                <a:cs typeface="Poppins Medium" panose="00000600000000000000" pitchFamily="2" charset="0"/>
              </a:rPr>
              <a:t>The number of detected blinks is displayed on the video frame, along with instructions for user interaction. Users can interact with the system through keyboard inputs. (when "a" is pressed, the system checks if the number of detected blinks meets the authentication requirement and ends the loop. Pressing "w" resets the blink counter to zero).</a:t>
            </a:r>
          </a:p>
          <a:p>
            <a:pPr marL="0" lvl="0" indent="0" algn="l" rtl="0">
              <a:spcBef>
                <a:spcPts val="0"/>
              </a:spcBef>
              <a:spcAft>
                <a:spcPts val="0"/>
              </a:spcAft>
              <a:buNone/>
            </a:pPr>
            <a:endParaRPr dirty="0">
              <a:latin typeface="Poppins Medium" panose="00000600000000000000" pitchFamily="2" charset="0"/>
              <a:cs typeface="Poppins Medium" panose="00000600000000000000" pitchFamily="2" charset="0"/>
            </a:endParaRPr>
          </a:p>
        </p:txBody>
      </p:sp>
      <p:sp>
        <p:nvSpPr>
          <p:cNvPr id="10" name="Rectangle 1">
            <a:extLst>
              <a:ext uri="{FF2B5EF4-FFF2-40B4-BE49-F238E27FC236}">
                <a16:creationId xmlns:a16="http://schemas.microsoft.com/office/drawing/2014/main" id="{255FF0CA-FFB4-9177-9EE9-4CF607D9DCFC}"/>
              </a:ext>
            </a:extLst>
          </p:cNvPr>
          <p:cNvSpPr>
            <a:spLocks noChangeArrowheads="1"/>
          </p:cNvSpPr>
          <p:nvPr/>
        </p:nvSpPr>
        <p:spPr bwMode="auto">
          <a:xfrm>
            <a:off x="0" y="0"/>
            <a:ext cx="9144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When "a" is pressed, the system checks if the number of detected blinks meets the authentication requirement and ends the loop, returning </a:t>
            </a:r>
            <a:r>
              <a:rPr kumimoji="0" lang="en-US" altLang="en-US" b="1" i="0" u="none" strike="noStrike" cap="none" normalizeH="0" baseline="0">
                <a:ln>
                  <a:noFill/>
                </a:ln>
                <a:solidFill>
                  <a:srgbClr val="ECECEC"/>
                </a:solidFill>
                <a:effectLst/>
                <a:latin typeface="Söhne Mono"/>
              </a:rPr>
              <a:t>True</a:t>
            </a:r>
            <a:r>
              <a:rPr kumimoji="0" lang="en-US" altLang="en-US" sz="1200" b="0" i="0" u="none" strike="noStrike" cap="none" normalizeH="0" baseline="0">
                <a:ln>
                  <a:noFill/>
                </a:ln>
                <a:solidFill>
                  <a:srgbClr val="ECECEC"/>
                </a:solidFill>
                <a:effectLst/>
                <a:latin typeface="Söhne"/>
              </a:rPr>
              <a:t> or </a:t>
            </a:r>
            <a:r>
              <a:rPr kumimoji="0" lang="en-US" altLang="en-US" b="1" i="0" u="none" strike="noStrike" cap="none" normalizeH="0" baseline="0">
                <a:ln>
                  <a:noFill/>
                </a:ln>
                <a:solidFill>
                  <a:srgbClr val="ECECEC"/>
                </a:solidFill>
                <a:effectLst/>
                <a:latin typeface="Söhne Mono"/>
              </a:rPr>
              <a:t>False</a:t>
            </a:r>
            <a:r>
              <a:rPr kumimoji="0" lang="en-US" altLang="en-US" sz="1200" b="0" i="0" u="none" strike="noStrike" cap="none" normalizeH="0" baseline="0">
                <a:ln>
                  <a:noFill/>
                </a:ln>
                <a:solidFill>
                  <a:srgbClr val="ECECEC"/>
                </a:solidFill>
                <a:effectLst/>
                <a:latin typeface="Söhne"/>
              </a:rPr>
              <a:t>. Pressing "w" resets the blink counter to zero.</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4FD908F7-2F5B-B409-A152-54C742EDD8AD}"/>
              </a:ext>
            </a:extLst>
          </p:cNvPr>
          <p:cNvSpPr>
            <a:spLocks noChangeArrowheads="1"/>
          </p:cNvSpPr>
          <p:nvPr/>
        </p:nvSpPr>
        <p:spPr bwMode="auto">
          <a:xfrm>
            <a:off x="152400" y="152400"/>
            <a:ext cx="9144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When "a" is pressed, the system checks if the number of detected blinks meets the authentication requirement and ends the loop, returning </a:t>
            </a:r>
            <a:r>
              <a:rPr kumimoji="0" lang="en-US" altLang="en-US" b="1" i="0" u="none" strike="noStrike" cap="none" normalizeH="0" baseline="0">
                <a:ln>
                  <a:noFill/>
                </a:ln>
                <a:solidFill>
                  <a:srgbClr val="ECECEC"/>
                </a:solidFill>
                <a:effectLst/>
                <a:latin typeface="Söhne Mono"/>
              </a:rPr>
              <a:t>True</a:t>
            </a:r>
            <a:r>
              <a:rPr kumimoji="0" lang="en-US" altLang="en-US" sz="1200" b="0" i="0" u="none" strike="noStrike" cap="none" normalizeH="0" baseline="0">
                <a:ln>
                  <a:noFill/>
                </a:ln>
                <a:solidFill>
                  <a:srgbClr val="ECECEC"/>
                </a:solidFill>
                <a:effectLst/>
                <a:latin typeface="Söhne"/>
              </a:rPr>
              <a:t> or </a:t>
            </a:r>
            <a:r>
              <a:rPr kumimoji="0" lang="en-US" altLang="en-US" b="1" i="0" u="none" strike="noStrike" cap="none" normalizeH="0" baseline="0">
                <a:ln>
                  <a:noFill/>
                </a:ln>
                <a:solidFill>
                  <a:srgbClr val="ECECEC"/>
                </a:solidFill>
                <a:effectLst/>
                <a:latin typeface="Söhne Mono"/>
              </a:rPr>
              <a:t>False</a:t>
            </a:r>
            <a:r>
              <a:rPr kumimoji="0" lang="en-US" altLang="en-US" sz="1200" b="0" i="0" u="none" strike="noStrike" cap="none" normalizeH="0" baseline="0">
                <a:ln>
                  <a:noFill/>
                </a:ln>
                <a:solidFill>
                  <a:srgbClr val="ECECEC"/>
                </a:solidFill>
                <a:effectLst/>
                <a:latin typeface="Söhne"/>
              </a:rPr>
              <a:t>. Pressing "w" resets the blink counter to zero.</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3" name="Rettangolo 12">
            <a:extLst>
              <a:ext uri="{FF2B5EF4-FFF2-40B4-BE49-F238E27FC236}">
                <a16:creationId xmlns:a16="http://schemas.microsoft.com/office/drawing/2014/main" id="{1C057C40-9DF4-DF4A-1B8F-FE9654FD48D0}"/>
              </a:ext>
            </a:extLst>
          </p:cNvPr>
          <p:cNvSpPr/>
          <p:nvPr/>
        </p:nvSpPr>
        <p:spPr>
          <a:xfrm>
            <a:off x="4710650" y="4056361"/>
            <a:ext cx="4269492" cy="1087139"/>
          </a:xfrm>
          <a:prstGeom prst="rect">
            <a:avLst/>
          </a:prstGeom>
          <a:solidFill>
            <a:srgbClr val="F1F1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425" name="Google Shape;1425;p5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a:t>
            </a:r>
            <a:endParaRPr dirty="0"/>
          </a:p>
        </p:txBody>
      </p:sp>
      <p:sp>
        <p:nvSpPr>
          <p:cNvPr id="2" name="Rettangolo 1">
            <a:extLst>
              <a:ext uri="{FF2B5EF4-FFF2-40B4-BE49-F238E27FC236}">
                <a16:creationId xmlns:a16="http://schemas.microsoft.com/office/drawing/2014/main" id="{55AE389F-5C36-823B-7FF7-CB8349449ECB}"/>
              </a:ext>
            </a:extLst>
          </p:cNvPr>
          <p:cNvSpPr/>
          <p:nvPr/>
        </p:nvSpPr>
        <p:spPr>
          <a:xfrm>
            <a:off x="0" y="4065611"/>
            <a:ext cx="4269492" cy="1087139"/>
          </a:xfrm>
          <a:prstGeom prst="rect">
            <a:avLst/>
          </a:prstGeom>
          <a:solidFill>
            <a:srgbClr val="F1F1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12" name="Immagine 11" descr="Immagine che contiene testo, linea, Diagramma, diagramma&#10;&#10;Descrizione generata automaticamente">
            <a:extLst>
              <a:ext uri="{FF2B5EF4-FFF2-40B4-BE49-F238E27FC236}">
                <a16:creationId xmlns:a16="http://schemas.microsoft.com/office/drawing/2014/main" id="{34E4F646-D50F-9822-6F0B-45235F6CD548}"/>
              </a:ext>
            </a:extLst>
          </p:cNvPr>
          <p:cNvPicPr>
            <a:picLocks noChangeAspect="1"/>
          </p:cNvPicPr>
          <p:nvPr/>
        </p:nvPicPr>
        <p:blipFill>
          <a:blip r:embed="rId3"/>
          <a:stretch>
            <a:fillRect/>
          </a:stretch>
        </p:blipFill>
        <p:spPr>
          <a:xfrm>
            <a:off x="2336584" y="1238912"/>
            <a:ext cx="4470832" cy="3722725"/>
          </a:xfrm>
          <a:prstGeom prst="rect">
            <a:avLst/>
          </a:prstGeom>
        </p:spPr>
      </p:pic>
    </p:spTree>
    <p:extLst>
      <p:ext uri="{BB962C8B-B14F-4D97-AF65-F5344CB8AC3E}">
        <p14:creationId xmlns:p14="http://schemas.microsoft.com/office/powerpoint/2010/main" val="192314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3" name="Rettangolo 12">
            <a:extLst>
              <a:ext uri="{FF2B5EF4-FFF2-40B4-BE49-F238E27FC236}">
                <a16:creationId xmlns:a16="http://schemas.microsoft.com/office/drawing/2014/main" id="{1C057C40-9DF4-DF4A-1B8F-FE9654FD48D0}"/>
              </a:ext>
            </a:extLst>
          </p:cNvPr>
          <p:cNvSpPr/>
          <p:nvPr/>
        </p:nvSpPr>
        <p:spPr>
          <a:xfrm>
            <a:off x="4710650" y="4056361"/>
            <a:ext cx="4269492" cy="1087139"/>
          </a:xfrm>
          <a:prstGeom prst="rect">
            <a:avLst/>
          </a:prstGeom>
          <a:solidFill>
            <a:srgbClr val="F1F1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425" name="Google Shape;1425;p5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Evaluation</a:t>
            </a:r>
            <a:endParaRPr dirty="0"/>
          </a:p>
        </p:txBody>
      </p:sp>
      <p:sp>
        <p:nvSpPr>
          <p:cNvPr id="2" name="Rettangolo 1">
            <a:extLst>
              <a:ext uri="{FF2B5EF4-FFF2-40B4-BE49-F238E27FC236}">
                <a16:creationId xmlns:a16="http://schemas.microsoft.com/office/drawing/2014/main" id="{55AE389F-5C36-823B-7FF7-CB8349449ECB}"/>
              </a:ext>
            </a:extLst>
          </p:cNvPr>
          <p:cNvSpPr/>
          <p:nvPr/>
        </p:nvSpPr>
        <p:spPr>
          <a:xfrm>
            <a:off x="0" y="4065611"/>
            <a:ext cx="4269492" cy="1087139"/>
          </a:xfrm>
          <a:prstGeom prst="rect">
            <a:avLst/>
          </a:prstGeom>
          <a:solidFill>
            <a:srgbClr val="F1F1F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12" name="Immagine 11" descr="Immagine che contiene testo, linea, Diagramma, diagramma&#10;&#10;Descrizione generata automaticamente">
            <a:extLst>
              <a:ext uri="{FF2B5EF4-FFF2-40B4-BE49-F238E27FC236}">
                <a16:creationId xmlns:a16="http://schemas.microsoft.com/office/drawing/2014/main" id="{34E4F646-D50F-9822-6F0B-45235F6CD548}"/>
              </a:ext>
            </a:extLst>
          </p:cNvPr>
          <p:cNvPicPr>
            <a:picLocks noChangeAspect="1"/>
          </p:cNvPicPr>
          <p:nvPr/>
        </p:nvPicPr>
        <p:blipFill>
          <a:blip r:embed="rId3"/>
          <a:stretch>
            <a:fillRect/>
          </a:stretch>
        </p:blipFill>
        <p:spPr>
          <a:xfrm>
            <a:off x="2336584" y="1238912"/>
            <a:ext cx="4470832" cy="3722725"/>
          </a:xfrm>
          <a:prstGeom prst="rect">
            <a:avLst/>
          </a:prstGeom>
        </p:spPr>
      </p:pic>
      <p:pic>
        <p:nvPicPr>
          <p:cNvPr id="3" name="Immagine 2">
            <a:extLst>
              <a:ext uri="{FF2B5EF4-FFF2-40B4-BE49-F238E27FC236}">
                <a16:creationId xmlns:a16="http://schemas.microsoft.com/office/drawing/2014/main" id="{75A744DE-4237-3E4B-D1E9-045E8BA6ED99}"/>
              </a:ext>
            </a:extLst>
          </p:cNvPr>
          <p:cNvPicPr>
            <a:picLocks noChangeAspect="1"/>
          </p:cNvPicPr>
          <p:nvPr/>
        </p:nvPicPr>
        <p:blipFill>
          <a:blip r:embed="rId4"/>
          <a:stretch>
            <a:fillRect/>
          </a:stretch>
        </p:blipFill>
        <p:spPr>
          <a:xfrm>
            <a:off x="2336584" y="1238911"/>
            <a:ext cx="4460260" cy="3722725"/>
          </a:xfrm>
          <a:prstGeom prst="rect">
            <a:avLst/>
          </a:prstGeom>
        </p:spPr>
      </p:pic>
    </p:spTree>
    <p:extLst>
      <p:ext uri="{BB962C8B-B14F-4D97-AF65-F5344CB8AC3E}">
        <p14:creationId xmlns:p14="http://schemas.microsoft.com/office/powerpoint/2010/main" val="147160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t>Limitations</a:t>
            </a:r>
            <a:endParaRPr dirty="0"/>
          </a:p>
        </p:txBody>
      </p:sp>
      <p:sp>
        <p:nvSpPr>
          <p:cNvPr id="1378" name="Google Shape;1378;p53"/>
          <p:cNvSpPr txBox="1">
            <a:spLocks noGrp="1"/>
          </p:cNvSpPr>
          <p:nvPr>
            <p:ph type="subTitle" idx="3"/>
          </p:nvPr>
        </p:nvSpPr>
        <p:spPr>
          <a:xfrm>
            <a:off x="1209250" y="1183072"/>
            <a:ext cx="6725500" cy="342092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it-IT" dirty="0">
                <a:latin typeface="Poppins Medium" panose="00000600000000000000" pitchFamily="2" charset="0"/>
                <a:cs typeface="Poppins Medium" panose="00000600000000000000" pitchFamily="2" charset="0"/>
              </a:rPr>
              <a:t>Lighting </a:t>
            </a:r>
            <a:r>
              <a:rPr lang="it-IT" dirty="0" err="1">
                <a:latin typeface="Poppins Medium" panose="00000600000000000000" pitchFamily="2" charset="0"/>
                <a:cs typeface="Poppins Medium" panose="00000600000000000000" pitchFamily="2" charset="0"/>
              </a:rPr>
              <a:t>Conditions</a:t>
            </a:r>
            <a:endParaRPr lang="it-IT" dirty="0">
              <a:latin typeface="Poppins Medium" panose="00000600000000000000" pitchFamily="2" charset="0"/>
              <a:cs typeface="Poppins Medium" panose="00000600000000000000" pitchFamily="2" charset="0"/>
            </a:endParaRPr>
          </a:p>
          <a:p>
            <a:pPr marL="285750" lvl="0" indent="-285750" algn="l" rtl="0">
              <a:spcBef>
                <a:spcPts val="0"/>
              </a:spcBef>
              <a:spcAft>
                <a:spcPts val="0"/>
              </a:spcAft>
              <a:buFont typeface="Arial" panose="020B0604020202020204" pitchFamily="34" charset="0"/>
              <a:buChar char="•"/>
            </a:pPr>
            <a:endParaRPr lang="it-IT" dirty="0">
              <a:latin typeface="Poppins Medium" panose="00000600000000000000" pitchFamily="2" charset="0"/>
              <a:cs typeface="Poppins Medium" panose="00000600000000000000" pitchFamily="2" charset="0"/>
            </a:endParaRPr>
          </a:p>
          <a:p>
            <a:pPr marL="285750" lvl="0" indent="-285750" algn="l" rtl="0">
              <a:spcBef>
                <a:spcPts val="0"/>
              </a:spcBef>
              <a:spcAft>
                <a:spcPts val="0"/>
              </a:spcAft>
              <a:buFont typeface="Arial" panose="020B0604020202020204" pitchFamily="34" charset="0"/>
              <a:buChar char="•"/>
            </a:pPr>
            <a:r>
              <a:rPr lang="it-IT" dirty="0" err="1">
                <a:latin typeface="Poppins Medium" panose="00000600000000000000" pitchFamily="2" charset="0"/>
                <a:cs typeface="Poppins Medium" panose="00000600000000000000" pitchFamily="2" charset="0"/>
              </a:rPr>
              <a:t>Capture</a:t>
            </a:r>
            <a:r>
              <a:rPr lang="it-IT" dirty="0">
                <a:latin typeface="Poppins Medium" panose="00000600000000000000" pitchFamily="2" charset="0"/>
                <a:cs typeface="Poppins Medium" panose="00000600000000000000" pitchFamily="2" charset="0"/>
              </a:rPr>
              <a:t> devices</a:t>
            </a:r>
          </a:p>
          <a:p>
            <a:pPr marL="285750" lvl="0" indent="-285750" algn="l" rtl="0">
              <a:spcBef>
                <a:spcPts val="0"/>
              </a:spcBef>
              <a:spcAft>
                <a:spcPts val="0"/>
              </a:spcAft>
              <a:buFont typeface="Arial" panose="020B0604020202020204" pitchFamily="34" charset="0"/>
              <a:buChar char="•"/>
            </a:pPr>
            <a:endParaRPr lang="it-IT" dirty="0">
              <a:latin typeface="Poppins Medium" panose="00000600000000000000" pitchFamily="2" charset="0"/>
              <a:cs typeface="Poppins Medium" panose="00000600000000000000" pitchFamily="2" charset="0"/>
            </a:endParaRPr>
          </a:p>
          <a:p>
            <a:pPr marL="285750" lvl="0" indent="-285750" algn="l" rtl="0">
              <a:spcBef>
                <a:spcPts val="0"/>
              </a:spcBef>
              <a:spcAft>
                <a:spcPts val="0"/>
              </a:spcAft>
              <a:buFont typeface="Arial" panose="020B0604020202020204" pitchFamily="34" charset="0"/>
              <a:buChar char="•"/>
            </a:pPr>
            <a:r>
              <a:rPr lang="it-IT" dirty="0" err="1">
                <a:latin typeface="Poppins Medium" panose="00000600000000000000" pitchFamily="2" charset="0"/>
                <a:cs typeface="Poppins Medium" panose="00000600000000000000" pitchFamily="2" charset="0"/>
              </a:rPr>
              <a:t>Distance</a:t>
            </a:r>
            <a:r>
              <a:rPr lang="it-IT" dirty="0">
                <a:latin typeface="Poppins Medium" panose="00000600000000000000" pitchFamily="2" charset="0"/>
                <a:cs typeface="Poppins Medium" panose="00000600000000000000" pitchFamily="2" charset="0"/>
              </a:rPr>
              <a:t> and </a:t>
            </a:r>
            <a:r>
              <a:rPr lang="it-IT" dirty="0" err="1">
                <a:latin typeface="Poppins Medium" panose="00000600000000000000" pitchFamily="2" charset="0"/>
                <a:cs typeface="Poppins Medium" panose="00000600000000000000" pitchFamily="2" charset="0"/>
              </a:rPr>
              <a:t>movement</a:t>
            </a:r>
            <a:endParaRPr lang="it-IT" dirty="0">
              <a:latin typeface="Poppins Medium" panose="00000600000000000000" pitchFamily="2" charset="0"/>
              <a:cs typeface="Poppins Medium" panose="00000600000000000000" pitchFamily="2" charset="0"/>
            </a:endParaRPr>
          </a:p>
          <a:p>
            <a:pPr marL="285750" lvl="0" indent="-285750" algn="l" rtl="0">
              <a:spcBef>
                <a:spcPts val="0"/>
              </a:spcBef>
              <a:spcAft>
                <a:spcPts val="0"/>
              </a:spcAft>
              <a:buFont typeface="Arial" panose="020B0604020202020204" pitchFamily="34" charset="0"/>
              <a:buChar char="•"/>
            </a:pPr>
            <a:endParaRPr lang="it-IT" dirty="0">
              <a:latin typeface="Poppins Medium" panose="00000600000000000000" pitchFamily="2" charset="0"/>
              <a:cs typeface="Poppins Medium" panose="00000600000000000000" pitchFamily="2" charset="0"/>
            </a:endParaRPr>
          </a:p>
          <a:p>
            <a:pPr marL="285750" lvl="0" indent="-285750" algn="l" rtl="0">
              <a:spcBef>
                <a:spcPts val="0"/>
              </a:spcBef>
              <a:spcAft>
                <a:spcPts val="0"/>
              </a:spcAft>
              <a:buFont typeface="Arial" panose="020B0604020202020204" pitchFamily="34" charset="0"/>
              <a:buChar char="•"/>
            </a:pPr>
            <a:r>
              <a:rPr lang="it-IT" dirty="0" err="1">
                <a:latin typeface="Poppins Medium" panose="00000600000000000000" pitchFamily="2" charset="0"/>
                <a:cs typeface="Poppins Medium" panose="00000600000000000000" pitchFamily="2" charset="0"/>
              </a:rPr>
              <a:t>Acceptance</a:t>
            </a:r>
            <a:endParaRPr dirty="0">
              <a:latin typeface="Poppins Medium" panose="00000600000000000000" pitchFamily="2" charset="0"/>
              <a:cs typeface="Poppins Medium" panose="00000600000000000000" pitchFamily="2" charset="0"/>
            </a:endParaRPr>
          </a:p>
        </p:txBody>
      </p:sp>
      <p:sp>
        <p:nvSpPr>
          <p:cNvPr id="10" name="Rectangle 1">
            <a:extLst>
              <a:ext uri="{FF2B5EF4-FFF2-40B4-BE49-F238E27FC236}">
                <a16:creationId xmlns:a16="http://schemas.microsoft.com/office/drawing/2014/main" id="{255FF0CA-FFB4-9177-9EE9-4CF607D9DCFC}"/>
              </a:ext>
            </a:extLst>
          </p:cNvPr>
          <p:cNvSpPr>
            <a:spLocks noChangeArrowheads="1"/>
          </p:cNvSpPr>
          <p:nvPr/>
        </p:nvSpPr>
        <p:spPr bwMode="auto">
          <a:xfrm>
            <a:off x="0" y="0"/>
            <a:ext cx="9144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When "a" is pressed, the system checks if the number of detected blinks meets the authentication requirement and ends the loop, returning </a:t>
            </a:r>
            <a:r>
              <a:rPr kumimoji="0" lang="en-US" altLang="en-US" b="1" i="0" u="none" strike="noStrike" cap="none" normalizeH="0" baseline="0">
                <a:ln>
                  <a:noFill/>
                </a:ln>
                <a:solidFill>
                  <a:srgbClr val="ECECEC"/>
                </a:solidFill>
                <a:effectLst/>
                <a:latin typeface="Söhne Mono"/>
              </a:rPr>
              <a:t>True</a:t>
            </a:r>
            <a:r>
              <a:rPr kumimoji="0" lang="en-US" altLang="en-US" sz="1200" b="0" i="0" u="none" strike="noStrike" cap="none" normalizeH="0" baseline="0">
                <a:ln>
                  <a:noFill/>
                </a:ln>
                <a:solidFill>
                  <a:srgbClr val="ECECEC"/>
                </a:solidFill>
                <a:effectLst/>
                <a:latin typeface="Söhne"/>
              </a:rPr>
              <a:t> or </a:t>
            </a:r>
            <a:r>
              <a:rPr kumimoji="0" lang="en-US" altLang="en-US" b="1" i="0" u="none" strike="noStrike" cap="none" normalizeH="0" baseline="0">
                <a:ln>
                  <a:noFill/>
                </a:ln>
                <a:solidFill>
                  <a:srgbClr val="ECECEC"/>
                </a:solidFill>
                <a:effectLst/>
                <a:latin typeface="Söhne Mono"/>
              </a:rPr>
              <a:t>False</a:t>
            </a:r>
            <a:r>
              <a:rPr kumimoji="0" lang="en-US" altLang="en-US" sz="1200" b="0" i="0" u="none" strike="noStrike" cap="none" normalizeH="0" baseline="0">
                <a:ln>
                  <a:noFill/>
                </a:ln>
                <a:solidFill>
                  <a:srgbClr val="ECECEC"/>
                </a:solidFill>
                <a:effectLst/>
                <a:latin typeface="Söhne"/>
              </a:rPr>
              <a:t>. Pressing "w" resets the blink counter to zero.</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4FD908F7-2F5B-B409-A152-54C742EDD8AD}"/>
              </a:ext>
            </a:extLst>
          </p:cNvPr>
          <p:cNvSpPr>
            <a:spLocks noChangeArrowheads="1"/>
          </p:cNvSpPr>
          <p:nvPr/>
        </p:nvSpPr>
        <p:spPr bwMode="auto">
          <a:xfrm>
            <a:off x="152400" y="152400"/>
            <a:ext cx="9144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When "a" is pressed, the system checks if the number of detected blinks meets the authentication requirement and ends the loop, returning </a:t>
            </a:r>
            <a:r>
              <a:rPr kumimoji="0" lang="en-US" altLang="en-US" b="1" i="0" u="none" strike="noStrike" cap="none" normalizeH="0" baseline="0">
                <a:ln>
                  <a:noFill/>
                </a:ln>
                <a:solidFill>
                  <a:srgbClr val="ECECEC"/>
                </a:solidFill>
                <a:effectLst/>
                <a:latin typeface="Söhne Mono"/>
              </a:rPr>
              <a:t>True</a:t>
            </a:r>
            <a:r>
              <a:rPr kumimoji="0" lang="en-US" altLang="en-US" sz="1200" b="0" i="0" u="none" strike="noStrike" cap="none" normalizeH="0" baseline="0">
                <a:ln>
                  <a:noFill/>
                </a:ln>
                <a:solidFill>
                  <a:srgbClr val="ECECEC"/>
                </a:solidFill>
                <a:effectLst/>
                <a:latin typeface="Söhne"/>
              </a:rPr>
              <a:t> or </a:t>
            </a:r>
            <a:r>
              <a:rPr kumimoji="0" lang="en-US" altLang="en-US" b="1" i="0" u="none" strike="noStrike" cap="none" normalizeH="0" baseline="0">
                <a:ln>
                  <a:noFill/>
                </a:ln>
                <a:solidFill>
                  <a:srgbClr val="ECECEC"/>
                </a:solidFill>
                <a:effectLst/>
                <a:latin typeface="Söhne Mono"/>
              </a:rPr>
              <a:t>False</a:t>
            </a:r>
            <a:r>
              <a:rPr kumimoji="0" lang="en-US" altLang="en-US" sz="1200" b="0" i="0" u="none" strike="noStrike" cap="none" normalizeH="0" baseline="0">
                <a:ln>
                  <a:noFill/>
                </a:ln>
                <a:solidFill>
                  <a:srgbClr val="ECECEC"/>
                </a:solidFill>
                <a:effectLst/>
                <a:latin typeface="Söhne"/>
              </a:rPr>
              <a:t>. Pressing "w" resets the blink counter to zero.</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267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352" name="Google Shape;1352;p51"/>
          <p:cNvSpPr txBox="1">
            <a:spLocks noGrp="1"/>
          </p:cNvSpPr>
          <p:nvPr>
            <p:ph type="subTitle" idx="1"/>
          </p:nvPr>
        </p:nvSpPr>
        <p:spPr>
          <a:xfrm>
            <a:off x="1065272" y="2571750"/>
            <a:ext cx="7700592" cy="19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Poppins Medium" panose="00000600000000000000" pitchFamily="2" charset="0"/>
                <a:cs typeface="Poppins Medium" panose="00000600000000000000" pitchFamily="2" charset="0"/>
              </a:rPr>
              <a:t>This project is based on </a:t>
            </a:r>
            <a:r>
              <a:rPr lang="en-GB" dirty="0">
                <a:latin typeface="Poppins Medium" panose="00000600000000000000" pitchFamily="2" charset="0"/>
                <a:cs typeface="Poppins Medium" panose="00000600000000000000" pitchFamily="2" charset="0"/>
                <a:hlinkClick r:id="rId3"/>
              </a:rPr>
              <a:t>Iris-Recognition-Registration-Database-System</a:t>
            </a:r>
            <a:r>
              <a:rPr lang="en-GB" dirty="0">
                <a:latin typeface="Poppins Medium" panose="00000600000000000000" pitchFamily="2" charset="0"/>
                <a:cs typeface="Poppins Medium" panose="00000600000000000000" pitchFamily="2" charset="0"/>
              </a:rPr>
              <a:t> by </a:t>
            </a:r>
            <a:r>
              <a:rPr lang="en-GB" dirty="0" err="1">
                <a:latin typeface="Poppins Medium" panose="00000600000000000000" pitchFamily="2" charset="0"/>
                <a:cs typeface="Poppins Medium" panose="00000600000000000000" pitchFamily="2" charset="0"/>
              </a:rPr>
              <a:t>aaahmedms</a:t>
            </a:r>
            <a:r>
              <a:rPr lang="en-GB" dirty="0">
                <a:latin typeface="Poppins Medium" panose="00000600000000000000" pitchFamily="2" charset="0"/>
                <a:cs typeface="Poppins Medium" panose="00000600000000000000" pitchFamily="2" charset="0"/>
              </a:rPr>
              <a:t>.</a:t>
            </a:r>
          </a:p>
          <a:p>
            <a:pPr marL="0" lvl="0" indent="0" algn="l" rtl="0">
              <a:spcBef>
                <a:spcPts val="0"/>
              </a:spcBef>
              <a:spcAft>
                <a:spcPts val="0"/>
              </a:spcAft>
              <a:buClr>
                <a:schemeClr val="dk1"/>
              </a:buClr>
              <a:buSzPts val="1100"/>
              <a:buFont typeface="Arial"/>
              <a:buNone/>
            </a:pPr>
            <a:endParaRPr lang="en-GB" dirty="0">
              <a:latin typeface="Poppins Medium" panose="00000600000000000000" pitchFamily="2" charset="0"/>
              <a:cs typeface="Poppins Medium" panose="00000600000000000000"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GB" b="1" dirty="0">
                <a:latin typeface="Poppins Medium" panose="00000600000000000000" pitchFamily="2" charset="0"/>
                <a:cs typeface="Poppins Medium" panose="00000600000000000000" pitchFamily="2" charset="0"/>
              </a:rPr>
              <a:t>Additions: </a:t>
            </a:r>
            <a:r>
              <a:rPr lang="en-GB" dirty="0">
                <a:latin typeface="Poppins Medium" panose="00000600000000000000" pitchFamily="2" charset="0"/>
                <a:cs typeface="Poppins Medium" panose="00000600000000000000" pitchFamily="2" charset="0"/>
              </a:rPr>
              <a:t>Iris Segmentation; Iris Unwrapping; Password Manager; Blink Counter Verification.</a:t>
            </a:r>
          </a:p>
          <a:p>
            <a:pPr marL="285750" lvl="0" indent="-285750" algn="l" rtl="0">
              <a:spcBef>
                <a:spcPts val="0"/>
              </a:spcBef>
              <a:spcAft>
                <a:spcPts val="0"/>
              </a:spcAft>
              <a:buClr>
                <a:schemeClr val="dk1"/>
              </a:buClr>
              <a:buSzPts val="1100"/>
              <a:buFont typeface="Arial" panose="020B0604020202020204" pitchFamily="34" charset="0"/>
              <a:buChar char="•"/>
            </a:pPr>
            <a:r>
              <a:rPr lang="en-GB" b="1" dirty="0">
                <a:latin typeface="Poppins Medium" panose="00000600000000000000" pitchFamily="2" charset="0"/>
                <a:cs typeface="Poppins Medium" panose="00000600000000000000" pitchFamily="2" charset="0"/>
              </a:rPr>
              <a:t>Modifications: </a:t>
            </a:r>
            <a:r>
              <a:rPr lang="en-GB" dirty="0">
                <a:latin typeface="Poppins Medium" panose="00000600000000000000" pitchFamily="2" charset="0"/>
                <a:cs typeface="Poppins Medium" panose="00000600000000000000" pitchFamily="2" charset="0"/>
              </a:rPr>
              <a:t>User Interface; Matching Algorithm.</a:t>
            </a:r>
          </a:p>
        </p:txBody>
      </p:sp>
      <p:sp>
        <p:nvSpPr>
          <p:cNvPr id="1353" name="Google Shape;1353;p51"/>
          <p:cNvSpPr txBox="1">
            <a:spLocks noGrp="1"/>
          </p:cNvSpPr>
          <p:nvPr>
            <p:ph type="subTitle" idx="2"/>
          </p:nvPr>
        </p:nvSpPr>
        <p:spPr>
          <a:xfrm>
            <a:off x="1065272" y="1213928"/>
            <a:ext cx="7206628" cy="19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The goal of the project is to create a real-time password management system protected by iris recognition, with the addition of an anti-spoofing system that utilizes eye blink detection.</a:t>
            </a:r>
            <a:endParaRPr dirty="0">
              <a:latin typeface="Poppins Medium" panose="00000600000000000000" pitchFamily="2" charset="0"/>
              <a:cs typeface="Poppins Medium" panose="000006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16" name="CasellaDiTesto 15">
            <a:extLst>
              <a:ext uri="{FF2B5EF4-FFF2-40B4-BE49-F238E27FC236}">
                <a16:creationId xmlns:a16="http://schemas.microsoft.com/office/drawing/2014/main" id="{55533AB5-F3B6-C254-29AD-646D721C38F0}"/>
              </a:ext>
            </a:extLst>
          </p:cNvPr>
          <p:cNvSpPr txBox="1"/>
          <p:nvPr/>
        </p:nvSpPr>
        <p:spPr>
          <a:xfrm>
            <a:off x="4417308" y="1863176"/>
            <a:ext cx="914400" cy="914400"/>
          </a:xfrm>
          <a:prstGeom prst="rect">
            <a:avLst/>
          </a:prstGeom>
          <a:noFill/>
        </p:spPr>
        <p:txBody>
          <a:bodyPr wrap="square" rtlCol="0">
            <a:spAutoFit/>
          </a:bodyPr>
          <a:lstStyle/>
          <a:p>
            <a:endParaRPr lang="en-GB" dirty="0"/>
          </a:p>
        </p:txBody>
      </p:sp>
      <p:sp>
        <p:nvSpPr>
          <p:cNvPr id="22" name="CasellaDiTesto 21">
            <a:extLst>
              <a:ext uri="{FF2B5EF4-FFF2-40B4-BE49-F238E27FC236}">
                <a16:creationId xmlns:a16="http://schemas.microsoft.com/office/drawing/2014/main" id="{E220D7EF-1C8A-5E63-1C13-572495E6AE04}"/>
              </a:ext>
            </a:extLst>
          </p:cNvPr>
          <p:cNvSpPr txBox="1"/>
          <p:nvPr/>
        </p:nvSpPr>
        <p:spPr>
          <a:xfrm>
            <a:off x="724617" y="1440091"/>
            <a:ext cx="4686156" cy="4401205"/>
          </a:xfrm>
          <a:prstGeom prst="rect">
            <a:avLst/>
          </a:prstGeom>
          <a:noFill/>
        </p:spPr>
        <p:txBody>
          <a:bodyPr wrap="square" rtlCol="0">
            <a:spAutoFit/>
          </a:bodyPr>
          <a:lstStyle/>
          <a:p>
            <a:r>
              <a:rPr lang="en-GB" dirty="0">
                <a:latin typeface="Poppins Medium" panose="00000600000000000000" pitchFamily="2" charset="0"/>
                <a:cs typeface="Poppins Medium" panose="00000600000000000000" pitchFamily="2" charset="0"/>
              </a:rPr>
              <a:t>The "shape_predictor_68_face_landmarks.dat" file is a pre-trained model from the </a:t>
            </a:r>
            <a:r>
              <a:rPr lang="en-GB" dirty="0" err="1">
                <a:latin typeface="Poppins Medium" panose="00000600000000000000" pitchFamily="2" charset="0"/>
                <a:cs typeface="Poppins Medium" panose="00000600000000000000" pitchFamily="2" charset="0"/>
              </a:rPr>
              <a:t>Dlib</a:t>
            </a:r>
            <a:r>
              <a:rPr lang="en-GB" dirty="0">
                <a:latin typeface="Poppins Medium" panose="00000600000000000000" pitchFamily="2" charset="0"/>
                <a:cs typeface="Poppins Medium" panose="00000600000000000000" pitchFamily="2" charset="0"/>
              </a:rPr>
              <a:t> library used to detect 68 facial landmarks on a face. These landmarks identify key facial features such as the eyes, eyebrows, nose, mouth, and jawline.</a:t>
            </a: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p:txBody>
      </p:sp>
      <p:pic>
        <p:nvPicPr>
          <p:cNvPr id="28" name="Immagine 27">
            <a:extLst>
              <a:ext uri="{FF2B5EF4-FFF2-40B4-BE49-F238E27FC236}">
                <a16:creationId xmlns:a16="http://schemas.microsoft.com/office/drawing/2014/main" id="{1395A096-82C4-C554-4632-35E548CDC3E9}"/>
              </a:ext>
            </a:extLst>
          </p:cNvPr>
          <p:cNvPicPr>
            <a:picLocks noChangeAspect="1"/>
          </p:cNvPicPr>
          <p:nvPr/>
        </p:nvPicPr>
        <p:blipFill>
          <a:blip r:embed="rId3">
            <a:lum bright="-5000"/>
          </a:blip>
          <a:stretch>
            <a:fillRect/>
          </a:stretch>
        </p:blipFill>
        <p:spPr>
          <a:xfrm>
            <a:off x="5331708" y="1441811"/>
            <a:ext cx="3590981" cy="28927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16" name="CasellaDiTesto 15">
            <a:extLst>
              <a:ext uri="{FF2B5EF4-FFF2-40B4-BE49-F238E27FC236}">
                <a16:creationId xmlns:a16="http://schemas.microsoft.com/office/drawing/2014/main" id="{55533AB5-F3B6-C254-29AD-646D721C38F0}"/>
              </a:ext>
            </a:extLst>
          </p:cNvPr>
          <p:cNvSpPr txBox="1"/>
          <p:nvPr/>
        </p:nvSpPr>
        <p:spPr>
          <a:xfrm>
            <a:off x="4417308" y="1863176"/>
            <a:ext cx="914400" cy="914400"/>
          </a:xfrm>
          <a:prstGeom prst="rect">
            <a:avLst/>
          </a:prstGeom>
          <a:noFill/>
        </p:spPr>
        <p:txBody>
          <a:bodyPr wrap="square" rtlCol="0">
            <a:spAutoFit/>
          </a:bodyPr>
          <a:lstStyle/>
          <a:p>
            <a:endParaRPr lang="en-GB" dirty="0"/>
          </a:p>
        </p:txBody>
      </p:sp>
      <p:sp>
        <p:nvSpPr>
          <p:cNvPr id="22" name="CasellaDiTesto 21">
            <a:extLst>
              <a:ext uri="{FF2B5EF4-FFF2-40B4-BE49-F238E27FC236}">
                <a16:creationId xmlns:a16="http://schemas.microsoft.com/office/drawing/2014/main" id="{E220D7EF-1C8A-5E63-1C13-572495E6AE04}"/>
              </a:ext>
            </a:extLst>
          </p:cNvPr>
          <p:cNvSpPr txBox="1"/>
          <p:nvPr/>
        </p:nvSpPr>
        <p:spPr>
          <a:xfrm>
            <a:off x="1099491" y="1115500"/>
            <a:ext cx="7399800" cy="5478423"/>
          </a:xfrm>
          <a:prstGeom prst="rect">
            <a:avLst/>
          </a:prstGeom>
          <a:noFill/>
        </p:spPr>
        <p:txBody>
          <a:bodyPr wrap="square" rtlCol="0">
            <a:spAutoFit/>
          </a:bodyPr>
          <a:lstStyle/>
          <a:p>
            <a:pPr algn="l"/>
            <a:endParaRPr lang="en-GB" dirty="0">
              <a:latin typeface="Poppins Medium" panose="00000600000000000000" pitchFamily="2" charset="0"/>
              <a:cs typeface="Poppins Medium" panose="00000600000000000000" pitchFamily="2" charset="0"/>
            </a:endParaRPr>
          </a:p>
          <a:p>
            <a:r>
              <a:rPr lang="en-GB" b="1" dirty="0">
                <a:latin typeface="Poppins Medium" panose="00000600000000000000" pitchFamily="2" charset="0"/>
                <a:cs typeface="Poppins Medium" panose="00000600000000000000" pitchFamily="2" charset="0"/>
              </a:rPr>
              <a:t>Face Detection: </a:t>
            </a:r>
            <a:r>
              <a:rPr lang="en-GB" dirty="0">
                <a:latin typeface="Poppins Medium" panose="00000600000000000000" pitchFamily="2" charset="0"/>
                <a:cs typeface="Poppins Medium" panose="00000600000000000000" pitchFamily="2" charset="0"/>
              </a:rPr>
              <a:t>The system first detects the face in the webcam frame using </a:t>
            </a:r>
            <a:r>
              <a:rPr lang="en-GB" dirty="0" err="1">
                <a:latin typeface="Poppins Medium" panose="00000600000000000000" pitchFamily="2" charset="0"/>
                <a:cs typeface="Poppins Medium" panose="00000600000000000000" pitchFamily="2" charset="0"/>
              </a:rPr>
              <a:t>Dlib's</a:t>
            </a:r>
            <a:r>
              <a:rPr lang="en-GB" dirty="0">
                <a:latin typeface="Poppins Medium" panose="00000600000000000000" pitchFamily="2" charset="0"/>
                <a:cs typeface="Poppins Medium" panose="00000600000000000000" pitchFamily="2" charset="0"/>
              </a:rPr>
              <a:t> face detection capabilities. </a:t>
            </a:r>
          </a:p>
          <a:p>
            <a:endParaRPr lang="en-GB" dirty="0">
              <a:latin typeface="Poppins Medium" panose="00000600000000000000" pitchFamily="2" charset="0"/>
              <a:cs typeface="Poppins Medium" panose="00000600000000000000" pitchFamily="2" charset="0"/>
            </a:endParaRPr>
          </a:p>
          <a:p>
            <a:r>
              <a:rPr lang="en-GB" b="1" dirty="0">
                <a:latin typeface="Poppins Medium" panose="00000600000000000000" pitchFamily="2" charset="0"/>
                <a:cs typeface="Poppins Medium" panose="00000600000000000000" pitchFamily="2" charset="0"/>
              </a:rPr>
              <a:t>Landmark Detection: </a:t>
            </a:r>
            <a:r>
              <a:rPr lang="en-GB" dirty="0">
                <a:latin typeface="Poppins Medium" panose="00000600000000000000" pitchFamily="2" charset="0"/>
                <a:cs typeface="Poppins Medium" panose="00000600000000000000" pitchFamily="2" charset="0"/>
              </a:rPr>
              <a:t>Once a face is detected, the system uses the "shape_predictor_68_face_landmarks.dat" model to identify the 68 facial landmarks, focusing particularly on those around the eyes. </a:t>
            </a:r>
          </a:p>
          <a:p>
            <a:endParaRPr lang="en-GB" dirty="0">
              <a:latin typeface="Poppins Medium" panose="00000600000000000000" pitchFamily="2" charset="0"/>
              <a:cs typeface="Poppins Medium" panose="00000600000000000000" pitchFamily="2" charset="0"/>
            </a:endParaRPr>
          </a:p>
          <a:p>
            <a:r>
              <a:rPr lang="en-GB" b="1" dirty="0">
                <a:latin typeface="Poppins Medium" panose="00000600000000000000" pitchFamily="2" charset="0"/>
                <a:cs typeface="Poppins Medium" panose="00000600000000000000" pitchFamily="2" charset="0"/>
              </a:rPr>
              <a:t>Eye Region Isolation: </a:t>
            </a:r>
            <a:r>
              <a:rPr lang="en-GB" dirty="0">
                <a:latin typeface="Poppins Medium" panose="00000600000000000000" pitchFamily="2" charset="0"/>
                <a:cs typeface="Poppins Medium" panose="00000600000000000000" pitchFamily="2" charset="0"/>
              </a:rPr>
              <a:t>Using the landmarks corresponding to the eyes, the system isolates the eye regions, preparing them for iris detection and analysis. </a:t>
            </a: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a:p>
            <a:endParaRPr lang="en-GB"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09954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5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Registration</a:t>
            </a:r>
            <a:endParaRPr dirty="0"/>
          </a:p>
        </p:txBody>
      </p:sp>
      <p:sp>
        <p:nvSpPr>
          <p:cNvPr id="1359" name="Google Shape;1359;p52"/>
          <p:cNvSpPr txBox="1">
            <a:spLocks noGrp="1"/>
          </p:cNvSpPr>
          <p:nvPr>
            <p:ph type="body" idx="1"/>
          </p:nvPr>
        </p:nvSpPr>
        <p:spPr>
          <a:xfrm>
            <a:off x="872099" y="1566582"/>
            <a:ext cx="7115275" cy="2689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Registration is conducted by first scanning the user's facial features using DLIB's landmark detector to pinpoint the location of the eyes. After the photo is taken, a prompt will ask the user to enter the following information:</a:t>
            </a:r>
          </a:p>
          <a:p>
            <a:pPr marL="285750" indent="-285750">
              <a:buClr>
                <a:schemeClr val="dk1"/>
              </a:buClr>
              <a:buSzPts val="1100"/>
            </a:pPr>
            <a:r>
              <a:rPr lang="en-GB" dirty="0">
                <a:latin typeface="Poppins Medium" panose="00000600000000000000" pitchFamily="2" charset="0"/>
                <a:cs typeface="Poppins Medium" panose="00000600000000000000" pitchFamily="2" charset="0"/>
              </a:rPr>
              <a:t>ID</a:t>
            </a:r>
          </a:p>
          <a:p>
            <a:pPr marL="285750" indent="-285750">
              <a:buClr>
                <a:schemeClr val="dk1"/>
              </a:buClr>
              <a:buSzPts val="1100"/>
            </a:pPr>
            <a:r>
              <a:rPr lang="en-GB" dirty="0">
                <a:latin typeface="Poppins Medium" panose="00000600000000000000" pitchFamily="2" charset="0"/>
                <a:cs typeface="Poppins Medium" panose="00000600000000000000" pitchFamily="2" charset="0"/>
              </a:rPr>
              <a:t>Name</a:t>
            </a:r>
          </a:p>
          <a:p>
            <a:pPr marL="285750" indent="-285750">
              <a:buClr>
                <a:schemeClr val="dk1"/>
              </a:buClr>
              <a:buSzPts val="1100"/>
            </a:pPr>
            <a:r>
              <a:rPr lang="en-GB" dirty="0">
                <a:latin typeface="Poppins Medium" panose="00000600000000000000" pitchFamily="2" charset="0"/>
                <a:cs typeface="Poppins Medium" panose="00000600000000000000" pitchFamily="2" charset="0"/>
              </a:rPr>
              <a:t>Age</a:t>
            </a:r>
          </a:p>
          <a:p>
            <a:pPr marL="285750" indent="-285750">
              <a:buClr>
                <a:schemeClr val="dk1"/>
              </a:buClr>
              <a:buSzPts val="1100"/>
            </a:pPr>
            <a:r>
              <a:rPr lang="en-GB" dirty="0">
                <a:latin typeface="Poppins Medium" panose="00000600000000000000" pitchFamily="2" charset="0"/>
                <a:cs typeface="Poppins Medium" panose="00000600000000000000" pitchFamily="2" charset="0"/>
              </a:rPr>
              <a:t>Blink Number</a:t>
            </a:r>
          </a:p>
          <a:p>
            <a:pPr marL="0" indent="0">
              <a:buClr>
                <a:schemeClr val="dk1"/>
              </a:buClr>
              <a:buSzPts val="1100"/>
              <a:buNone/>
            </a:pPr>
            <a:r>
              <a:rPr lang="en-GB" dirty="0">
                <a:latin typeface="Poppins Medium" panose="00000600000000000000" pitchFamily="2" charset="0"/>
                <a:cs typeface="Poppins Medium" panose="00000600000000000000" pitchFamily="2" charset="0"/>
              </a:rPr>
              <a:t>Once the information is entered, a text editor will open where passwords can be written.</a:t>
            </a:r>
          </a:p>
          <a:p>
            <a:pPr marL="0" lvl="0" indent="0" algn="l" rtl="0">
              <a:spcBef>
                <a:spcPts val="0"/>
              </a:spcBef>
              <a:spcAft>
                <a:spcPts val="0"/>
              </a:spcAft>
              <a:buClr>
                <a:schemeClr val="dk1"/>
              </a:buClr>
              <a:buSzPts val="1100"/>
              <a:buFont typeface="Arial"/>
              <a:buNone/>
            </a:pPr>
            <a:endParaRPr lang="en-GB" dirty="0">
              <a:latin typeface="Poppins Medium" panose="00000600000000000000" pitchFamily="2" charset="0"/>
              <a:cs typeface="Poppins Medium" panose="00000600000000000000" pitchFamily="2" charset="0"/>
            </a:endParaRPr>
          </a:p>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All this information, along with the photo, will be stored in the database.</a:t>
            </a:r>
          </a:p>
          <a:p>
            <a:pPr marL="0" lvl="0" indent="0" algn="l" rtl="0">
              <a:spcBef>
                <a:spcPts val="0"/>
              </a:spcBef>
              <a:spcAft>
                <a:spcPts val="0"/>
              </a:spcAft>
              <a:buClr>
                <a:schemeClr val="dk1"/>
              </a:buClr>
              <a:buSzPts val="1100"/>
              <a:buFont typeface="Arial"/>
              <a:buNone/>
            </a:pPr>
            <a:endParaRPr lang="en-GB" dirty="0">
              <a:latin typeface="Poppins Medium" panose="00000600000000000000" pitchFamily="2" charset="0"/>
              <a:cs typeface="Poppins Medium" panose="00000600000000000000" pitchFamily="2" charset="0"/>
            </a:endParaRPr>
          </a:p>
        </p:txBody>
      </p:sp>
      <p:grpSp>
        <p:nvGrpSpPr>
          <p:cNvPr id="1362" name="Google Shape;1362;p52"/>
          <p:cNvGrpSpPr/>
          <p:nvPr/>
        </p:nvGrpSpPr>
        <p:grpSpPr>
          <a:xfrm flipH="1">
            <a:off x="8271900" y="2674563"/>
            <a:ext cx="611574" cy="610281"/>
            <a:chOff x="4496550" y="2819475"/>
            <a:chExt cx="366300" cy="365525"/>
          </a:xfrm>
        </p:grpSpPr>
        <p:sp>
          <p:nvSpPr>
            <p:cNvPr id="1363" name="Google Shape;1363;p52"/>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5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Registration</a:t>
            </a:r>
            <a:endParaRPr dirty="0"/>
          </a:p>
        </p:txBody>
      </p:sp>
      <p:grpSp>
        <p:nvGrpSpPr>
          <p:cNvPr id="1362" name="Google Shape;1362;p52"/>
          <p:cNvGrpSpPr/>
          <p:nvPr/>
        </p:nvGrpSpPr>
        <p:grpSpPr>
          <a:xfrm flipH="1">
            <a:off x="8271900" y="2674563"/>
            <a:ext cx="611574" cy="610281"/>
            <a:chOff x="4496550" y="2819475"/>
            <a:chExt cx="366300" cy="365525"/>
          </a:xfrm>
        </p:grpSpPr>
        <p:sp>
          <p:nvSpPr>
            <p:cNvPr id="1363" name="Google Shape;1363;p52"/>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magine 4">
            <a:extLst>
              <a:ext uri="{FF2B5EF4-FFF2-40B4-BE49-F238E27FC236}">
                <a16:creationId xmlns:a16="http://schemas.microsoft.com/office/drawing/2014/main" id="{F2A76D72-460D-E0E0-5AF7-57C4C8EDC82F}"/>
              </a:ext>
            </a:extLst>
          </p:cNvPr>
          <p:cNvPicPr>
            <a:picLocks noChangeAspect="1"/>
          </p:cNvPicPr>
          <p:nvPr/>
        </p:nvPicPr>
        <p:blipFill>
          <a:blip r:embed="rId3"/>
          <a:stretch>
            <a:fillRect/>
          </a:stretch>
        </p:blipFill>
        <p:spPr>
          <a:xfrm>
            <a:off x="1743635" y="1308375"/>
            <a:ext cx="5656730" cy="3620603"/>
          </a:xfrm>
          <a:prstGeom prst="rect">
            <a:avLst/>
          </a:prstGeom>
        </p:spPr>
      </p:pic>
    </p:spTree>
    <p:extLst>
      <p:ext uri="{BB962C8B-B14F-4D97-AF65-F5344CB8AC3E}">
        <p14:creationId xmlns:p14="http://schemas.microsoft.com/office/powerpoint/2010/main" val="390932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5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Verification</a:t>
            </a:r>
            <a:endParaRPr dirty="0"/>
          </a:p>
        </p:txBody>
      </p:sp>
      <p:sp>
        <p:nvSpPr>
          <p:cNvPr id="1359" name="Google Shape;1359;p52"/>
          <p:cNvSpPr txBox="1">
            <a:spLocks noGrp="1"/>
          </p:cNvSpPr>
          <p:nvPr>
            <p:ph type="body" idx="1"/>
          </p:nvPr>
        </p:nvSpPr>
        <p:spPr>
          <a:xfrm>
            <a:off x="872100" y="1796825"/>
            <a:ext cx="7128900" cy="21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During the verification phase, a new photo will be taken. Afterwards, the user will specify the ID of the account they are claiming. If a correct match rate is achieved, the correct correspondence is confirmed.</a:t>
            </a:r>
          </a:p>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The process then moves to the blink check system, and if successfully completed, the verification process will be finished, allowing the user access to the protected file.</a:t>
            </a:r>
          </a:p>
        </p:txBody>
      </p:sp>
      <p:grpSp>
        <p:nvGrpSpPr>
          <p:cNvPr id="1362" name="Google Shape;1362;p52"/>
          <p:cNvGrpSpPr/>
          <p:nvPr/>
        </p:nvGrpSpPr>
        <p:grpSpPr>
          <a:xfrm flipH="1">
            <a:off x="8271900" y="2674563"/>
            <a:ext cx="611574" cy="610281"/>
            <a:chOff x="4496550" y="2819475"/>
            <a:chExt cx="366300" cy="365525"/>
          </a:xfrm>
        </p:grpSpPr>
        <p:sp>
          <p:nvSpPr>
            <p:cNvPr id="1363" name="Google Shape;1363;p52"/>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11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5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Iris</a:t>
            </a:r>
            <a:endParaRPr dirty="0"/>
          </a:p>
        </p:txBody>
      </p:sp>
      <p:sp>
        <p:nvSpPr>
          <p:cNvPr id="1359" name="Google Shape;1359;p52"/>
          <p:cNvSpPr txBox="1">
            <a:spLocks noGrp="1"/>
          </p:cNvSpPr>
          <p:nvPr>
            <p:ph type="body" idx="1"/>
          </p:nvPr>
        </p:nvSpPr>
        <p:spPr>
          <a:xfrm>
            <a:off x="872100" y="1324535"/>
            <a:ext cx="6954088" cy="2600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The system employs the Hough Transform algorithm to detect circles. It specifies parameters such as the minimum and maximum radius, which must be chosen based on the expected size of the iris in the image, as well as the camera's resolution and the distance between the eye and the capture device. </a:t>
            </a:r>
          </a:p>
          <a:p>
            <a:pPr marL="0" lvl="0" indent="0" algn="l" rtl="0">
              <a:spcBef>
                <a:spcPts val="0"/>
              </a:spcBef>
              <a:spcAft>
                <a:spcPts val="0"/>
              </a:spcAft>
              <a:buClr>
                <a:schemeClr val="dk1"/>
              </a:buClr>
              <a:buSzPts val="1100"/>
              <a:buFont typeface="Arial"/>
              <a:buNone/>
            </a:pPr>
            <a:endParaRPr lang="en-GB" dirty="0">
              <a:latin typeface="Poppins Medium" panose="00000600000000000000" pitchFamily="2" charset="0"/>
              <a:cs typeface="Poppins Medium" panose="00000600000000000000" pitchFamily="2" charset="0"/>
            </a:endParaRPr>
          </a:p>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Once the iris is located, the process of segmentation begins to isolate it from the rest of the eye. This involves creating a binary mask where the iris area is white (indicating the iris region), and the rest is black.</a:t>
            </a:r>
            <a:endParaRPr dirty="0">
              <a:latin typeface="Poppins Medium" panose="00000600000000000000" pitchFamily="2" charset="0"/>
              <a:cs typeface="Poppins Medium" panose="00000600000000000000" pitchFamily="2" charset="0"/>
            </a:endParaRPr>
          </a:p>
        </p:txBody>
      </p:sp>
      <p:grpSp>
        <p:nvGrpSpPr>
          <p:cNvPr id="1362" name="Google Shape;1362;p52"/>
          <p:cNvGrpSpPr/>
          <p:nvPr/>
        </p:nvGrpSpPr>
        <p:grpSpPr>
          <a:xfrm flipH="1">
            <a:off x="8271900" y="609736"/>
            <a:ext cx="611574" cy="610281"/>
            <a:chOff x="4496550" y="2819475"/>
            <a:chExt cx="366300" cy="365525"/>
          </a:xfrm>
        </p:grpSpPr>
        <p:sp>
          <p:nvSpPr>
            <p:cNvPr id="1363" name="Google Shape;1363;p52"/>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76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52"/>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Iris</a:t>
            </a:r>
            <a:endParaRPr dirty="0"/>
          </a:p>
        </p:txBody>
      </p:sp>
      <p:sp>
        <p:nvSpPr>
          <p:cNvPr id="1359" name="Google Shape;1359;p52"/>
          <p:cNvSpPr txBox="1">
            <a:spLocks noGrp="1"/>
          </p:cNvSpPr>
          <p:nvPr>
            <p:ph type="body" idx="1"/>
          </p:nvPr>
        </p:nvSpPr>
        <p:spPr>
          <a:xfrm>
            <a:off x="872100" y="1324744"/>
            <a:ext cx="4957200" cy="2600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The isolated iris image is then transformed from Cartesian to polar coordinates. This process serves to represent the iris as a rectangular image, which facilitates the comparison between different iris images. </a:t>
            </a:r>
          </a:p>
          <a:p>
            <a:pPr marL="0" lvl="0" indent="0" algn="l" rtl="0">
              <a:spcBef>
                <a:spcPts val="0"/>
              </a:spcBef>
              <a:spcAft>
                <a:spcPts val="0"/>
              </a:spcAft>
              <a:buClr>
                <a:schemeClr val="dk1"/>
              </a:buClr>
              <a:buSzPts val="1100"/>
              <a:buFont typeface="Arial"/>
              <a:buNone/>
            </a:pPr>
            <a:endParaRPr lang="en-GB" dirty="0">
              <a:latin typeface="Poppins Medium" panose="00000600000000000000" pitchFamily="2" charset="0"/>
              <a:cs typeface="Poppins Medium" panose="00000600000000000000" pitchFamily="2" charset="0"/>
            </a:endParaRPr>
          </a:p>
          <a:p>
            <a:pPr marL="0" lvl="0" indent="0" algn="l" rtl="0">
              <a:spcBef>
                <a:spcPts val="0"/>
              </a:spcBef>
              <a:spcAft>
                <a:spcPts val="0"/>
              </a:spcAft>
              <a:buClr>
                <a:schemeClr val="dk1"/>
              </a:buClr>
              <a:buSzPts val="1100"/>
              <a:buFont typeface="Arial"/>
              <a:buNone/>
            </a:pPr>
            <a:r>
              <a:rPr lang="en-GB" dirty="0">
                <a:latin typeface="Poppins Medium" panose="00000600000000000000" pitchFamily="2" charset="0"/>
                <a:cs typeface="Poppins Medium" panose="00000600000000000000" pitchFamily="2" charset="0"/>
              </a:rPr>
              <a:t>Normalization adjusts the iris to a standard size, compensating for scale variations due to changes in distance between the eye and the camera.</a:t>
            </a:r>
            <a:endParaRPr dirty="0">
              <a:latin typeface="Poppins Medium" panose="00000600000000000000" pitchFamily="2" charset="0"/>
              <a:cs typeface="Poppins Medium" panose="00000600000000000000" pitchFamily="2" charset="0"/>
            </a:endParaRPr>
          </a:p>
        </p:txBody>
      </p:sp>
      <p:pic>
        <p:nvPicPr>
          <p:cNvPr id="1026" name="Picture 2">
            <a:extLst>
              <a:ext uri="{FF2B5EF4-FFF2-40B4-BE49-F238E27FC236}">
                <a16:creationId xmlns:a16="http://schemas.microsoft.com/office/drawing/2014/main" id="{922D6A9E-1336-C4B3-E09B-58E55AEBC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1" y="1324535"/>
            <a:ext cx="3171658" cy="1251672"/>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094E7025-06D5-9344-5AE9-92B1B438AD3E}"/>
              </a:ext>
            </a:extLst>
          </p:cNvPr>
          <p:cNvPicPr>
            <a:picLocks noChangeAspect="1"/>
          </p:cNvPicPr>
          <p:nvPr/>
        </p:nvPicPr>
        <p:blipFill>
          <a:blip r:embed="rId4"/>
          <a:stretch>
            <a:fillRect/>
          </a:stretch>
        </p:blipFill>
        <p:spPr>
          <a:xfrm>
            <a:off x="5829300" y="2826729"/>
            <a:ext cx="3221182" cy="889261"/>
          </a:xfrm>
          <a:prstGeom prst="rect">
            <a:avLst/>
          </a:prstGeom>
        </p:spPr>
      </p:pic>
    </p:spTree>
    <p:extLst>
      <p:ext uri="{BB962C8B-B14F-4D97-AF65-F5344CB8AC3E}">
        <p14:creationId xmlns:p14="http://schemas.microsoft.com/office/powerpoint/2010/main" val="3747859512"/>
      </p:ext>
    </p:extLst>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959</Words>
  <Application>Microsoft Office PowerPoint</Application>
  <PresentationFormat>Presentazione su schermo (16:9)</PresentationFormat>
  <Paragraphs>91</Paragraphs>
  <Slides>15</Slides>
  <Notes>15</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Poppins Medium</vt:lpstr>
      <vt:lpstr>Söhne</vt:lpstr>
      <vt:lpstr>Bebas Neue</vt:lpstr>
      <vt:lpstr>Söhne Mono</vt:lpstr>
      <vt:lpstr>Arial</vt:lpstr>
      <vt:lpstr>Poppins SemiBold</vt:lpstr>
      <vt:lpstr>Roboto</vt:lpstr>
      <vt:lpstr>Topology - Master of Science in Mathematics by Slidesgo</vt:lpstr>
      <vt:lpstr>Biometric Systems Project</vt:lpstr>
      <vt:lpstr>Introduction</vt:lpstr>
      <vt:lpstr>Dataset</vt:lpstr>
      <vt:lpstr>Dataset</vt:lpstr>
      <vt:lpstr>Registration</vt:lpstr>
      <vt:lpstr>Registration</vt:lpstr>
      <vt:lpstr>Verification</vt:lpstr>
      <vt:lpstr>Iris</vt:lpstr>
      <vt:lpstr>Iris</vt:lpstr>
      <vt:lpstr>Matching</vt:lpstr>
      <vt:lpstr>Matching</vt:lpstr>
      <vt:lpstr>Blink  Check</vt:lpstr>
      <vt:lpstr>Evaluation</vt:lpstr>
      <vt:lpstr>Evaluation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Systems Project</dc:title>
  <cp:lastModifiedBy>riccardo scuto</cp:lastModifiedBy>
  <cp:revision>2</cp:revision>
  <dcterms:modified xsi:type="dcterms:W3CDTF">2024-04-15T10:47:44Z</dcterms:modified>
</cp:coreProperties>
</file>