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62" r:id="rId6"/>
    <p:sldId id="257" r:id="rId7"/>
    <p:sldId id="299" r:id="rId8"/>
    <p:sldId id="261" r:id="rId9"/>
    <p:sldId id="296" r:id="rId10"/>
    <p:sldId id="297" r:id="rId11"/>
    <p:sldId id="298" r:id="rId12"/>
    <p:sldId id="263" r:id="rId13"/>
    <p:sldId id="264" r:id="rId14"/>
    <p:sldId id="266" r:id="rId15"/>
    <p:sldId id="267" r:id="rId16"/>
    <p:sldId id="300" r:id="rId17"/>
    <p:sldId id="301" r:id="rId18"/>
    <p:sldId id="302" r:id="rId19"/>
    <p:sldId id="303" r:id="rId20"/>
    <p:sldId id="271" r:id="rId21"/>
    <p:sldId id="265" r:id="rId22"/>
    <p:sldId id="304" r:id="rId23"/>
    <p:sldId id="275" r:id="rId24"/>
  </p:sldIdLst>
  <p:sldSz cx="9144000" cy="5143500" type="screen16x9"/>
  <p:notesSz cx="6858000" cy="9144000"/>
  <p:embeddedFontLst>
    <p:embeddedFont>
      <p:font typeface="Albert Sans" panose="020B0604020202020204" charset="0"/>
      <p:regular r:id="rId26"/>
      <p:bold r:id="rId27"/>
      <p:italic r:id="rId28"/>
      <p:boldItalic r:id="rId29"/>
    </p:embeddedFont>
    <p:embeddedFont>
      <p:font typeface="Anaheim" panose="020B0604020202020204" charset="0"/>
      <p:regular r:id="rId30"/>
      <p:bold r:id="rId31"/>
    </p:embeddedFont>
    <p:embeddedFont>
      <p:font typeface="DM Sans" panose="020B060402020202020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ulish" panose="020B0604020202020204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74253-0527-46A0-9E51-25B673418499}">
  <a:tblStyle styleId="{6C274253-0527-46A0-9E51-25B673418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B25316-F207-40E0-B358-65857F11C5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7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98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669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0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5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9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82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20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3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>
            <a:spLocks noGrp="1"/>
          </p:cNvSpPr>
          <p:nvPr>
            <p:ph type="ctrTitle"/>
          </p:nvPr>
        </p:nvSpPr>
        <p:spPr>
          <a:xfrm>
            <a:off x="800100" y="797919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/>
              <a:t>Amazon Books Reviews</a:t>
            </a:r>
            <a:endParaRPr sz="3200" dirty="0"/>
          </a:p>
        </p:txBody>
      </p:sp>
      <p:sp>
        <p:nvSpPr>
          <p:cNvPr id="1456" name="Google Shape;1456;p27"/>
          <p:cNvSpPr txBox="1">
            <a:spLocks noGrp="1"/>
          </p:cNvSpPr>
          <p:nvPr>
            <p:ph type="subTitle" idx="1"/>
          </p:nvPr>
        </p:nvSpPr>
        <p:spPr>
          <a:xfrm>
            <a:off x="2266612" y="2506249"/>
            <a:ext cx="461077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Network Science and Recommender Systems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applied to the retail market</a:t>
            </a:r>
            <a:endParaRPr sz="1400" dirty="0"/>
          </a:p>
        </p:txBody>
      </p:sp>
      <p:grpSp>
        <p:nvGrpSpPr>
          <p:cNvPr id="1457" name="Google Shape;1457;p27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1" name="Google Shape;1461;p27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" name="Google Shape;1456;p27">
            <a:extLst>
              <a:ext uri="{FF2B5EF4-FFF2-40B4-BE49-F238E27FC236}">
                <a16:creationId xmlns:a16="http://schemas.microsoft.com/office/drawing/2014/main" id="{1A0B3A5E-4227-47A0-B4EF-1BAC2135DB11}"/>
              </a:ext>
            </a:extLst>
          </p:cNvPr>
          <p:cNvSpPr txBox="1">
            <a:spLocks/>
          </p:cNvSpPr>
          <p:nvPr/>
        </p:nvSpPr>
        <p:spPr>
          <a:xfrm>
            <a:off x="2266612" y="3405588"/>
            <a:ext cx="461077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100" dirty="0"/>
              <a:t>Riccardo Tenuta</a:t>
            </a:r>
          </a:p>
          <a:p>
            <a:pPr marL="0" indent="0"/>
            <a:r>
              <a:rPr lang="en-US" sz="1100" dirty="0" err="1"/>
              <a:t>Matr</a:t>
            </a:r>
            <a:r>
              <a:rPr lang="en-US" sz="1100" dirty="0"/>
              <a:t> n° </a:t>
            </a:r>
            <a:r>
              <a:rPr lang="en-US" sz="1100" b="1" dirty="0"/>
              <a:t>26940A</a:t>
            </a:r>
          </a:p>
        </p:txBody>
      </p:sp>
      <p:grpSp>
        <p:nvGrpSpPr>
          <p:cNvPr id="15" name="Google Shape;6294;p59">
            <a:extLst>
              <a:ext uri="{FF2B5EF4-FFF2-40B4-BE49-F238E27FC236}">
                <a16:creationId xmlns:a16="http://schemas.microsoft.com/office/drawing/2014/main" id="{4DE48A5C-69D6-42A4-948D-B85E6AFF9676}"/>
              </a:ext>
            </a:extLst>
          </p:cNvPr>
          <p:cNvGrpSpPr/>
          <p:nvPr/>
        </p:nvGrpSpPr>
        <p:grpSpPr>
          <a:xfrm>
            <a:off x="8004489" y="523813"/>
            <a:ext cx="339411" cy="337211"/>
            <a:chOff x="5049575" y="4993600"/>
            <a:chExt cx="482050" cy="478925"/>
          </a:xfrm>
        </p:grpSpPr>
        <p:sp>
          <p:nvSpPr>
            <p:cNvPr id="16" name="Google Shape;6295;p59">
              <a:extLst>
                <a:ext uri="{FF2B5EF4-FFF2-40B4-BE49-F238E27FC236}">
                  <a16:creationId xmlns:a16="http://schemas.microsoft.com/office/drawing/2014/main" id="{4981489F-5635-4F3E-A822-66D62F20C203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96;p59">
              <a:extLst>
                <a:ext uri="{FF2B5EF4-FFF2-40B4-BE49-F238E27FC236}">
                  <a16:creationId xmlns:a16="http://schemas.microsoft.com/office/drawing/2014/main" id="{152F9D68-8FAA-4DFC-A5C7-3756134C56A9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6297;p59">
              <a:extLst>
                <a:ext uri="{FF2B5EF4-FFF2-40B4-BE49-F238E27FC236}">
                  <a16:creationId xmlns:a16="http://schemas.microsoft.com/office/drawing/2014/main" id="{356B5720-B9F9-424E-BDD5-B12D2947F09D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6298;p59">
              <a:extLst>
                <a:ext uri="{FF2B5EF4-FFF2-40B4-BE49-F238E27FC236}">
                  <a16:creationId xmlns:a16="http://schemas.microsoft.com/office/drawing/2014/main" id="{26DDE52E-9E9C-45DD-AE9A-E4CA6819BE29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520;p32">
            <a:extLst>
              <a:ext uri="{FF2B5EF4-FFF2-40B4-BE49-F238E27FC236}">
                <a16:creationId xmlns:a16="http://schemas.microsoft.com/office/drawing/2014/main" id="{2CF393FD-285F-42C4-884D-753CA8ECE828}"/>
              </a:ext>
            </a:extLst>
          </p:cNvPr>
          <p:cNvSpPr txBox="1">
            <a:spLocks/>
          </p:cNvSpPr>
          <p:nvPr/>
        </p:nvSpPr>
        <p:spPr>
          <a:xfrm>
            <a:off x="2688808" y="-306621"/>
            <a:ext cx="4433137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The Degree distribution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DEFC48-15FF-47A8-9AF0-3C1240EF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71" y="1051797"/>
            <a:ext cx="3046875" cy="195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F529C6-5AD4-434B-A9F3-A389E9FF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19" y="1007163"/>
            <a:ext cx="2984351" cy="20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073FA6E-3DEC-4741-B4F2-45AFC7D6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00" y="3023137"/>
            <a:ext cx="3157746" cy="20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100FC35-4B0E-4FF9-A629-9621AD58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91" y="3045678"/>
            <a:ext cx="3000079" cy="20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520;p32">
            <a:extLst>
              <a:ext uri="{FF2B5EF4-FFF2-40B4-BE49-F238E27FC236}">
                <a16:creationId xmlns:a16="http://schemas.microsoft.com/office/drawing/2014/main" id="{2CF393FD-285F-42C4-884D-753CA8ECE828}"/>
              </a:ext>
            </a:extLst>
          </p:cNvPr>
          <p:cNvSpPr txBox="1">
            <a:spLocks/>
          </p:cNvSpPr>
          <p:nvPr/>
        </p:nvSpPr>
        <p:spPr>
          <a:xfrm>
            <a:off x="2688808" y="-306621"/>
            <a:ext cx="4433137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2000" dirty="0"/>
              <a:t>The network vs. a random network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B84843-2C75-4162-8A39-B4FF0832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42" y="921543"/>
            <a:ext cx="5658716" cy="39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1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Centrality measures</a:t>
            </a:r>
            <a:endParaRPr dirty="0"/>
          </a:p>
        </p:txBody>
      </p:sp>
      <p:sp>
        <p:nvSpPr>
          <p:cNvPr id="1577" name="Google Shape;1577;p34"/>
          <p:cNvSpPr txBox="1">
            <a:spLocks noGrp="1"/>
          </p:cNvSpPr>
          <p:nvPr>
            <p:ph type="subTitle" idx="1"/>
          </p:nvPr>
        </p:nvSpPr>
        <p:spPr>
          <a:xfrm>
            <a:off x="247631" y="1771975"/>
            <a:ext cx="3781444" cy="71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/>
            <a:r>
              <a:rPr lang="en-US" sz="1200" dirty="0"/>
              <a:t>Anansi Boys, 0.035</a:t>
            </a:r>
          </a:p>
          <a:p>
            <a:pPr marL="457200" lvl="1" indent="0" algn="l"/>
            <a:r>
              <a:rPr lang="en-US" sz="1200" dirty="0"/>
              <a:t>Alice's Adventures in Wonderland, 0.025</a:t>
            </a:r>
          </a:p>
          <a:p>
            <a:pPr marL="457200" lvl="1" indent="0" algn="l"/>
            <a:r>
              <a:rPr lang="en-US" sz="1200" dirty="0"/>
              <a:t>Stories of Hope and Spirit, 0.025</a:t>
            </a:r>
          </a:p>
        </p:txBody>
      </p:sp>
      <p:sp>
        <p:nvSpPr>
          <p:cNvPr id="1581" name="Google Shape;1581;p34"/>
          <p:cNvSpPr txBox="1">
            <a:spLocks noGrp="1"/>
          </p:cNvSpPr>
          <p:nvPr>
            <p:ph type="subTitle" idx="7"/>
          </p:nvPr>
        </p:nvSpPr>
        <p:spPr>
          <a:xfrm>
            <a:off x="7211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Degree </a:t>
            </a:r>
            <a:endParaRPr dirty="0"/>
          </a:p>
        </p:txBody>
      </p:sp>
      <p:sp>
        <p:nvSpPr>
          <p:cNvPr id="1582" name="Google Shape;1582;p34"/>
          <p:cNvSpPr txBox="1">
            <a:spLocks noGrp="1"/>
          </p:cNvSpPr>
          <p:nvPr>
            <p:ph type="subTitle" idx="8"/>
          </p:nvPr>
        </p:nvSpPr>
        <p:spPr>
          <a:xfrm>
            <a:off x="4572000" y="1055225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Betweenness</a:t>
            </a:r>
            <a:endParaRPr dirty="0"/>
          </a:p>
        </p:txBody>
      </p:sp>
      <p:sp>
        <p:nvSpPr>
          <p:cNvPr id="26" name="Google Shape;1577;p34">
            <a:extLst>
              <a:ext uri="{FF2B5EF4-FFF2-40B4-BE49-F238E27FC236}">
                <a16:creationId xmlns:a16="http://schemas.microsoft.com/office/drawing/2014/main" id="{DEE12C65-9ACB-4DFF-A887-E1580C167590}"/>
              </a:ext>
            </a:extLst>
          </p:cNvPr>
          <p:cNvSpPr txBox="1">
            <a:spLocks/>
          </p:cNvSpPr>
          <p:nvPr/>
        </p:nvSpPr>
        <p:spPr>
          <a:xfrm>
            <a:off x="4124317" y="1794437"/>
            <a:ext cx="3905258" cy="71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algn="l"/>
            <a:r>
              <a:rPr lang="en-US" sz="1200" dirty="0"/>
              <a:t>The Picture of Dorian Gray, 0.043</a:t>
            </a:r>
          </a:p>
          <a:p>
            <a:pPr marL="457200" lvl="1" indent="0" algn="l"/>
            <a:r>
              <a:rPr lang="en-US" sz="1200" dirty="0"/>
              <a:t>Pride and Prejudice, 0.042</a:t>
            </a:r>
          </a:p>
          <a:p>
            <a:pPr marL="457200" lvl="1" indent="0" algn="l"/>
            <a:r>
              <a:rPr lang="en-US" sz="1200" dirty="0"/>
              <a:t>Wuthering Heights, 0.027</a:t>
            </a:r>
          </a:p>
        </p:txBody>
      </p:sp>
      <p:sp>
        <p:nvSpPr>
          <p:cNvPr id="31" name="Google Shape;1577;p34">
            <a:extLst>
              <a:ext uri="{FF2B5EF4-FFF2-40B4-BE49-F238E27FC236}">
                <a16:creationId xmlns:a16="http://schemas.microsoft.com/office/drawing/2014/main" id="{F2E97EB8-9592-4A91-8287-15F5ECBF7D7E}"/>
              </a:ext>
            </a:extLst>
          </p:cNvPr>
          <p:cNvSpPr txBox="1">
            <a:spLocks/>
          </p:cNvSpPr>
          <p:nvPr/>
        </p:nvSpPr>
        <p:spPr>
          <a:xfrm>
            <a:off x="247631" y="3191058"/>
            <a:ext cx="3781444" cy="71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algn="l"/>
            <a:r>
              <a:rPr lang="en-US" sz="1200" dirty="0"/>
              <a:t>The Picture of Dorian Gray, 0.117</a:t>
            </a:r>
          </a:p>
          <a:p>
            <a:pPr marL="457200" lvl="1" indent="0" algn="l"/>
            <a:r>
              <a:rPr lang="en-US" sz="1200" dirty="0"/>
              <a:t>Pride and Prejudice, 0.115</a:t>
            </a:r>
          </a:p>
          <a:p>
            <a:pPr marL="457200" lvl="1" indent="0" algn="l"/>
            <a:r>
              <a:rPr lang="en-US" sz="1200" dirty="0"/>
              <a:t>Wuthering Heights, 0.109</a:t>
            </a:r>
          </a:p>
        </p:txBody>
      </p:sp>
      <p:sp>
        <p:nvSpPr>
          <p:cNvPr id="32" name="Google Shape;1581;p34">
            <a:extLst>
              <a:ext uri="{FF2B5EF4-FFF2-40B4-BE49-F238E27FC236}">
                <a16:creationId xmlns:a16="http://schemas.microsoft.com/office/drawing/2014/main" id="{0B34F7FC-522C-4EA6-8FA1-0101180B4DC1}"/>
              </a:ext>
            </a:extLst>
          </p:cNvPr>
          <p:cNvSpPr txBox="1">
            <a:spLocks/>
          </p:cNvSpPr>
          <p:nvPr/>
        </p:nvSpPr>
        <p:spPr>
          <a:xfrm>
            <a:off x="721125" y="2508487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Closeness</a:t>
            </a:r>
          </a:p>
        </p:txBody>
      </p:sp>
      <p:sp>
        <p:nvSpPr>
          <p:cNvPr id="37" name="Google Shape;1581;p34">
            <a:extLst>
              <a:ext uri="{FF2B5EF4-FFF2-40B4-BE49-F238E27FC236}">
                <a16:creationId xmlns:a16="http://schemas.microsoft.com/office/drawing/2014/main" id="{006A8AF5-A101-4805-832E-534310A57C3B}"/>
              </a:ext>
            </a:extLst>
          </p:cNvPr>
          <p:cNvSpPr txBox="1">
            <a:spLocks/>
          </p:cNvSpPr>
          <p:nvPr/>
        </p:nvSpPr>
        <p:spPr>
          <a:xfrm>
            <a:off x="4590665" y="2477034"/>
            <a:ext cx="23853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Eigenvector</a:t>
            </a:r>
          </a:p>
        </p:txBody>
      </p:sp>
      <p:sp>
        <p:nvSpPr>
          <p:cNvPr id="38" name="Google Shape;1577;p34">
            <a:extLst>
              <a:ext uri="{FF2B5EF4-FFF2-40B4-BE49-F238E27FC236}">
                <a16:creationId xmlns:a16="http://schemas.microsoft.com/office/drawing/2014/main" id="{EC06B600-5BB1-4E7F-B2F2-EFA72E885CE6}"/>
              </a:ext>
            </a:extLst>
          </p:cNvPr>
          <p:cNvSpPr txBox="1">
            <a:spLocks/>
          </p:cNvSpPr>
          <p:nvPr/>
        </p:nvSpPr>
        <p:spPr>
          <a:xfrm>
            <a:off x="4124317" y="3191058"/>
            <a:ext cx="3781444" cy="71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57200" lvl="1" indent="0" algn="l"/>
            <a:r>
              <a:rPr lang="en-US" sz="1200" dirty="0"/>
              <a:t>Anansi Boys, 0.134</a:t>
            </a:r>
          </a:p>
          <a:p>
            <a:pPr marL="457200" lvl="1" indent="0" algn="l"/>
            <a:r>
              <a:rPr lang="en-US" sz="1200" dirty="0"/>
              <a:t>Alice's Adventures in Wonderland, 0.132</a:t>
            </a:r>
          </a:p>
          <a:p>
            <a:pPr marL="457200" lvl="1" indent="0" algn="l"/>
            <a:r>
              <a:rPr lang="en-US" sz="1200" dirty="0"/>
              <a:t>Stories of Hope and Spirit, 0.132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5"/>
          <p:cNvSpPr txBox="1">
            <a:spLocks noGrp="1"/>
          </p:cNvSpPr>
          <p:nvPr>
            <p:ph type="title"/>
          </p:nvPr>
        </p:nvSpPr>
        <p:spPr>
          <a:xfrm>
            <a:off x="2049656" y="35307"/>
            <a:ext cx="5044687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Pearson correlation matrix</a:t>
            </a:r>
            <a:endParaRPr sz="1600" dirty="0"/>
          </a:p>
        </p:txBody>
      </p:sp>
      <p:grpSp>
        <p:nvGrpSpPr>
          <p:cNvPr id="1592" name="Google Shape;1592;p35"/>
          <p:cNvGrpSpPr/>
          <p:nvPr/>
        </p:nvGrpSpPr>
        <p:grpSpPr>
          <a:xfrm flipH="1">
            <a:off x="1415537" y="932816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3647241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8E1A17-2CF9-40BB-AD18-582B08CE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03" y="1366944"/>
            <a:ext cx="4962209" cy="28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7"/>
          <p:cNvSpPr txBox="1">
            <a:spLocks noGrp="1"/>
          </p:cNvSpPr>
          <p:nvPr>
            <p:ph type="title"/>
          </p:nvPr>
        </p:nvSpPr>
        <p:spPr>
          <a:xfrm>
            <a:off x="1284000" y="78782"/>
            <a:ext cx="6576000" cy="12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Connected components</a:t>
            </a:r>
            <a:endParaRPr sz="1600" dirty="0"/>
          </a:p>
        </p:txBody>
      </p:sp>
      <p:grpSp>
        <p:nvGrpSpPr>
          <p:cNvPr id="1687" name="Google Shape;1687;p37"/>
          <p:cNvGrpSpPr/>
          <p:nvPr/>
        </p:nvGrpSpPr>
        <p:grpSpPr>
          <a:xfrm>
            <a:off x="1375500" y="910514"/>
            <a:ext cx="6442255" cy="3335949"/>
            <a:chOff x="1375500" y="910514"/>
            <a:chExt cx="6442255" cy="3335949"/>
          </a:xfrm>
        </p:grpSpPr>
        <p:grpSp>
          <p:nvGrpSpPr>
            <p:cNvPr id="1688" name="Google Shape;1688;p37"/>
            <p:cNvGrpSpPr/>
            <p:nvPr/>
          </p:nvGrpSpPr>
          <p:grpSpPr>
            <a:xfrm rot="6922716">
              <a:off x="7360574" y="1015273"/>
              <a:ext cx="435969" cy="322677"/>
              <a:chOff x="8529533" y="681525"/>
              <a:chExt cx="435967" cy="322675"/>
            </a:xfrm>
          </p:grpSpPr>
          <p:sp>
            <p:nvSpPr>
              <p:cNvPr id="1689" name="Google Shape;1689;p37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92" name="Google Shape;1692;p37"/>
            <p:cNvGrpSpPr/>
            <p:nvPr/>
          </p:nvGrpSpPr>
          <p:grpSpPr>
            <a:xfrm>
              <a:off x="1375500" y="3682887"/>
              <a:ext cx="406275" cy="563575"/>
              <a:chOff x="140150" y="4340075"/>
              <a:chExt cx="406275" cy="563575"/>
            </a:xfrm>
          </p:grpSpPr>
          <p:sp>
            <p:nvSpPr>
              <p:cNvPr id="1693" name="Google Shape;1693;p37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2D7D80-531F-46D9-9E73-38EF3245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58" y="1442710"/>
            <a:ext cx="6394308" cy="282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474;p28">
            <a:extLst>
              <a:ext uri="{FF2B5EF4-FFF2-40B4-BE49-F238E27FC236}">
                <a16:creationId xmlns:a16="http://schemas.microsoft.com/office/drawing/2014/main" id="{1006D34F-3D49-4964-89C8-6616062AA0A4}"/>
              </a:ext>
            </a:extLst>
          </p:cNvPr>
          <p:cNvSpPr txBox="1"/>
          <p:nvPr/>
        </p:nvSpPr>
        <p:spPr>
          <a:xfrm>
            <a:off x="938978" y="4382826"/>
            <a:ext cx="2393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N° of components: 500 </a:t>
            </a:r>
            <a:endParaRPr sz="1000" b="1" u="sng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" name="Google Shape;1474;p28">
            <a:extLst>
              <a:ext uri="{FF2B5EF4-FFF2-40B4-BE49-F238E27FC236}">
                <a16:creationId xmlns:a16="http://schemas.microsoft.com/office/drawing/2014/main" id="{13F77540-2FE6-443B-961A-2A01E71FBC04}"/>
              </a:ext>
            </a:extLst>
          </p:cNvPr>
          <p:cNvSpPr txBox="1"/>
          <p:nvPr/>
        </p:nvSpPr>
        <p:spPr>
          <a:xfrm>
            <a:off x="3122887" y="4379977"/>
            <a:ext cx="2393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Larger components: 868 </a:t>
            </a:r>
            <a:endParaRPr sz="1000" b="1" u="sng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6" name="Google Shape;1474;p28">
            <a:extLst>
              <a:ext uri="{FF2B5EF4-FFF2-40B4-BE49-F238E27FC236}">
                <a16:creationId xmlns:a16="http://schemas.microsoft.com/office/drawing/2014/main" id="{56CA3DEA-B392-45E3-B0B8-6E8374AEE0B3}"/>
              </a:ext>
            </a:extLst>
          </p:cNvPr>
          <p:cNvSpPr txBox="1"/>
          <p:nvPr/>
        </p:nvSpPr>
        <p:spPr>
          <a:xfrm>
            <a:off x="5297697" y="4379977"/>
            <a:ext cx="2393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Smaller components: 2 </a:t>
            </a:r>
            <a:endParaRPr sz="1000" b="1" u="sng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38"/>
          <p:cNvSpPr/>
          <p:nvPr/>
        </p:nvSpPr>
        <p:spPr>
          <a:xfrm>
            <a:off x="6587075" y="1580413"/>
            <a:ext cx="1216200" cy="1216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02" name="Google Shape;1702;p38"/>
          <p:cNvSpPr/>
          <p:nvPr/>
        </p:nvSpPr>
        <p:spPr>
          <a:xfrm>
            <a:off x="3963950" y="1580413"/>
            <a:ext cx="1216200" cy="1216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03" name="Google Shape;1703;p38"/>
          <p:cNvSpPr/>
          <p:nvPr/>
        </p:nvSpPr>
        <p:spPr>
          <a:xfrm>
            <a:off x="1340825" y="1580413"/>
            <a:ext cx="1216200" cy="1216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04" name="Google Shape;170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Others network’s metrics!</a:t>
            </a:r>
            <a:endParaRPr dirty="0"/>
          </a:p>
        </p:txBody>
      </p:sp>
      <p:sp>
        <p:nvSpPr>
          <p:cNvPr id="1705" name="Google Shape;1705;p38"/>
          <p:cNvSpPr txBox="1"/>
          <p:nvPr/>
        </p:nvSpPr>
        <p:spPr>
          <a:xfrm>
            <a:off x="759875" y="3400575"/>
            <a:ext cx="2378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10.2% of bridges, 603 nodes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06" name="Google Shape;1706;p38"/>
          <p:cNvSpPr txBox="1"/>
          <p:nvPr/>
        </p:nvSpPr>
        <p:spPr>
          <a:xfrm>
            <a:off x="759875" y="3044456"/>
            <a:ext cx="2378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Bridges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07" name="Google Shape;1707;p38"/>
          <p:cNvSpPr txBox="1"/>
          <p:nvPr/>
        </p:nvSpPr>
        <p:spPr>
          <a:xfrm>
            <a:off x="3382950" y="3400575"/>
            <a:ext cx="2378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51.6% of global clustering coefficients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08" name="Google Shape;1708;p38"/>
          <p:cNvSpPr txBox="1"/>
          <p:nvPr/>
        </p:nvSpPr>
        <p:spPr>
          <a:xfrm>
            <a:off x="3382950" y="3044456"/>
            <a:ext cx="2378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Clustering coeff.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09" name="Google Shape;1709;p38"/>
          <p:cNvSpPr txBox="1"/>
          <p:nvPr/>
        </p:nvSpPr>
        <p:spPr>
          <a:xfrm>
            <a:off x="6006050" y="3400575"/>
            <a:ext cx="2378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93% of assortativity, </a:t>
            </a:r>
            <a:r>
              <a:rPr lang="en" sz="10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how much probable is the connection between two nodes with the same degree</a:t>
            </a:r>
            <a:endParaRPr sz="10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10" name="Google Shape;1710;p38"/>
          <p:cNvSpPr txBox="1"/>
          <p:nvPr/>
        </p:nvSpPr>
        <p:spPr>
          <a:xfrm>
            <a:off x="6006050" y="3044456"/>
            <a:ext cx="2378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Assortativity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11" name="Google Shape;1711;p38"/>
          <p:cNvSpPr/>
          <p:nvPr/>
        </p:nvSpPr>
        <p:spPr>
          <a:xfrm flipH="1">
            <a:off x="1250102" y="1489638"/>
            <a:ext cx="1397700" cy="1397700"/>
          </a:xfrm>
          <a:prstGeom prst="blockArc">
            <a:avLst>
              <a:gd name="adj1" fmla="val 13846899"/>
              <a:gd name="adj2" fmla="val 16256715"/>
              <a:gd name="adj3" fmla="val 1271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8"/>
          <p:cNvSpPr/>
          <p:nvPr/>
        </p:nvSpPr>
        <p:spPr>
          <a:xfrm flipH="1">
            <a:off x="3873202" y="1489638"/>
            <a:ext cx="1397700" cy="1397700"/>
          </a:xfrm>
          <a:prstGeom prst="blockArc">
            <a:avLst>
              <a:gd name="adj1" fmla="val 5155068"/>
              <a:gd name="adj2" fmla="val 16256715"/>
              <a:gd name="adj3" fmla="val 127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8"/>
          <p:cNvSpPr/>
          <p:nvPr/>
        </p:nvSpPr>
        <p:spPr>
          <a:xfrm flipH="1">
            <a:off x="6496302" y="1489688"/>
            <a:ext cx="1397700" cy="1397700"/>
          </a:xfrm>
          <a:prstGeom prst="blockArc">
            <a:avLst>
              <a:gd name="adj1" fmla="val 18039198"/>
              <a:gd name="adj2" fmla="val 16256715"/>
              <a:gd name="adj3" fmla="val 127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8"/>
          <p:cNvSpPr txBox="1"/>
          <p:nvPr/>
        </p:nvSpPr>
        <p:spPr>
          <a:xfrm>
            <a:off x="4063663" y="1985138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51%</a:t>
            </a:r>
            <a:endParaRPr sz="24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15" name="Google Shape;1715;p38"/>
          <p:cNvSpPr txBox="1"/>
          <p:nvPr/>
        </p:nvSpPr>
        <p:spPr>
          <a:xfrm>
            <a:off x="6684375" y="1985138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93%</a:t>
            </a:r>
            <a:endParaRPr sz="24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16" name="Google Shape;1716;p38"/>
          <p:cNvSpPr txBox="1"/>
          <p:nvPr/>
        </p:nvSpPr>
        <p:spPr>
          <a:xfrm>
            <a:off x="1442913" y="1985138"/>
            <a:ext cx="1016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10%</a:t>
            </a:r>
            <a:endParaRPr sz="24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044953" y="1946170"/>
            <a:ext cx="7054094" cy="945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63100" y="3072911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 detection using the Louvain algorithm</a:t>
            </a:r>
            <a:endParaRPr lang="en-US" sz="1800" dirty="0"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18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520;p32">
            <a:extLst>
              <a:ext uri="{FF2B5EF4-FFF2-40B4-BE49-F238E27FC236}">
                <a16:creationId xmlns:a16="http://schemas.microsoft.com/office/drawing/2014/main" id="{2CF393FD-285F-42C4-884D-753CA8ECE828}"/>
              </a:ext>
            </a:extLst>
          </p:cNvPr>
          <p:cNvSpPr txBox="1">
            <a:spLocks/>
          </p:cNvSpPr>
          <p:nvPr/>
        </p:nvSpPr>
        <p:spPr>
          <a:xfrm>
            <a:off x="2648325" y="-275060"/>
            <a:ext cx="3847349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The communities</a:t>
            </a:r>
          </a:p>
        </p:txBody>
      </p:sp>
      <p:sp>
        <p:nvSpPr>
          <p:cNvPr id="51" name="Google Shape;1521;p32">
            <a:extLst>
              <a:ext uri="{FF2B5EF4-FFF2-40B4-BE49-F238E27FC236}">
                <a16:creationId xmlns:a16="http://schemas.microsoft.com/office/drawing/2014/main" id="{F3F0141C-B874-46D6-B8DC-9AF0729B5E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1160" y="1513351"/>
            <a:ext cx="4117829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N° communities: </a:t>
            </a:r>
            <a:r>
              <a:rPr lang="it-IT" b="1" dirty="0"/>
              <a:t>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Modularity of the partitions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0.79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Top 3 communities: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57 nodes (14%)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41 nodes (10%)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37 nodes (9%)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98692-5B57-4846-8484-A871E25E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57" y="985838"/>
            <a:ext cx="5172697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4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044953" y="1946170"/>
            <a:ext cx="7054094" cy="945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Recommendation System </a:t>
            </a:r>
            <a:endParaRPr sz="4000"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786060" y="3072911"/>
            <a:ext cx="557188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embedding with Node2Vec for similarity prediction</a:t>
            </a:r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41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>
            <a:spLocks noGrp="1"/>
          </p:cNvSpPr>
          <p:nvPr>
            <p:ph type="title"/>
          </p:nvPr>
        </p:nvSpPr>
        <p:spPr>
          <a:xfrm>
            <a:off x="786143" y="678716"/>
            <a:ext cx="4048308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RecSys with Node2Vec</a:t>
            </a:r>
            <a:endParaRPr dirty="0"/>
          </a:p>
        </p:txBody>
      </p:sp>
      <p:sp>
        <p:nvSpPr>
          <p:cNvPr id="1521" name="Google Shape;1521;p32"/>
          <p:cNvSpPr txBox="1">
            <a:spLocks noGrp="1"/>
          </p:cNvSpPr>
          <p:nvPr>
            <p:ph type="subTitle" idx="1"/>
          </p:nvPr>
        </p:nvSpPr>
        <p:spPr>
          <a:xfrm>
            <a:off x="822541" y="1933402"/>
            <a:ext cx="4117829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Node2Vec is a graph embedding algorithm that, turning nodes of the graph into a vector strcuture, optimize the neighborhood of the nodes through a biased random walk. This allow to find similar nodes and recommend in this case new books to buy.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Choosing the parameters </a:t>
            </a:r>
            <a:r>
              <a:rPr lang="it-IT" b="1" dirty="0"/>
              <a:t>p</a:t>
            </a:r>
            <a:r>
              <a:rPr lang="it-IT" dirty="0"/>
              <a:t> and </a:t>
            </a:r>
            <a:r>
              <a:rPr lang="it-IT" b="1" dirty="0"/>
              <a:t>q</a:t>
            </a:r>
            <a:r>
              <a:rPr lang="it-IT" dirty="0"/>
              <a:t> has been optimized the similarity algorithm and the neighborhood exploration.</a:t>
            </a:r>
            <a:endParaRPr dirty="0"/>
          </a:p>
        </p:txBody>
      </p:sp>
      <p:pic>
        <p:nvPicPr>
          <p:cNvPr id="1522" name="Google Shape;1522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98" r="19546"/>
          <a:stretch/>
        </p:blipFill>
        <p:spPr>
          <a:xfrm>
            <a:off x="4779294" y="264319"/>
            <a:ext cx="1921544" cy="1878807"/>
          </a:xfrm>
          <a:prstGeom prst="ellipse">
            <a:avLst/>
          </a:prstGeom>
        </p:spPr>
      </p:pic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5488282" y="1143305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69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9"/>
          <p:cNvSpPr txBox="1">
            <a:spLocks noGrp="1"/>
          </p:cNvSpPr>
          <p:nvPr>
            <p:ph type="subTitle" idx="13"/>
          </p:nvPr>
        </p:nvSpPr>
        <p:spPr>
          <a:xfrm>
            <a:off x="5500974" y="1048310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 detection</a:t>
            </a:r>
            <a:endParaRPr sz="2000" dirty="0"/>
          </a:p>
        </p:txBody>
      </p:sp>
      <p:sp>
        <p:nvSpPr>
          <p:cNvPr id="1481" name="Google Shape;1481;p29"/>
          <p:cNvSpPr txBox="1">
            <a:spLocks noGrp="1"/>
          </p:cNvSpPr>
          <p:nvPr>
            <p:ph type="title" idx="5"/>
          </p:nvPr>
        </p:nvSpPr>
        <p:spPr>
          <a:xfrm>
            <a:off x="758225" y="1277225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2" name="Google Shape;1482;p29"/>
          <p:cNvSpPr txBox="1">
            <a:spLocks noGrp="1"/>
          </p:cNvSpPr>
          <p:nvPr>
            <p:ph type="subTitle" idx="9"/>
          </p:nvPr>
        </p:nvSpPr>
        <p:spPr>
          <a:xfrm>
            <a:off x="1574375" y="1041773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83" name="Google Shape;1483;p29"/>
          <p:cNvSpPr txBox="1">
            <a:spLocks noGrp="1"/>
          </p:cNvSpPr>
          <p:nvPr>
            <p:ph type="subTitle" idx="15"/>
          </p:nvPr>
        </p:nvSpPr>
        <p:spPr>
          <a:xfrm>
            <a:off x="5500974" y="2720910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Reccomender System</a:t>
            </a:r>
            <a:endParaRPr dirty="0"/>
          </a:p>
        </p:txBody>
      </p:sp>
      <p:sp>
        <p:nvSpPr>
          <p:cNvPr id="1484" name="Google Shape;14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5" name="Google Shape;1485;p29"/>
          <p:cNvSpPr txBox="1">
            <a:spLocks noGrp="1"/>
          </p:cNvSpPr>
          <p:nvPr>
            <p:ph type="subTitle" idx="3"/>
          </p:nvPr>
        </p:nvSpPr>
        <p:spPr>
          <a:xfrm>
            <a:off x="1574176" y="3427350"/>
            <a:ext cx="29978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principal </a:t>
            </a:r>
            <a:r>
              <a:rPr lang="en-US" dirty="0"/>
              <a:t>characteristics</a:t>
            </a:r>
            <a:r>
              <a:rPr lang="en" dirty="0"/>
              <a:t> and metrics of the network</a:t>
            </a:r>
            <a:endParaRPr sz="1600" dirty="0"/>
          </a:p>
        </p:txBody>
      </p:sp>
      <p:sp>
        <p:nvSpPr>
          <p:cNvPr id="1486" name="Google Shape;1486;p29"/>
          <p:cNvSpPr txBox="1">
            <a:spLocks noGrp="1"/>
          </p:cNvSpPr>
          <p:nvPr>
            <p:ph type="subTitle" idx="1"/>
          </p:nvPr>
        </p:nvSpPr>
        <p:spPr>
          <a:xfrm>
            <a:off x="1574375" y="1811479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of the dataset and data pre-processing</a:t>
            </a:r>
            <a:endParaRPr dirty="0"/>
          </a:p>
        </p:txBody>
      </p:sp>
      <p:sp>
        <p:nvSpPr>
          <p:cNvPr id="1487" name="Google Shape;1487;p29"/>
          <p:cNvSpPr txBox="1">
            <a:spLocks noGrp="1"/>
          </p:cNvSpPr>
          <p:nvPr>
            <p:ph type="subTitle" idx="2"/>
          </p:nvPr>
        </p:nvSpPr>
        <p:spPr>
          <a:xfrm>
            <a:off x="5500975" y="1827878"/>
            <a:ext cx="32572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Computation of Louvain algorithm and community extraction</a:t>
            </a:r>
            <a:endParaRPr dirty="0"/>
          </a:p>
        </p:txBody>
      </p:sp>
      <p:sp>
        <p:nvSpPr>
          <p:cNvPr id="1488" name="Google Shape;1488;p29"/>
          <p:cNvSpPr txBox="1">
            <a:spLocks noGrp="1"/>
          </p:cNvSpPr>
          <p:nvPr>
            <p:ph type="subTitle" idx="4"/>
          </p:nvPr>
        </p:nvSpPr>
        <p:spPr>
          <a:xfrm>
            <a:off x="5500974" y="3550015"/>
            <a:ext cx="307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embedding with Node2Vec for similarity prediction</a:t>
            </a:r>
            <a:endParaRPr dirty="0"/>
          </a:p>
        </p:txBody>
      </p:sp>
      <p:sp>
        <p:nvSpPr>
          <p:cNvPr id="1489" name="Google Shape;1489;p29"/>
          <p:cNvSpPr txBox="1">
            <a:spLocks noGrp="1"/>
          </p:cNvSpPr>
          <p:nvPr>
            <p:ph type="title" idx="6"/>
          </p:nvPr>
        </p:nvSpPr>
        <p:spPr>
          <a:xfrm>
            <a:off x="758225" y="2933700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0" name="Google Shape;1490;p29"/>
          <p:cNvSpPr txBox="1">
            <a:spLocks noGrp="1"/>
          </p:cNvSpPr>
          <p:nvPr>
            <p:ph type="title" idx="7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1" name="Google Shape;1491;p29"/>
          <p:cNvSpPr txBox="1">
            <a:spLocks noGrp="1"/>
          </p:cNvSpPr>
          <p:nvPr>
            <p:ph type="title" idx="8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92" name="Google Shape;1492;p29"/>
          <p:cNvSpPr txBox="1">
            <a:spLocks noGrp="1"/>
          </p:cNvSpPr>
          <p:nvPr>
            <p:ph type="subTitle" idx="14"/>
          </p:nvPr>
        </p:nvSpPr>
        <p:spPr>
          <a:xfrm>
            <a:off x="1574176" y="270193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analysis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recommendations</a:t>
            </a:r>
            <a:endParaRPr dirty="0"/>
          </a:p>
        </p:txBody>
      </p:sp>
      <p:sp>
        <p:nvSpPr>
          <p:cNvPr id="1769" name="Google Shape;1769;p42"/>
          <p:cNvSpPr txBox="1"/>
          <p:nvPr/>
        </p:nvSpPr>
        <p:spPr>
          <a:xfrm>
            <a:off x="726450" y="1128250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After having fitted the model, the algorithm has been tested with some examples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0" name="Google Shape;1770;p42"/>
          <p:cNvSpPr txBox="1">
            <a:spLocks noGrp="1"/>
          </p:cNvSpPr>
          <p:nvPr>
            <p:ph type="title" idx="4294967295"/>
          </p:nvPr>
        </p:nvSpPr>
        <p:spPr>
          <a:xfrm>
            <a:off x="1875075" y="1941600"/>
            <a:ext cx="599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err="1">
                <a:latin typeface="Mulish"/>
              </a:rPr>
              <a:t>recommend_book_from</a:t>
            </a:r>
            <a:r>
              <a:rPr lang="en-US" sz="1200" dirty="0">
                <a:latin typeface="Mulish"/>
              </a:rPr>
              <a:t>(</a:t>
            </a:r>
            <a:r>
              <a:rPr lang="en-US" sz="1200" b="0" dirty="0">
                <a:latin typeface="Mulish"/>
              </a:rPr>
              <a:t>'George Orwell 1984’)</a:t>
            </a:r>
            <a:br>
              <a:rPr lang="en-US" sz="1200" dirty="0">
                <a:latin typeface="Mulish"/>
              </a:rPr>
            </a:br>
            <a:br>
              <a:rPr lang="en-US" sz="1200" dirty="0">
                <a:latin typeface="Mulish"/>
              </a:rPr>
            </a:br>
            <a:r>
              <a:rPr lang="en-US" sz="1200" dirty="0">
                <a:latin typeface="Mulish"/>
              </a:rPr>
              <a:t>- </a:t>
            </a:r>
            <a:r>
              <a:rPr lang="en-US" sz="1200" b="0" dirty="0">
                <a:latin typeface="Mulish"/>
              </a:rPr>
              <a:t>Cat's cradle (A Dell book)</a:t>
            </a:r>
            <a:br>
              <a:rPr lang="en-US" sz="1200" b="0" dirty="0">
                <a:latin typeface="Mulish"/>
              </a:rPr>
            </a:br>
            <a:r>
              <a:rPr lang="en-US" sz="1200" b="0" dirty="0">
                <a:latin typeface="Mulish"/>
              </a:rPr>
              <a:t>- Little men : life at </a:t>
            </a:r>
            <a:r>
              <a:rPr lang="en-US" sz="1200" b="0" dirty="0" err="1">
                <a:latin typeface="Mulish"/>
              </a:rPr>
              <a:t>Plumfield</a:t>
            </a:r>
            <a:r>
              <a:rPr lang="en-US" sz="1200" b="0" dirty="0">
                <a:latin typeface="Mulish"/>
              </a:rPr>
              <a:t> with Jo's boys</a:t>
            </a:r>
          </a:p>
        </p:txBody>
      </p:sp>
      <p:sp>
        <p:nvSpPr>
          <p:cNvPr id="1771" name="Google Shape;1771;p42"/>
          <p:cNvSpPr txBox="1">
            <a:spLocks noGrp="1"/>
          </p:cNvSpPr>
          <p:nvPr>
            <p:ph type="title" idx="4294967295"/>
          </p:nvPr>
        </p:nvSpPr>
        <p:spPr>
          <a:xfrm>
            <a:off x="1875075" y="2837594"/>
            <a:ext cx="599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dirty="0" err="1">
                <a:latin typeface="Mulish"/>
              </a:rPr>
              <a:t>recommend_book_from</a:t>
            </a:r>
            <a:r>
              <a:rPr lang="en-US" sz="1050" b="0" dirty="0">
                <a:latin typeface="Mulish"/>
              </a:rPr>
              <a:t>('The Picture of Dorian Gray (Classic Collection (Brilliance Audio))’)</a:t>
            </a:r>
            <a:br>
              <a:rPr lang="en-US" sz="1050" b="0" dirty="0">
                <a:latin typeface="Mulish"/>
              </a:rPr>
            </a:br>
            <a:br>
              <a:rPr lang="en-US" sz="1050" b="0" dirty="0">
                <a:latin typeface="Mulish"/>
              </a:rPr>
            </a:br>
            <a:r>
              <a:rPr lang="en-US" sz="1050" b="0" dirty="0">
                <a:latin typeface="Mulish"/>
              </a:rPr>
              <a:t>- Hamlet (The Shakespeare Folios)</a:t>
            </a:r>
            <a:br>
              <a:rPr lang="en-US" sz="1050" b="0" dirty="0">
                <a:latin typeface="Mulish"/>
              </a:rPr>
            </a:br>
            <a:r>
              <a:rPr lang="en-US" sz="1050" b="0" dirty="0">
                <a:latin typeface="Mulish"/>
              </a:rPr>
              <a:t>- The Berlin Stories: The Last of Mr. Norris</a:t>
            </a:r>
          </a:p>
        </p:txBody>
      </p:sp>
      <p:sp>
        <p:nvSpPr>
          <p:cNvPr id="1772" name="Google Shape;1772;p42"/>
          <p:cNvSpPr txBox="1">
            <a:spLocks noGrp="1"/>
          </p:cNvSpPr>
          <p:nvPr>
            <p:ph type="title" idx="4294967295"/>
          </p:nvPr>
        </p:nvSpPr>
        <p:spPr>
          <a:xfrm>
            <a:off x="1875075" y="3728900"/>
            <a:ext cx="599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 err="1">
                <a:latin typeface="Mulish"/>
              </a:rPr>
              <a:t>recommend_book_from</a:t>
            </a:r>
            <a:r>
              <a:rPr lang="en-US" sz="1200" b="0" dirty="0">
                <a:latin typeface="Mulish"/>
              </a:rPr>
              <a:t>('Pride and Prejudice’)</a:t>
            </a:r>
            <a:br>
              <a:rPr lang="en-US" sz="1200" b="0" dirty="0">
                <a:latin typeface="Mulish"/>
              </a:rPr>
            </a:br>
            <a:br>
              <a:rPr lang="en-US" sz="1200" b="0" dirty="0">
                <a:latin typeface="Mulish"/>
              </a:rPr>
            </a:br>
            <a:r>
              <a:rPr lang="en-US" sz="1200" b="0" dirty="0">
                <a:latin typeface="Mulish"/>
              </a:rPr>
              <a:t>- </a:t>
            </a:r>
            <a:r>
              <a:rPr lang="en-US" sz="1200" b="0" dirty="0" err="1">
                <a:latin typeface="Mulish"/>
              </a:rPr>
              <a:t>Dragonwyck</a:t>
            </a:r>
            <a:br>
              <a:rPr lang="en-US" sz="1200" b="0" dirty="0">
                <a:latin typeface="Mulish"/>
              </a:rPr>
            </a:br>
            <a:r>
              <a:rPr lang="en-US" sz="1200" b="0" dirty="0">
                <a:latin typeface="Mulish"/>
              </a:rPr>
              <a:t>- Emma (Penguin Readers, Level 4)</a:t>
            </a:r>
          </a:p>
        </p:txBody>
      </p:sp>
      <p:sp>
        <p:nvSpPr>
          <p:cNvPr id="1773" name="Google Shape;1773;p42"/>
          <p:cNvSpPr/>
          <p:nvPr/>
        </p:nvSpPr>
        <p:spPr>
          <a:xfrm>
            <a:off x="1200825" y="1941600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4" name="Google Shape;1774;p42"/>
          <p:cNvSpPr/>
          <p:nvPr/>
        </p:nvSpPr>
        <p:spPr>
          <a:xfrm>
            <a:off x="1200825" y="2795550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5" name="Google Shape;1775;p42"/>
          <p:cNvSpPr/>
          <p:nvPr/>
        </p:nvSpPr>
        <p:spPr>
          <a:xfrm>
            <a:off x="1200825" y="3649500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6" name="Google Shape;1776;p42"/>
          <p:cNvSpPr txBox="1"/>
          <p:nvPr/>
        </p:nvSpPr>
        <p:spPr>
          <a:xfrm>
            <a:off x="1169800" y="2060425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7" name="Google Shape;1777;p42"/>
          <p:cNvSpPr txBox="1"/>
          <p:nvPr/>
        </p:nvSpPr>
        <p:spPr>
          <a:xfrm>
            <a:off x="1169800" y="2914200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78" name="Google Shape;1778;p42"/>
          <p:cNvSpPr txBox="1"/>
          <p:nvPr/>
        </p:nvSpPr>
        <p:spPr>
          <a:xfrm>
            <a:off x="1169800" y="3767975"/>
            <a:ext cx="6348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5" name="Google Shape;160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013" b="1520"/>
          <a:stretch/>
        </p:blipFill>
        <p:spPr>
          <a:xfrm>
            <a:off x="-25" y="-13725"/>
            <a:ext cx="9143995" cy="5157300"/>
          </a:xfrm>
          <a:prstGeom prst="rect">
            <a:avLst/>
          </a:prstGeom>
        </p:spPr>
      </p:pic>
      <p:sp>
        <p:nvSpPr>
          <p:cNvPr id="1606" name="Google Shape;1606;p36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we noticed, book similarity is very related to the category</a:t>
            </a:r>
            <a:endParaRPr dirty="0"/>
          </a:p>
        </p:txBody>
      </p:sp>
      <p:grpSp>
        <p:nvGrpSpPr>
          <p:cNvPr id="1607" name="Google Shape;1607;p3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1608" name="Google Shape;1608;p3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09" name="Google Shape;1609;p3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17" name="Google Shape;1617;p36"/>
              <p:cNvCxnSpPr>
                <a:stCxn id="1613" idx="5"/>
                <a:endCxn id="1612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36"/>
              <p:cNvCxnSpPr>
                <a:stCxn id="1614" idx="4"/>
                <a:endCxn id="1612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36"/>
              <p:cNvCxnSpPr>
                <a:stCxn id="1609" idx="6"/>
                <a:endCxn id="1613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36"/>
              <p:cNvCxnSpPr>
                <a:stCxn id="1613" idx="7"/>
                <a:endCxn id="1614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36"/>
              <p:cNvCxnSpPr>
                <a:stCxn id="1614" idx="6"/>
                <a:endCxn id="1610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36"/>
              <p:cNvCxnSpPr>
                <a:stCxn id="1612" idx="7"/>
                <a:endCxn id="1610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36"/>
              <p:cNvCxnSpPr>
                <a:stCxn id="1609" idx="6"/>
                <a:endCxn id="1615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36"/>
              <p:cNvCxnSpPr>
                <a:stCxn id="1615" idx="6"/>
                <a:endCxn id="1612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36"/>
              <p:cNvCxnSpPr>
                <a:stCxn id="1615" idx="5"/>
                <a:endCxn id="1611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36"/>
              <p:cNvCxnSpPr>
                <a:stCxn id="1611" idx="0"/>
                <a:endCxn id="1612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36"/>
              <p:cNvCxnSpPr>
                <a:stCxn id="1611" idx="7"/>
                <a:endCxn id="1616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8" name="Google Shape;1628;p36"/>
              <p:cNvCxnSpPr>
                <a:stCxn id="1612" idx="6"/>
                <a:endCxn id="1616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9" name="Google Shape;1629;p36"/>
              <p:cNvCxnSpPr>
                <a:stCxn id="1616" idx="0"/>
                <a:endCxn id="1610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0" name="Google Shape;1630;p36"/>
              <p:cNvCxnSpPr>
                <a:stCxn id="1614" idx="5"/>
                <a:endCxn id="1616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36"/>
              <p:cNvCxnSpPr>
                <a:stCxn id="1613" idx="6"/>
                <a:endCxn id="1616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2" name="Google Shape;1632;p36"/>
              <p:cNvCxnSpPr>
                <a:stCxn id="1613" idx="4"/>
                <a:endCxn id="1611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3" name="Google Shape;1633;p36"/>
              <p:cNvCxnSpPr>
                <a:stCxn id="1610" idx="4"/>
                <a:endCxn id="1611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4" name="Google Shape;1634;p3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35" name="Google Shape;1635;p36"/>
              <p:cNvCxnSpPr>
                <a:stCxn id="1616" idx="4"/>
                <a:endCxn id="1634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6" name="Google Shape;1636;p36"/>
              <p:cNvCxnSpPr>
                <a:stCxn id="1634" idx="1"/>
                <a:endCxn id="1611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7" name="Google Shape;1637;p36"/>
              <p:cNvCxnSpPr>
                <a:stCxn id="1634" idx="0"/>
                <a:endCxn id="1610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8" name="Google Shape;1638;p36"/>
              <p:cNvCxnSpPr>
                <a:stCxn id="1634" idx="1"/>
                <a:endCxn id="1612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9" name="Google Shape;1639;p3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40" name="Google Shape;1640;p36"/>
              <p:cNvCxnSpPr>
                <a:stCxn id="1634" idx="2"/>
                <a:endCxn id="1639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1" name="Google Shape;1641;p36"/>
              <p:cNvCxnSpPr>
                <a:stCxn id="1639" idx="1"/>
                <a:endCxn id="1615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2" name="Google Shape;1642;p36"/>
              <p:cNvCxnSpPr>
                <a:stCxn id="1639" idx="7"/>
                <a:endCxn id="1611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3" name="Google Shape;1643;p3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1644" name="Google Shape;1644;p36"/>
              <p:cNvCxnSpPr>
                <a:stCxn id="1645" idx="6"/>
                <a:endCxn id="1646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46" name="Google Shape;1646;p3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51" name="Google Shape;1651;p36"/>
              <p:cNvCxnSpPr>
                <a:stCxn id="1650" idx="4"/>
                <a:endCxn id="1648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2" name="Google Shape;1652;p36"/>
              <p:cNvCxnSpPr>
                <a:stCxn id="1649" idx="4"/>
                <a:endCxn id="1648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3" name="Google Shape;1653;p36"/>
              <p:cNvCxnSpPr>
                <a:stCxn id="1649" idx="5"/>
                <a:endCxn id="1650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4" name="Google Shape;1654;p36"/>
              <p:cNvCxnSpPr>
                <a:stCxn id="1649" idx="0"/>
                <a:endCxn id="1647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5" name="Google Shape;1655;p36"/>
              <p:cNvCxnSpPr>
                <a:stCxn id="1649" idx="7"/>
                <a:endCxn id="1645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6" name="Google Shape;1656;p36"/>
              <p:cNvCxnSpPr>
                <a:stCxn id="1647" idx="5"/>
                <a:endCxn id="1645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7" name="Google Shape;1657;p36"/>
              <p:cNvCxnSpPr>
                <a:stCxn id="1647" idx="6"/>
                <a:endCxn id="1646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36"/>
              <p:cNvCxnSpPr>
                <a:stCxn id="1659" idx="1"/>
                <a:endCxn id="1647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0" name="Google Shape;1660;p36"/>
              <p:cNvCxnSpPr>
                <a:stCxn id="1650" idx="0"/>
                <a:endCxn id="1645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1" name="Google Shape;1661;p36"/>
              <p:cNvCxnSpPr>
                <a:stCxn id="1650" idx="0"/>
                <a:endCxn id="1659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62" name="Google Shape;1662;p3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63" name="Google Shape;1663;p36"/>
              <p:cNvCxnSpPr>
                <a:stCxn id="1647" idx="5"/>
                <a:endCxn id="1662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4" name="Google Shape;1664;p36"/>
              <p:cNvCxnSpPr>
                <a:stCxn id="1659" idx="7"/>
                <a:endCxn id="1662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5" name="Google Shape;1665;p36"/>
              <p:cNvCxnSpPr>
                <a:stCxn id="1662" idx="6"/>
                <a:endCxn id="1646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66" name="Google Shape;1666;p3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67" name="Google Shape;1667;p36"/>
              <p:cNvCxnSpPr>
                <a:stCxn id="1666" idx="0"/>
                <a:endCxn id="1647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36"/>
              <p:cNvCxnSpPr>
                <a:stCxn id="1666" idx="6"/>
                <a:endCxn id="1645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36"/>
              <p:cNvCxnSpPr>
                <a:stCxn id="1666" idx="5"/>
                <a:endCxn id="1649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36"/>
              <p:cNvCxnSpPr>
                <a:stCxn id="1666" idx="5"/>
                <a:endCxn id="1648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59" name="Google Shape;1659;p3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671" name="Google Shape;1671;p3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1672" name="Google Shape;1672;p3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1673" name="Google Shape;1673;p3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4" name="Google Shape;1674;p3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5" name="Google Shape;1675;p3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6" name="Google Shape;1676;p3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77" name="Google Shape;1677;p3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1678" name="Google Shape;1678;p3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9" name="Google Shape;1679;p3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0" name="Google Shape;1680;p3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5"/>
          <p:cNvSpPr txBox="1">
            <a:spLocks noGrp="1"/>
          </p:cNvSpPr>
          <p:nvPr>
            <p:ph type="title"/>
          </p:nvPr>
        </p:nvSpPr>
        <p:spPr>
          <a:xfrm>
            <a:off x="2049654" y="151954"/>
            <a:ext cx="5044687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Conclusions</a:t>
            </a:r>
            <a:endParaRPr sz="3200" dirty="0"/>
          </a:p>
        </p:txBody>
      </p:sp>
      <p:grpSp>
        <p:nvGrpSpPr>
          <p:cNvPr id="1592" name="Google Shape;1592;p35"/>
          <p:cNvGrpSpPr/>
          <p:nvPr/>
        </p:nvGrpSpPr>
        <p:grpSpPr>
          <a:xfrm flipH="1">
            <a:off x="1415537" y="932816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3647241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91;p35">
            <a:extLst>
              <a:ext uri="{FF2B5EF4-FFF2-40B4-BE49-F238E27FC236}">
                <a16:creationId xmlns:a16="http://schemas.microsoft.com/office/drawing/2014/main" id="{6A10DC2C-8D33-4A29-ABD9-55DC097A099C}"/>
              </a:ext>
            </a:extLst>
          </p:cNvPr>
          <p:cNvSpPr txBox="1">
            <a:spLocks/>
          </p:cNvSpPr>
          <p:nvPr/>
        </p:nvSpPr>
        <p:spPr>
          <a:xfrm>
            <a:off x="1297764" y="2568938"/>
            <a:ext cx="6548465" cy="50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bert Sans"/>
              <a:buNone/>
              <a:defRPr sz="48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600" b="0" dirty="0"/>
              <a:t>In this case the Node2Vec algorithm is very precise since the fact that a customer bought and positively reviewed different books is a very good recommendation for others to buy them. </a:t>
            </a:r>
          </a:p>
          <a:p>
            <a:endParaRPr lang="en-US" sz="1600" b="0" dirty="0"/>
          </a:p>
          <a:p>
            <a:r>
              <a:rPr lang="en-US" sz="1600" b="0" dirty="0"/>
              <a:t>Genres and categories helps into identifying the most similar books, specially for those in the same clique with a high clustering coefficient.</a:t>
            </a:r>
          </a:p>
        </p:txBody>
      </p:sp>
    </p:spTree>
    <p:extLst>
      <p:ext uri="{BB962C8B-B14F-4D97-AF65-F5344CB8AC3E}">
        <p14:creationId xmlns:p14="http://schemas.microsoft.com/office/powerpoint/2010/main" val="1819069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6"/>
          <p:cNvSpPr txBox="1">
            <a:spLocks noGrp="1"/>
          </p:cNvSpPr>
          <p:nvPr>
            <p:ph type="title"/>
          </p:nvPr>
        </p:nvSpPr>
        <p:spPr>
          <a:xfrm>
            <a:off x="1183225" y="1625832"/>
            <a:ext cx="677755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the attention!</a:t>
            </a:r>
            <a:endParaRPr dirty="0"/>
          </a:p>
        </p:txBody>
      </p:sp>
      <p:sp>
        <p:nvSpPr>
          <p:cNvPr id="1831" name="Google Shape;1831;p46"/>
          <p:cNvSpPr txBox="1"/>
          <p:nvPr/>
        </p:nvSpPr>
        <p:spPr>
          <a:xfrm>
            <a:off x="2496150" y="4278250"/>
            <a:ext cx="415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847" name="Google Shape;1847;p46"/>
          <p:cNvGrpSpPr/>
          <p:nvPr/>
        </p:nvGrpSpPr>
        <p:grpSpPr>
          <a:xfrm>
            <a:off x="1520416" y="3152941"/>
            <a:ext cx="401329" cy="434127"/>
            <a:chOff x="8667225" y="681525"/>
            <a:chExt cx="298275" cy="322675"/>
          </a:xfrm>
        </p:grpSpPr>
        <p:sp>
          <p:nvSpPr>
            <p:cNvPr id="1848" name="Google Shape;1848;p46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9" name="Google Shape;1849;p4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0" name="Google Shape;1850;p4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 rot="-2214200">
            <a:off x="6954637" y="746241"/>
            <a:ext cx="501360" cy="695474"/>
            <a:chOff x="140150" y="4340075"/>
            <a:chExt cx="406275" cy="563575"/>
          </a:xfrm>
        </p:grpSpPr>
        <p:sp>
          <p:nvSpPr>
            <p:cNvPr id="1852" name="Google Shape;1852;p4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3" name="Google Shape;1853;p4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4" name="Google Shape;1854;p4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5" name="Google Shape;1855;p4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7ACA2B-AE1D-4D7D-8486-22C4996D14F9}"/>
              </a:ext>
            </a:extLst>
          </p:cNvPr>
          <p:cNvSpPr txBox="1"/>
          <p:nvPr/>
        </p:nvSpPr>
        <p:spPr>
          <a:xfrm>
            <a:off x="2580968" y="3458078"/>
            <a:ext cx="3834580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945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63100" y="3113966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 and data pre-processing</a:t>
            </a:r>
            <a:endParaRPr dirty="0"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98" name="Google Shape;1498;p30"/>
          <p:cNvSpPr txBox="1">
            <a:spLocks noGrp="1"/>
          </p:cNvSpPr>
          <p:nvPr>
            <p:ph type="subTitle" idx="1"/>
          </p:nvPr>
        </p:nvSpPr>
        <p:spPr>
          <a:xfrm>
            <a:off x="4731474" y="1256325"/>
            <a:ext cx="3955325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goal of the project, starting from the two dataset, is to create a network generated with nodes representing the books more liked by the customers, so with a review score greater than 4, and then to study the relationships betweeen the links generated between the nodes. A link between two books exists if the books have been reviewed by at least a common customer, and the weight is the number of customers that have reviewd both.	</a:t>
            </a:r>
            <a:endParaRPr dirty="0"/>
          </a:p>
        </p:txBody>
      </p:sp>
      <p:sp>
        <p:nvSpPr>
          <p:cNvPr id="1499" name="Google Shape;1499;p30"/>
          <p:cNvSpPr txBox="1">
            <a:spLocks noGrp="1"/>
          </p:cNvSpPr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 describe and contains data related to books that have been purchased and reviewed on Amazon. </a:t>
            </a:r>
            <a:r>
              <a:rPr lang="en-US" dirty="0"/>
              <a:t>T</a:t>
            </a:r>
            <a:r>
              <a:rPr lang="en" dirty="0"/>
              <a:t>he data are split into two different datasets.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/>
              <a:t>books_rating</a:t>
            </a:r>
            <a:r>
              <a:rPr lang="en" dirty="0"/>
              <a:t>: contains information about the reviews such as the score, the user id and the title of the 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b</a:t>
            </a:r>
            <a:r>
              <a:rPr lang="en" b="1" dirty="0"/>
              <a:t>ooks_data</a:t>
            </a:r>
            <a:r>
              <a:rPr lang="en" dirty="0"/>
              <a:t>: contains specifics of the book such as the category, the author and the decription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33"/>
          <p:cNvSpPr txBox="1">
            <a:spLocks noGrp="1"/>
          </p:cNvSpPr>
          <p:nvPr>
            <p:ph type="title"/>
          </p:nvPr>
        </p:nvSpPr>
        <p:spPr>
          <a:xfrm>
            <a:off x="720000" y="3661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datasets</a:t>
            </a:r>
            <a:endParaRPr dirty="0"/>
          </a:p>
        </p:txBody>
      </p:sp>
      <p:sp>
        <p:nvSpPr>
          <p:cNvPr id="1566" name="Google Shape;1566;p33"/>
          <p:cNvSpPr txBox="1">
            <a:spLocks noGrp="1"/>
          </p:cNvSpPr>
          <p:nvPr>
            <p:ph type="subTitle" idx="1"/>
          </p:nvPr>
        </p:nvSpPr>
        <p:spPr>
          <a:xfrm>
            <a:off x="4951702" y="2229125"/>
            <a:ext cx="3141900" cy="162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Title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Description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Author/s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Link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Categories</a:t>
            </a:r>
            <a:endParaRPr dirty="0"/>
          </a:p>
        </p:txBody>
      </p:sp>
      <p:sp>
        <p:nvSpPr>
          <p:cNvPr id="1567" name="Google Shape;1567;p33"/>
          <p:cNvSpPr txBox="1">
            <a:spLocks noGrp="1"/>
          </p:cNvSpPr>
          <p:nvPr>
            <p:ph type="subTitle" idx="2"/>
          </p:nvPr>
        </p:nvSpPr>
        <p:spPr>
          <a:xfrm>
            <a:off x="1083080" y="2229125"/>
            <a:ext cx="3207275" cy="162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Title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User_id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</a:t>
            </a:r>
            <a:r>
              <a:rPr lang="en" dirty="0"/>
              <a:t>eview score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</a:t>
            </a:r>
            <a:r>
              <a:rPr lang="en" dirty="0"/>
              <a:t>eview summary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568" name="Google Shape;1568;p33"/>
          <p:cNvSpPr txBox="1">
            <a:spLocks noGrp="1"/>
          </p:cNvSpPr>
          <p:nvPr>
            <p:ph type="subTitle" idx="3"/>
          </p:nvPr>
        </p:nvSpPr>
        <p:spPr>
          <a:xfrm>
            <a:off x="1115768" y="1449651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books_rating.csv</a:t>
            </a:r>
            <a:endParaRPr dirty="0"/>
          </a:p>
        </p:txBody>
      </p:sp>
      <p:sp>
        <p:nvSpPr>
          <p:cNvPr id="1569" name="Google Shape;1569;p33"/>
          <p:cNvSpPr txBox="1">
            <a:spLocks noGrp="1"/>
          </p:cNvSpPr>
          <p:nvPr>
            <p:ph type="subTitle" idx="4"/>
          </p:nvPr>
        </p:nvSpPr>
        <p:spPr>
          <a:xfrm>
            <a:off x="4951702" y="1442782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books_data</a:t>
            </a:r>
            <a:endParaRPr dirty="0"/>
          </a:p>
        </p:txBody>
      </p:sp>
      <p:sp>
        <p:nvSpPr>
          <p:cNvPr id="7" name="Google Shape;1568;p33">
            <a:extLst>
              <a:ext uri="{FF2B5EF4-FFF2-40B4-BE49-F238E27FC236}">
                <a16:creationId xmlns:a16="http://schemas.microsoft.com/office/drawing/2014/main" id="{030AA002-764D-40FC-8013-811ECFBA404A}"/>
              </a:ext>
            </a:extLst>
          </p:cNvPr>
          <p:cNvSpPr txBox="1">
            <a:spLocks/>
          </p:cNvSpPr>
          <p:nvPr/>
        </p:nvSpPr>
        <p:spPr>
          <a:xfrm>
            <a:off x="720000" y="541588"/>
            <a:ext cx="5087869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it-IT" sz="1400" dirty="0"/>
              <a:t>Main atributtes used for the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473" name="Google Shape;1473;p28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Some plots about the final dataset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74" name="Google Shape;1474;p28"/>
          <p:cNvSpPr txBox="1"/>
          <p:nvPr/>
        </p:nvSpPr>
        <p:spPr>
          <a:xfrm>
            <a:off x="1425675" y="4305125"/>
            <a:ext cx="2393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Top 5 most reviewd books</a:t>
            </a:r>
            <a:endParaRPr sz="1000" b="1" u="sng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A5ECD4-7A46-4682-B915-D0B9F579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38" y="1592717"/>
            <a:ext cx="3958062" cy="25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F90F23-32C5-4EF0-9707-25B96686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2" y="1592717"/>
            <a:ext cx="4031811" cy="2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74;p28">
            <a:extLst>
              <a:ext uri="{FF2B5EF4-FFF2-40B4-BE49-F238E27FC236}">
                <a16:creationId xmlns:a16="http://schemas.microsoft.com/office/drawing/2014/main" id="{DC70C4E5-D790-4B10-971F-1983A7B60992}"/>
              </a:ext>
            </a:extLst>
          </p:cNvPr>
          <p:cNvSpPr txBox="1"/>
          <p:nvPr/>
        </p:nvSpPr>
        <p:spPr>
          <a:xfrm>
            <a:off x="5325077" y="4305125"/>
            <a:ext cx="2393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Review score distribution</a:t>
            </a:r>
            <a:endParaRPr sz="1000" b="1" u="sng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945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Analysis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63100" y="3113966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the principal characteristics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metrics of the network</a:t>
            </a:r>
            <a:endParaRPr lang="en-US" sz="1800" dirty="0"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9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>
            <a:spLocks noGrp="1"/>
          </p:cNvSpPr>
          <p:nvPr>
            <p:ph type="title"/>
          </p:nvPr>
        </p:nvSpPr>
        <p:spPr>
          <a:xfrm>
            <a:off x="786143" y="678716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Graph </a:t>
            </a:r>
            <a:endParaRPr dirty="0"/>
          </a:p>
        </p:txBody>
      </p:sp>
      <p:sp>
        <p:nvSpPr>
          <p:cNvPr id="1521" name="Google Shape;1521;p32"/>
          <p:cNvSpPr txBox="1">
            <a:spLocks noGrp="1"/>
          </p:cNvSpPr>
          <p:nvPr>
            <p:ph type="subTitle" idx="1"/>
          </p:nvPr>
        </p:nvSpPr>
        <p:spPr>
          <a:xfrm>
            <a:off x="822541" y="1933402"/>
            <a:ext cx="4117829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graph has been built considering the books as nodes and the edges as the number of customers that reviewed both the books.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Only the best reviews has been taken into acocunt in order to build a better suggestion network. So only reviews with score greater than </a:t>
            </a:r>
            <a:r>
              <a:rPr lang="it-IT" b="1" dirty="0"/>
              <a:t>4</a:t>
            </a:r>
            <a:r>
              <a:rPr lang="it-IT" dirty="0"/>
              <a:t> have been considered.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graph sampled the 1% of the total reviews </a:t>
            </a:r>
            <a:endParaRPr dirty="0"/>
          </a:p>
        </p:txBody>
      </p:sp>
      <p:pic>
        <p:nvPicPr>
          <p:cNvPr id="1522" name="Google Shape;1522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98" r="19546"/>
          <a:stretch/>
        </p:blipFill>
        <p:spPr>
          <a:xfrm>
            <a:off x="4779294" y="264319"/>
            <a:ext cx="1921544" cy="1878807"/>
          </a:xfrm>
          <a:prstGeom prst="ellipse">
            <a:avLst/>
          </a:prstGeom>
        </p:spPr>
      </p:pic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5488282" y="1143305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520;p32">
            <a:extLst>
              <a:ext uri="{FF2B5EF4-FFF2-40B4-BE49-F238E27FC236}">
                <a16:creationId xmlns:a16="http://schemas.microsoft.com/office/drawing/2014/main" id="{2CF393FD-285F-42C4-884D-753CA8ECE828}"/>
              </a:ext>
            </a:extLst>
          </p:cNvPr>
          <p:cNvSpPr txBox="1">
            <a:spLocks/>
          </p:cNvSpPr>
          <p:nvPr/>
        </p:nvSpPr>
        <p:spPr>
          <a:xfrm>
            <a:off x="3517857" y="-49446"/>
            <a:ext cx="2108285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The Graph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E41CA8-1501-4AC1-AA1D-044A4297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55" y="1048254"/>
            <a:ext cx="4867675" cy="39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521;p32">
            <a:extLst>
              <a:ext uri="{FF2B5EF4-FFF2-40B4-BE49-F238E27FC236}">
                <a16:creationId xmlns:a16="http://schemas.microsoft.com/office/drawing/2014/main" id="{F3F0141C-B874-46D6-B8DC-9AF0729B5E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1160" y="1513351"/>
            <a:ext cx="4117829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N° nodes: 2217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N° edges: 5929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Density: 0.002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Average degree: 5.35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Median degree: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Max degree: 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Min degree: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Std. Deviation: 10.02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959300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849</Words>
  <Application>Microsoft Office PowerPoint</Application>
  <PresentationFormat>On-screen Show (16:9)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Nunito Light</vt:lpstr>
      <vt:lpstr>Arial</vt:lpstr>
      <vt:lpstr>Albert Sans</vt:lpstr>
      <vt:lpstr>Anaheim</vt:lpstr>
      <vt:lpstr>Mulish</vt:lpstr>
      <vt:lpstr>DM Sans</vt:lpstr>
      <vt:lpstr>Lato</vt:lpstr>
      <vt:lpstr>Discrete Mathematics: Graph Theory and Networks - 12th Grade by Slidesgo</vt:lpstr>
      <vt:lpstr>Amazon Books Reviews</vt:lpstr>
      <vt:lpstr>01</vt:lpstr>
      <vt:lpstr>Introduction</vt:lpstr>
      <vt:lpstr>Introduction</vt:lpstr>
      <vt:lpstr>The datasets</vt:lpstr>
      <vt:lpstr>Data exploration</vt:lpstr>
      <vt:lpstr>Network Analysis</vt:lpstr>
      <vt:lpstr>The Graph </vt:lpstr>
      <vt:lpstr>PowerPoint Presentation</vt:lpstr>
      <vt:lpstr>PowerPoint Presentation</vt:lpstr>
      <vt:lpstr>PowerPoint Presentation</vt:lpstr>
      <vt:lpstr>Centrality measures</vt:lpstr>
      <vt:lpstr>Pearson correlation matrix</vt:lpstr>
      <vt:lpstr>Connected components</vt:lpstr>
      <vt:lpstr>Others network’s metrics!</vt:lpstr>
      <vt:lpstr>Community Detection</vt:lpstr>
      <vt:lpstr>PowerPoint Presentation</vt:lpstr>
      <vt:lpstr>Recommendation System </vt:lpstr>
      <vt:lpstr>RecSys with Node2Vec</vt:lpstr>
      <vt:lpstr>Some recommendations</vt:lpstr>
      <vt:lpstr>As we noticed, book similarity is very related to the category</vt:lpstr>
      <vt:lpstr>Conclusions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Books Reviews</dc:title>
  <dc:creator>Tenuta, Riccardo</dc:creator>
  <cp:lastModifiedBy>Tenuta, Riccardo</cp:lastModifiedBy>
  <cp:revision>41</cp:revision>
  <dcterms:modified xsi:type="dcterms:W3CDTF">2024-12-09T21:43:17Z</dcterms:modified>
</cp:coreProperties>
</file>