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99" r:id="rId4"/>
    <p:sldId id="280" r:id="rId5"/>
    <p:sldId id="258" r:id="rId6"/>
    <p:sldId id="267" r:id="rId7"/>
    <p:sldId id="312" r:id="rId8"/>
    <p:sldId id="270" r:id="rId9"/>
    <p:sldId id="285" r:id="rId10"/>
    <p:sldId id="286" r:id="rId11"/>
    <p:sldId id="307" r:id="rId12"/>
    <p:sldId id="282" r:id="rId13"/>
    <p:sldId id="283" r:id="rId14"/>
    <p:sldId id="313" r:id="rId15"/>
    <p:sldId id="269" r:id="rId16"/>
    <p:sldId id="266" r:id="rId17"/>
    <p:sldId id="288" r:id="rId18"/>
    <p:sldId id="310" r:id="rId19"/>
  </p:sldIdLst>
  <p:sldSz cx="9144000" cy="6858000" type="screen4x3"/>
  <p:notesSz cx="6858000" cy="91440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70" autoAdjust="0"/>
  </p:normalViewPr>
  <p:slideViewPr>
    <p:cSldViewPr>
      <p:cViewPr varScale="1">
        <p:scale>
          <a:sx n="67" d="100"/>
          <a:sy n="67" d="100"/>
        </p:scale>
        <p:origin x="1725" y="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5032086-1EC3-4A63-9FDB-761148A2DEC7}" type="datetimeFigureOut">
              <a:rPr lang="pt-PT"/>
              <a:pPr>
                <a:defRPr/>
              </a:pPr>
              <a:t>07/12/2022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/>
              <a:t>Clique para editar os estilos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DED1005-33CD-47D7-A837-A1C263D7CC6C}" type="slidenum">
              <a:rPr lang="pt-PT"/>
              <a:pPr>
                <a:defRPr/>
              </a:pPr>
              <a:t>‹N›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Marcador de Posição da Imagem do Diapositivo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lang="pt-PT" sz="20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411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C6F9CB-1D86-4FFD-9A43-A682A900B261}" type="slidenum">
              <a:rPr lang="pt-PT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Marcador de Posição da Imagem do Diapositivo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lang="pt-PT" sz="20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9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1420BF-4613-40DC-9ABB-94CE3722AD9F}" type="slidenum">
              <a:rPr lang="pt-PT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Marcador de Posição da Imagem do Diapositivo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lang="pt-PT" sz="20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507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0F6DAD-197E-4016-A1B0-D11A3F248A25}" type="slidenum">
              <a:rPr lang="pt-PT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lang="pt-PT" sz="20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lang="pt-PT" sz="20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lang="pt-PT" sz="20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PT" b="1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PT" b="1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pt-PT" sz="2000" i="1">
                <a:latin typeface="Arial" charset="0"/>
                <a:ea typeface="Lucida Sans Unicode" pitchFamily="34" charset="0"/>
                <a:cs typeface="Lucida Sans Unicode" pitchFamily="34" charset="0"/>
              </a:rPr>
              <a:t>c1</a:t>
            </a:r>
            <a:r>
              <a:rPr lang="pt-PT" sz="2000">
                <a:latin typeface="Arial" charset="0"/>
                <a:ea typeface="Lucida Sans Unicode" pitchFamily="34" charset="0"/>
                <a:cs typeface="Lucida Sans Unicode" pitchFamily="34" charset="0"/>
              </a:rPr>
              <a:t>, </a:t>
            </a:r>
            <a:r>
              <a:rPr lang="pt-PT" sz="2000" i="1">
                <a:latin typeface="Arial" charset="0"/>
                <a:ea typeface="Lucida Sans Unicode" pitchFamily="34" charset="0"/>
                <a:cs typeface="Lucida Sans Unicode" pitchFamily="34" charset="0"/>
              </a:rPr>
              <a:t>c2 </a:t>
            </a:r>
            <a:r>
              <a:rPr lang="pt-PT" sz="2000">
                <a:latin typeface="Arial" charset="0"/>
                <a:ea typeface="Lucida Sans Unicode" pitchFamily="34" charset="0"/>
                <a:cs typeface="Lucida Sans Unicode" pitchFamily="34" charset="0"/>
              </a:rPr>
              <a:t>: The balance factors between the effect of  self-knowledge and social knowledge in  moving the particle towards the target. Usually  the value 2 is suggested for both factors in the  literature)</a:t>
            </a:r>
          </a:p>
          <a:p>
            <a:pPr eaLnBrk="1">
              <a:spcBef>
                <a:spcPct val="0"/>
              </a:spcBef>
            </a:pPr>
            <a:r>
              <a:rPr lang="pt-PT" sz="2000" i="1">
                <a:latin typeface="Arial" charset="0"/>
                <a:ea typeface="Lucida Sans Unicode" pitchFamily="34" charset="0"/>
                <a:cs typeface="Lucida Sans Unicode" pitchFamily="34" charset="0"/>
              </a:rPr>
              <a:t>rand </a:t>
            </a:r>
            <a:r>
              <a:rPr lang="pt-PT" sz="2000">
                <a:latin typeface="Arial" charset="0"/>
                <a:ea typeface="Lucida Sans Unicode" pitchFamily="34" charset="0"/>
                <a:cs typeface="Lucida Sans Unicode" pitchFamily="34" charset="0"/>
              </a:rPr>
              <a:t>:A random number between 0 and 1, and  different at each iteration</a:t>
            </a:r>
          </a:p>
          <a:p>
            <a:pPr eaLnBrk="1">
              <a:spcBef>
                <a:spcPct val="0"/>
              </a:spcBef>
            </a:pPr>
            <a:r>
              <a:rPr lang="pt-PT" sz="2000" i="1">
                <a:latin typeface="Arial" charset="0"/>
                <a:ea typeface="Lucida Sans Unicode" pitchFamily="34" charset="0"/>
                <a:cs typeface="Lucida Sans Unicode" pitchFamily="34" charset="0"/>
              </a:rPr>
              <a:t>w </a:t>
            </a:r>
            <a:r>
              <a:rPr lang="pt-PT" sz="2000">
                <a:latin typeface="Arial" charset="0"/>
                <a:ea typeface="Lucida Sans Unicode" pitchFamily="34" charset="0"/>
                <a:cs typeface="Lucida Sans Unicode" pitchFamily="34" charset="0"/>
              </a:rPr>
              <a:t>: Inertia weight</a:t>
            </a:r>
          </a:p>
          <a:p>
            <a:pPr eaLnBrk="1">
              <a:spcBef>
                <a:spcPct val="0"/>
              </a:spcBef>
            </a:pPr>
            <a:r>
              <a:rPr lang="pt-PT" sz="2000" i="1">
                <a:latin typeface="Arial" charset="0"/>
                <a:ea typeface="Lucida Sans Unicode" pitchFamily="34" charset="0"/>
                <a:cs typeface="Lucida Sans Unicode" pitchFamily="34" charset="0"/>
              </a:rPr>
              <a:t>pbest </a:t>
            </a:r>
            <a:r>
              <a:rPr lang="pt-PT" sz="2000">
                <a:latin typeface="Arial" charset="0"/>
                <a:ea typeface="Lucida Sans Unicode" pitchFamily="34" charset="0"/>
                <a:cs typeface="Lucida Sans Unicode" pitchFamily="34" charset="0"/>
              </a:rPr>
              <a:t>: The best position of a particle</a:t>
            </a:r>
          </a:p>
          <a:p>
            <a:pPr eaLnBrk="1">
              <a:spcBef>
                <a:spcPct val="0"/>
              </a:spcBef>
            </a:pPr>
            <a:r>
              <a:rPr lang="pt-PT" sz="2000" i="1">
                <a:latin typeface="Arial" charset="0"/>
                <a:ea typeface="Lucida Sans Unicode" pitchFamily="34" charset="0"/>
                <a:cs typeface="Lucida Sans Unicode" pitchFamily="34" charset="0"/>
              </a:rPr>
              <a:t>gbest</a:t>
            </a:r>
            <a:r>
              <a:rPr lang="pt-PT" sz="2000">
                <a:latin typeface="Arial" charset="0"/>
                <a:ea typeface="Lucida Sans Unicode" pitchFamily="34" charset="0"/>
                <a:cs typeface="Lucida Sans Unicode" pitchFamily="34" charset="0"/>
              </a:rPr>
              <a:t> : The best position within the swarm</a:t>
            </a:r>
          </a:p>
          <a:p>
            <a:pPr eaLnBrk="1">
              <a:spcBef>
                <a:spcPct val="0"/>
              </a:spcBef>
            </a:pPr>
            <a:r>
              <a:rPr lang="pt-PT" sz="2000" i="1">
                <a:latin typeface="Arial" charset="0"/>
                <a:ea typeface="Lucida Sans Unicode" pitchFamily="34" charset="0"/>
                <a:cs typeface="Lucida Sans Unicode" pitchFamily="34" charset="0"/>
              </a:rPr>
              <a:t>prtvel </a:t>
            </a:r>
            <a:r>
              <a:rPr lang="pt-PT" sz="2000">
                <a:latin typeface="Arial" charset="0"/>
                <a:ea typeface="Lucida Sans Unicode" pitchFamily="34" charset="0"/>
                <a:cs typeface="Lucida Sans Unicode" pitchFamily="34" charset="0"/>
              </a:rPr>
              <a:t>: The velocity of jth particle in ith iteration</a:t>
            </a:r>
          </a:p>
          <a:p>
            <a:pPr eaLnBrk="1">
              <a:spcBef>
                <a:spcPct val="0"/>
              </a:spcBef>
            </a:pPr>
            <a:r>
              <a:rPr lang="pt-PT" sz="2000" i="1">
                <a:latin typeface="Arial" charset="0"/>
                <a:ea typeface="Lucida Sans Unicode" pitchFamily="34" charset="0"/>
                <a:cs typeface="Lucida Sans Unicode" pitchFamily="34" charset="0"/>
              </a:rPr>
              <a:t>prtpos </a:t>
            </a:r>
            <a:r>
              <a:rPr lang="pt-PT" sz="2000">
                <a:latin typeface="Arial" charset="0"/>
                <a:ea typeface="Lucida Sans Unicode" pitchFamily="34" charset="0"/>
                <a:cs typeface="Lucida Sans Unicode" pitchFamily="34" charset="0"/>
              </a:rPr>
              <a:t>: The position of jth particle in ith iteration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edondar Rectângulo de Canto Diagonal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/>
          <a:lstStyle>
            <a:lvl1pPr marL="0" algn="r">
              <a:defRPr sz="4800"/>
            </a:lvl1pPr>
            <a:extLst/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PT"/>
              <a:t>Faça clique para editar o estilo</a:t>
            </a:r>
            <a:endParaRPr lang="en-US"/>
          </a:p>
        </p:txBody>
      </p:sp>
      <p:sp>
        <p:nvSpPr>
          <p:cNvPr id="5" name="Marcador de Posição da Data 9"/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42FA9EFC-EE36-4CA4-BA86-AD6AFD6483C1}" type="datetimeFigureOut">
              <a:rPr lang="pt-PT"/>
              <a:pPr>
                <a:defRPr/>
              </a:pPr>
              <a:t>07/12/2022</a:t>
            </a:fld>
            <a:endParaRPr lang="pt-PT"/>
          </a:p>
        </p:txBody>
      </p:sp>
      <p:sp>
        <p:nvSpPr>
          <p:cNvPr id="6" name="Marcador de Posição do Número do Diapositivo 10"/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13E380D6-2F9A-4C1E-A6B4-DB1B90E7E49A}" type="slidenum">
              <a:rPr lang="pt-PT"/>
              <a:pPr>
                <a:defRPr/>
              </a:pPr>
              <a:t>‹N›</a:t>
            </a:fld>
            <a:endParaRPr lang="pt-PT"/>
          </a:p>
        </p:txBody>
      </p:sp>
      <p:sp>
        <p:nvSpPr>
          <p:cNvPr id="7" name="Marcador de Posição do Rodapé 11"/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a Data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BAB84-DBF1-4E92-9F2C-EF42E561010E}" type="datetimeFigureOut">
              <a:rPr lang="pt-PT"/>
              <a:pPr>
                <a:defRPr/>
              </a:pPr>
              <a:t>07/12/2022</a:t>
            </a:fld>
            <a:endParaRPr lang="pt-PT"/>
          </a:p>
        </p:txBody>
      </p:sp>
      <p:sp>
        <p:nvSpPr>
          <p:cNvPr id="6" name="Marcador de Posição do Número do Diapositivo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AFED2-2184-42E1-A0A2-C29A40743C08}" type="slidenum">
              <a:rPr lang="pt-PT"/>
              <a:pPr>
                <a:defRPr/>
              </a:pPr>
              <a:t>‹N›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a Data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CFC63-1543-437A-9FA8-033C66D325B0}" type="datetimeFigureOut">
              <a:rPr lang="pt-PT"/>
              <a:pPr>
                <a:defRPr/>
              </a:pPr>
              <a:t>07/12/2022</a:t>
            </a:fld>
            <a:endParaRPr lang="pt-PT"/>
          </a:p>
        </p:txBody>
      </p:sp>
      <p:sp>
        <p:nvSpPr>
          <p:cNvPr id="6" name="Marcador de Posição do Número do Diapositivo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8BC80-6CAC-4C86-974B-66D7F9513C29}" type="slidenum">
              <a:rPr lang="pt-PT"/>
              <a:pPr>
                <a:defRPr/>
              </a:pPr>
              <a:t>‹N›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6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3A216F-F42C-4F8D-8779-8BA4A43C4503}" type="datetimeFigureOut">
              <a:rPr lang="pt-PT"/>
              <a:pPr>
                <a:defRPr/>
              </a:pPr>
              <a:t>07/12/2022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B54F89F-4F88-4F4F-B491-04091F2ED0F2}" type="slidenum">
              <a:rPr lang="pt-PT"/>
              <a:pPr>
                <a:defRPr/>
              </a:pPr>
              <a:t>‹N›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6"/>
          <p:cNvSpPr/>
          <p:nvPr/>
        </p:nvSpPr>
        <p:spPr>
          <a:xfrm>
            <a:off x="1000125" y="3267075"/>
            <a:ext cx="74072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7"/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F68D29D3-0C95-47B6-9F1F-59E83EEB1330}" type="datetimeFigureOut">
              <a:rPr lang="pt-PT"/>
              <a:pPr>
                <a:defRPr/>
              </a:pPr>
              <a:t>07/12/2022</a:t>
            </a:fld>
            <a:endParaRPr lang="pt-PT"/>
          </a:p>
        </p:txBody>
      </p:sp>
      <p:sp>
        <p:nvSpPr>
          <p:cNvPr id="6" name="Marcador de Posição do Número do Diapositivo 8"/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5A341C2A-8C6C-4027-98BF-5E4232190922}" type="slidenum">
              <a:rPr lang="pt-PT"/>
              <a:pPr>
                <a:defRPr/>
              </a:pPr>
              <a:t>‹N›</a:t>
            </a:fld>
            <a:endParaRPr lang="pt-PT"/>
          </a:p>
        </p:txBody>
      </p:sp>
      <p:sp>
        <p:nvSpPr>
          <p:cNvPr id="7" name="Marcador de Posição do Rodapé 9"/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ângulo 9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5E255A-4FA9-4C24-8BF0-8B20B371C2E6}" type="datetimeFigureOut">
              <a:rPr lang="pt-PT"/>
              <a:pPr>
                <a:defRPr/>
              </a:pPr>
              <a:t>07/12/2022</a:t>
            </a:fld>
            <a:endParaRPr lang="pt-PT"/>
          </a:p>
        </p:txBody>
      </p:sp>
      <p:sp>
        <p:nvSpPr>
          <p:cNvPr id="7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PT"/>
          </a:p>
        </p:txBody>
      </p:sp>
      <p:sp>
        <p:nvSpPr>
          <p:cNvPr id="8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AE035D-60C5-46C2-82C5-F5A2D071AA77}" type="slidenum">
              <a:rPr lang="pt-PT"/>
              <a:pPr>
                <a:defRPr/>
              </a:pPr>
              <a:t>‹N›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9"/>
          <p:cNvSpPr/>
          <p:nvPr/>
        </p:nvSpPr>
        <p:spPr>
          <a:xfrm>
            <a:off x="617538" y="2165350"/>
            <a:ext cx="3748087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ângulo 10"/>
          <p:cNvSpPr/>
          <p:nvPr/>
        </p:nvSpPr>
        <p:spPr>
          <a:xfrm>
            <a:off x="4800600" y="2165350"/>
            <a:ext cx="37496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9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4DA973-2067-4BF8-8DFF-8CF433B2E7F4}" type="datetimeFigureOut">
              <a:rPr lang="pt-PT"/>
              <a:pPr>
                <a:defRPr/>
              </a:pPr>
              <a:t>07/12/2022</a:t>
            </a:fld>
            <a:endParaRPr lang="pt-PT"/>
          </a:p>
        </p:txBody>
      </p:sp>
      <p:sp>
        <p:nvSpPr>
          <p:cNvPr id="10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PT"/>
          </a:p>
        </p:txBody>
      </p:sp>
      <p:sp>
        <p:nvSpPr>
          <p:cNvPr id="11" name="Marcador de Posição do Número do Diapositivo 8"/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E0E4A8-D174-4CE6-8411-C2D1DA4434C8}" type="slidenum">
              <a:rPr lang="pt-PT"/>
              <a:pPr>
                <a:defRPr/>
              </a:pPr>
              <a:t>‹N›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ângulo 6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4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5C91D1-DB38-4B60-A911-0C5F46D9EE5F}" type="datetimeFigureOut">
              <a:rPr lang="pt-PT"/>
              <a:pPr>
                <a:defRPr/>
              </a:pPr>
              <a:t>07/12/2022</a:t>
            </a:fld>
            <a:endParaRPr lang="pt-PT"/>
          </a:p>
        </p:txBody>
      </p:sp>
      <p:sp>
        <p:nvSpPr>
          <p:cNvPr id="5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C9FFFE2-0034-410A-9684-D442F345A635}" type="slidenum">
              <a:rPr lang="pt-PT"/>
              <a:pPr>
                <a:defRPr/>
              </a:pPr>
              <a:t>‹N›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15A79-CEB1-406B-9DB3-66ED4904C315}" type="datetimeFigureOut">
              <a:rPr lang="pt-PT"/>
              <a:pPr>
                <a:defRPr/>
              </a:pPr>
              <a:t>07/12/2022</a:t>
            </a:fld>
            <a:endParaRPr lang="pt-PT"/>
          </a:p>
        </p:txBody>
      </p:sp>
      <p:sp>
        <p:nvSpPr>
          <p:cNvPr id="4" name="Marcador de Posição do Número do Diapositivo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96BED-AB4E-4599-A43E-DF738D567188}" type="slidenum">
              <a:rPr lang="pt-PT"/>
              <a:pPr>
                <a:defRPr/>
              </a:pPr>
              <a:t>‹N›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ângulo 4"/>
          <p:cNvSpPr/>
          <p:nvPr/>
        </p:nvSpPr>
        <p:spPr>
          <a:xfrm>
            <a:off x="5057775" y="1057275"/>
            <a:ext cx="3748088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a Data 8"/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D75021D3-A0AA-4A7B-8BC1-BBA0FD7D9894}" type="datetimeFigureOut">
              <a:rPr lang="pt-PT"/>
              <a:pPr>
                <a:defRPr/>
              </a:pPr>
              <a:t>07/12/2022</a:t>
            </a:fld>
            <a:endParaRPr lang="pt-PT"/>
          </a:p>
        </p:txBody>
      </p:sp>
      <p:sp>
        <p:nvSpPr>
          <p:cNvPr id="7" name="Marcador de Posição do Número do Diapositivo 9"/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FB7012FB-DF32-4E84-B6F3-0A1C024687D5}" type="slidenum">
              <a:rPr lang="pt-PT"/>
              <a:pPr>
                <a:defRPr/>
              </a:pPr>
              <a:t>‹N›</a:t>
            </a:fld>
            <a:endParaRPr lang="pt-PT"/>
          </a:p>
        </p:txBody>
      </p:sp>
      <p:sp>
        <p:nvSpPr>
          <p:cNvPr id="8" name="Marcador de Posição do Rodapé 10"/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3" name="Marcador de Posição da Imagem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pt-PT" noProof="0"/>
              <a:t>Clique no ícone para adicionar uma imagem</a:t>
            </a:r>
            <a:endParaRPr lang="en-US" noProof="0" dirty="0"/>
          </a:p>
        </p:txBody>
      </p:sp>
      <p:sp>
        <p:nvSpPr>
          <p:cNvPr id="5" name="Marcador de Posição da Data 7"/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162F2AED-DC12-401F-B01B-B9596F8185CF}" type="datetimeFigureOut">
              <a:rPr lang="pt-PT"/>
              <a:pPr>
                <a:defRPr/>
              </a:pPr>
              <a:t>07/12/2022</a:t>
            </a:fld>
            <a:endParaRPr lang="pt-PT"/>
          </a:p>
        </p:txBody>
      </p:sp>
      <p:sp>
        <p:nvSpPr>
          <p:cNvPr id="6" name="Marcador de Posição do Número do Diapositivo 8"/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D331B5B6-7F0A-492F-B811-BF0E0BF8BCB2}" type="slidenum">
              <a:rPr lang="pt-PT"/>
              <a:pPr>
                <a:defRPr/>
              </a:pPr>
              <a:t>‹N›</a:t>
            </a:fld>
            <a:endParaRPr lang="pt-PT"/>
          </a:p>
        </p:txBody>
      </p:sp>
      <p:sp>
        <p:nvSpPr>
          <p:cNvPr id="7" name="Marcador de Posição do Rodapé 9"/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edondar Rectângulo de Canto Diagonal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1638" cy="274638"/>
          </a:xfrm>
          <a:prstGeom prst="rect">
            <a:avLst/>
          </a:prstGeom>
        </p:spPr>
        <p:txBody>
          <a:bodyPr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pt-PT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1963" cy="274638"/>
          </a:xfrm>
          <a:prstGeom prst="rect">
            <a:avLst/>
          </a:prstGeom>
        </p:spPr>
        <p:txBody>
          <a:bodyPr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F783EC91-AA01-415E-9AB3-E0A357B044EC}" type="datetimeFigureOut">
              <a:rPr lang="pt-PT"/>
              <a:pPr>
                <a:defRPr/>
              </a:pPr>
              <a:t>07/12/2022</a:t>
            </a:fld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</p:spPr>
        <p:txBody>
          <a:bodyPr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9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fld id="{2CA61E8B-3DA5-4064-9F4A-49904F5C9C6F}" type="slidenum">
              <a:rPr lang="pt-PT"/>
              <a:pPr>
                <a:defRPr/>
              </a:pPr>
              <a:t>‹N›</a:t>
            </a:fld>
            <a:endParaRPr lang="pt-PT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1033" name="Marcador de Posição do Texto 12"/>
          <p:cNvSpPr>
            <a:spLocks noGrp="1"/>
          </p:cNvSpPr>
          <p:nvPr>
            <p:ph type="body" idx="1"/>
          </p:nvPr>
        </p:nvSpPr>
        <p:spPr bwMode="auto">
          <a:xfrm>
            <a:off x="457200" y="16462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69" r:id="rId7"/>
    <p:sldLayoutId id="2147483678" r:id="rId8"/>
    <p:sldLayoutId id="2147483679" r:id="rId9"/>
    <p:sldLayoutId id="2147483670" r:id="rId10"/>
    <p:sldLayoutId id="2147483671" r:id="rId11"/>
  </p:sldLayoutIdLst>
  <p:txStyles>
    <p:titleStyle>
      <a:lvl1pPr marL="53975" indent="-53975" algn="r" rtl="0" eaLnBrk="0" fontAlgn="base" hangingPunct="0">
        <a:spcBef>
          <a:spcPct val="0"/>
        </a:spcBef>
        <a:spcAft>
          <a:spcPct val="0"/>
        </a:spcAft>
        <a:defRPr sz="4600" kern="1200">
          <a:solidFill>
            <a:srgbClr val="E7EACB"/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lvl2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2pPr>
      <a:lvl3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3pPr>
      <a:lvl4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4pPr>
      <a:lvl5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5pPr>
      <a:lvl6pPr marL="5111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6pPr>
      <a:lvl7pPr marL="9683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7pPr>
      <a:lvl8pPr marL="14255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8pPr>
      <a:lvl9pPr marL="18827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9pPr>
      <a:extLst/>
    </p:titleStyle>
    <p:bodyStyle>
      <a:lvl1pPr marL="292100" indent="-292100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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ts val="400"/>
        </a:spcBef>
        <a:spcAft>
          <a:spcPct val="0"/>
        </a:spcAft>
        <a:buClr>
          <a:schemeClr val="accent2"/>
        </a:buClr>
        <a:buSzPct val="9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190500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82563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8032" y="908720"/>
            <a:ext cx="7772400" cy="1470025"/>
          </a:xfrm>
        </p:spPr>
        <p:txBody>
          <a:bodyPr>
            <a:normAutofit fontScale="90000"/>
          </a:bodyPr>
          <a:lstStyle/>
          <a:p>
            <a:pPr indent="0" eaLnBrk="1" fontAlgn="auto" hangingPunct="1">
              <a:spcAft>
                <a:spcPts val="0"/>
              </a:spcAft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Particle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Swarm</a:t>
            </a:r>
            <a:b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Optimization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endParaRPr lang="pt-PT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r>
              <a:rPr lang="en-US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- Neighborhood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grpSp>
        <p:nvGrpSpPr>
          <p:cNvPr id="30722" name="Grupo 3"/>
          <p:cNvGrpSpPr>
            <a:grpSpLocks/>
          </p:cNvGrpSpPr>
          <p:nvPr/>
        </p:nvGrpSpPr>
        <p:grpSpPr bwMode="auto">
          <a:xfrm>
            <a:off x="1193800" y="1597025"/>
            <a:ext cx="6756400" cy="4711700"/>
            <a:chOff x="1193800" y="1524000"/>
            <a:chExt cx="6756400" cy="47117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93800" y="1676400"/>
              <a:ext cx="6756400" cy="45593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30724" name="Group 4"/>
            <p:cNvGrpSpPr>
              <a:grpSpLocks/>
            </p:cNvGrpSpPr>
            <p:nvPr/>
          </p:nvGrpSpPr>
          <p:grpSpPr bwMode="auto">
            <a:xfrm>
              <a:off x="1981200" y="1828800"/>
              <a:ext cx="5257800" cy="3810000"/>
              <a:chOff x="1248" y="1152"/>
              <a:chExt cx="3312" cy="2400"/>
            </a:xfrm>
          </p:grpSpPr>
          <p:sp>
            <p:nvSpPr>
              <p:cNvPr id="30727" name="Oval 5"/>
              <p:cNvSpPr>
                <a:spLocks noChangeArrowheads="1"/>
              </p:cNvSpPr>
              <p:nvPr/>
            </p:nvSpPr>
            <p:spPr bwMode="auto">
              <a:xfrm>
                <a:off x="1248" y="2448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28" name="Oval 6"/>
              <p:cNvSpPr>
                <a:spLocks noChangeArrowheads="1"/>
              </p:cNvSpPr>
              <p:nvPr/>
            </p:nvSpPr>
            <p:spPr bwMode="auto">
              <a:xfrm>
                <a:off x="1776" y="1728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29" name="Oval 7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0" name="Oval 8"/>
              <p:cNvSpPr>
                <a:spLocks noChangeArrowheads="1"/>
              </p:cNvSpPr>
              <p:nvPr/>
            </p:nvSpPr>
            <p:spPr bwMode="auto">
              <a:xfrm>
                <a:off x="2064" y="2160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1" name="Oval 9"/>
              <p:cNvSpPr>
                <a:spLocks noChangeArrowheads="1"/>
              </p:cNvSpPr>
              <p:nvPr/>
            </p:nvSpPr>
            <p:spPr bwMode="auto">
              <a:xfrm>
                <a:off x="2496" y="3360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2" name="Oval 10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3" name="Oval 11"/>
              <p:cNvSpPr>
                <a:spLocks noChangeArrowheads="1"/>
              </p:cNvSpPr>
              <p:nvPr/>
            </p:nvSpPr>
            <p:spPr bwMode="auto">
              <a:xfrm>
                <a:off x="2928" y="1488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4" name="Oval 12"/>
              <p:cNvSpPr>
                <a:spLocks noChangeArrowheads="1"/>
              </p:cNvSpPr>
              <p:nvPr/>
            </p:nvSpPr>
            <p:spPr bwMode="auto">
              <a:xfrm>
                <a:off x="1344" y="2016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5" name="Oval 13"/>
              <p:cNvSpPr>
                <a:spLocks noChangeArrowheads="1"/>
              </p:cNvSpPr>
              <p:nvPr/>
            </p:nvSpPr>
            <p:spPr bwMode="auto">
              <a:xfrm>
                <a:off x="2256" y="1152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6" name="Oval 14"/>
              <p:cNvSpPr>
                <a:spLocks noChangeArrowheads="1"/>
              </p:cNvSpPr>
              <p:nvPr/>
            </p:nvSpPr>
            <p:spPr bwMode="auto">
              <a:xfrm>
                <a:off x="2832" y="2640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7" name="Oval 15"/>
              <p:cNvSpPr>
                <a:spLocks noChangeArrowheads="1"/>
              </p:cNvSpPr>
              <p:nvPr/>
            </p:nvSpPr>
            <p:spPr bwMode="auto">
              <a:xfrm>
                <a:off x="3504" y="2592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8" name="Oval 16"/>
              <p:cNvSpPr>
                <a:spLocks noChangeArrowheads="1"/>
              </p:cNvSpPr>
              <p:nvPr/>
            </p:nvSpPr>
            <p:spPr bwMode="auto">
              <a:xfrm>
                <a:off x="3744" y="2160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9" name="Oval 17"/>
              <p:cNvSpPr>
                <a:spLocks noChangeArrowheads="1"/>
              </p:cNvSpPr>
              <p:nvPr/>
            </p:nvSpPr>
            <p:spPr bwMode="auto">
              <a:xfrm>
                <a:off x="4368" y="2160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40" name="Oval 18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</p:grpSp>
        <p:sp>
          <p:nvSpPr>
            <p:cNvPr id="30725" name="Text Box 29"/>
            <p:cNvSpPr txBox="1">
              <a:spLocks noChangeArrowheads="1"/>
            </p:cNvSpPr>
            <p:nvPr/>
          </p:nvSpPr>
          <p:spPr bwMode="auto">
            <a:xfrm>
              <a:off x="1547664" y="5373216"/>
              <a:ext cx="11247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altLang="fr-FR" sz="2400">
                  <a:solidFill>
                    <a:schemeClr val="bg1"/>
                  </a:solidFill>
                  <a:latin typeface="Rockwell" pitchFamily="18" charset="0"/>
                </a:rPr>
                <a:t>global</a:t>
              </a:r>
            </a:p>
          </p:txBody>
        </p:sp>
        <p:sp>
          <p:nvSpPr>
            <p:cNvPr id="30726" name="Oval 35"/>
            <p:cNvSpPr>
              <a:spLocks noChangeArrowheads="1"/>
            </p:cNvSpPr>
            <p:nvPr/>
          </p:nvSpPr>
          <p:spPr bwMode="auto">
            <a:xfrm>
              <a:off x="1828800" y="1524000"/>
              <a:ext cx="5715000" cy="4495800"/>
            </a:xfrm>
            <a:prstGeom prst="ellips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pt-PT">
                <a:latin typeface="Rockwell" pitchFamily="18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 to the PSO: </a:t>
            </a:r>
            <a:r>
              <a:rPr lang="en-US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 - </a:t>
            </a:r>
            <a:r>
              <a:rPr lang="en-US" b="1" u="sng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Parameterss</a:t>
            </a:r>
            <a:endParaRPr lang="en-US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852987"/>
          </a:xfrm>
        </p:spPr>
        <p:txBody>
          <a:bodyPr>
            <a:normAutofit fontScale="25000" lnSpcReduction="20000"/>
          </a:bodyPr>
          <a:lstStyle/>
          <a:p>
            <a:pPr marL="292100" lvl="1" indent="-292100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/>
              <a:buChar char=""/>
              <a:defRPr/>
            </a:pPr>
            <a:r>
              <a:rPr lang="en-US" sz="9600" dirty="0"/>
              <a:t>Algorithm parameters</a:t>
            </a:r>
          </a:p>
          <a:p>
            <a:pPr marL="640080" lvl="1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7200" b="1" i="1" dirty="0"/>
              <a:t>A</a:t>
            </a:r>
            <a:r>
              <a:rPr lang="en-US" sz="7200" dirty="0"/>
              <a:t> : Population of agents</a:t>
            </a:r>
          </a:p>
          <a:p>
            <a:pPr marL="640080" lvl="1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7200" b="1" i="1" dirty="0"/>
              <a:t>p</a:t>
            </a:r>
            <a:r>
              <a:rPr lang="en-US" sz="7200" b="1" i="1" baseline="-25000" dirty="0"/>
              <a:t>i</a:t>
            </a:r>
            <a:r>
              <a:rPr lang="en-US" sz="7200" dirty="0"/>
              <a:t> : Position of agent </a:t>
            </a:r>
            <a:r>
              <a:rPr lang="en-US" sz="7200" b="1" i="1" dirty="0" err="1"/>
              <a:t>a</a:t>
            </a:r>
            <a:r>
              <a:rPr lang="en-US" sz="7200" b="1" i="1" baseline="-25000" dirty="0" err="1"/>
              <a:t>i</a:t>
            </a:r>
            <a:r>
              <a:rPr lang="en-US" sz="7200" dirty="0"/>
              <a:t> in the solution space</a:t>
            </a:r>
          </a:p>
          <a:p>
            <a:pPr marL="640080" lvl="1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7200" b="1" i="1" dirty="0"/>
              <a:t>f</a:t>
            </a:r>
            <a:r>
              <a:rPr lang="en-US" sz="7200" dirty="0"/>
              <a:t> : Objective function </a:t>
            </a:r>
          </a:p>
          <a:p>
            <a:pPr marL="640080" lvl="1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7200" b="1" i="1" dirty="0"/>
              <a:t>v</a:t>
            </a:r>
            <a:r>
              <a:rPr lang="en-US" sz="7200" b="1" i="1" baseline="-25000" dirty="0"/>
              <a:t>i</a:t>
            </a:r>
            <a:r>
              <a:rPr lang="en-US" sz="7200" dirty="0"/>
              <a:t> : Velocity of agent’s </a:t>
            </a:r>
            <a:r>
              <a:rPr lang="en-US" sz="7200" b="1" i="1" dirty="0" err="1"/>
              <a:t>a</a:t>
            </a:r>
            <a:r>
              <a:rPr lang="en-US" sz="7200" b="1" i="1" baseline="-25000" dirty="0" err="1"/>
              <a:t>i</a:t>
            </a:r>
            <a:r>
              <a:rPr lang="en-US" sz="7200" dirty="0"/>
              <a:t> </a:t>
            </a:r>
          </a:p>
          <a:p>
            <a:pPr marL="640080" lvl="1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7200" b="1" i="1" dirty="0"/>
              <a:t>V(</a:t>
            </a:r>
            <a:r>
              <a:rPr lang="en-US" sz="7200" b="1" i="1" dirty="0" err="1"/>
              <a:t>a</a:t>
            </a:r>
            <a:r>
              <a:rPr lang="en-US" sz="7200" b="1" i="1" baseline="-25000" dirty="0" err="1"/>
              <a:t>i</a:t>
            </a:r>
            <a:r>
              <a:rPr lang="en-US" sz="7200" b="1" i="1" dirty="0"/>
              <a:t>)</a:t>
            </a:r>
            <a:r>
              <a:rPr lang="en-US" sz="7200" dirty="0"/>
              <a:t> : Neighborhood of agent </a:t>
            </a:r>
            <a:r>
              <a:rPr lang="en-US" sz="7200" dirty="0" err="1"/>
              <a:t>a</a:t>
            </a:r>
            <a:r>
              <a:rPr lang="en-US" sz="7200" b="1" i="1" baseline="-25000" dirty="0" err="1"/>
              <a:t>i</a:t>
            </a:r>
            <a:r>
              <a:rPr lang="en-US" sz="7200" dirty="0"/>
              <a:t>  (fixed)</a:t>
            </a:r>
            <a:endParaRPr lang="en-US" sz="5100" dirty="0"/>
          </a:p>
          <a:p>
            <a:pPr marL="292100" lvl="1" indent="-292100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/>
              <a:buChar char=""/>
              <a:defRPr/>
            </a:pPr>
            <a:r>
              <a:rPr lang="en-US" sz="9600" dirty="0"/>
              <a:t>The neighborhood concept in PSO is not the same as the one used in other meta-heuristics search, since in PSO each particle’s neighborhood never changes (is fixed)</a:t>
            </a:r>
            <a:endParaRPr lang="en-US" sz="5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3563938" y="1557338"/>
            <a:ext cx="5472112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600"/>
              </a:lnSpc>
            </a:pPr>
            <a:r>
              <a:rPr lang="pt-BR">
                <a:latin typeface="Rockwell" pitchFamily="18" charset="0"/>
              </a:rPr>
              <a:t>[</a:t>
            </a:r>
            <a:r>
              <a:rPr lang="pt-BR" sz="1600">
                <a:latin typeface="Rockwell" pitchFamily="18" charset="0"/>
              </a:rPr>
              <a:t>x*] = PSO()</a:t>
            </a:r>
          </a:p>
          <a:p>
            <a:pPr>
              <a:lnSpc>
                <a:spcPts val="2600"/>
              </a:lnSpc>
            </a:pPr>
            <a:r>
              <a:rPr lang="pt-BR" sz="1600" i="1">
                <a:latin typeface="Rockwell" pitchFamily="18" charset="0"/>
              </a:rPr>
              <a:t>P</a:t>
            </a:r>
            <a:r>
              <a:rPr lang="pt-BR" sz="1600">
                <a:latin typeface="Rockwell" pitchFamily="18" charset="0"/>
              </a:rPr>
              <a:t> = Particle_Initialization();</a:t>
            </a:r>
          </a:p>
          <a:p>
            <a:pPr>
              <a:lnSpc>
                <a:spcPts val="2600"/>
              </a:lnSpc>
            </a:pPr>
            <a:r>
              <a:rPr lang="pt-BR" sz="1600">
                <a:latin typeface="Rockwell" pitchFamily="18" charset="0"/>
              </a:rPr>
              <a:t>For </a:t>
            </a:r>
            <a:r>
              <a:rPr lang="pt-BR" sz="1600" i="1">
                <a:latin typeface="Rockwell" pitchFamily="18" charset="0"/>
              </a:rPr>
              <a:t>i</a:t>
            </a:r>
            <a:r>
              <a:rPr lang="pt-BR" sz="1600">
                <a:latin typeface="Rockwell" pitchFamily="18" charset="0"/>
              </a:rPr>
              <a:t>=1 to </a:t>
            </a:r>
            <a:r>
              <a:rPr lang="pt-BR" sz="1600" i="1">
                <a:latin typeface="Rockwell" pitchFamily="18" charset="0"/>
              </a:rPr>
              <a:t>it_max</a:t>
            </a:r>
          </a:p>
          <a:p>
            <a:pPr>
              <a:lnSpc>
                <a:spcPts val="2600"/>
              </a:lnSpc>
            </a:pPr>
            <a:r>
              <a:rPr lang="pt-BR" sz="1600">
                <a:latin typeface="Rockwell" pitchFamily="18" charset="0"/>
              </a:rPr>
              <a:t>   For each particle </a:t>
            </a:r>
            <a:r>
              <a:rPr lang="pt-BR" sz="1600" i="1">
                <a:latin typeface="Rockwell" pitchFamily="18" charset="0"/>
              </a:rPr>
              <a:t>p</a:t>
            </a:r>
            <a:r>
              <a:rPr lang="pt-BR" sz="1600">
                <a:latin typeface="Rockwell" pitchFamily="18" charset="0"/>
              </a:rPr>
              <a:t> in </a:t>
            </a:r>
            <a:r>
              <a:rPr lang="pt-BR" sz="1600" i="1">
                <a:latin typeface="Rockwell" pitchFamily="18" charset="0"/>
              </a:rPr>
              <a:t>P</a:t>
            </a:r>
            <a:r>
              <a:rPr lang="pt-BR" sz="1600">
                <a:latin typeface="Rockwell" pitchFamily="18" charset="0"/>
              </a:rPr>
              <a:t> do</a:t>
            </a:r>
          </a:p>
          <a:p>
            <a:pPr>
              <a:lnSpc>
                <a:spcPts val="2600"/>
              </a:lnSpc>
            </a:pPr>
            <a:r>
              <a:rPr lang="pt-BR" sz="1600">
                <a:latin typeface="Rockwell" pitchFamily="18" charset="0"/>
              </a:rPr>
              <a:t>      </a:t>
            </a:r>
            <a:r>
              <a:rPr lang="pt-BR" sz="1600" i="1">
                <a:latin typeface="Rockwell" pitchFamily="18" charset="0"/>
              </a:rPr>
              <a:t>fp</a:t>
            </a:r>
            <a:r>
              <a:rPr lang="pt-BR" sz="1600">
                <a:latin typeface="Rockwell" pitchFamily="18" charset="0"/>
              </a:rPr>
              <a:t> = f(</a:t>
            </a:r>
            <a:r>
              <a:rPr lang="pt-BR" sz="1600" i="1">
                <a:latin typeface="Rockwell" pitchFamily="18" charset="0"/>
              </a:rPr>
              <a:t>p</a:t>
            </a:r>
            <a:r>
              <a:rPr lang="pt-BR" sz="1600">
                <a:latin typeface="Rockwell" pitchFamily="18" charset="0"/>
              </a:rPr>
              <a:t>); </a:t>
            </a:r>
          </a:p>
          <a:p>
            <a:pPr>
              <a:lnSpc>
                <a:spcPts val="2600"/>
              </a:lnSpc>
            </a:pPr>
            <a:r>
              <a:rPr lang="pt-BR" sz="1600">
                <a:latin typeface="Rockwell" pitchFamily="18" charset="0"/>
              </a:rPr>
              <a:t>      If </a:t>
            </a:r>
            <a:r>
              <a:rPr lang="pt-BR" sz="1600" i="1">
                <a:latin typeface="Rockwell" pitchFamily="18" charset="0"/>
              </a:rPr>
              <a:t>fp</a:t>
            </a:r>
            <a:r>
              <a:rPr lang="pt-BR" sz="1600">
                <a:latin typeface="Rockwell" pitchFamily="18" charset="0"/>
              </a:rPr>
              <a:t> is better than f(</a:t>
            </a:r>
            <a:r>
              <a:rPr lang="pt-BR" sz="1600" i="1">
                <a:latin typeface="Rockwell" pitchFamily="18" charset="0"/>
              </a:rPr>
              <a:t>pBest</a:t>
            </a:r>
            <a:r>
              <a:rPr lang="pt-BR" sz="1600">
                <a:latin typeface="Rockwell" pitchFamily="18" charset="0"/>
              </a:rPr>
              <a:t>) </a:t>
            </a:r>
          </a:p>
          <a:p>
            <a:pPr>
              <a:lnSpc>
                <a:spcPts val="2600"/>
              </a:lnSpc>
            </a:pPr>
            <a:r>
              <a:rPr lang="pt-BR" sz="1600">
                <a:latin typeface="Rockwell" pitchFamily="18" charset="0"/>
              </a:rPr>
              <a:t>            </a:t>
            </a:r>
            <a:r>
              <a:rPr lang="pt-BR" sz="1600" i="1">
                <a:latin typeface="Rockwell" pitchFamily="18" charset="0"/>
              </a:rPr>
              <a:t>pBest</a:t>
            </a:r>
            <a:r>
              <a:rPr lang="pt-BR" sz="1600">
                <a:latin typeface="Rockwell" pitchFamily="18" charset="0"/>
              </a:rPr>
              <a:t> = </a:t>
            </a:r>
            <a:r>
              <a:rPr lang="pt-BR" sz="1600" i="1">
                <a:latin typeface="Rockwell" pitchFamily="18" charset="0"/>
              </a:rPr>
              <a:t>p</a:t>
            </a:r>
            <a:r>
              <a:rPr lang="pt-BR" sz="1600">
                <a:latin typeface="Rockwell" pitchFamily="18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pt-BR" sz="1600">
                <a:latin typeface="Rockwell" pitchFamily="18" charset="0"/>
              </a:rPr>
              <a:t>      end</a:t>
            </a:r>
          </a:p>
          <a:p>
            <a:pPr>
              <a:lnSpc>
                <a:spcPts val="2600"/>
              </a:lnSpc>
            </a:pPr>
            <a:r>
              <a:rPr lang="pt-BR" sz="1600">
                <a:latin typeface="Rockwell" pitchFamily="18" charset="0"/>
              </a:rPr>
              <a:t>   end</a:t>
            </a:r>
            <a:br>
              <a:rPr lang="pt-BR" sz="1600">
                <a:latin typeface="Rockwell" pitchFamily="18" charset="0"/>
              </a:rPr>
            </a:br>
            <a:r>
              <a:rPr lang="pt-BR" sz="1600">
                <a:latin typeface="Rockwell" pitchFamily="18" charset="0"/>
              </a:rPr>
              <a:t>   </a:t>
            </a:r>
            <a:r>
              <a:rPr lang="pt-BR" sz="1600" i="1">
                <a:latin typeface="Rockwell" pitchFamily="18" charset="0"/>
              </a:rPr>
              <a:t>gBest</a:t>
            </a:r>
            <a:r>
              <a:rPr lang="pt-BR" sz="1600">
                <a:latin typeface="Rockwell" pitchFamily="18" charset="0"/>
              </a:rPr>
              <a:t> = best </a:t>
            </a:r>
            <a:r>
              <a:rPr lang="pt-BR" sz="1600" i="1">
                <a:latin typeface="Rockwell" pitchFamily="18" charset="0"/>
              </a:rPr>
              <a:t>p</a:t>
            </a:r>
            <a:r>
              <a:rPr lang="pt-BR" sz="1600">
                <a:latin typeface="Rockwell" pitchFamily="18" charset="0"/>
              </a:rPr>
              <a:t> in </a:t>
            </a:r>
            <a:r>
              <a:rPr lang="pt-BR" sz="1600" i="1">
                <a:latin typeface="Rockwell" pitchFamily="18" charset="0"/>
              </a:rPr>
              <a:t>P</a:t>
            </a:r>
            <a:r>
              <a:rPr lang="pt-BR" sz="1600">
                <a:latin typeface="Rockwell" pitchFamily="18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pt-BR" sz="1600">
                <a:latin typeface="Rockwell" pitchFamily="18" charset="0"/>
              </a:rPr>
              <a:t>   For each particle </a:t>
            </a:r>
            <a:r>
              <a:rPr lang="pt-BR" sz="1600" i="1">
                <a:latin typeface="Rockwell" pitchFamily="18" charset="0"/>
              </a:rPr>
              <a:t>p</a:t>
            </a:r>
            <a:r>
              <a:rPr lang="pt-BR" sz="1600">
                <a:latin typeface="Rockwell" pitchFamily="18" charset="0"/>
              </a:rPr>
              <a:t> in </a:t>
            </a:r>
            <a:r>
              <a:rPr lang="pt-BR" sz="1600" i="1">
                <a:latin typeface="Rockwell" pitchFamily="18" charset="0"/>
              </a:rPr>
              <a:t>P</a:t>
            </a:r>
            <a:r>
              <a:rPr lang="pt-BR" sz="1600">
                <a:latin typeface="Rockwell" pitchFamily="18" charset="0"/>
              </a:rPr>
              <a:t> do</a:t>
            </a:r>
          </a:p>
          <a:p>
            <a:pPr>
              <a:lnSpc>
                <a:spcPts val="2600"/>
              </a:lnSpc>
            </a:pPr>
            <a:r>
              <a:rPr lang="pt-BR" sz="1600">
                <a:latin typeface="Rockwell" pitchFamily="18" charset="0"/>
              </a:rPr>
              <a:t>        </a:t>
            </a:r>
            <a:r>
              <a:rPr lang="pt-BR" sz="1600" i="1">
                <a:latin typeface="Rockwell" pitchFamily="18" charset="0"/>
              </a:rPr>
              <a:t>v</a:t>
            </a:r>
            <a:r>
              <a:rPr lang="pt-BR" sz="1600">
                <a:latin typeface="Rockwell" pitchFamily="18" charset="0"/>
              </a:rPr>
              <a:t> = </a:t>
            </a:r>
            <a:r>
              <a:rPr lang="pt-BR" sz="1600" i="1">
                <a:latin typeface="Rockwell" pitchFamily="18" charset="0"/>
              </a:rPr>
              <a:t>v</a:t>
            </a:r>
            <a:r>
              <a:rPr lang="pt-BR" sz="1600">
                <a:latin typeface="Rockwell" pitchFamily="18" charset="0"/>
              </a:rPr>
              <a:t> + </a:t>
            </a:r>
            <a:r>
              <a:rPr lang="pt-BR" sz="1600" i="1">
                <a:latin typeface="Rockwell" pitchFamily="18" charset="0"/>
              </a:rPr>
              <a:t>c1</a:t>
            </a:r>
            <a:r>
              <a:rPr lang="pt-BR" sz="1600">
                <a:latin typeface="Rockwell" pitchFamily="18" charset="0"/>
              </a:rPr>
              <a:t>*</a:t>
            </a:r>
            <a:r>
              <a:rPr lang="pt-BR" sz="1600" i="1">
                <a:latin typeface="Rockwell" pitchFamily="18" charset="0"/>
              </a:rPr>
              <a:t>rand</a:t>
            </a:r>
            <a:r>
              <a:rPr lang="pt-BR" sz="1600">
                <a:latin typeface="Rockwell" pitchFamily="18" charset="0"/>
              </a:rPr>
              <a:t>*(</a:t>
            </a:r>
            <a:r>
              <a:rPr lang="pt-BR" sz="1600" i="1">
                <a:latin typeface="Rockwell" pitchFamily="18" charset="0"/>
              </a:rPr>
              <a:t>pBest</a:t>
            </a:r>
            <a:r>
              <a:rPr lang="pt-BR" sz="1600">
                <a:latin typeface="Rockwell" pitchFamily="18" charset="0"/>
              </a:rPr>
              <a:t> – </a:t>
            </a:r>
            <a:r>
              <a:rPr lang="pt-BR" sz="1600" i="1">
                <a:latin typeface="Rockwell" pitchFamily="18" charset="0"/>
              </a:rPr>
              <a:t>p</a:t>
            </a:r>
            <a:r>
              <a:rPr lang="pt-BR" sz="1600">
                <a:latin typeface="Rockwell" pitchFamily="18" charset="0"/>
              </a:rPr>
              <a:t>) + </a:t>
            </a:r>
            <a:r>
              <a:rPr lang="pt-BR" sz="1600" i="1">
                <a:latin typeface="Rockwell" pitchFamily="18" charset="0"/>
              </a:rPr>
              <a:t>c2</a:t>
            </a:r>
            <a:r>
              <a:rPr lang="pt-BR" sz="1600">
                <a:latin typeface="Rockwell" pitchFamily="18" charset="0"/>
              </a:rPr>
              <a:t>*</a:t>
            </a:r>
            <a:r>
              <a:rPr lang="pt-BR" sz="1600" i="1">
                <a:latin typeface="Rockwell" pitchFamily="18" charset="0"/>
              </a:rPr>
              <a:t>rand</a:t>
            </a:r>
            <a:r>
              <a:rPr lang="pt-BR" sz="1600">
                <a:latin typeface="Rockwell" pitchFamily="18" charset="0"/>
              </a:rPr>
              <a:t>*(</a:t>
            </a:r>
            <a:r>
              <a:rPr lang="pt-BR" sz="1600" i="1">
                <a:latin typeface="Rockwell" pitchFamily="18" charset="0"/>
              </a:rPr>
              <a:t>gBest</a:t>
            </a:r>
            <a:r>
              <a:rPr lang="pt-BR" sz="1600">
                <a:latin typeface="Rockwell" pitchFamily="18" charset="0"/>
              </a:rPr>
              <a:t> – </a:t>
            </a:r>
            <a:r>
              <a:rPr lang="pt-BR" sz="1600" i="1">
                <a:latin typeface="Rockwell" pitchFamily="18" charset="0"/>
              </a:rPr>
              <a:t>p</a:t>
            </a:r>
            <a:r>
              <a:rPr lang="pt-BR" sz="1600">
                <a:latin typeface="Rockwell" pitchFamily="18" charset="0"/>
              </a:rPr>
              <a:t>);</a:t>
            </a:r>
          </a:p>
          <a:p>
            <a:pPr>
              <a:lnSpc>
                <a:spcPts val="2600"/>
              </a:lnSpc>
            </a:pPr>
            <a:r>
              <a:rPr lang="pt-BR" sz="1600">
                <a:latin typeface="Rockwell" pitchFamily="18" charset="0"/>
              </a:rPr>
              <a:t>        </a:t>
            </a:r>
            <a:r>
              <a:rPr lang="pt-BR" sz="1600" i="1">
                <a:latin typeface="Rockwell" pitchFamily="18" charset="0"/>
              </a:rPr>
              <a:t>p</a:t>
            </a:r>
            <a:r>
              <a:rPr lang="pt-BR" sz="1600">
                <a:latin typeface="Rockwell" pitchFamily="18" charset="0"/>
              </a:rPr>
              <a:t> = </a:t>
            </a:r>
            <a:r>
              <a:rPr lang="pt-BR" sz="1600" i="1">
                <a:latin typeface="Rockwell" pitchFamily="18" charset="0"/>
              </a:rPr>
              <a:t>p</a:t>
            </a:r>
            <a:r>
              <a:rPr lang="pt-BR" sz="1600">
                <a:latin typeface="Rockwell" pitchFamily="18" charset="0"/>
              </a:rPr>
              <a:t> + </a:t>
            </a:r>
            <a:r>
              <a:rPr lang="pt-BR" sz="1600" i="1">
                <a:latin typeface="Rockwell" pitchFamily="18" charset="0"/>
              </a:rPr>
              <a:t>v</a:t>
            </a:r>
            <a:r>
              <a:rPr lang="pt-BR" sz="1600">
                <a:latin typeface="Rockwell" pitchFamily="18" charset="0"/>
              </a:rPr>
              <a:t>; </a:t>
            </a:r>
            <a:br>
              <a:rPr lang="pt-BR" sz="1600">
                <a:latin typeface="Rockwell" pitchFamily="18" charset="0"/>
              </a:rPr>
            </a:br>
            <a:r>
              <a:rPr lang="pt-BR" sz="1600">
                <a:latin typeface="Rockwell" pitchFamily="18" charset="0"/>
              </a:rPr>
              <a:t>   end</a:t>
            </a:r>
            <a:br>
              <a:rPr lang="pt-BR" sz="1600">
                <a:latin typeface="Rockwell" pitchFamily="18" charset="0"/>
              </a:rPr>
            </a:br>
            <a:r>
              <a:rPr lang="pt-BR" sz="1600">
                <a:latin typeface="Rockwell" pitchFamily="18" charset="0"/>
              </a:rPr>
              <a:t>end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12724"/>
            <a:ext cx="2509715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D:\Cenas da Su\FEUP\PDEEC\1º Semestre\Decision Support - Apoio à Decisão\6. Populational Metaheuristics\Presentation\IMG_0301.jpg"/>
          <p:cNvPicPr>
            <a:picLocks noChangeAspect="1" noChangeArrowheads="1"/>
          </p:cNvPicPr>
          <p:nvPr/>
        </p:nvPicPr>
        <p:blipFill>
          <a:blip r:embed="rId3" cstate="print"/>
          <a:srcRect t="18753" r="6050" b="10782"/>
          <a:stretch>
            <a:fillRect/>
          </a:stretch>
        </p:blipFill>
        <p:spPr bwMode="auto">
          <a:xfrm>
            <a:off x="755576" y="4077072"/>
            <a:ext cx="2520280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323850" y="1484313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2100" lvl="1" indent="-292100">
              <a:spcAft>
                <a:spcPts val="3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pt-BR" sz="2400">
                <a:latin typeface="Rockwell" pitchFamily="18" charset="0"/>
              </a:rPr>
              <a:t>Particle update rule</a:t>
            </a:r>
          </a:p>
          <a:p>
            <a:pPr marL="749300" lvl="2" indent="-292100" algn="ctr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pt-BR" sz="2000" i="1">
                <a:latin typeface="Rockwell" pitchFamily="18" charset="0"/>
              </a:rPr>
              <a:t>p</a:t>
            </a:r>
            <a:r>
              <a:rPr lang="pt-BR" sz="2000">
                <a:latin typeface="Rockwell" pitchFamily="18" charset="0"/>
              </a:rPr>
              <a:t> = </a:t>
            </a:r>
            <a:r>
              <a:rPr lang="pt-BR" sz="2000" i="1">
                <a:latin typeface="Rockwell" pitchFamily="18" charset="0"/>
              </a:rPr>
              <a:t>p</a:t>
            </a:r>
            <a:r>
              <a:rPr lang="pt-BR" sz="2000">
                <a:latin typeface="Rockwell" pitchFamily="18" charset="0"/>
              </a:rPr>
              <a:t> + </a:t>
            </a:r>
            <a:r>
              <a:rPr lang="pt-BR" sz="2000" i="1">
                <a:latin typeface="Rockwell" pitchFamily="18" charset="0"/>
              </a:rPr>
              <a:t>v</a:t>
            </a:r>
            <a:r>
              <a:rPr lang="pt-BR" sz="2000">
                <a:latin typeface="Rockwell" pitchFamily="18" charset="0"/>
              </a:rPr>
              <a:t> </a:t>
            </a:r>
          </a:p>
          <a:p>
            <a:pPr marL="749300" lvl="2" indent="-292100">
              <a:spcAft>
                <a:spcPts val="3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pt-BR" sz="2400">
                <a:latin typeface="Rockwell" pitchFamily="18" charset="0"/>
              </a:rPr>
              <a:t>with</a:t>
            </a:r>
          </a:p>
          <a:p>
            <a:pPr marL="1206500" lvl="3" indent="-292100" algn="ctr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pt-BR" sz="2000" i="1">
                <a:latin typeface="Rockwell" pitchFamily="18" charset="0"/>
              </a:rPr>
              <a:t>v</a:t>
            </a:r>
            <a:r>
              <a:rPr lang="pt-BR" sz="2000">
                <a:latin typeface="Rockwell" pitchFamily="18" charset="0"/>
              </a:rPr>
              <a:t> = </a:t>
            </a:r>
            <a:r>
              <a:rPr lang="pt-BR" sz="2000" i="1">
                <a:latin typeface="Rockwell" pitchFamily="18" charset="0"/>
              </a:rPr>
              <a:t>v</a:t>
            </a:r>
            <a:r>
              <a:rPr lang="pt-BR" sz="2000">
                <a:latin typeface="Rockwell" pitchFamily="18" charset="0"/>
              </a:rPr>
              <a:t> + </a:t>
            </a:r>
            <a:r>
              <a:rPr lang="pt-BR" sz="2000" i="1">
                <a:latin typeface="Rockwell" pitchFamily="18" charset="0"/>
              </a:rPr>
              <a:t>c</a:t>
            </a:r>
            <a:r>
              <a:rPr lang="pt-BR" sz="2000" i="1" baseline="-25000">
                <a:latin typeface="Rockwell" pitchFamily="18" charset="0"/>
              </a:rPr>
              <a:t>1 </a:t>
            </a:r>
            <a:r>
              <a:rPr lang="pt-BR" sz="2000">
                <a:latin typeface="Rockwell" pitchFamily="18" charset="0"/>
              </a:rPr>
              <a:t>* </a:t>
            </a:r>
            <a:r>
              <a:rPr lang="pt-BR" sz="2000" i="1">
                <a:latin typeface="Rockwell" pitchFamily="18" charset="0"/>
              </a:rPr>
              <a:t>rand </a:t>
            </a:r>
            <a:r>
              <a:rPr lang="pt-BR" sz="2000">
                <a:latin typeface="Rockwell" pitchFamily="18" charset="0"/>
              </a:rPr>
              <a:t>* (</a:t>
            </a:r>
            <a:r>
              <a:rPr lang="pt-BR" sz="2000" i="1">
                <a:latin typeface="Rockwell" pitchFamily="18" charset="0"/>
              </a:rPr>
              <a:t>pBest</a:t>
            </a:r>
            <a:r>
              <a:rPr lang="pt-BR" sz="2000">
                <a:latin typeface="Rockwell" pitchFamily="18" charset="0"/>
              </a:rPr>
              <a:t> – </a:t>
            </a:r>
            <a:r>
              <a:rPr lang="pt-BR" sz="2000" i="1">
                <a:latin typeface="Rockwell" pitchFamily="18" charset="0"/>
              </a:rPr>
              <a:t>p</a:t>
            </a:r>
            <a:r>
              <a:rPr lang="pt-BR" sz="2000">
                <a:latin typeface="Rockwell" pitchFamily="18" charset="0"/>
              </a:rPr>
              <a:t>) + </a:t>
            </a:r>
            <a:r>
              <a:rPr lang="pt-BR" sz="2000" i="1">
                <a:latin typeface="Rockwell" pitchFamily="18" charset="0"/>
              </a:rPr>
              <a:t>c</a:t>
            </a:r>
            <a:r>
              <a:rPr lang="pt-BR" sz="2000" i="1" baseline="-25000">
                <a:latin typeface="Rockwell" pitchFamily="18" charset="0"/>
              </a:rPr>
              <a:t>2</a:t>
            </a:r>
            <a:r>
              <a:rPr lang="pt-BR" sz="2000">
                <a:latin typeface="Rockwell" pitchFamily="18" charset="0"/>
              </a:rPr>
              <a:t> * </a:t>
            </a:r>
            <a:r>
              <a:rPr lang="pt-BR" sz="2000" i="1">
                <a:latin typeface="Rockwell" pitchFamily="18" charset="0"/>
              </a:rPr>
              <a:t>rand</a:t>
            </a:r>
            <a:r>
              <a:rPr lang="pt-BR" sz="2000">
                <a:latin typeface="Rockwell" pitchFamily="18" charset="0"/>
              </a:rPr>
              <a:t> * (</a:t>
            </a:r>
            <a:r>
              <a:rPr lang="pt-BR" sz="2000" i="1">
                <a:latin typeface="Rockwell" pitchFamily="18" charset="0"/>
              </a:rPr>
              <a:t>gBest</a:t>
            </a:r>
            <a:r>
              <a:rPr lang="pt-BR" sz="2000">
                <a:latin typeface="Rockwell" pitchFamily="18" charset="0"/>
              </a:rPr>
              <a:t> – </a:t>
            </a:r>
            <a:r>
              <a:rPr lang="pt-BR" sz="2000" i="1">
                <a:latin typeface="Rockwell" pitchFamily="18" charset="0"/>
              </a:rPr>
              <a:t>p</a:t>
            </a:r>
            <a:r>
              <a:rPr lang="pt-BR" sz="2000">
                <a:latin typeface="Rockwell" pitchFamily="18" charset="0"/>
              </a:rPr>
              <a:t>)</a:t>
            </a:r>
          </a:p>
          <a:p>
            <a:pPr marL="749300" lvl="2" indent="-292100">
              <a:spcAft>
                <a:spcPts val="3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pt-BR" sz="2400">
                <a:latin typeface="Rockwell" pitchFamily="18" charset="0"/>
              </a:rPr>
              <a:t>where</a:t>
            </a: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>
                <a:latin typeface="Rockwell" pitchFamily="18" charset="0"/>
              </a:rPr>
              <a:t>p</a:t>
            </a:r>
            <a:r>
              <a:rPr lang="pt-BR">
                <a:latin typeface="Rockwell" pitchFamily="18" charset="0"/>
              </a:rPr>
              <a:t>: particle’s position</a:t>
            </a: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>
                <a:latin typeface="Rockwell" pitchFamily="18" charset="0"/>
              </a:rPr>
              <a:t>v</a:t>
            </a:r>
            <a:r>
              <a:rPr lang="pt-BR">
                <a:latin typeface="Rockwell" pitchFamily="18" charset="0"/>
              </a:rPr>
              <a:t>: path direction</a:t>
            </a: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>
                <a:latin typeface="Rockwell" pitchFamily="18" charset="0"/>
              </a:rPr>
              <a:t>c</a:t>
            </a:r>
            <a:r>
              <a:rPr lang="pt-BR" i="1" baseline="-25000">
                <a:latin typeface="Rockwell" pitchFamily="18" charset="0"/>
              </a:rPr>
              <a:t>1</a:t>
            </a:r>
            <a:r>
              <a:rPr lang="pt-BR">
                <a:latin typeface="Rockwell" pitchFamily="18" charset="0"/>
              </a:rPr>
              <a:t>: weight of local information </a:t>
            </a: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>
                <a:latin typeface="Rockwell" pitchFamily="18" charset="0"/>
              </a:rPr>
              <a:t>c</a:t>
            </a:r>
            <a:r>
              <a:rPr lang="pt-BR" i="1" baseline="-25000">
                <a:latin typeface="Rockwell" pitchFamily="18" charset="0"/>
              </a:rPr>
              <a:t>2</a:t>
            </a:r>
            <a:r>
              <a:rPr lang="pt-BR">
                <a:latin typeface="Rockwell" pitchFamily="18" charset="0"/>
              </a:rPr>
              <a:t>: weight of global information</a:t>
            </a: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>
                <a:latin typeface="Rockwell" pitchFamily="18" charset="0"/>
              </a:rPr>
              <a:t>pBest</a:t>
            </a:r>
            <a:r>
              <a:rPr lang="pt-BR">
                <a:latin typeface="Rockwell" pitchFamily="18" charset="0"/>
              </a:rPr>
              <a:t>: best position of the particle</a:t>
            </a: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>
                <a:latin typeface="Rockwell" pitchFamily="18" charset="0"/>
              </a:rPr>
              <a:t>gBest</a:t>
            </a:r>
            <a:r>
              <a:rPr lang="pt-BR">
                <a:latin typeface="Rockwell" pitchFamily="18" charset="0"/>
              </a:rPr>
              <a:t>: best position </a:t>
            </a:r>
            <a:r>
              <a:rPr lang="pt-BR"/>
              <a:t>of the swarm</a:t>
            </a:r>
            <a:endParaRPr lang="pt-BR">
              <a:latin typeface="Rockwell" pitchFamily="18" charset="0"/>
            </a:endParaRP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>
                <a:latin typeface="Rockwell" pitchFamily="18" charset="0"/>
              </a:rPr>
              <a:t>rand</a:t>
            </a:r>
            <a:r>
              <a:rPr lang="pt-BR">
                <a:latin typeface="Rockwell" pitchFamily="18" charset="0"/>
              </a:rPr>
              <a:t>: random variable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 to the PSO: </a:t>
            </a:r>
            <a:r>
              <a:rPr lang="en-US" b="1" u="sng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 - Parameters</a:t>
            </a:r>
          </a:p>
        </p:txBody>
      </p:sp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506413" y="1711325"/>
            <a:ext cx="8458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2100" lvl="1" indent="-2921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>
                <a:latin typeface="Rockwell" pitchFamily="18" charset="0"/>
              </a:rPr>
              <a:t>Number of particles usually between 10 and 50</a:t>
            </a:r>
          </a:p>
          <a:p>
            <a:pPr marL="292100" lvl="1" indent="-2921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 i="1">
                <a:latin typeface="Rockwell" pitchFamily="18" charset="0"/>
              </a:rPr>
              <a:t>C</a:t>
            </a:r>
            <a:r>
              <a:rPr lang="en-US" sz="2400" i="1" baseline="-25000">
                <a:latin typeface="Rockwell" pitchFamily="18" charset="0"/>
              </a:rPr>
              <a:t>1</a:t>
            </a:r>
            <a:r>
              <a:rPr lang="en-US" sz="2400">
                <a:latin typeface="Rockwell" pitchFamily="18" charset="0"/>
              </a:rPr>
              <a:t> is the importance of personal best value</a:t>
            </a:r>
          </a:p>
          <a:p>
            <a:pPr marL="292100" lvl="1" indent="-2921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 i="1">
                <a:latin typeface="Rockwell" pitchFamily="18" charset="0"/>
              </a:rPr>
              <a:t>C</a:t>
            </a:r>
            <a:r>
              <a:rPr lang="en-US" sz="2400" i="1" baseline="-25000">
                <a:latin typeface="Rockwell" pitchFamily="18" charset="0"/>
              </a:rPr>
              <a:t>2</a:t>
            </a:r>
            <a:r>
              <a:rPr lang="en-US" sz="2400">
                <a:latin typeface="Rockwell" pitchFamily="18" charset="0"/>
              </a:rPr>
              <a:t> is the importance of neighborhood best value</a:t>
            </a:r>
          </a:p>
          <a:p>
            <a:pPr marL="292100" lvl="1" indent="-2921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>
                <a:latin typeface="Rockwell" pitchFamily="18" charset="0"/>
              </a:rPr>
              <a:t>Usually </a:t>
            </a:r>
            <a:r>
              <a:rPr lang="en-US" sz="2400" i="1">
                <a:latin typeface="Rockwell" pitchFamily="18" charset="0"/>
              </a:rPr>
              <a:t>C</a:t>
            </a:r>
            <a:r>
              <a:rPr lang="en-US" sz="2400" i="1" baseline="-25000">
                <a:latin typeface="Rockwell" pitchFamily="18" charset="0"/>
              </a:rPr>
              <a:t>1 </a:t>
            </a:r>
            <a:r>
              <a:rPr lang="en-US" sz="2400">
                <a:latin typeface="Rockwell" pitchFamily="18" charset="0"/>
              </a:rPr>
              <a:t>+</a:t>
            </a:r>
            <a:r>
              <a:rPr lang="en-US" sz="2400" i="1">
                <a:latin typeface="Rockwell" pitchFamily="18" charset="0"/>
              </a:rPr>
              <a:t> C</a:t>
            </a:r>
            <a:r>
              <a:rPr lang="en-US" sz="2400" i="1" baseline="-25000">
                <a:latin typeface="Rockwell" pitchFamily="18" charset="0"/>
              </a:rPr>
              <a:t>2</a:t>
            </a:r>
            <a:r>
              <a:rPr lang="en-US" sz="2400">
                <a:latin typeface="Rockwell" pitchFamily="18" charset="0"/>
              </a:rPr>
              <a:t> = 4 (empirically chosen value)</a:t>
            </a:r>
          </a:p>
          <a:p>
            <a:pPr marL="292100" lvl="1" indent="-2921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>
                <a:latin typeface="Rockwell" pitchFamily="18" charset="0"/>
              </a:rPr>
              <a:t>If velocity is too low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2400">
                <a:latin typeface="Rockwell" pitchFamily="18" charset="0"/>
              </a:rPr>
              <a:t>algorithm too slow</a:t>
            </a:r>
          </a:p>
          <a:p>
            <a:pPr marL="292100" lvl="1" indent="-2921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>
                <a:latin typeface="Rockwell" pitchFamily="18" charset="0"/>
              </a:rPr>
              <a:t>If velocity is too high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2400">
                <a:latin typeface="Rockwell" pitchFamily="18" charset="0"/>
              </a:rPr>
              <a:t>algorithm too unstable  </a:t>
            </a:r>
            <a:endParaRPr lang="en-GB" sz="2400">
              <a:latin typeface="Rockwell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7890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574800"/>
            <a:ext cx="8229600" cy="4878388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spcAft>
                <a:spcPts val="1800"/>
              </a:spcAft>
              <a:buFont typeface="Rockwell" pitchFamily="18" charset="0"/>
              <a:buAutoNum type="arabicPeriod"/>
            </a:pPr>
            <a:r>
              <a:rPr lang="en-US" sz="2200"/>
              <a:t>Create a ‘population’ of agents (particles) uniformly distributed over X </a:t>
            </a:r>
          </a:p>
          <a:p>
            <a:pPr marL="514350" indent="-514350" eaLnBrk="1" hangingPunct="1">
              <a:lnSpc>
                <a:spcPct val="150000"/>
              </a:lnSpc>
              <a:spcAft>
                <a:spcPts val="1800"/>
              </a:spcAft>
              <a:buFont typeface="Rockwell" pitchFamily="18" charset="0"/>
              <a:buAutoNum type="arabicPeriod"/>
            </a:pPr>
            <a:r>
              <a:rPr lang="en-US" sz="2200"/>
              <a:t>Evaluate each particle’s position according to the objective function</a:t>
            </a:r>
          </a:p>
          <a:p>
            <a:pPr marL="514350" indent="-514350" eaLnBrk="1" hangingPunct="1">
              <a:lnSpc>
                <a:spcPct val="150000"/>
              </a:lnSpc>
              <a:spcAft>
                <a:spcPts val="1800"/>
              </a:spcAft>
              <a:buFont typeface="Rockwell" pitchFamily="18" charset="0"/>
              <a:buAutoNum type="arabicPeriod"/>
            </a:pPr>
            <a:r>
              <a:rPr lang="en-US" sz="2200"/>
              <a:t>If a particle’s current position is better than its previous best position, update it</a:t>
            </a:r>
          </a:p>
          <a:p>
            <a:pPr marL="514350" indent="-514350" eaLnBrk="1" hangingPunct="1">
              <a:lnSpc>
                <a:spcPct val="150000"/>
              </a:lnSpc>
              <a:spcAft>
                <a:spcPts val="1800"/>
              </a:spcAft>
              <a:buFont typeface="Rockwell" pitchFamily="18" charset="0"/>
              <a:buAutoNum type="arabicPeriod"/>
            </a:pPr>
            <a:r>
              <a:rPr lang="en-US" sz="2200"/>
              <a:t>Determine the best particle (according to the particle’s previous best positions)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288" y="1717675"/>
            <a:ext cx="8497887" cy="4519613"/>
          </a:xfrm>
        </p:spPr>
        <p:txBody>
          <a:bodyPr>
            <a:normAutofit/>
          </a:bodyPr>
          <a:lstStyle/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r>
              <a:rPr lang="en-US" sz="2200" dirty="0"/>
              <a:t>Update particles’ velocities: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endParaRPr lang="en-US" dirty="0"/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endParaRPr lang="en-US" dirty="0"/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endParaRPr lang="en-US" dirty="0"/>
          </a:p>
          <a:p>
            <a:pPr marL="514350" indent="-514350" eaLnBrk="1" fontAlgn="auto" hangingPunct="1">
              <a:spcBef>
                <a:spcPts val="240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r>
              <a:rPr lang="en-US" sz="2200" dirty="0"/>
              <a:t>Move particles to their new positions: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endParaRPr lang="en-US" dirty="0"/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endParaRPr lang="en-US" dirty="0"/>
          </a:p>
          <a:p>
            <a:pPr marL="514350" indent="-514350" eaLnBrk="1" fontAlgn="auto" hangingPunct="1">
              <a:spcBef>
                <a:spcPts val="240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r>
              <a:rPr lang="en-US" sz="2200" dirty="0"/>
              <a:t>Go to step 2 until stopping criteria are satisfied</a:t>
            </a:r>
            <a:endParaRPr lang="pt-PT" sz="22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pt-P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846" t="5287" r="1907" b="10127"/>
          <a:stretch>
            <a:fillRect/>
          </a:stretch>
        </p:blipFill>
        <p:spPr bwMode="auto">
          <a:xfrm>
            <a:off x="539750" y="2276475"/>
            <a:ext cx="8280400" cy="1152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6100" y="4437063"/>
            <a:ext cx="2971800" cy="523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>
          <a:xfrm>
            <a:off x="314325" y="1485900"/>
            <a:ext cx="7354888" cy="10064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indent="-292100" fontAlgn="auto"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lang="en-US" sz="2400" b="1" dirty="0">
                <a:latin typeface="Book Antiqua" pitchFamily="18" charset="0"/>
              </a:rPr>
              <a:t>	</a:t>
            </a:r>
            <a:r>
              <a:rPr lang="en-US" sz="2400" dirty="0">
                <a:latin typeface="+mj-lt"/>
              </a:rPr>
              <a:t>Particle’s velocity:</a:t>
            </a:r>
          </a:p>
          <a:p>
            <a:pPr marL="292100" indent="-2921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defRPr/>
            </a:pPr>
            <a:endParaRPr lang="en-US" sz="2400" dirty="0">
              <a:solidFill>
                <a:schemeClr val="hlink"/>
              </a:solidFill>
              <a:latin typeface="Book Antiqua" pitchFamily="18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067175" y="3519488"/>
            <a:ext cx="4608513" cy="646112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Clr>
                <a:schemeClr val="accent1"/>
              </a:buClr>
              <a:buFont typeface="Arial" charset="0"/>
              <a:buChar char="•"/>
            </a:pPr>
            <a:r>
              <a:rPr lang="en-US" b="1">
                <a:latin typeface="Book Antiqua" pitchFamily="18" charset="0"/>
                <a:cs typeface="Arial" charset="0"/>
              </a:rPr>
              <a:t>Makes the particle move in the same direction and with the same velocity</a:t>
            </a:r>
          </a:p>
        </p:txBody>
      </p:sp>
      <p:grpSp>
        <p:nvGrpSpPr>
          <p:cNvPr id="39940" name="Group 5"/>
          <p:cNvGrpSpPr>
            <a:grpSpLocks/>
          </p:cNvGrpSpPr>
          <p:nvPr/>
        </p:nvGrpSpPr>
        <p:grpSpPr bwMode="auto">
          <a:xfrm>
            <a:off x="468313" y="3500438"/>
            <a:ext cx="3246437" cy="2797175"/>
            <a:chOff x="96" y="1515"/>
            <a:chExt cx="2045" cy="1762"/>
          </a:xfrm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96" y="2098"/>
              <a:ext cx="384" cy="38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V="1">
              <a:off x="459" y="1644"/>
              <a:ext cx="590" cy="4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131" y="1515"/>
              <a:ext cx="779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cs typeface="Arial" charset="0"/>
                </a:rPr>
                <a:t>1. Inertia</a:t>
              </a: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504" y="2324"/>
              <a:ext cx="544" cy="2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1116" y="2169"/>
              <a:ext cx="1025" cy="44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cs typeface="Arial" charset="0"/>
                </a:rPr>
                <a:t>2. Personal Influence</a:t>
              </a: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459" y="2461"/>
              <a:ext cx="544" cy="54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1098" y="2831"/>
              <a:ext cx="953" cy="44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cs typeface="Arial" charset="0"/>
                </a:rPr>
                <a:t>3. Social Influence</a:t>
              </a:r>
            </a:p>
          </p:txBody>
        </p:sp>
      </p:grpSp>
      <p:sp>
        <p:nvSpPr>
          <p:cNvPr id="39941" name="Text Box 13"/>
          <p:cNvSpPr txBox="1">
            <a:spLocks noChangeArrowheads="1"/>
          </p:cNvSpPr>
          <p:nvPr/>
        </p:nvSpPr>
        <p:spPr bwMode="auto">
          <a:xfrm>
            <a:off x="4067175" y="4327525"/>
            <a:ext cx="4608513" cy="1200150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Clr>
                <a:schemeClr val="accent1"/>
              </a:buClr>
              <a:buFont typeface="Arial" charset="0"/>
              <a:buChar char="•"/>
            </a:pPr>
            <a:r>
              <a:rPr lang="en-US" b="1">
                <a:latin typeface="Book Antiqua" pitchFamily="18" charset="0"/>
                <a:cs typeface="Arial" charset="0"/>
              </a:rPr>
              <a:t>Improves the individual</a:t>
            </a:r>
          </a:p>
          <a:p>
            <a:pPr marL="342900" indent="-342900">
              <a:buClr>
                <a:schemeClr val="accent1"/>
              </a:buClr>
              <a:buFont typeface="Arial" charset="0"/>
              <a:buChar char="•"/>
            </a:pPr>
            <a:r>
              <a:rPr lang="en-US" b="1">
                <a:latin typeface="Book Antiqua" pitchFamily="18" charset="0"/>
                <a:cs typeface="Arial" charset="0"/>
              </a:rPr>
              <a:t>Makes the particle return to a previous position, better than the current</a:t>
            </a:r>
          </a:p>
          <a:p>
            <a:pPr marL="342900" indent="-342900">
              <a:buClr>
                <a:schemeClr val="accent1"/>
              </a:buClr>
              <a:buFont typeface="Arial" charset="0"/>
              <a:buChar char="•"/>
            </a:pPr>
            <a:r>
              <a:rPr lang="en-US" b="1">
                <a:latin typeface="Book Antiqua" pitchFamily="18" charset="0"/>
                <a:cs typeface="Arial" charset="0"/>
              </a:rPr>
              <a:t>Conservative</a:t>
            </a:r>
          </a:p>
        </p:txBody>
      </p:sp>
      <p:sp>
        <p:nvSpPr>
          <p:cNvPr id="39942" name="Text Box 14"/>
          <p:cNvSpPr txBox="1">
            <a:spLocks noChangeArrowheads="1"/>
          </p:cNvSpPr>
          <p:nvPr/>
        </p:nvSpPr>
        <p:spPr bwMode="auto">
          <a:xfrm>
            <a:off x="4067175" y="5662613"/>
            <a:ext cx="4608513" cy="646112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Clr>
                <a:schemeClr val="accent1"/>
              </a:buClr>
              <a:buFont typeface="Arial" charset="0"/>
              <a:buChar char="•"/>
            </a:pPr>
            <a:r>
              <a:rPr lang="en-US" b="1">
                <a:latin typeface="Book Antiqua" pitchFamily="18" charset="0"/>
                <a:cs typeface="Arial" charset="0"/>
              </a:rPr>
              <a:t>Makes the particle follow the best neighbors direction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 l="846" t="5287" r="1907" b="10127"/>
          <a:stretch>
            <a:fillRect/>
          </a:stretch>
        </p:blipFill>
        <p:spPr bwMode="auto">
          <a:xfrm>
            <a:off x="539750" y="2060575"/>
            <a:ext cx="8280400" cy="1152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/>
      <p:bldP spid="39941" grpId="0" animBg="1"/>
      <p:bldP spid="399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40962" name="Rectangle 3"/>
          <p:cNvSpPr txBox="1">
            <a:spLocks noChangeArrowheads="1"/>
          </p:cNvSpPr>
          <p:nvPr/>
        </p:nvSpPr>
        <p:spPr bwMode="auto">
          <a:xfrm>
            <a:off x="457200" y="1557338"/>
            <a:ext cx="8229600" cy="189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2100" lvl="1" indent="-292100">
              <a:lnSpc>
                <a:spcPct val="150000"/>
              </a:lnSpc>
              <a:spcAft>
                <a:spcPts val="12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 u="sng">
                <a:latin typeface="Rockwell" pitchFamily="18" charset="0"/>
              </a:rPr>
              <a:t>Intensification</a:t>
            </a:r>
            <a:r>
              <a:rPr lang="en-US" sz="2400">
                <a:latin typeface="Rockwell" pitchFamily="18" charset="0"/>
              </a:rPr>
              <a:t>: explores the previous solutions, finds the best solution of a given region</a:t>
            </a:r>
          </a:p>
          <a:p>
            <a:pPr marL="292100" lvl="1" indent="-292100">
              <a:lnSpc>
                <a:spcPct val="150000"/>
              </a:lnSpc>
              <a:spcAft>
                <a:spcPts val="12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 u="sng">
                <a:latin typeface="Rockwell" pitchFamily="18" charset="0"/>
              </a:rPr>
              <a:t>Diversification</a:t>
            </a:r>
            <a:r>
              <a:rPr lang="en-US" sz="2400">
                <a:latin typeface="Rockwell" pitchFamily="18" charset="0"/>
              </a:rPr>
              <a:t>: searches new solutions, finds the regions with potentially the best solutions</a:t>
            </a:r>
          </a:p>
          <a:p>
            <a:pPr marL="292100" lvl="1" indent="-292100">
              <a:lnSpc>
                <a:spcPct val="150000"/>
              </a:lnSpc>
              <a:spcAft>
                <a:spcPts val="3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>
                <a:latin typeface="Rockwell" pitchFamily="18" charset="0"/>
              </a:rPr>
              <a:t>In PSO: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981" t="8542" r="1947" b="10306"/>
          <a:stretch>
            <a:fillRect/>
          </a:stretch>
        </p:blipFill>
        <p:spPr bwMode="auto">
          <a:xfrm>
            <a:off x="971550" y="4941888"/>
            <a:ext cx="7129463" cy="1366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Summary</a:t>
            </a:r>
            <a:endParaRPr lang="pt-PT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5362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5022850"/>
          </a:xfrm>
        </p:spPr>
        <p:txBody>
          <a:bodyPr/>
          <a:lstStyle/>
          <a:p>
            <a:pPr eaLnBrk="1" hangingPunct="1"/>
            <a:r>
              <a:rPr lang="en-US" sz="3000"/>
              <a:t>Introduction to Particle Swarm Optimization (PSO)</a:t>
            </a:r>
          </a:p>
          <a:p>
            <a:pPr lvl="1" eaLnBrk="1" hangingPunct="1">
              <a:spcBef>
                <a:spcPts val="600"/>
              </a:spcBef>
            </a:pPr>
            <a:r>
              <a:rPr lang="en-US"/>
              <a:t>Origins</a:t>
            </a:r>
          </a:p>
          <a:p>
            <a:pPr lvl="1" eaLnBrk="1" hangingPunct="1">
              <a:spcBef>
                <a:spcPts val="600"/>
              </a:spcBef>
            </a:pPr>
            <a:r>
              <a:rPr lang="en-US"/>
              <a:t>Concept </a:t>
            </a:r>
          </a:p>
          <a:p>
            <a:pPr lvl="1" eaLnBrk="1" hangingPunct="1">
              <a:spcBef>
                <a:spcPts val="600"/>
              </a:spcBef>
            </a:pPr>
            <a:r>
              <a:rPr lang="en-US"/>
              <a:t>PSO Algorithm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 sz="3000"/>
              <a:t>PSO for the Bin Packing Problem (BPP)</a:t>
            </a:r>
          </a:p>
          <a:p>
            <a:pPr lvl="1" eaLnBrk="1" hangingPunct="1">
              <a:spcBef>
                <a:spcPts val="600"/>
              </a:spcBef>
            </a:pPr>
            <a:r>
              <a:rPr lang="en-US"/>
              <a:t>Problem Formulation</a:t>
            </a:r>
          </a:p>
          <a:p>
            <a:pPr lvl="1" eaLnBrk="1" hangingPunct="1">
              <a:spcBef>
                <a:spcPts val="600"/>
              </a:spcBef>
            </a:pPr>
            <a:r>
              <a:rPr lang="en-US"/>
              <a:t>Algorithm</a:t>
            </a:r>
          </a:p>
          <a:p>
            <a:pPr lvl="1" eaLnBrk="1" hangingPunct="1">
              <a:spcBef>
                <a:spcPts val="600"/>
              </a:spcBef>
            </a:pPr>
            <a:r>
              <a:rPr lang="en-US"/>
              <a:t>Simulation 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Origins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212976"/>
            <a:ext cx="2636619" cy="28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387" name="Marcador de Posição de Conteúdo 2"/>
          <p:cNvSpPr>
            <a:spLocks noGrp="1"/>
          </p:cNvSpPr>
          <p:nvPr>
            <p:ph idx="1"/>
          </p:nvPr>
        </p:nvSpPr>
        <p:spPr>
          <a:xfrm>
            <a:off x="323850" y="1530350"/>
            <a:ext cx="8434388" cy="15382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sz="2800"/>
              <a:t> </a:t>
            </a:r>
            <a:r>
              <a:rPr lang="en-US" sz="2400" u="sng"/>
              <a:t>Inspired from the nature</a:t>
            </a:r>
            <a:r>
              <a:rPr lang="en-US" sz="2400"/>
              <a:t> social behavior and dynamic movements with communications of insects, birds and fish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3212976"/>
            <a:ext cx="3845151" cy="28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Origins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395288" y="5373688"/>
            <a:ext cx="8064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>
                <a:latin typeface="Rockwell" pitchFamily="18" charset="0"/>
              </a:rPr>
              <a:t> 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3141663"/>
            <a:ext cx="2497138" cy="16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3141663"/>
            <a:ext cx="2497138" cy="16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1863" y="3141663"/>
            <a:ext cx="2498725" cy="16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Marcador de Posição de Conteúdo 2"/>
          <p:cNvSpPr>
            <a:spLocks noGrp="1"/>
          </p:cNvSpPr>
          <p:nvPr>
            <p:ph idx="1"/>
          </p:nvPr>
        </p:nvSpPr>
        <p:spPr>
          <a:xfrm>
            <a:off x="323850" y="1530350"/>
            <a:ext cx="8434388" cy="13938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sz="2800"/>
              <a:t> </a:t>
            </a:r>
            <a:r>
              <a:rPr lang="pt-BR" sz="2400"/>
              <a:t>In 1986, Craig Reynolds described this </a:t>
            </a:r>
            <a:r>
              <a:rPr lang="en-US" sz="2400"/>
              <a:t>process</a:t>
            </a:r>
            <a:r>
              <a:rPr lang="pt-BR" sz="2400"/>
              <a:t> in 3 simple </a:t>
            </a:r>
            <a:r>
              <a:rPr lang="en-US" sz="2400"/>
              <a:t>behaviors:</a:t>
            </a:r>
          </a:p>
        </p:txBody>
      </p:sp>
      <p:sp>
        <p:nvSpPr>
          <p:cNvPr id="18439" name="Rectângulo 13"/>
          <p:cNvSpPr>
            <a:spLocks noChangeArrowheads="1"/>
          </p:cNvSpPr>
          <p:nvPr/>
        </p:nvSpPr>
        <p:spPr bwMode="auto">
          <a:xfrm>
            <a:off x="468313" y="5013325"/>
            <a:ext cx="251936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u="sng">
                <a:latin typeface="Rockwell" pitchFamily="18" charset="0"/>
              </a:rPr>
              <a:t>Separation</a:t>
            </a:r>
            <a:endParaRPr lang="en-US">
              <a:latin typeface="Rockwell" pitchFamily="18" charset="0"/>
            </a:endParaRPr>
          </a:p>
          <a:p>
            <a:r>
              <a:rPr lang="en-US" sz="1600">
                <a:latin typeface="Rockwell" pitchFamily="18" charset="0"/>
              </a:rPr>
              <a:t>avoid crowding local flockmates </a:t>
            </a:r>
            <a:endParaRPr lang="pt-PT" sz="1600">
              <a:latin typeface="Rockwell" pitchFamily="18" charset="0"/>
            </a:endParaRPr>
          </a:p>
        </p:txBody>
      </p:sp>
      <p:sp>
        <p:nvSpPr>
          <p:cNvPr id="18440" name="Rectângulo 14"/>
          <p:cNvSpPr>
            <a:spLocks noChangeArrowheads="1"/>
          </p:cNvSpPr>
          <p:nvPr/>
        </p:nvSpPr>
        <p:spPr bwMode="auto">
          <a:xfrm>
            <a:off x="3203575" y="5013325"/>
            <a:ext cx="26638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u="sng">
                <a:latin typeface="Rockwell" pitchFamily="18" charset="0"/>
              </a:rPr>
              <a:t>Alignment</a:t>
            </a:r>
            <a:endParaRPr lang="en-US" u="sng">
              <a:latin typeface="Rockwell" pitchFamily="18" charset="0"/>
            </a:endParaRPr>
          </a:p>
          <a:p>
            <a:r>
              <a:rPr lang="en-US" sz="1600">
                <a:latin typeface="Rockwell" pitchFamily="18" charset="0"/>
              </a:rPr>
              <a:t>move towards the average heading of local flockmates </a:t>
            </a:r>
            <a:endParaRPr lang="pt-PT" sz="1600">
              <a:latin typeface="Rockwell" pitchFamily="18" charset="0"/>
            </a:endParaRPr>
          </a:p>
        </p:txBody>
      </p:sp>
      <p:sp>
        <p:nvSpPr>
          <p:cNvPr id="18441" name="Rectângulo 15"/>
          <p:cNvSpPr>
            <a:spLocks noChangeArrowheads="1"/>
          </p:cNvSpPr>
          <p:nvPr/>
        </p:nvSpPr>
        <p:spPr bwMode="auto">
          <a:xfrm>
            <a:off x="6011863" y="5013325"/>
            <a:ext cx="26638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u="sng">
                <a:latin typeface="Rockwell" pitchFamily="18" charset="0"/>
              </a:rPr>
              <a:t>Cohesion</a:t>
            </a:r>
            <a:endParaRPr lang="en-US" u="sng">
              <a:latin typeface="Rockwell" pitchFamily="18" charset="0"/>
            </a:endParaRPr>
          </a:p>
          <a:p>
            <a:r>
              <a:rPr lang="en-US" sz="1600">
                <a:latin typeface="Rockwell" pitchFamily="18" charset="0"/>
              </a:rPr>
              <a:t>move toward the average position of local flockmates </a:t>
            </a:r>
            <a:endParaRPr lang="pt-PT" sz="1600">
              <a:latin typeface="Rockwell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Origins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20482" name="Marcador de Posição de Conteúdo 2"/>
          <p:cNvSpPr>
            <a:spLocks noGrp="1"/>
          </p:cNvSpPr>
          <p:nvPr>
            <p:ph idx="1"/>
          </p:nvPr>
        </p:nvSpPr>
        <p:spPr>
          <a:xfrm>
            <a:off x="425450" y="4076700"/>
            <a:ext cx="8291513" cy="22320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sz="2400"/>
              <a:t>Application to optimization:  </a:t>
            </a:r>
            <a:r>
              <a:rPr lang="en-US" sz="2400" u="sng"/>
              <a:t>Particle Swarm Optimization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sz="2400"/>
              <a:t>Proposed by </a:t>
            </a:r>
            <a:r>
              <a:rPr lang="pt-BR" sz="2400"/>
              <a:t>James </a:t>
            </a:r>
            <a:r>
              <a:rPr lang="en-US" sz="2400"/>
              <a:t>Kennedy &amp; </a:t>
            </a:r>
            <a:r>
              <a:rPr lang="pt-BR" sz="2400"/>
              <a:t>Russell </a:t>
            </a:r>
            <a:r>
              <a:rPr lang="en-US" sz="2400"/>
              <a:t>Eberhart (1995)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sz="2400"/>
              <a:t>Combines </a:t>
            </a:r>
            <a:r>
              <a:rPr lang="en-US" sz="2400" u="sng"/>
              <a:t>self-experiences</a:t>
            </a:r>
            <a:r>
              <a:rPr lang="en-US" sz="2400"/>
              <a:t> with </a:t>
            </a:r>
            <a:r>
              <a:rPr lang="en-US" sz="2400" u="sng"/>
              <a:t>social experiences</a:t>
            </a:r>
          </a:p>
        </p:txBody>
      </p:sp>
      <p:pic>
        <p:nvPicPr>
          <p:cNvPr id="2050" name="Picture 2" descr="C:\Users\Su\Desktop\12123233985zwAUl8.jpg"/>
          <p:cNvPicPr>
            <a:picLocks noChangeAspect="1" noChangeArrowheads="1"/>
          </p:cNvPicPr>
          <p:nvPr/>
        </p:nvPicPr>
        <p:blipFill>
          <a:blip r:embed="rId3"/>
          <a:srcRect b="19656"/>
          <a:stretch>
            <a:fillRect/>
          </a:stretch>
        </p:blipFill>
        <p:spPr bwMode="auto">
          <a:xfrm>
            <a:off x="2051720" y="1612144"/>
            <a:ext cx="5116116" cy="2680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Concept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288" y="1628775"/>
            <a:ext cx="5256212" cy="4735513"/>
          </a:xfrm>
        </p:spPr>
        <p:txBody>
          <a:bodyPr>
            <a:normAutofit fontScale="92500"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/>
              <a:t>Uses a number of agents (</a:t>
            </a:r>
            <a:r>
              <a:rPr lang="en-US" sz="2400" b="1" dirty="0"/>
              <a:t>particles</a:t>
            </a:r>
            <a:r>
              <a:rPr lang="en-US" sz="2400" dirty="0"/>
              <a:t>) that constitute a swarm moving around in the search space looking for the best solution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endParaRPr lang="en-US" sz="2400" dirty="0"/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/>
              <a:t>Each particle in search space adjusts its “flying” according to its own flying experience as well as the flying experience of other particles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 r="39237"/>
          <a:stretch>
            <a:fillRect/>
          </a:stretch>
        </p:blipFill>
        <p:spPr bwMode="auto">
          <a:xfrm>
            <a:off x="5724128" y="1981176"/>
            <a:ext cx="3096344" cy="3824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Concept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24578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069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sz="2400"/>
              <a:t>Collection of flying particles (swarm) - Changing solutions</a:t>
            </a:r>
          </a:p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sz="2400"/>
              <a:t>Search area - Possible solutions</a:t>
            </a:r>
          </a:p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sz="2400"/>
              <a:t>Movement towards a promising area to get the global optimum</a:t>
            </a:r>
          </a:p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sz="2400"/>
              <a:t>Each particle keeps track: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/>
              <a:t>its best solution, personal best, </a:t>
            </a:r>
            <a:r>
              <a:rPr lang="en-US" sz="1900" i="1" u="sng"/>
              <a:t>pbest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/>
              <a:t>the best value of any particle, global best, </a:t>
            </a:r>
            <a:r>
              <a:rPr lang="en-US" sz="1900" i="1" u="sng"/>
              <a:t>gbest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Concept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26626" name="Marcador de Posição de Conteúdo 2"/>
          <p:cNvSpPr>
            <a:spLocks noGrp="1"/>
          </p:cNvSpPr>
          <p:nvPr>
            <p:ph idx="1"/>
          </p:nvPr>
        </p:nvSpPr>
        <p:spPr>
          <a:xfrm>
            <a:off x="323850" y="1524696"/>
            <a:ext cx="8424863" cy="1422152"/>
          </a:xfrm>
        </p:spPr>
        <p:txBody>
          <a:bodyPr/>
          <a:lstStyle/>
          <a:p>
            <a:pPr eaLnBrk="1">
              <a:buClr>
                <a:srgbClr val="72A376"/>
              </a:buClr>
            </a:pPr>
            <a:r>
              <a:rPr lang="en-US" sz="2600" dirty="0">
                <a:solidFill>
                  <a:srgbClr val="FFFFFF"/>
                </a:solidFill>
              </a:rPr>
              <a:t>Each particle adjusts its travelling speed dynamically corresponding to the flying experiences of itself and its colleagues</a:t>
            </a:r>
          </a:p>
        </p:txBody>
      </p:sp>
      <p:sp>
        <p:nvSpPr>
          <p:cNvPr id="26627" name="Rectângulo 4"/>
          <p:cNvSpPr>
            <a:spLocks noChangeArrowheads="1"/>
          </p:cNvSpPr>
          <p:nvPr/>
        </p:nvSpPr>
        <p:spPr bwMode="auto">
          <a:xfrm>
            <a:off x="376085" y="2780928"/>
            <a:ext cx="4033838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2100" indent="-292100">
              <a:lnSpc>
                <a:spcPct val="150000"/>
              </a:lnSpc>
              <a:spcAft>
                <a:spcPts val="12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000" dirty="0">
                <a:latin typeface="Rockwell" pitchFamily="18" charset="0"/>
              </a:rPr>
              <a:t>Each particle modifies its position according to:</a:t>
            </a:r>
          </a:p>
          <a:p>
            <a:pPr marL="749300" lvl="1" indent="-292100">
              <a:spcAft>
                <a:spcPts val="1200"/>
              </a:spcAft>
              <a:buClr>
                <a:schemeClr val="accent1"/>
              </a:buClr>
              <a:buSzPct val="70000"/>
              <a:buFont typeface="Arial" charset="0"/>
              <a:buChar char="•"/>
            </a:pPr>
            <a:r>
              <a:rPr lang="en-US" dirty="0">
                <a:latin typeface="Rockwell" pitchFamily="18" charset="0"/>
              </a:rPr>
              <a:t>its current position</a:t>
            </a:r>
          </a:p>
          <a:p>
            <a:pPr marL="749300" lvl="2" indent="-292100">
              <a:spcAft>
                <a:spcPts val="1200"/>
              </a:spcAft>
              <a:buClr>
                <a:schemeClr val="accent1"/>
              </a:buClr>
              <a:buSzPct val="70000"/>
              <a:buFont typeface="Arial" charset="0"/>
              <a:buChar char="•"/>
            </a:pPr>
            <a:r>
              <a:rPr lang="en-US" dirty="0">
                <a:latin typeface="Rockwell" pitchFamily="18" charset="0"/>
              </a:rPr>
              <a:t>its current velocity</a:t>
            </a:r>
          </a:p>
          <a:p>
            <a:pPr marL="749300" lvl="2" indent="-292100">
              <a:lnSpc>
                <a:spcPct val="150000"/>
              </a:lnSpc>
              <a:spcAft>
                <a:spcPts val="1200"/>
              </a:spcAft>
              <a:buClr>
                <a:schemeClr val="accent1"/>
              </a:buClr>
              <a:buSzPct val="70000"/>
              <a:buFont typeface="Arial" charset="0"/>
              <a:buChar char="•"/>
            </a:pPr>
            <a:r>
              <a:rPr lang="en-US" dirty="0">
                <a:latin typeface="Rockwell" pitchFamily="18" charset="0"/>
              </a:rPr>
              <a:t>the distance between its current position and </a:t>
            </a:r>
            <a:r>
              <a:rPr lang="en-US" i="1" u="sng" dirty="0" err="1">
                <a:latin typeface="Rockwell" pitchFamily="18" charset="0"/>
              </a:rPr>
              <a:t>pbest</a:t>
            </a:r>
            <a:endParaRPr lang="en-US" i="1" u="sng" dirty="0">
              <a:latin typeface="Rockwell" pitchFamily="18" charset="0"/>
            </a:endParaRPr>
          </a:p>
          <a:p>
            <a:pPr marL="749300" lvl="2" indent="-292100">
              <a:lnSpc>
                <a:spcPct val="150000"/>
              </a:lnSpc>
              <a:spcAft>
                <a:spcPts val="1200"/>
              </a:spcAft>
              <a:buClr>
                <a:schemeClr val="accent1"/>
              </a:buClr>
              <a:buSzPct val="70000"/>
              <a:buFont typeface="Arial" charset="0"/>
              <a:buChar char="•"/>
            </a:pPr>
            <a:r>
              <a:rPr lang="en-US" dirty="0">
                <a:latin typeface="Rockwell" pitchFamily="18" charset="0"/>
              </a:rPr>
              <a:t>the distance between its current position and </a:t>
            </a:r>
            <a:r>
              <a:rPr lang="en-US" i="1" u="sng" dirty="0" err="1">
                <a:latin typeface="Rockwell" pitchFamily="18" charset="0"/>
              </a:rPr>
              <a:t>gbest</a:t>
            </a:r>
            <a:endParaRPr lang="en-US" i="1" u="sng" dirty="0">
              <a:latin typeface="Rockwell" pitchFamily="18" charset="0"/>
            </a:endParaRPr>
          </a:p>
        </p:txBody>
      </p: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6100" y="3644900"/>
            <a:ext cx="4200525" cy="249237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 to the PSO: </a:t>
            </a:r>
            <a:r>
              <a:rPr lang="en-US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 - Neighborhood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 r="3106" b="4703"/>
          <a:stretch>
            <a:fillRect/>
          </a:stretch>
        </p:blipFill>
        <p:spPr bwMode="auto">
          <a:xfrm>
            <a:off x="1193800" y="1747838"/>
            <a:ext cx="6546850" cy="4344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8675" name="Group 35"/>
          <p:cNvGrpSpPr>
            <a:grpSpLocks/>
          </p:cNvGrpSpPr>
          <p:nvPr/>
        </p:nvGrpSpPr>
        <p:grpSpPr bwMode="auto">
          <a:xfrm>
            <a:off x="1981200" y="1900238"/>
            <a:ext cx="5257800" cy="3810000"/>
            <a:chOff x="1248" y="1152"/>
            <a:chExt cx="3312" cy="2400"/>
          </a:xfrm>
        </p:grpSpPr>
        <p:sp>
          <p:nvSpPr>
            <p:cNvPr id="28692" name="Oval 5"/>
            <p:cNvSpPr>
              <a:spLocks noChangeArrowheads="1"/>
            </p:cNvSpPr>
            <p:nvPr/>
          </p:nvSpPr>
          <p:spPr bwMode="auto">
            <a:xfrm>
              <a:off x="1248" y="2448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93" name="Oval 6"/>
            <p:cNvSpPr>
              <a:spLocks noChangeArrowheads="1"/>
            </p:cNvSpPr>
            <p:nvPr/>
          </p:nvSpPr>
          <p:spPr bwMode="auto">
            <a:xfrm>
              <a:off x="1776" y="1728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94" name="Oval 7"/>
            <p:cNvSpPr>
              <a:spLocks noChangeArrowheads="1"/>
            </p:cNvSpPr>
            <p:nvPr/>
          </p:nvSpPr>
          <p:spPr bwMode="auto">
            <a:xfrm>
              <a:off x="1920" y="2592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95" name="Oval 8"/>
            <p:cNvSpPr>
              <a:spLocks noChangeArrowheads="1"/>
            </p:cNvSpPr>
            <p:nvPr/>
          </p:nvSpPr>
          <p:spPr bwMode="auto">
            <a:xfrm>
              <a:off x="2064" y="2160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96" name="Oval 9"/>
            <p:cNvSpPr>
              <a:spLocks noChangeArrowheads="1"/>
            </p:cNvSpPr>
            <p:nvPr/>
          </p:nvSpPr>
          <p:spPr bwMode="auto">
            <a:xfrm>
              <a:off x="2496" y="3360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97" name="Oval 10"/>
            <p:cNvSpPr>
              <a:spLocks noChangeArrowheads="1"/>
            </p:cNvSpPr>
            <p:nvPr/>
          </p:nvSpPr>
          <p:spPr bwMode="auto">
            <a:xfrm>
              <a:off x="3648" y="2976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98" name="Oval 11"/>
            <p:cNvSpPr>
              <a:spLocks noChangeArrowheads="1"/>
            </p:cNvSpPr>
            <p:nvPr/>
          </p:nvSpPr>
          <p:spPr bwMode="auto">
            <a:xfrm>
              <a:off x="2928" y="1488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99" name="Oval 12"/>
            <p:cNvSpPr>
              <a:spLocks noChangeArrowheads="1"/>
            </p:cNvSpPr>
            <p:nvPr/>
          </p:nvSpPr>
          <p:spPr bwMode="auto">
            <a:xfrm>
              <a:off x="1344" y="2016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700" name="Oval 13"/>
            <p:cNvSpPr>
              <a:spLocks noChangeArrowheads="1"/>
            </p:cNvSpPr>
            <p:nvPr/>
          </p:nvSpPr>
          <p:spPr bwMode="auto">
            <a:xfrm>
              <a:off x="2256" y="1152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701" name="Oval 14"/>
            <p:cNvSpPr>
              <a:spLocks noChangeArrowheads="1"/>
            </p:cNvSpPr>
            <p:nvPr/>
          </p:nvSpPr>
          <p:spPr bwMode="auto">
            <a:xfrm>
              <a:off x="2832" y="2640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702" name="Oval 15"/>
            <p:cNvSpPr>
              <a:spLocks noChangeArrowheads="1"/>
            </p:cNvSpPr>
            <p:nvPr/>
          </p:nvSpPr>
          <p:spPr bwMode="auto">
            <a:xfrm>
              <a:off x="3504" y="2592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703" name="Oval 16"/>
            <p:cNvSpPr>
              <a:spLocks noChangeArrowheads="1"/>
            </p:cNvSpPr>
            <p:nvPr/>
          </p:nvSpPr>
          <p:spPr bwMode="auto">
            <a:xfrm>
              <a:off x="3744" y="2160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704" name="Oval 17"/>
            <p:cNvSpPr>
              <a:spLocks noChangeArrowheads="1"/>
            </p:cNvSpPr>
            <p:nvPr/>
          </p:nvSpPr>
          <p:spPr bwMode="auto">
            <a:xfrm>
              <a:off x="4368" y="2160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705" name="Oval 18"/>
            <p:cNvSpPr>
              <a:spLocks noChangeArrowheads="1"/>
            </p:cNvSpPr>
            <p:nvPr/>
          </p:nvSpPr>
          <p:spPr bwMode="auto">
            <a:xfrm>
              <a:off x="3648" y="1728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</p:grpSp>
      <p:grpSp>
        <p:nvGrpSpPr>
          <p:cNvPr id="28676" name="Group 19"/>
          <p:cNvGrpSpPr>
            <a:grpSpLocks/>
          </p:cNvGrpSpPr>
          <p:nvPr/>
        </p:nvGrpSpPr>
        <p:grpSpPr bwMode="auto">
          <a:xfrm>
            <a:off x="4800600" y="3652838"/>
            <a:ext cx="1371600" cy="1295400"/>
            <a:chOff x="3024" y="2256"/>
            <a:chExt cx="864" cy="816"/>
          </a:xfrm>
        </p:grpSpPr>
        <p:sp>
          <p:nvSpPr>
            <p:cNvPr id="28689" name="Oval 20"/>
            <p:cNvSpPr>
              <a:spLocks noChangeArrowheads="1"/>
            </p:cNvSpPr>
            <p:nvPr/>
          </p:nvSpPr>
          <p:spPr bwMode="auto">
            <a:xfrm>
              <a:off x="3840" y="2256"/>
              <a:ext cx="48" cy="48"/>
            </a:xfrm>
            <a:prstGeom prst="ellipse">
              <a:avLst/>
            </a:prstGeom>
            <a:solidFill>
              <a:srgbClr val="4E43D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90" name="Line 21"/>
            <p:cNvSpPr>
              <a:spLocks noChangeShapeType="1"/>
            </p:cNvSpPr>
            <p:nvPr/>
          </p:nvSpPr>
          <p:spPr bwMode="auto">
            <a:xfrm flipH="1">
              <a:off x="3024" y="2304"/>
              <a:ext cx="768" cy="384"/>
            </a:xfrm>
            <a:prstGeom prst="line">
              <a:avLst/>
            </a:prstGeom>
            <a:noFill/>
            <a:ln w="28575">
              <a:solidFill>
                <a:srgbClr val="4E43DB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8691" name="Line 22"/>
            <p:cNvSpPr>
              <a:spLocks noChangeShapeType="1"/>
            </p:cNvSpPr>
            <p:nvPr/>
          </p:nvSpPr>
          <p:spPr bwMode="auto">
            <a:xfrm flipH="1">
              <a:off x="3744" y="2352"/>
              <a:ext cx="96" cy="720"/>
            </a:xfrm>
            <a:prstGeom prst="line">
              <a:avLst/>
            </a:prstGeom>
            <a:noFill/>
            <a:ln w="28575">
              <a:solidFill>
                <a:srgbClr val="4E43DB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PT"/>
            </a:p>
          </p:txBody>
        </p:sp>
      </p:grpSp>
      <p:grpSp>
        <p:nvGrpSpPr>
          <p:cNvPr id="28677" name="Group 23"/>
          <p:cNvGrpSpPr>
            <a:grpSpLocks/>
          </p:cNvGrpSpPr>
          <p:nvPr/>
        </p:nvGrpSpPr>
        <p:grpSpPr bwMode="auto">
          <a:xfrm>
            <a:off x="2590800" y="2738438"/>
            <a:ext cx="990600" cy="1828800"/>
            <a:chOff x="1632" y="1680"/>
            <a:chExt cx="624" cy="1152"/>
          </a:xfrm>
        </p:grpSpPr>
        <p:sp>
          <p:nvSpPr>
            <p:cNvPr id="28687" name="Oval 24"/>
            <p:cNvSpPr>
              <a:spLocks noChangeArrowheads="1"/>
            </p:cNvSpPr>
            <p:nvPr/>
          </p:nvSpPr>
          <p:spPr bwMode="auto">
            <a:xfrm>
              <a:off x="2160" y="2256"/>
              <a:ext cx="48" cy="48"/>
            </a:xfrm>
            <a:prstGeom prst="ellipse">
              <a:avLst/>
            </a:prstGeom>
            <a:solidFill>
              <a:srgbClr val="4E43D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88" name="Oval 25"/>
            <p:cNvSpPr>
              <a:spLocks noChangeArrowheads="1"/>
            </p:cNvSpPr>
            <p:nvPr/>
          </p:nvSpPr>
          <p:spPr bwMode="auto">
            <a:xfrm rot="-61284">
              <a:off x="1632" y="1680"/>
              <a:ext cx="624" cy="1152"/>
            </a:xfrm>
            <a:prstGeom prst="ellipse">
              <a:avLst/>
            </a:prstGeom>
            <a:noFill/>
            <a:ln w="38100">
              <a:solidFill>
                <a:srgbClr val="4E43D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</p:grpSp>
      <p:grpSp>
        <p:nvGrpSpPr>
          <p:cNvPr id="28678" name="Group 26"/>
          <p:cNvGrpSpPr>
            <a:grpSpLocks/>
          </p:cNvGrpSpPr>
          <p:nvPr/>
        </p:nvGrpSpPr>
        <p:grpSpPr bwMode="auto">
          <a:xfrm>
            <a:off x="1981200" y="2586038"/>
            <a:ext cx="990600" cy="1828800"/>
            <a:chOff x="1248" y="1584"/>
            <a:chExt cx="624" cy="1152"/>
          </a:xfrm>
        </p:grpSpPr>
        <p:sp>
          <p:nvSpPr>
            <p:cNvPr id="28685" name="Oval 27"/>
            <p:cNvSpPr>
              <a:spLocks noChangeArrowheads="1"/>
            </p:cNvSpPr>
            <p:nvPr/>
          </p:nvSpPr>
          <p:spPr bwMode="auto">
            <a:xfrm>
              <a:off x="1392" y="2064"/>
              <a:ext cx="48" cy="48"/>
            </a:xfrm>
            <a:prstGeom prst="ellipse">
              <a:avLst/>
            </a:prstGeom>
            <a:solidFill>
              <a:srgbClr val="4E43D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86" name="Oval 28"/>
            <p:cNvSpPr>
              <a:spLocks noChangeArrowheads="1"/>
            </p:cNvSpPr>
            <p:nvPr/>
          </p:nvSpPr>
          <p:spPr bwMode="auto">
            <a:xfrm rot="2186385">
              <a:off x="1248" y="1584"/>
              <a:ext cx="624" cy="1152"/>
            </a:xfrm>
            <a:prstGeom prst="ellipse">
              <a:avLst/>
            </a:prstGeom>
            <a:noFill/>
            <a:ln w="38100">
              <a:solidFill>
                <a:srgbClr val="4E43D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</p:grpSp>
      <p:sp>
        <p:nvSpPr>
          <p:cNvPr id="28679" name="Text Box 29"/>
          <p:cNvSpPr txBox="1">
            <a:spLocks noChangeArrowheads="1"/>
          </p:cNvSpPr>
          <p:nvPr/>
        </p:nvSpPr>
        <p:spPr bwMode="auto">
          <a:xfrm>
            <a:off x="1187450" y="2132013"/>
            <a:ext cx="216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r-FR" sz="2400">
                <a:solidFill>
                  <a:schemeClr val="bg1"/>
                </a:solidFill>
                <a:latin typeface="Rockwell" pitchFamily="18" charset="0"/>
              </a:rPr>
              <a:t>geographical</a:t>
            </a:r>
            <a:endParaRPr lang="en-US" altLang="fr-FR" sz="1600">
              <a:solidFill>
                <a:schemeClr val="bg1"/>
              </a:solidFill>
              <a:latin typeface="Times" pitchFamily="18" charset="0"/>
            </a:endParaRPr>
          </a:p>
        </p:txBody>
      </p:sp>
      <p:sp>
        <p:nvSpPr>
          <p:cNvPr id="28680" name="Text Box 30"/>
          <p:cNvSpPr txBox="1">
            <a:spLocks noChangeArrowheads="1"/>
          </p:cNvSpPr>
          <p:nvPr/>
        </p:nvSpPr>
        <p:spPr bwMode="auto">
          <a:xfrm>
            <a:off x="6156325" y="4940300"/>
            <a:ext cx="1011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>
                <a:solidFill>
                  <a:schemeClr val="bg1"/>
                </a:solidFill>
                <a:latin typeface="Rockwell" pitchFamily="18" charset="0"/>
              </a:rPr>
              <a:t>social</a:t>
            </a:r>
          </a:p>
        </p:txBody>
      </p:sp>
      <p:grpSp>
        <p:nvGrpSpPr>
          <p:cNvPr id="28681" name="Group 31"/>
          <p:cNvGrpSpPr>
            <a:grpSpLocks/>
          </p:cNvGrpSpPr>
          <p:nvPr/>
        </p:nvGrpSpPr>
        <p:grpSpPr bwMode="auto">
          <a:xfrm>
            <a:off x="3733800" y="2052638"/>
            <a:ext cx="990600" cy="3352800"/>
            <a:chOff x="2352" y="1248"/>
            <a:chExt cx="624" cy="2112"/>
          </a:xfrm>
        </p:grpSpPr>
        <p:sp>
          <p:nvSpPr>
            <p:cNvPr id="28682" name="Line 32"/>
            <p:cNvSpPr>
              <a:spLocks noChangeShapeType="1"/>
            </p:cNvSpPr>
            <p:nvPr/>
          </p:nvSpPr>
          <p:spPr bwMode="auto">
            <a:xfrm flipH="1" flipV="1">
              <a:off x="2352" y="1248"/>
              <a:ext cx="528" cy="1392"/>
            </a:xfrm>
            <a:prstGeom prst="line">
              <a:avLst/>
            </a:prstGeom>
            <a:noFill/>
            <a:ln w="28575">
              <a:solidFill>
                <a:srgbClr val="4E43DB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8683" name="Line 33"/>
            <p:cNvSpPr>
              <a:spLocks noChangeShapeType="1"/>
            </p:cNvSpPr>
            <p:nvPr/>
          </p:nvSpPr>
          <p:spPr bwMode="auto">
            <a:xfrm flipH="1">
              <a:off x="2640" y="2832"/>
              <a:ext cx="288" cy="528"/>
            </a:xfrm>
            <a:prstGeom prst="line">
              <a:avLst/>
            </a:prstGeom>
            <a:noFill/>
            <a:ln w="28575">
              <a:solidFill>
                <a:srgbClr val="4E43DB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8684" name="Oval 34"/>
            <p:cNvSpPr>
              <a:spLocks noChangeArrowheads="1"/>
            </p:cNvSpPr>
            <p:nvPr/>
          </p:nvSpPr>
          <p:spPr bwMode="auto">
            <a:xfrm>
              <a:off x="2928" y="2736"/>
              <a:ext cx="48" cy="48"/>
            </a:xfrm>
            <a:prstGeom prst="ellipse">
              <a:avLst/>
            </a:prstGeom>
            <a:solidFill>
              <a:srgbClr val="4E43D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çã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ção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çã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0</TotalTime>
  <Words>911</Words>
  <Application>Microsoft Office PowerPoint</Application>
  <PresentationFormat>Presentazione su schermo (4:3)</PresentationFormat>
  <Paragraphs>128</Paragraphs>
  <Slides>18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6" baseType="lpstr">
      <vt:lpstr>Arial</vt:lpstr>
      <vt:lpstr>Book Antiqua</vt:lpstr>
      <vt:lpstr>Calibri</vt:lpstr>
      <vt:lpstr>Rockwell</vt:lpstr>
      <vt:lpstr>Times</vt:lpstr>
      <vt:lpstr>Times New Roman</vt:lpstr>
      <vt:lpstr>Wingdings 2</vt:lpstr>
      <vt:lpstr>Fundição</vt:lpstr>
      <vt:lpstr>The Particle Swarm Optimization Algorithm</vt:lpstr>
      <vt:lpstr>Summary</vt:lpstr>
      <vt:lpstr>Introduction to the PSO: Origins</vt:lpstr>
      <vt:lpstr>Introduction to the PSO: Origins</vt:lpstr>
      <vt:lpstr>Introduction to the PSO: Origins</vt:lpstr>
      <vt:lpstr>Introduction to the PSO: Concept</vt:lpstr>
      <vt:lpstr>Introduction to the PSO: Concept</vt:lpstr>
      <vt:lpstr>Introduction to the PSO: Concept</vt:lpstr>
      <vt:lpstr>Introduction to the PSO: Algorithm - Neighborhood</vt:lpstr>
      <vt:lpstr>Introduction to the PSO: Algorithm - Neighborhood</vt:lpstr>
      <vt:lpstr>Introduction to the PSO: Algorithm - Parameterss</vt:lpstr>
      <vt:lpstr>Introduction to the PSO: Algorithm</vt:lpstr>
      <vt:lpstr>Introduction to the PSO: Algorithm</vt:lpstr>
      <vt:lpstr>Introduction to the PSO: Algorithm - Parameters</vt:lpstr>
      <vt:lpstr>Introduction to the PSO: Algorithm</vt:lpstr>
      <vt:lpstr>Introduction to the PSO: Algorithm</vt:lpstr>
      <vt:lpstr>Introduction to the PSO: Algorithm</vt:lpstr>
      <vt:lpstr>Introduction to the PSO: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Particle Swarm Optimization Algorithm</dc:title>
  <dc:creator>Andry</dc:creator>
  <cp:lastModifiedBy>Francesco Riganti Fulginei</cp:lastModifiedBy>
  <cp:revision>218</cp:revision>
  <dcterms:created xsi:type="dcterms:W3CDTF">2011-01-05T13:26:41Z</dcterms:created>
  <dcterms:modified xsi:type="dcterms:W3CDTF">2022-12-07T06:35:29Z</dcterms:modified>
</cp:coreProperties>
</file>