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8"/>
  </p:notesMasterIdLst>
  <p:handoutMasterIdLst>
    <p:handoutMasterId r:id="rId29"/>
  </p:handoutMasterIdLst>
  <p:sldIdLst>
    <p:sldId id="256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91" r:id="rId22"/>
    <p:sldId id="487" r:id="rId23"/>
    <p:sldId id="488" r:id="rId24"/>
    <p:sldId id="489" r:id="rId25"/>
    <p:sldId id="490" r:id="rId26"/>
    <p:sldId id="308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64" d="100"/>
          <a:sy n="64" d="100"/>
        </p:scale>
        <p:origin x="82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1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4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9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6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1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8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3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46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07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25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05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Boolean Algebra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Laws of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6556D9-1641-40BC-B58E-57B4BF158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12103"/>
              </p:ext>
            </p:extLst>
          </p:nvPr>
        </p:nvGraphicFramePr>
        <p:xfrm>
          <a:off x="647700" y="1308642"/>
          <a:ext cx="784860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2400" b="0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+ 0 = 0 + A =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1 = 1  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A' = A' + A = 1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A' = </a:t>
                      </a:r>
                      <a:r>
                        <a:rPr lang="en-US" sz="2200" baseline="0" dirty="0"/>
                        <a:t>A'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Commutative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B = B + A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B = B 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Associative laws 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+ C) = (A + B) +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 C) = (A  B) 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+ C) = (A  B) + (A  C)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 C) = (A + B)  (A + C)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169" y="6002215"/>
            <a:ext cx="684627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>
              <a:tabLst>
                <a:tab pos="234950" algn="l"/>
              </a:tabLst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	Due to the associative laws, </a:t>
            </a:r>
            <a:r>
              <a:rPr lang="en-US" dirty="0">
                <a:sym typeface="Symbol" pitchFamily="18" charset="2"/>
              </a:rPr>
              <a:t>A + B + C is unambiguous. It may be evaluated as A + (B + C)</a:t>
            </a:r>
            <a:r>
              <a:rPr lang="en-US" dirty="0"/>
              <a:t> or (</a:t>
            </a:r>
            <a:r>
              <a:rPr lang="en-US" dirty="0">
                <a:sym typeface="Symbol" pitchFamily="18" charset="2"/>
              </a:rPr>
              <a:t>A + B) + C. Likewise for </a:t>
            </a:r>
            <a:r>
              <a:rPr lang="en-US" dirty="0" err="1">
                <a:sym typeface="Symbol" pitchFamily="18" charset="2"/>
              </a:rPr>
              <a:t>ABC</a:t>
            </a:r>
            <a:r>
              <a:rPr lang="en-US" dirty="0">
                <a:sym typeface="Symbol" pitchFamily="18" charset="2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83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6. Duality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5E1E51-8F08-4652-ACEE-062CA1E1834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AND/OR operators and identity elements 0/1 in a </a:t>
            </a:r>
            <a:r>
              <a:rPr lang="en-US" dirty="0">
                <a:solidFill>
                  <a:srgbClr val="C00000"/>
                </a:solidFill>
              </a:rPr>
              <a:t>Boolean equation </a:t>
            </a:r>
            <a:r>
              <a:rPr lang="en-US" dirty="0"/>
              <a:t>are interchanged, it remains valid.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marL="536575" lvl="1" indent="-1825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dual equation of </a:t>
            </a:r>
            <a:r>
              <a:rPr lang="en-US" dirty="0">
                <a:solidFill>
                  <a:srgbClr val="0000CC"/>
                </a:solidFill>
              </a:rPr>
              <a:t>a+(</a:t>
            </a:r>
            <a:r>
              <a:rPr lang="en-US" dirty="0" err="1">
                <a:solidFill>
                  <a:srgbClr val="0000CC"/>
                </a:solidFill>
              </a:rPr>
              <a:t>b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b+c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)+(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).</a:t>
            </a:r>
          </a:p>
          <a:p>
            <a:pPr marL="231775" indent="-231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Duality gives free theorems – “two for the price of one”, as a Boolean equation is logically equivalent to its dual. So, you prove one theorem and the other comes for free!</a:t>
            </a:r>
          </a:p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If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x+y+z</a:t>
            </a:r>
            <a:r>
              <a:rPr lang="en-US" sz="2200" dirty="0">
                <a:solidFill>
                  <a:srgbClr val="0000CC"/>
                </a:solidFill>
              </a:rPr>
              <a:t>)' = </a:t>
            </a:r>
            <a:r>
              <a:rPr lang="en-US" sz="2200" dirty="0" err="1">
                <a:solidFill>
                  <a:srgbClr val="0000CC"/>
                </a:solidFill>
              </a:rPr>
              <a:t>x'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dirty="0" err="1">
                <a:solidFill>
                  <a:srgbClr val="0000CC"/>
                </a:solidFill>
              </a:rPr>
              <a:t>y'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200" dirty="0" err="1">
                <a:solidFill>
                  <a:srgbClr val="0000CC"/>
                </a:solidFill>
              </a:rPr>
              <a:t>z</a:t>
            </a:r>
            <a:r>
              <a:rPr lang="en-US" sz="2200" dirty="0">
                <a:solidFill>
                  <a:srgbClr val="0000CC"/>
                </a:solidFill>
              </a:rPr>
              <a:t>' </a:t>
            </a:r>
            <a:r>
              <a:rPr lang="en-US" sz="2200" dirty="0"/>
              <a:t>is valid, then its dual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x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)' =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x'+y'+z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200" dirty="0"/>
              <a:t> is also valid.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ym typeface="Symbol" pitchFamily="18" charset="2"/>
              </a:rPr>
              <a:t>If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x+1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 = 1 </a:t>
            </a:r>
            <a:r>
              <a:rPr lang="en-US" sz="2200" dirty="0">
                <a:sym typeface="Symbol" pitchFamily="18" charset="2"/>
              </a:rPr>
              <a:t>is valid, then its dual </a:t>
            </a:r>
            <a:r>
              <a:rPr lang="en-US" sz="2200" dirty="0" err="1">
                <a:solidFill>
                  <a:srgbClr val="0000CC"/>
                </a:solidFill>
                <a:sym typeface="Symbol" pitchFamily="18" charset="2"/>
              </a:rPr>
              <a:t>x0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 = 0</a:t>
            </a:r>
            <a:r>
              <a:rPr lang="en-US" sz="2200" dirty="0">
                <a:sym typeface="Symbol" pitchFamily="18" charset="2"/>
              </a:rPr>
              <a:t> is also valid.</a:t>
            </a:r>
            <a:endParaRPr lang="en-US" sz="22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6454" y="5890746"/>
            <a:ext cx="4762500" cy="732692"/>
            <a:chOff x="2986454" y="5890746"/>
            <a:chExt cx="5315453" cy="7326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454" y="5890746"/>
              <a:ext cx="732692" cy="73269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19146" y="6072426"/>
              <a:ext cx="458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Do not confuse duality with negation!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303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Theorems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1149D-DEEA-4214-842A-A0E90F080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90985"/>
              </p:ext>
            </p:extLst>
          </p:nvPr>
        </p:nvGraphicFramePr>
        <p:xfrm>
          <a:off x="609600" y="1169233"/>
          <a:ext cx="7924800" cy="53822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="0" baseline="0" dirty="0">
                          <a:solidFill>
                            <a:srgbClr val="C00000"/>
                          </a:solidFill>
                        </a:rPr>
                        <a:t>Idempotency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X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X </a:t>
                      </a:r>
                      <a:r>
                        <a:rPr lang="en-US" sz="1800" dirty="0">
                          <a:sym typeface="Symbol" pitchFamily="18" charset="2"/>
                        </a:rPr>
                        <a:t> X = X </a:t>
                      </a:r>
                      <a:endParaRPr lang="en-US" sz="1800" baseline="0" dirty="0">
                        <a:sym typeface="Symbol" pitchFamily="18" charset="2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One element / Zero element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+ X =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   X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 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/>
                        <a:t>X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Involution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53982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( X' )' = X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XY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 + Y) = X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X'Y = X + Y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X(X' + Y) = XY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1800" baseline="0" dirty="0" err="1">
                          <a:solidFill>
                            <a:srgbClr val="C00000"/>
                          </a:solidFill>
                        </a:rPr>
                        <a:t>DeMorgans</a:t>
                      </a:r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’ </a:t>
                      </a:r>
                      <a:r>
                        <a:rPr lang="en-SG" sz="1800" baseline="0" dirty="0">
                          <a:solidFill>
                            <a:srgbClr val="006600"/>
                          </a:solidFill>
                        </a:rPr>
                        <a:t>(can be generalised to more than 2 variables)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71467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/>
                        <a:t>   (X + Y)' = X' </a:t>
                      </a:r>
                      <a:r>
                        <a:rPr lang="en-US" sz="1800" dirty="0">
                          <a:sym typeface="Symbol" pitchFamily="18" charset="2"/>
                        </a:rPr>
                        <a:t></a:t>
                      </a:r>
                      <a:r>
                        <a:rPr lang="en-US" sz="1800" dirty="0"/>
                        <a:t> Y'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(X </a:t>
                      </a:r>
                      <a:r>
                        <a:rPr lang="en-US" sz="2000" dirty="0">
                          <a:sym typeface="Symbol" pitchFamily="18" charset="2"/>
                        </a:rPr>
                        <a:t> Y)' = X' + Y'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6656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Consensus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71329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XY + X'Z + YZ = XY + X'Z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(X+Y)(X'+Z)(Y+Z) = (X+Y)(X'+Z)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Proving a Theorem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9564AB-A660-476B-9E7E-EEF77EC3050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Theorems can be proved using truth table, or by algebraic manipulation using other theorems/laws.</a:t>
            </a:r>
          </a:p>
          <a:p>
            <a:pPr marL="268288" indent="-268288" fontAlgn="auto">
              <a:spcBef>
                <a:spcPts val="1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Prove absorption theorem </a:t>
            </a:r>
            <a:r>
              <a:rPr lang="en-US" dirty="0">
                <a:solidFill>
                  <a:srgbClr val="800000"/>
                </a:solidFill>
              </a:rPr>
              <a:t>X + 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 = X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	X + XY	= X1 + XY (by identity law) 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          	= X(1+Y) (by distributivity)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     	= X1 (by one element law)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	= X (by identity law)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By the principle of duality, we may also cite (</a:t>
            </a:r>
            <a:r>
              <a:rPr lang="en-US" u="sng" dirty="0">
                <a:sym typeface="Symbol" pitchFamily="18" charset="2"/>
              </a:rPr>
              <a:t>without proof</a:t>
            </a:r>
            <a:r>
              <a:rPr lang="en-US" dirty="0">
                <a:sym typeface="Symbol" pitchFamily="18" charset="2"/>
              </a:rPr>
              <a:t>) that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X(X+Y) = X.</a:t>
            </a:r>
          </a:p>
        </p:txBody>
      </p:sp>
    </p:spTree>
    <p:extLst>
      <p:ext uri="{BB962C8B-B14F-4D97-AF65-F5344CB8AC3E}">
        <p14:creationId xmlns:p14="http://schemas.microsoft.com/office/powerpoint/2010/main" val="1430296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8. Boolean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20B0E0-2656-40BD-A8D1-E79A104B53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382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Boolean functions (logic equations):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800000"/>
                </a:solidFill>
              </a:rPr>
              <a:t>F1(</a:t>
            </a:r>
            <a:r>
              <a:rPr lang="en-US" dirty="0" err="1">
                <a:solidFill>
                  <a:srgbClr val="800000"/>
                </a:solidFill>
              </a:rPr>
              <a:t>x,y,z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F2(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) = x + 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y'z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F3(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x'y'z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x'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yz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 F4(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x'z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10" name="Group 117">
            <a:extLst>
              <a:ext uri="{FF2B5EF4-FFF2-40B4-BE49-F238E27FC236}">
                <a16:creationId xmlns:a16="http://schemas.microsoft.com/office/drawing/2014/main" id="{998F94BE-AE04-4F32-B462-6FC57ECC9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289401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 Box 118">
            <a:extLst>
              <a:ext uri="{FF2B5EF4-FFF2-40B4-BE49-F238E27FC236}">
                <a16:creationId xmlns:a16="http://schemas.microsoft.com/office/drawing/2014/main" id="{313E00E1-2D94-4EB2-84B4-A3BED446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717804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From the truth table, F3 = F4.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Can you prove F3 = F4 by using Boolean Algebra? </a:t>
            </a:r>
          </a:p>
        </p:txBody>
      </p:sp>
      <p:graphicFrame>
        <p:nvGraphicFramePr>
          <p:cNvPr id="13" name="Group 117">
            <a:extLst>
              <a:ext uri="{FF2B5EF4-FFF2-40B4-BE49-F238E27FC236}">
                <a16:creationId xmlns:a16="http://schemas.microsoft.com/office/drawing/2014/main" id="{A3B83685-8B72-4706-837F-4892134D9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55245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705327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9. Complement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Boolean function F, the </a:t>
            </a:r>
            <a:r>
              <a:rPr lang="en-US" dirty="0">
                <a:solidFill>
                  <a:srgbClr val="800000"/>
                </a:solidFill>
              </a:rPr>
              <a:t>complement</a:t>
            </a:r>
            <a:r>
              <a:rPr lang="en-US" dirty="0"/>
              <a:t> of F, denoted as </a:t>
            </a:r>
            <a:r>
              <a:rPr lang="en-US" dirty="0">
                <a:solidFill>
                  <a:srgbClr val="A50021"/>
                </a:solidFill>
              </a:rPr>
              <a:t>F'</a:t>
            </a:r>
            <a:r>
              <a:rPr lang="en-US" dirty="0"/>
              <a:t>, is obtained by </a:t>
            </a:r>
            <a:r>
              <a:rPr lang="en-US" u="sng" dirty="0"/>
              <a:t>interchanging 1 with 0</a:t>
            </a:r>
            <a:r>
              <a:rPr lang="en-US" dirty="0"/>
              <a:t> in the function’s output values.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F1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F1' ?</a:t>
            </a:r>
          </a:p>
          <a:p>
            <a:pPr marL="622300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F1' = (</a:t>
            </a:r>
            <a:r>
              <a:rPr lang="en-US" dirty="0" err="1"/>
              <a:t>x</a:t>
            </a:r>
            <a:r>
              <a:rPr lang="en-US" dirty="0" err="1">
                <a:sym typeface="Symbol" pitchFamily="18" charset="2"/>
              </a:rPr>
              <a:t>yz</a:t>
            </a:r>
            <a:r>
              <a:rPr lang="en-US" dirty="0">
                <a:sym typeface="Symbol" pitchFamily="18" charset="2"/>
              </a:rPr>
              <a:t>')'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= x' + y' + (z')' (</a:t>
            </a:r>
            <a:r>
              <a:rPr lang="en-US" dirty="0" err="1">
                <a:sym typeface="Symbol" pitchFamily="18" charset="2"/>
              </a:rPr>
              <a:t>DeMorgan’s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 + y' + z</a:t>
            </a:r>
            <a:r>
              <a:rPr lang="en-US" dirty="0">
                <a:sym typeface="Symbol" pitchFamily="18" charset="2"/>
              </a:rPr>
              <a:t>     (Involution)</a:t>
            </a:r>
          </a:p>
        </p:txBody>
      </p:sp>
      <p:graphicFrame>
        <p:nvGraphicFramePr>
          <p:cNvPr id="16" name="Group 91">
            <a:extLst>
              <a:ext uri="{FF2B5EF4-FFF2-40B4-BE49-F238E27FC236}">
                <a16:creationId xmlns:a16="http://schemas.microsoft.com/office/drawing/2014/main" id="{6A939A4D-4301-43E3-A9E6-45516779E0A4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Group 91">
            <a:extLst>
              <a:ext uri="{FF2B5EF4-FFF2-40B4-BE49-F238E27FC236}">
                <a16:creationId xmlns:a16="http://schemas.microsoft.com/office/drawing/2014/main" id="{34186140-A0F0-44BD-8EB5-2F470EFB950F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697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Certain types of Boolean expressions lead to circuits that are desirable from an implementation viewpoint.</a:t>
            </a:r>
            <a:endParaRPr lang="en-US" b="1" dirty="0"/>
          </a:p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standard forms: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Boolean variable on its own or in its complemented form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x'</a:t>
            </a:r>
            <a:r>
              <a:rPr lang="en-US" dirty="0"/>
              <a:t>, (3)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y'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 term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literal or a logical product (AND) of several 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A'B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dg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vw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9351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3"/>
            <a:ext cx="8089392" cy="54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 term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single literal or a logical sum (OR) of several literals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A'+B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c+d+h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'+j</a:t>
            </a:r>
            <a:endParaRPr lang="en-US" b="1" dirty="0"/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product term or a logical sum (OR) of several product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 + </a:t>
            </a:r>
            <a:r>
              <a:rPr lang="en-US" dirty="0" err="1">
                <a:solidFill>
                  <a:srgbClr val="0000CC"/>
                </a:solidFill>
              </a:rPr>
              <a:t>y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dirty="0" err="1">
                <a:solidFill>
                  <a:srgbClr val="0000CC"/>
                </a:solidFill>
              </a:rPr>
              <a:t>z</a:t>
            </a:r>
            <a:r>
              <a:rPr lang="en-US" dirty="0">
                <a:solidFill>
                  <a:srgbClr val="0000CC"/>
                </a:solidFill>
              </a:rPr>
              <a:t>'</a:t>
            </a:r>
            <a:r>
              <a:rPr lang="en-US" dirty="0"/>
              <a:t>, (3)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x'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yz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B + A'B'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(5) </a:t>
            </a:r>
            <a:r>
              <a:rPr lang="en-US" dirty="0">
                <a:solidFill>
                  <a:srgbClr val="0000CC"/>
                </a:solidFill>
              </a:rPr>
              <a:t>A + B'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C + AC' + CD</a:t>
            </a:r>
            <a:r>
              <a:rPr lang="en-US" dirty="0"/>
              <a:t> 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sum term or a logical product (AND) of several sum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')(x'+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 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(A+B)(A'+B')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(A+B+C)D'(B'+D+E')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Every Boolean expression can be expressed in SOP or POS form.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192769-D5D3-44D1-B2EC-36EC635EB3C1}"/>
              </a:ext>
            </a:extLst>
          </p:cNvPr>
          <p:cNvSpPr txBox="1">
            <a:spLocks noChangeArrowheads="1"/>
          </p:cNvSpPr>
          <p:nvPr/>
        </p:nvSpPr>
        <p:spPr>
          <a:xfrm>
            <a:off x="2921508" y="5836199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3-2 to 3-5.</a:t>
            </a:r>
          </a:p>
        </p:txBody>
      </p:sp>
    </p:spTree>
    <p:extLst>
      <p:ext uri="{BB962C8B-B14F-4D97-AF65-F5344CB8AC3E}">
        <p14:creationId xmlns:p14="http://schemas.microsoft.com/office/powerpoint/2010/main" val="202911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Quiz Time!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46BF20D-149B-4A72-A39E-2A3F7714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253098-D472-425F-8FF8-E4B203629724}"/>
              </a:ext>
            </a:extLst>
          </p:cNvPr>
          <p:cNvSpPr txBox="1">
            <a:spLocks noChangeArrowheads="1"/>
          </p:cNvSpPr>
          <p:nvPr/>
        </p:nvSpPr>
        <p:spPr>
          <a:xfrm>
            <a:off x="495758" y="185503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</a:rPr>
              <a:t>Put the right ticks in the following table.</a:t>
            </a:r>
            <a:endParaRPr lang="en-US" b="1" dirty="0"/>
          </a:p>
        </p:txBody>
      </p:sp>
      <p:graphicFrame>
        <p:nvGraphicFramePr>
          <p:cNvPr id="10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698174"/>
              </p:ext>
            </p:extLst>
          </p:nvPr>
        </p:nvGraphicFramePr>
        <p:xfrm>
          <a:off x="1554064" y="2390019"/>
          <a:ext cx="6019800" cy="3581401"/>
        </p:xfrm>
        <a:graphic>
          <a:graphicData uri="http://schemas.openxmlformats.org/drawingml/2006/table">
            <a:tbl>
              <a:tblPr/>
              <a:tblGrid>
                <a:gridCol w="74410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312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 + X∙Y' + X∙Y∙Z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 + Y +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X∙(W' + Y∙Z)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X∙Y∙Z'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(6)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 Box 49">
            <a:extLst>
              <a:ext uri="{FF2B5EF4-FFF2-40B4-BE49-F238E27FC236}">
                <a16:creationId xmlns:a16="http://schemas.microsoft.com/office/drawing/2014/main" id="{78ECB040-CDAC-4730-9F14-80E6EB8E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2999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8E948E50-D1FC-4403-A9A9-50AA2E4C4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3533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4" name="Text Box 51">
            <a:extLst>
              <a:ext uri="{FF2B5EF4-FFF2-40B4-BE49-F238E27FC236}">
                <a16:creationId xmlns:a16="http://schemas.microsoft.com/office/drawing/2014/main" id="{63318922-7F94-45CD-B07C-BC725DE0E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3990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591CBA25-B061-444C-8FBF-5C191A80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3990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D407405C-1C42-4DCD-B5A5-040838CF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5057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8" name="Text Box 54">
            <a:extLst>
              <a:ext uri="{FF2B5EF4-FFF2-40B4-BE49-F238E27FC236}">
                <a16:creationId xmlns:a16="http://schemas.microsoft.com/office/drawing/2014/main" id="{E04B9AF2-5EF1-408F-9F86-EC230FAF4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62" y="5057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3342B931-CD71-44A6-85EF-491789AED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2999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46856ECB-5EF8-4F60-89A2-565643C6B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35330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1" name="Text Box 57">
            <a:extLst>
              <a:ext uri="{FF2B5EF4-FFF2-40B4-BE49-F238E27FC236}">
                <a16:creationId xmlns:a16="http://schemas.microsoft.com/office/drawing/2014/main" id="{2A8E3B77-B703-4915-95E1-8E34D56F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4523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2" name="Text Box 58">
            <a:extLst>
              <a:ext uri="{FF2B5EF4-FFF2-40B4-BE49-F238E27FC236}">
                <a16:creationId xmlns:a16="http://schemas.microsoft.com/office/drawing/2014/main" id="{CCA2BE34-4797-43A9-805A-F0C2A377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2" y="45236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3" name="Text Box 59">
            <a:extLst>
              <a:ext uri="{FF2B5EF4-FFF2-40B4-BE49-F238E27FC236}">
                <a16:creationId xmlns:a16="http://schemas.microsoft.com/office/drawing/2014/main" id="{57F3D6B8-63A3-40AF-B4F7-56B3BC82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256" y="5514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4" name="Text Box 60">
            <a:extLst>
              <a:ext uri="{FF2B5EF4-FFF2-40B4-BE49-F238E27FC236}">
                <a16:creationId xmlns:a16="http://schemas.microsoft.com/office/drawing/2014/main" id="{A8D32FC9-0676-4B2D-A851-D8690E5C0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62" y="5514219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B03CB-8205-452B-BFCF-E4D8CCA487DD}"/>
              </a:ext>
            </a:extLst>
          </p:cNvPr>
          <p:cNvSpPr txBox="1"/>
          <p:nvPr/>
        </p:nvSpPr>
        <p:spPr>
          <a:xfrm>
            <a:off x="724358" y="1169233"/>
            <a:ext cx="77724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SOP </a:t>
            </a:r>
            <a:r>
              <a:rPr lang="en-US" dirty="0" err="1"/>
              <a:t>expr</a:t>
            </a:r>
            <a:r>
              <a:rPr lang="en-US" dirty="0"/>
              <a:t>: A product term or a logical sum (OR) of several product terms.</a:t>
            </a:r>
          </a:p>
          <a:p>
            <a:r>
              <a:rPr lang="en-US" b="1" dirty="0"/>
              <a:t>POS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: A sum term or a logical product (AND) of several sum terms.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847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CD9F56-5680-43AD-9633-46E0E09253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err="1">
                <a:solidFill>
                  <a:srgbClr val="800000"/>
                </a:solidFill>
              </a:rPr>
              <a:t>minterm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product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22300" algn="l"/>
              </a:tabLst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minterms</a:t>
            </a:r>
            <a:r>
              <a:rPr lang="en-US" sz="2400" dirty="0"/>
              <a:t> are: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800000"/>
                </a:solidFill>
              </a:rPr>
              <a:t>maxterm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sum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maxterms are:</a:t>
            </a:r>
          </a:p>
          <a:p>
            <a:pPr marL="622300" lvl="1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with </a:t>
            </a:r>
            <a:r>
              <a:rPr lang="en-US" sz="2800" i="1" dirty="0"/>
              <a:t>n</a:t>
            </a:r>
            <a:r>
              <a:rPr lang="en-US" sz="2800" dirty="0"/>
              <a:t> variables we have up to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minterms</a:t>
            </a:r>
            <a:r>
              <a:rPr lang="en-US" sz="2800" dirty="0"/>
              <a:t> and 2</a:t>
            </a:r>
            <a:r>
              <a:rPr lang="en-US" sz="2800" i="1" baseline="30000" dirty="0"/>
              <a:t>n</a:t>
            </a:r>
            <a:r>
              <a:rPr lang="en-US" sz="2800" dirty="0"/>
              <a:t> maxterms.</a:t>
            </a:r>
          </a:p>
        </p:txBody>
      </p:sp>
    </p:spTree>
    <p:extLst>
      <p:ext uri="{BB962C8B-B14F-4D97-AF65-F5344CB8AC3E}">
        <p14:creationId xmlns:p14="http://schemas.microsoft.com/office/powerpoint/2010/main" val="36495386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#13: Boolean Algebra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9360"/>
            <a:ext cx="8420559" cy="5247640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Digital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Truth Table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Precedence of Operators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Laws of 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Duality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Theorems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Complement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Standard Forms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/>
              <a:t>Minterms</a:t>
            </a:r>
            <a:r>
              <a:rPr lang="en-GB" dirty="0"/>
              <a:t> and </a:t>
            </a:r>
            <a:r>
              <a:rPr lang="en-GB" dirty="0" err="1"/>
              <a:t>Maxterms</a:t>
            </a:r>
            <a:endParaRPr lang="en-GB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Canonical Forms: </a:t>
            </a:r>
            <a:br>
              <a:rPr lang="en-GB" dirty="0"/>
            </a:br>
            <a:r>
              <a:rPr lang="en-GB" dirty="0"/>
              <a:t>Sum-of-</a:t>
            </a:r>
            <a:r>
              <a:rPr lang="en-GB" dirty="0" err="1"/>
              <a:t>Minterms</a:t>
            </a:r>
            <a:r>
              <a:rPr lang="en-GB" dirty="0"/>
              <a:t> and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>
                <a:solidFill>
                  <a:srgbClr val="A50021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maxterms</a:t>
            </a:r>
            <a:r>
              <a:rPr lang="en-US" dirty="0"/>
              <a:t> on 2 variables are denoted by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respectively.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E235A26-CAC3-4D2C-B610-625748D0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229600" cy="214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Important fact: </a:t>
            </a:r>
            <a:r>
              <a:rPr lang="en-US" sz="2400" dirty="0"/>
              <a:t>Each </a:t>
            </a:r>
            <a:r>
              <a:rPr lang="en-US" sz="2400" dirty="0" err="1"/>
              <a:t>minterm</a:t>
            </a:r>
            <a:r>
              <a:rPr lang="en-US" sz="2400" dirty="0"/>
              <a:t> is the </a:t>
            </a:r>
            <a:r>
              <a:rPr lang="en-US" sz="2400" u="sng" dirty="0"/>
              <a:t>complement</a:t>
            </a:r>
            <a:r>
              <a:rPr lang="en-US" sz="2400" dirty="0"/>
              <a:t> of its corresponding </a:t>
            </a:r>
            <a:r>
              <a:rPr lang="en-US" sz="2400" dirty="0" err="1"/>
              <a:t>maxterm</a:t>
            </a:r>
            <a:r>
              <a:rPr lang="en-US" sz="2400" dirty="0"/>
              <a:t>. </a:t>
            </a:r>
            <a:r>
              <a:rPr lang="en-US" sz="2400" dirty="0" err="1"/>
              <a:t>Likwise</a:t>
            </a:r>
            <a:r>
              <a:rPr lang="en-US" sz="2400" dirty="0"/>
              <a:t>, each </a:t>
            </a:r>
            <a:r>
              <a:rPr lang="en-US" sz="2400" dirty="0" err="1"/>
              <a:t>maxterm</a:t>
            </a:r>
            <a:r>
              <a:rPr lang="en-US" sz="2400" dirty="0"/>
              <a:t> is the complement of its corresponding </a:t>
            </a:r>
            <a:r>
              <a:rPr lang="en-US" sz="2400" dirty="0" err="1"/>
              <a:t>minterm</a:t>
            </a:r>
            <a:r>
              <a:rPr lang="en-US" sz="2400" dirty="0"/>
              <a:t>.</a:t>
            </a:r>
          </a:p>
          <a:p>
            <a:pPr marL="687387" lvl="1" indent="-3429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m2</a:t>
            </a:r>
            <a:r>
              <a:rPr lang="en-US" sz="2200" dirty="0"/>
              <a:t> = </a:t>
            </a:r>
            <a:r>
              <a:rPr lang="en-US" sz="2200" dirty="0" err="1"/>
              <a:t>x∙y</a:t>
            </a:r>
            <a:r>
              <a:rPr lang="en-US" sz="2200" dirty="0"/>
              <a:t>' </a:t>
            </a:r>
            <a:br>
              <a:rPr lang="en-US" sz="2200" dirty="0"/>
            </a:br>
            <a:r>
              <a:rPr lang="en-US" sz="2200" dirty="0"/>
              <a:t>                </a:t>
            </a:r>
            <a:r>
              <a:rPr lang="en-US" sz="2200" dirty="0" err="1"/>
              <a:t>m2</a:t>
            </a:r>
            <a:r>
              <a:rPr lang="en-US" sz="2200" dirty="0"/>
              <a:t>' = ( </a:t>
            </a:r>
            <a:r>
              <a:rPr lang="en-US" sz="2200" dirty="0" err="1"/>
              <a:t>x∙y</a:t>
            </a:r>
            <a:r>
              <a:rPr lang="en-US" sz="2200" dirty="0"/>
              <a:t>' )' = x' + ( y' )' = x' + y = </a:t>
            </a:r>
            <a:r>
              <a:rPr lang="en-US" sz="2200" dirty="0" err="1"/>
              <a:t>M2</a:t>
            </a:r>
            <a:endParaRPr lang="en-US" sz="2200" dirty="0"/>
          </a:p>
        </p:txBody>
      </p:sp>
      <p:graphicFrame>
        <p:nvGraphicFramePr>
          <p:cNvPr id="11" name="Group 163">
            <a:extLst>
              <a:ext uri="{FF2B5EF4-FFF2-40B4-BE49-F238E27FC236}">
                <a16:creationId xmlns:a16="http://schemas.microsoft.com/office/drawing/2014/main" id="{2BB5426B-A2AB-4292-B369-4B3BE4F88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50003"/>
              </p:ext>
            </p:extLst>
          </p:nvPr>
        </p:nvGraphicFramePr>
        <p:xfrm>
          <a:off x="2362200" y="214884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79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156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Ability to convert </a:t>
            </a:r>
            <a:r>
              <a:rPr lang="en-US" sz="2200" dirty="0" err="1"/>
              <a:t>minterms</a:t>
            </a:r>
            <a:r>
              <a:rPr lang="en-US" sz="2200" dirty="0"/>
              <a:t> and </a:t>
            </a:r>
            <a:r>
              <a:rPr lang="en-US" sz="2200" dirty="0" err="1"/>
              <a:t>maxterms</a:t>
            </a:r>
            <a:r>
              <a:rPr lang="en-US" sz="2200" dirty="0"/>
              <a:t> from its Boolean expression to its notation (and vice versa) is important.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Test yourself with the following quiz, assuming that you are given a Boolean function on 4 variables A, B, C, D.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9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171833"/>
              </p:ext>
            </p:extLst>
          </p:nvPr>
        </p:nvGraphicFramePr>
        <p:xfrm>
          <a:off x="682388" y="3261814"/>
          <a:ext cx="3548418" cy="3260091"/>
        </p:xfrm>
        <a:graphic>
          <a:graphicData uri="http://schemas.openxmlformats.org/drawingml/2006/table">
            <a:tbl>
              <a:tblPr/>
              <a:tblGrid>
                <a:gridCol w="541316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58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A'∙B'∙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C∙D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8061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A∙B∙C∙D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A∙B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C'∙D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777119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18642" y="524656"/>
            <a:ext cx="8290644" cy="644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76438" indent="-1976438"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Quiz Time Again!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9281" y="2800149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Minterm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4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169586"/>
              </p:ext>
            </p:extLst>
          </p:nvPr>
        </p:nvGraphicFramePr>
        <p:xfrm>
          <a:off x="4806780" y="3245808"/>
          <a:ext cx="3586592" cy="3260091"/>
        </p:xfrm>
        <a:graphic>
          <a:graphicData uri="http://schemas.openxmlformats.org/drawingml/2006/table">
            <a:tbl>
              <a:tblPr/>
              <a:tblGrid>
                <a:gridCol w="579683">
                  <a:extLst>
                    <a:ext uri="{9D8B030D-6E8A-4147-A177-3AD203B41FA5}">
                      <a16:colId xmlns:a16="http://schemas.microsoft.com/office/drawing/2014/main" val="3399570998"/>
                    </a:ext>
                  </a:extLst>
                </a:gridCol>
                <a:gridCol w="172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Boolean expression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Wingdings 2" pitchFamily="18" charset="2"/>
                        </a:rPr>
                        <a:t>M3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20339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A+B+C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'+D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A'+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B+C+D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439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23673" y="2784143"/>
            <a:ext cx="140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Maxterm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853" y="4491749"/>
            <a:ext cx="1521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A∙B</a:t>
            </a:r>
            <a:r>
              <a:rPr lang="en-US" sz="2000" b="1" dirty="0">
                <a:solidFill>
                  <a:srgbClr val="C00000"/>
                </a:solidFill>
              </a:rPr>
              <a:t>'∙</a:t>
            </a:r>
            <a:r>
              <a:rPr lang="en-US" sz="2000" b="1" dirty="0" err="1">
                <a:solidFill>
                  <a:srgbClr val="C00000"/>
                </a:solidFill>
              </a:rPr>
              <a:t>C∙D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5853" y="5012638"/>
            <a:ext cx="1521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A∙B</a:t>
            </a:r>
            <a:r>
              <a:rPr lang="en-US" sz="2000" b="1" dirty="0">
                <a:solidFill>
                  <a:srgbClr val="C00000"/>
                </a:solidFill>
              </a:rPr>
              <a:t>'∙</a:t>
            </a:r>
            <a:r>
              <a:rPr lang="en-US" sz="2000" b="1" dirty="0" err="1">
                <a:solidFill>
                  <a:srgbClr val="C00000"/>
                </a:solidFill>
              </a:rPr>
              <a:t>C∙D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5654" y="5560824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m14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7207" y="6022489"/>
            <a:ext cx="872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m9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8464" y="4491749"/>
            <a:ext cx="176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>
                <a:solidFill>
                  <a:srgbClr val="C00000"/>
                </a:solidFill>
              </a:rPr>
              <a:t>A'+B'+</a:t>
            </a:r>
            <a:r>
              <a:rPr lang="en-US" sz="2000" b="1" dirty="0" err="1">
                <a:solidFill>
                  <a:srgbClr val="C00000"/>
                </a:solidFill>
              </a:rPr>
              <a:t>C+D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6532" y="5012638"/>
            <a:ext cx="176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A+B+C+D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08291" y="5560824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15757" y="6066563"/>
            <a:ext cx="105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dirty="0" err="1">
                <a:solidFill>
                  <a:srgbClr val="C00000"/>
                </a:solidFill>
              </a:rPr>
              <a:t>M9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 Canonical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6C1D49-BC63-431E-A24E-00346CAB1EC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Canonical/normal form: </a:t>
            </a:r>
            <a:r>
              <a:rPr lang="en-US" sz="2800" dirty="0"/>
              <a:t>a unique form of representation.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 = Canonical sum-of-products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Product-of-maxterms = Canonical product-of-sums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1247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12.1 Sum-of-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4F2B3AA-39AF-4C42-A284-B08D5C03E65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6" name="Group 157">
            <a:extLst>
              <a:ext uri="{FF2B5EF4-FFF2-40B4-BE49-F238E27FC236}">
                <a16:creationId xmlns:a16="http://schemas.microsoft.com/office/drawing/2014/main" id="{20A301EB-62EB-47B2-BBFE-CE5982BAA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878970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Rectangle 158">
            <a:extLst>
              <a:ext uri="{FF2B5EF4-FFF2-40B4-BE49-F238E27FC236}">
                <a16:creationId xmlns:a16="http://schemas.microsoft.com/office/drawing/2014/main" id="{1866E3F5-4A1B-4657-9912-CE61F4E5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minterms</a:t>
            </a:r>
            <a:r>
              <a:rPr lang="en-US" sz="2400" dirty="0"/>
              <a:t> of the function (where output is 1).</a:t>
            </a:r>
          </a:p>
        </p:txBody>
      </p:sp>
      <p:sp>
        <p:nvSpPr>
          <p:cNvPr id="28" name="Text Box 163">
            <a:extLst>
              <a:ext uri="{FF2B5EF4-FFF2-40B4-BE49-F238E27FC236}">
                <a16:creationId xmlns:a16="http://schemas.microsoft.com/office/drawing/2014/main" id="{8B824248-C64E-4A10-B1D8-A1EBC6C1B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</a:t>
            </a:r>
            <a:r>
              <a:rPr lang="en-US" sz="2000" dirty="0" err="1">
                <a:solidFill>
                  <a:srgbClr val="006600"/>
                </a:solidFill>
              </a:rPr>
              <a:t>x'∙y'∙z</a:t>
            </a:r>
            <a:r>
              <a:rPr lang="en-US" sz="2000" dirty="0">
                <a:solidFill>
                  <a:srgbClr val="006600"/>
                </a:solidFill>
              </a:rPr>
              <a:t> + x'∙</a:t>
            </a:r>
            <a:r>
              <a:rPr lang="en-US" sz="2000" dirty="0" err="1">
                <a:solidFill>
                  <a:srgbClr val="006600"/>
                </a:solidFill>
              </a:rPr>
              <a:t>y∙z</a:t>
            </a:r>
            <a:r>
              <a:rPr lang="en-US" sz="2000" dirty="0">
                <a:solidFill>
                  <a:srgbClr val="006600"/>
                </a:solidFill>
              </a:rPr>
              <a:t>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'∙z'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m1 + m3 + m4 + m5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6600"/>
                </a:solidFill>
              </a:rPr>
              <a:t>m(1,3,4,5)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6600"/>
                </a:solidFill>
              </a:rPr>
              <a:t>m(1,3 – 5) </a:t>
            </a:r>
          </a:p>
        </p:txBody>
      </p:sp>
      <p:grpSp>
        <p:nvGrpSpPr>
          <p:cNvPr id="29" name="Group 165">
            <a:extLst>
              <a:ext uri="{FF2B5EF4-FFF2-40B4-BE49-F238E27FC236}">
                <a16:creationId xmlns:a16="http://schemas.microsoft.com/office/drawing/2014/main" id="{53FC89C1-8C29-4F77-A7E6-87D54ECBF69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86200"/>
            <a:ext cx="6553200" cy="549275"/>
            <a:chOff x="528" y="2448"/>
            <a:chExt cx="4128" cy="346"/>
          </a:xfrm>
        </p:grpSpPr>
        <p:sp>
          <p:nvSpPr>
            <p:cNvPr id="30" name="Text Box 160">
              <a:extLst>
                <a:ext uri="{FF2B5EF4-FFF2-40B4-BE49-F238E27FC236}">
                  <a16:creationId xmlns:a16="http://schemas.microsoft.com/office/drawing/2014/main" id="{4B424661-25AB-4A7D-A601-9CC443F70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2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00000"/>
                  </a:solidFill>
                </a:rPr>
                <a:t>F1 = x∙y∙z' = m6</a:t>
              </a:r>
            </a:p>
          </p:txBody>
        </p:sp>
        <p:sp>
          <p:nvSpPr>
            <p:cNvPr id="31" name="Oval 164">
              <a:extLst>
                <a:ext uri="{FF2B5EF4-FFF2-40B4-BE49-F238E27FC236}">
                  <a16:creationId xmlns:a16="http://schemas.microsoft.com/office/drawing/2014/main" id="{386D7624-ABF7-44B3-B649-8916F89AC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2" name="Group 172">
            <a:extLst>
              <a:ext uri="{FF2B5EF4-FFF2-40B4-BE49-F238E27FC236}">
                <a16:creationId xmlns:a16="http://schemas.microsoft.com/office/drawing/2014/main" id="{3852B10B-E3A6-4BF0-9C5B-A3B1BE4D1B0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315200" cy="3222625"/>
            <a:chOff x="528" y="1296"/>
            <a:chExt cx="4608" cy="2030"/>
          </a:xfrm>
        </p:grpSpPr>
        <p:sp>
          <p:nvSpPr>
            <p:cNvPr id="33" name="Text Box 161">
              <a:extLst>
                <a:ext uri="{FF2B5EF4-FFF2-40B4-BE49-F238E27FC236}">
                  <a16:creationId xmlns:a16="http://schemas.microsoft.com/office/drawing/2014/main" id="{4ADA5D52-67E2-45D5-B628-D5537AEEF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60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F2 = </a:t>
              </a:r>
              <a:r>
                <a:rPr lang="en-US" sz="2000" dirty="0" err="1">
                  <a:solidFill>
                    <a:srgbClr val="0000CC"/>
                  </a:solidFill>
                </a:rPr>
                <a:t>x'∙y'∙z</a:t>
              </a:r>
              <a:r>
                <a:rPr lang="en-US" sz="2000" dirty="0">
                  <a:solidFill>
                    <a:srgbClr val="0000CC"/>
                  </a:solidFill>
                </a:rPr>
                <a:t> + </a:t>
              </a:r>
              <a:r>
                <a:rPr lang="en-US" sz="2000" dirty="0" err="1">
                  <a:solidFill>
                    <a:srgbClr val="0000CC"/>
                  </a:solidFill>
                </a:rPr>
                <a:t>x∙y</a:t>
              </a:r>
              <a:r>
                <a:rPr lang="en-US" sz="2000" dirty="0">
                  <a:solidFill>
                    <a:srgbClr val="0000CC"/>
                  </a:solidFill>
                </a:rPr>
                <a:t>'∙z' + </a:t>
              </a:r>
              <a:r>
                <a:rPr lang="en-US" sz="2000" dirty="0" err="1">
                  <a:solidFill>
                    <a:srgbClr val="0000CC"/>
                  </a:solidFill>
                </a:rPr>
                <a:t>x∙y</a:t>
              </a:r>
              <a:r>
                <a:rPr lang="en-US" sz="2000" dirty="0">
                  <a:solidFill>
                    <a:srgbClr val="0000CC"/>
                  </a:solidFill>
                </a:rPr>
                <a:t>'∙z + </a:t>
              </a:r>
              <a:r>
                <a:rPr lang="en-US" sz="2000" dirty="0" err="1">
                  <a:solidFill>
                    <a:srgbClr val="0000CC"/>
                  </a:solidFill>
                </a:rPr>
                <a:t>x∙y∙z</a:t>
              </a:r>
              <a:r>
                <a:rPr lang="en-US" sz="2000" dirty="0">
                  <a:solidFill>
                    <a:srgbClr val="0000CC"/>
                  </a:solidFill>
                </a:rPr>
                <a:t>' + </a:t>
              </a:r>
              <a:r>
                <a:rPr lang="en-US" sz="2000" dirty="0" err="1">
                  <a:solidFill>
                    <a:srgbClr val="0000CC"/>
                  </a:solidFill>
                </a:rPr>
                <a:t>x∙y∙z</a:t>
              </a:r>
              <a:r>
                <a:rPr lang="en-US" sz="2000" dirty="0">
                  <a:solidFill>
                    <a:srgbClr val="0000CC"/>
                  </a:solidFill>
                </a:rPr>
                <a:t> </a:t>
              </a:r>
              <a:br>
                <a:rPr lang="en-US" sz="2000" dirty="0">
                  <a:solidFill>
                    <a:srgbClr val="0000CC"/>
                  </a:solidFill>
                </a:rPr>
              </a:br>
              <a:r>
                <a:rPr lang="en-US" sz="2000" dirty="0">
                  <a:solidFill>
                    <a:srgbClr val="0000CC"/>
                  </a:solidFill>
                </a:rPr>
                <a:t>     = m1 + m4 + m5 + m6 + m7 = </a:t>
              </a:r>
              <a:r>
                <a:rPr lang="en-US" sz="2000" dirty="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 dirty="0">
                  <a:solidFill>
                    <a:srgbClr val="0000CC"/>
                  </a:solidFill>
                </a:rPr>
                <a:t>m(1,4,5,6,7) </a:t>
              </a:r>
              <a:r>
                <a:rPr lang="en-US" sz="2000" dirty="0"/>
                <a:t>or</a:t>
              </a:r>
              <a:r>
                <a:rPr lang="en-US" sz="2000" dirty="0">
                  <a:solidFill>
                    <a:srgbClr val="0000CC"/>
                  </a:solidFill>
                </a:rPr>
                <a:t> </a:t>
              </a:r>
              <a:r>
                <a:rPr lang="en-US" sz="2000" dirty="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 dirty="0">
                  <a:solidFill>
                    <a:srgbClr val="0000CC"/>
                  </a:solidFill>
                </a:rPr>
                <a:t>m(1,4 – 7) </a:t>
              </a:r>
            </a:p>
          </p:txBody>
        </p:sp>
        <p:sp>
          <p:nvSpPr>
            <p:cNvPr id="34" name="Oval 167">
              <a:extLst>
                <a:ext uri="{FF2B5EF4-FFF2-40B4-BE49-F238E27FC236}">
                  <a16:creationId xmlns:a16="http://schemas.microsoft.com/office/drawing/2014/main" id="{F54ECE2C-5933-47DA-99A3-76095374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" name="Oval 168">
              <a:extLst>
                <a:ext uri="{FF2B5EF4-FFF2-40B4-BE49-F238E27FC236}">
                  <a16:creationId xmlns:a16="http://schemas.microsoft.com/office/drawing/2014/main" id="{70233C35-4FBC-4EF7-9299-6B6C783D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6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" name="Oval 169">
              <a:extLst>
                <a:ext uri="{FF2B5EF4-FFF2-40B4-BE49-F238E27FC236}">
                  <a16:creationId xmlns:a16="http://schemas.microsoft.com/office/drawing/2014/main" id="{5CE65776-1284-4130-8A03-BCC029DF5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0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" name="Oval 170">
              <a:extLst>
                <a:ext uri="{FF2B5EF4-FFF2-40B4-BE49-F238E27FC236}">
                  <a16:creationId xmlns:a16="http://schemas.microsoft.com/office/drawing/2014/main" id="{9DF1F957-2BD7-4BC0-9E7F-2A65FF85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Oval 171">
              <a:extLst>
                <a:ext uri="{FF2B5EF4-FFF2-40B4-BE49-F238E27FC236}">
                  <a16:creationId xmlns:a16="http://schemas.microsoft.com/office/drawing/2014/main" id="{2B20F4AC-F19F-4C90-A08C-63C9FB229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808544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12.2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DB40F85-B210-4E81-B53D-5B4DF6471C2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9F4E1355-5707-410E-B698-418E30656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799064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Rectangle 76">
            <a:extLst>
              <a:ext uri="{FF2B5EF4-FFF2-40B4-BE49-F238E27FC236}">
                <a16:creationId xmlns:a16="http://schemas.microsoft.com/office/drawing/2014/main" id="{05E67932-099A-44B4-9436-CD336911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maxterms</a:t>
            </a:r>
            <a:r>
              <a:rPr lang="en-US" sz="2400" dirty="0"/>
              <a:t> of the function (where output is 0).</a:t>
            </a:r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227DB6D8-0F7C-49FD-981E-36FD8A59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(</a:t>
            </a:r>
            <a:r>
              <a:rPr lang="en-US" sz="2000" dirty="0" err="1">
                <a:solidFill>
                  <a:srgbClr val="006600"/>
                </a:solidFill>
              </a:rPr>
              <a:t>x+y+z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x+y</a:t>
            </a:r>
            <a:r>
              <a:rPr lang="en-US" sz="2000" dirty="0">
                <a:solidFill>
                  <a:srgbClr val="006600"/>
                </a:solidFill>
              </a:rPr>
              <a:t>'+z)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')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M0 ∙ M2 ∙ M6 ∙ M7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006600"/>
                </a:solidFill>
              </a:rPr>
              <a:t>M(0,2,6,7)</a:t>
            </a:r>
          </a:p>
        </p:txBody>
      </p:sp>
      <p:grpSp>
        <p:nvGrpSpPr>
          <p:cNvPr id="40" name="Group 89">
            <a:extLst>
              <a:ext uri="{FF2B5EF4-FFF2-40B4-BE49-F238E27FC236}">
                <a16:creationId xmlns:a16="http://schemas.microsoft.com/office/drawing/2014/main" id="{06EBB5D2-005F-477C-8BF8-A1D73CB16EB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7010400" cy="3597275"/>
            <a:chOff x="528" y="1056"/>
            <a:chExt cx="4416" cy="2266"/>
          </a:xfrm>
        </p:grpSpPr>
        <p:sp>
          <p:nvSpPr>
            <p:cNvPr id="41" name="Text Box 83">
              <a:extLst>
                <a:ext uri="{FF2B5EF4-FFF2-40B4-BE49-F238E27FC236}">
                  <a16:creationId xmlns:a16="http://schemas.microsoft.com/office/drawing/2014/main" id="{507E70AE-F943-49D7-ADD1-CFCFBD5A8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2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F2 = (x+y+z) ∙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00CC"/>
                  </a:solidFill>
                </a:rPr>
                <a:t>(x+y'+z) ∙ (x+y'+z') </a:t>
              </a:r>
              <a:br>
                <a:rPr lang="en-US" sz="2000">
                  <a:solidFill>
                    <a:srgbClr val="0000CC"/>
                  </a:solidFill>
                </a:rPr>
              </a:br>
              <a:r>
                <a:rPr lang="en-US" sz="2000">
                  <a:solidFill>
                    <a:srgbClr val="0000CC"/>
                  </a:solidFill>
                </a:rPr>
                <a:t>     = M0 ∙ M2 ∙ M3 =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P</a:t>
              </a:r>
              <a:r>
                <a:rPr lang="en-US" sz="2000">
                  <a:solidFill>
                    <a:srgbClr val="0000CC"/>
                  </a:solidFill>
                </a:rPr>
                <a:t>M(0,2,3)</a:t>
              </a:r>
            </a:p>
          </p:txBody>
        </p:sp>
        <p:sp>
          <p:nvSpPr>
            <p:cNvPr id="42" name="Oval 84">
              <a:extLst>
                <a:ext uri="{FF2B5EF4-FFF2-40B4-BE49-F238E27FC236}">
                  <a16:creationId xmlns:a16="http://schemas.microsoft.com/office/drawing/2014/main" id="{5EDA19B6-6B9D-4A47-B484-AF751FD8A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Oval 85">
              <a:extLst>
                <a:ext uri="{FF2B5EF4-FFF2-40B4-BE49-F238E27FC236}">
                  <a16:creationId xmlns:a16="http://schemas.microsoft.com/office/drawing/2014/main" id="{9490175F-A9D7-4D5B-8794-107FD409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4" name="Oval 86">
              <a:extLst>
                <a:ext uri="{FF2B5EF4-FFF2-40B4-BE49-F238E27FC236}">
                  <a16:creationId xmlns:a16="http://schemas.microsoft.com/office/drawing/2014/main" id="{74093FFD-EBEE-49F3-9A1F-975049F4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42405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12.3 Conversion of Standard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DCB6D34-397F-49AD-9E56-7904377F133D}"/>
              </a:ext>
            </a:extLst>
          </p:cNvPr>
          <p:cNvSpPr txBox="1">
            <a:spLocks noChangeArrowheads="1"/>
          </p:cNvSpPr>
          <p:nvPr/>
        </p:nvSpPr>
        <p:spPr>
          <a:xfrm>
            <a:off x="418641" y="1464275"/>
            <a:ext cx="6834775" cy="1612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convert between </a:t>
            </a:r>
            <a:r>
              <a:rPr lang="en-US" dirty="0">
                <a:solidFill>
                  <a:srgbClr val="C00000"/>
                </a:solidFill>
              </a:rPr>
              <a:t>sum-of-</a:t>
            </a:r>
            <a:r>
              <a:rPr lang="en-US" dirty="0" err="1">
                <a:solidFill>
                  <a:srgbClr val="C00000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product-of-maxterms</a:t>
            </a:r>
            <a:r>
              <a:rPr lang="en-US" dirty="0"/>
              <a:t> easily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F2 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m(1,4,5,6,7) =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M(0,2,3)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Why? See F2' in truth table.</a:t>
            </a:r>
          </a:p>
        </p:txBody>
      </p: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9D87068F-481A-43E6-8EBD-89A07FADD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133427"/>
              </p:ext>
            </p:extLst>
          </p:nvPr>
        </p:nvGraphicFramePr>
        <p:xfrm>
          <a:off x="6120545" y="2797767"/>
          <a:ext cx="2514600" cy="32918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Rectangle 91">
            <a:extLst>
              <a:ext uri="{FF2B5EF4-FFF2-40B4-BE49-F238E27FC236}">
                <a16:creationId xmlns:a16="http://schemas.microsoft.com/office/drawing/2014/main" id="{FA72C685-D2C7-43CB-8926-4C7BF463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463716"/>
            <a:ext cx="5701903" cy="22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F2' = m0 + m2 + m3</a:t>
            </a:r>
            <a:br>
              <a:rPr lang="en-US" sz="2400" dirty="0"/>
            </a:br>
            <a:r>
              <a:rPr lang="en-US" sz="2400" dirty="0"/>
              <a:t>Therefore,</a:t>
            </a:r>
            <a:br>
              <a:rPr lang="en-US" sz="2400" dirty="0"/>
            </a:br>
            <a:r>
              <a:rPr lang="en-US" sz="2400" dirty="0"/>
              <a:t>F2 = (m0 + m2 + m3)' </a:t>
            </a:r>
            <a:br>
              <a:rPr lang="en-US" sz="2400" dirty="0"/>
            </a:br>
            <a:r>
              <a:rPr lang="en-US" sz="2400" dirty="0"/>
              <a:t>     = m0' ∙ m2' ∙ m3' (by </a:t>
            </a:r>
            <a:r>
              <a:rPr lang="en-US" sz="2400" dirty="0" err="1"/>
              <a:t>DeMorgan’s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= M0 ∙ M2 ∙ M3   (as m</a:t>
            </a:r>
            <a:r>
              <a:rPr lang="en-US" sz="2400" i="1" dirty="0"/>
              <a:t>x</a:t>
            </a:r>
            <a:r>
              <a:rPr lang="en-US" sz="2400" dirty="0"/>
              <a:t>' = M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C88C477-0BE7-4014-B717-DBD692B242E3}"/>
              </a:ext>
            </a:extLst>
          </p:cNvPr>
          <p:cNvSpPr txBox="1">
            <a:spLocks noChangeArrowheads="1"/>
          </p:cNvSpPr>
          <p:nvPr/>
        </p:nvSpPr>
        <p:spPr>
          <a:xfrm>
            <a:off x="86496" y="5756026"/>
            <a:ext cx="7887463" cy="90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Read up DLD section 3.4,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57 – 58.</a:t>
            </a:r>
          </a:p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Quick Review Questions: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60 – 61, Q3-6 to 3-13.</a:t>
            </a:r>
          </a:p>
        </p:txBody>
      </p:sp>
    </p:spTree>
    <p:extLst>
      <p:ext uri="{BB962C8B-B14F-4D97-AF65-F5344CB8AC3E}">
        <p14:creationId xmlns:p14="http://schemas.microsoft.com/office/powerpoint/2010/main" val="3798755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722" y="1568151"/>
            <a:ext cx="39873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Two voltage levels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High/true/1/asserted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Low/false/0/</a:t>
            </a:r>
            <a:r>
              <a:rPr lang="en-SG" sz="2000" dirty="0" err="1"/>
              <a:t>deasserted</a:t>
            </a:r>
            <a:endParaRPr lang="en-US" sz="2000" dirty="0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264043" y="1710139"/>
            <a:ext cx="4575157" cy="1128662"/>
            <a:chOff x="384" y="1920"/>
            <a:chExt cx="3478" cy="858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528" y="2544"/>
              <a:ext cx="153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digital circuit</a:t>
              </a: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456" y="1968"/>
              <a:ext cx="1241" cy="436"/>
            </a:xfrm>
            <a:custGeom>
              <a:avLst/>
              <a:gdLst>
                <a:gd name="T0" fmla="*/ 0 w 1241"/>
                <a:gd name="T1" fmla="*/ 436 h 436"/>
                <a:gd name="T2" fmla="*/ 110 w 1241"/>
                <a:gd name="T3" fmla="*/ 407 h 436"/>
                <a:gd name="T4" fmla="*/ 227 w 1241"/>
                <a:gd name="T5" fmla="*/ 269 h 436"/>
                <a:gd name="T6" fmla="*/ 296 w 1241"/>
                <a:gd name="T7" fmla="*/ 117 h 436"/>
                <a:gd name="T8" fmla="*/ 365 w 1241"/>
                <a:gd name="T9" fmla="*/ 62 h 436"/>
                <a:gd name="T10" fmla="*/ 469 w 1241"/>
                <a:gd name="T11" fmla="*/ 83 h 436"/>
                <a:gd name="T12" fmla="*/ 503 w 1241"/>
                <a:gd name="T13" fmla="*/ 214 h 436"/>
                <a:gd name="T14" fmla="*/ 621 w 1241"/>
                <a:gd name="T15" fmla="*/ 283 h 436"/>
                <a:gd name="T16" fmla="*/ 710 w 1241"/>
                <a:gd name="T17" fmla="*/ 235 h 436"/>
                <a:gd name="T18" fmla="*/ 745 w 1241"/>
                <a:gd name="T19" fmla="*/ 97 h 436"/>
                <a:gd name="T20" fmla="*/ 814 w 1241"/>
                <a:gd name="T21" fmla="*/ 14 h 436"/>
                <a:gd name="T22" fmla="*/ 917 w 1241"/>
                <a:gd name="T23" fmla="*/ 14 h 436"/>
                <a:gd name="T24" fmla="*/ 965 w 1241"/>
                <a:gd name="T25" fmla="*/ 76 h 436"/>
                <a:gd name="T26" fmla="*/ 986 w 1241"/>
                <a:gd name="T27" fmla="*/ 179 h 436"/>
                <a:gd name="T28" fmla="*/ 1055 w 1241"/>
                <a:gd name="T29" fmla="*/ 283 h 436"/>
                <a:gd name="T30" fmla="*/ 1138 w 1241"/>
                <a:gd name="T31" fmla="*/ 317 h 436"/>
                <a:gd name="T32" fmla="*/ 1241 w 1241"/>
                <a:gd name="T33" fmla="*/ 269 h 4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1"/>
                <a:gd name="T52" fmla="*/ 0 h 436"/>
                <a:gd name="T53" fmla="*/ 1241 w 1241"/>
                <a:gd name="T54" fmla="*/ 436 h 4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1" h="436">
                  <a:moveTo>
                    <a:pt x="0" y="436"/>
                  </a:moveTo>
                  <a:cubicBezTo>
                    <a:pt x="36" y="435"/>
                    <a:pt x="72" y="435"/>
                    <a:pt x="110" y="407"/>
                  </a:cubicBezTo>
                  <a:cubicBezTo>
                    <a:pt x="148" y="379"/>
                    <a:pt x="196" y="317"/>
                    <a:pt x="227" y="269"/>
                  </a:cubicBezTo>
                  <a:cubicBezTo>
                    <a:pt x="258" y="221"/>
                    <a:pt x="273" y="152"/>
                    <a:pt x="296" y="117"/>
                  </a:cubicBezTo>
                  <a:cubicBezTo>
                    <a:pt x="319" y="82"/>
                    <a:pt x="336" y="68"/>
                    <a:pt x="365" y="62"/>
                  </a:cubicBezTo>
                  <a:cubicBezTo>
                    <a:pt x="394" y="56"/>
                    <a:pt x="446" y="58"/>
                    <a:pt x="469" y="83"/>
                  </a:cubicBezTo>
                  <a:cubicBezTo>
                    <a:pt x="492" y="108"/>
                    <a:pt x="478" y="181"/>
                    <a:pt x="503" y="214"/>
                  </a:cubicBezTo>
                  <a:cubicBezTo>
                    <a:pt x="528" y="247"/>
                    <a:pt x="587" y="280"/>
                    <a:pt x="621" y="283"/>
                  </a:cubicBezTo>
                  <a:cubicBezTo>
                    <a:pt x="655" y="286"/>
                    <a:pt x="689" y="266"/>
                    <a:pt x="710" y="235"/>
                  </a:cubicBezTo>
                  <a:cubicBezTo>
                    <a:pt x="731" y="204"/>
                    <a:pt x="728" y="134"/>
                    <a:pt x="745" y="97"/>
                  </a:cubicBezTo>
                  <a:cubicBezTo>
                    <a:pt x="762" y="60"/>
                    <a:pt x="785" y="28"/>
                    <a:pt x="814" y="14"/>
                  </a:cubicBezTo>
                  <a:cubicBezTo>
                    <a:pt x="843" y="0"/>
                    <a:pt x="892" y="4"/>
                    <a:pt x="917" y="14"/>
                  </a:cubicBezTo>
                  <a:cubicBezTo>
                    <a:pt x="942" y="24"/>
                    <a:pt x="954" y="48"/>
                    <a:pt x="965" y="76"/>
                  </a:cubicBezTo>
                  <a:cubicBezTo>
                    <a:pt x="976" y="104"/>
                    <a:pt x="971" y="145"/>
                    <a:pt x="986" y="179"/>
                  </a:cubicBezTo>
                  <a:cubicBezTo>
                    <a:pt x="1001" y="213"/>
                    <a:pt x="1030" y="260"/>
                    <a:pt x="1055" y="283"/>
                  </a:cubicBezTo>
                  <a:cubicBezTo>
                    <a:pt x="1080" y="306"/>
                    <a:pt x="1107" y="319"/>
                    <a:pt x="1138" y="317"/>
                  </a:cubicBezTo>
                  <a:cubicBezTo>
                    <a:pt x="1169" y="315"/>
                    <a:pt x="1205" y="292"/>
                    <a:pt x="1241" y="269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384" y="1920"/>
              <a:ext cx="1680" cy="570"/>
              <a:chOff x="384" y="1920"/>
              <a:chExt cx="1680" cy="570"/>
            </a:xfrm>
          </p:grpSpPr>
          <p:grpSp>
            <p:nvGrpSpPr>
              <p:cNvPr id="16" name="Group 5"/>
              <p:cNvGrpSpPr>
                <a:grpSpLocks/>
              </p:cNvGrpSpPr>
              <p:nvPr/>
            </p:nvGrpSpPr>
            <p:grpSpPr bwMode="auto">
              <a:xfrm>
                <a:off x="768" y="2016"/>
                <a:ext cx="1296" cy="384"/>
                <a:chOff x="1440" y="2976"/>
                <a:chExt cx="1296" cy="384"/>
              </a:xfrm>
            </p:grpSpPr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auto">
                <a:xfrm>
                  <a:off x="1440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288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2064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2976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auto">
                <a:xfrm>
                  <a:off x="240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976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384" y="1920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High</a:t>
                </a:r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Low</a:t>
                </a: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290" y="2544"/>
              <a:ext cx="157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analog circuit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9283" y="3079031"/>
            <a:ext cx="78502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Advantages of digital circuits over </a:t>
            </a:r>
            <a:r>
              <a:rPr lang="en-SG" sz="2400" dirty="0" err="1"/>
              <a:t>analog</a:t>
            </a:r>
            <a:r>
              <a:rPr lang="en-SG" sz="2400" dirty="0"/>
              <a:t> circuits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More reliable (simpler circuits, less noise-prone 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Specified accuracy (determinable)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Abstraction can be applied using  simple mathematical model – </a:t>
            </a:r>
            <a:r>
              <a:rPr lang="en-US" sz="2000" dirty="0">
                <a:solidFill>
                  <a:srgbClr val="800000"/>
                </a:solidFill>
              </a:rPr>
              <a:t>Boolean Algebra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Ease design, analysis and simplification of digital circuit – </a:t>
            </a:r>
            <a:r>
              <a:rPr lang="en-US" sz="2000" dirty="0">
                <a:solidFill>
                  <a:srgbClr val="800000"/>
                </a:solidFill>
              </a:rPr>
              <a:t>Digital Logic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Combinational: no memory, output depends solely on the input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Decoders, multiplexers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Adders, multipliers</a:t>
            </a:r>
          </a:p>
          <a:p>
            <a:pPr marL="360363" indent="-3603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Sequential: with memory, output depends on both input and current state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Counters, registers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Memories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65708" y="1239633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Truth tables </a:t>
            </a:r>
            <a:endParaRPr lang="en-US" sz="2400" dirty="0"/>
          </a:p>
        </p:txBody>
      </p:sp>
      <p:graphicFrame>
        <p:nvGraphicFramePr>
          <p:cNvPr id="11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23719"/>
              </p:ext>
            </p:extLst>
          </p:nvPr>
        </p:nvGraphicFramePr>
        <p:xfrm>
          <a:off x="4022908" y="1773033"/>
          <a:ext cx="1676400" cy="17526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8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71482966"/>
              </p:ext>
            </p:extLst>
          </p:nvPr>
        </p:nvGraphicFramePr>
        <p:xfrm>
          <a:off x="4017062" y="3664915"/>
          <a:ext cx="1676400" cy="177323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27774"/>
              </p:ext>
            </p:extLst>
          </p:nvPr>
        </p:nvGraphicFramePr>
        <p:xfrm>
          <a:off x="4494365" y="5562866"/>
          <a:ext cx="914539" cy="10652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'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23"/>
          <p:cNvSpPr>
            <a:spLocks noChangeArrowheads="1"/>
          </p:cNvSpPr>
          <p:nvPr/>
        </p:nvSpPr>
        <p:spPr bwMode="auto">
          <a:xfrm>
            <a:off x="6047065" y="1239633"/>
            <a:ext cx="22796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Logic gates</a:t>
            </a:r>
            <a:endParaRPr lang="en-US" sz="2400" dirty="0"/>
          </a:p>
        </p:txBody>
      </p:sp>
      <p:grpSp>
        <p:nvGrpSpPr>
          <p:cNvPr id="16" name="Group 131"/>
          <p:cNvGrpSpPr>
            <a:grpSpLocks/>
          </p:cNvGrpSpPr>
          <p:nvPr/>
        </p:nvGrpSpPr>
        <p:grpSpPr bwMode="auto">
          <a:xfrm>
            <a:off x="6047065" y="2212295"/>
            <a:ext cx="2459038" cy="703263"/>
            <a:chOff x="2771" y="2716"/>
            <a:chExt cx="1549" cy="443"/>
          </a:xfrm>
        </p:grpSpPr>
        <p:grpSp>
          <p:nvGrpSpPr>
            <p:cNvPr id="17" name="Group 124"/>
            <p:cNvGrpSpPr>
              <a:grpSpLocks/>
            </p:cNvGrpSpPr>
            <p:nvPr/>
          </p:nvGrpSpPr>
          <p:grpSpPr bwMode="auto">
            <a:xfrm>
              <a:off x="2771" y="2716"/>
              <a:ext cx="1186" cy="443"/>
              <a:chOff x="1056" y="2784"/>
              <a:chExt cx="1186" cy="443"/>
            </a:xfrm>
          </p:grpSpPr>
          <p:sp>
            <p:nvSpPr>
              <p:cNvPr id="19" name="AutoShape 12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03" cy="31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Line 126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" name="Line 127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28"/>
              <p:cNvSpPr>
                <a:spLocks noChangeShapeType="1"/>
              </p:cNvSpPr>
              <p:nvPr/>
            </p:nvSpPr>
            <p:spPr bwMode="auto">
              <a:xfrm>
                <a:off x="1954" y="302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92" cy="44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B</a:t>
                </a:r>
              </a:p>
            </p:txBody>
          </p:sp>
        </p:grpSp>
        <p:sp>
          <p:nvSpPr>
            <p:cNvPr id="18" name="Text Box 130"/>
            <p:cNvSpPr txBox="1">
              <a:spLocks noChangeArrowheads="1"/>
            </p:cNvSpPr>
            <p:nvPr/>
          </p:nvSpPr>
          <p:spPr bwMode="auto">
            <a:xfrm>
              <a:off x="3936" y="28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  <a:r>
                <a:rPr lang="en-GB" sz="1600" b="1" dirty="0">
                  <a:sym typeface="Symbol" pitchFamily="18" charset="2"/>
                </a:rPr>
                <a:t></a:t>
              </a:r>
              <a:r>
                <a:rPr lang="en-GB" sz="1600" dirty="0"/>
                <a:t>B</a:t>
              </a:r>
            </a:p>
          </p:txBody>
        </p:sp>
      </p:grpSp>
      <p:grpSp>
        <p:nvGrpSpPr>
          <p:cNvPr id="24" name="Group 132"/>
          <p:cNvGrpSpPr>
            <a:grpSpLocks/>
          </p:cNvGrpSpPr>
          <p:nvPr/>
        </p:nvGrpSpPr>
        <p:grpSpPr bwMode="auto">
          <a:xfrm>
            <a:off x="6047065" y="3898733"/>
            <a:ext cx="2449513" cy="703263"/>
            <a:chOff x="2544" y="2791"/>
            <a:chExt cx="1543" cy="443"/>
          </a:xfrm>
        </p:grpSpPr>
        <p:grpSp>
          <p:nvGrpSpPr>
            <p:cNvPr id="25" name="Group 133"/>
            <p:cNvGrpSpPr>
              <a:grpSpLocks/>
            </p:cNvGrpSpPr>
            <p:nvPr/>
          </p:nvGrpSpPr>
          <p:grpSpPr bwMode="auto">
            <a:xfrm>
              <a:off x="3024" y="2880"/>
              <a:ext cx="403" cy="317"/>
              <a:chOff x="6768" y="11808"/>
              <a:chExt cx="1008" cy="792"/>
            </a:xfrm>
          </p:grpSpPr>
          <p:sp>
            <p:nvSpPr>
              <p:cNvPr id="31" name="Freeform 13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3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>
              <a:off x="2758" y="2935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>
              <a:off x="2758" y="312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1"/>
            <p:cNvSpPr txBox="1">
              <a:spLocks noChangeArrowheads="1"/>
            </p:cNvSpPr>
            <p:nvPr/>
          </p:nvSpPr>
          <p:spPr bwMode="auto">
            <a:xfrm>
              <a:off x="2544" y="2791"/>
              <a:ext cx="214" cy="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29" name="Line 142"/>
            <p:cNvSpPr>
              <a:spLocks noChangeShapeType="1"/>
            </p:cNvSpPr>
            <p:nvPr/>
          </p:nvSpPr>
          <p:spPr bwMode="auto">
            <a:xfrm>
              <a:off x="3430" y="3039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43"/>
            <p:cNvSpPr txBox="1">
              <a:spLocks noChangeArrowheads="1"/>
            </p:cNvSpPr>
            <p:nvPr/>
          </p:nvSpPr>
          <p:spPr bwMode="auto">
            <a:xfrm>
              <a:off x="3703" y="2927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</p:grpSp>
      <p:grpSp>
        <p:nvGrpSpPr>
          <p:cNvPr id="36" name="Group 144"/>
          <p:cNvGrpSpPr>
            <a:grpSpLocks/>
          </p:cNvGrpSpPr>
          <p:nvPr/>
        </p:nvGrpSpPr>
        <p:grpSpPr bwMode="auto">
          <a:xfrm>
            <a:off x="6064433" y="5620096"/>
            <a:ext cx="2165350" cy="609600"/>
            <a:chOff x="4156" y="2832"/>
            <a:chExt cx="1364" cy="384"/>
          </a:xfrm>
        </p:grpSpPr>
        <p:grpSp>
          <p:nvGrpSpPr>
            <p:cNvPr id="37" name="Group 145"/>
            <p:cNvGrpSpPr>
              <a:grpSpLocks/>
            </p:cNvGrpSpPr>
            <p:nvPr/>
          </p:nvGrpSpPr>
          <p:grpSpPr bwMode="auto">
            <a:xfrm>
              <a:off x="4656" y="2832"/>
              <a:ext cx="350" cy="384"/>
              <a:chOff x="2952" y="12888"/>
              <a:chExt cx="801" cy="792"/>
            </a:xfrm>
          </p:grpSpPr>
          <p:sp>
            <p:nvSpPr>
              <p:cNvPr id="42" name="AutoShape 146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Oval 147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4368" y="30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5015" y="3044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50"/>
            <p:cNvSpPr txBox="1">
              <a:spLocks noChangeArrowheads="1"/>
            </p:cNvSpPr>
            <p:nvPr/>
          </p:nvSpPr>
          <p:spPr bwMode="auto">
            <a:xfrm>
              <a:off x="4156" y="2921"/>
              <a:ext cx="21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1" name="Text Box 151"/>
            <p:cNvSpPr txBox="1">
              <a:spLocks noChangeArrowheads="1"/>
            </p:cNvSpPr>
            <p:nvPr/>
          </p:nvSpPr>
          <p:spPr bwMode="auto">
            <a:xfrm>
              <a:off x="5280" y="292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A'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/>
              <p:cNvSpPr txBox="1">
                <a:spLocks noChangeArrowheads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Boolean values: </a:t>
                </a:r>
                <a:endParaRPr lang="en-US" dirty="0"/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True (T or </a:t>
                </a:r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)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False (F or </a:t>
                </a:r>
                <a:r>
                  <a:rPr lang="en-US" dirty="0">
                    <a:solidFill>
                      <a:srgbClr val="C00000"/>
                    </a:solidFill>
                  </a:rPr>
                  <a:t>0</a:t>
                </a:r>
                <a:r>
                  <a:rPr lang="en-US" dirty="0"/>
                  <a:t>)</a:t>
                </a:r>
              </a:p>
              <a:p>
                <a:pPr marL="269875" indent="-269875" fontAlgn="auto">
                  <a:spcBef>
                    <a:spcPct val="60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Connectives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Conjunction (AND)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  <a:sym typeface="Symbol" pitchFamily="18" charset="2"/>
                  </a:rPr>
                  <a:t>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/>
                  <a:t>B; A </a:t>
                </a:r>
                <a:r>
                  <a:rPr lang="en-US" b="1" dirty="0">
                    <a:sym typeface="Symbol" pitchFamily="18" charset="2"/>
                  </a:rPr>
                  <a:t>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Disjunction (OR)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+</a:t>
                </a:r>
                <a:r>
                  <a:rPr lang="en-US" dirty="0"/>
                  <a:t> B; A </a:t>
                </a:r>
                <a:r>
                  <a:rPr lang="en-US" b="1" dirty="0">
                    <a:sym typeface="Symbol" pitchFamily="18" charset="2"/>
                  </a:rPr>
                  <a:t>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Negation (NOT)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'</a:t>
                </a:r>
                <a:r>
                  <a:rPr lang="en-US" dirty="0"/>
                  <a:t>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S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;</a:t>
                </a:r>
                <a:endParaRPr lang="he-IL" dirty="0"/>
              </a:p>
            </p:txBody>
          </p:sp>
        </mc:Choice>
        <mc:Fallback xmlns="">
          <p:sp>
            <p:nvSpPr>
              <p:cNvPr id="4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7463"/>
                <a:ext cx="3200400" cy="3989936"/>
              </a:xfrm>
              <a:prstGeom prst="rect">
                <a:avLst/>
              </a:prstGeom>
              <a:blipFill>
                <a:blip r:embed="rId3"/>
                <a:stretch>
                  <a:fillRect l="-1714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3666" y="5257398"/>
            <a:ext cx="349605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 CS2100, we use the symbols </a:t>
            </a:r>
            <a:r>
              <a:rPr lang="en-SG" dirty="0">
                <a:solidFill>
                  <a:srgbClr val="C00000"/>
                </a:solidFill>
              </a:rPr>
              <a:t>1</a:t>
            </a:r>
            <a:r>
              <a:rPr lang="en-SG" dirty="0"/>
              <a:t> for true, </a:t>
            </a:r>
            <a:r>
              <a:rPr lang="en-SG" dirty="0">
                <a:solidFill>
                  <a:srgbClr val="C00000"/>
                </a:solidFill>
              </a:rPr>
              <a:t>0</a:t>
            </a:r>
            <a:r>
              <a:rPr lang="en-SG" dirty="0"/>
              <a:t> for false, </a:t>
            </a:r>
            <a:r>
              <a:rPr lang="en-SG" dirty="0">
                <a:solidFill>
                  <a:srgbClr val="C00000"/>
                </a:solidFill>
              </a:rPr>
              <a:t>∙ </a:t>
            </a:r>
            <a:r>
              <a:rPr lang="en-SG" dirty="0"/>
              <a:t>for AND, </a:t>
            </a:r>
            <a:r>
              <a:rPr lang="en-SG" dirty="0">
                <a:solidFill>
                  <a:srgbClr val="C00000"/>
                </a:solidFill>
              </a:rPr>
              <a:t>+</a:t>
            </a:r>
            <a:r>
              <a:rPr lang="en-SG" dirty="0"/>
              <a:t> for OR, and </a:t>
            </a:r>
            <a:r>
              <a:rPr lang="en-SG" dirty="0">
                <a:solidFill>
                  <a:srgbClr val="C00000"/>
                </a:solidFill>
              </a:rPr>
              <a:t>'</a:t>
            </a:r>
            <a:r>
              <a:rPr lang="en-SG" dirty="0"/>
              <a:t> for negation (you may use the accent bar). Please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Algebra: AND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979422"/>
            <a:ext cx="8382000" cy="41515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Do write the AND operator </a:t>
            </a:r>
            <a:r>
              <a:rPr lang="en-US" sz="2800" dirty="0">
                <a:solidFill>
                  <a:srgbClr val="C00000"/>
                </a:solidFill>
              </a:rPr>
              <a:t>∙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/>
              <a:t>(instead of omitting it)</a:t>
            </a:r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Write </a:t>
            </a:r>
            <a:r>
              <a:rPr lang="en-US" sz="2400" b="1" i="1" dirty="0" err="1">
                <a:solidFill>
                  <a:srgbClr val="0000CC"/>
                </a:solidFill>
              </a:rPr>
              <a:t>a∙b</a:t>
            </a:r>
            <a:r>
              <a:rPr lang="en-US" sz="2400" dirty="0"/>
              <a:t> instead of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endParaRPr lang="en-US" sz="2400" dirty="0"/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Why? Writing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r>
              <a:rPr lang="en-US" sz="2400" dirty="0"/>
              <a:t> could mean that it is a </a:t>
            </a:r>
            <a:r>
              <a:rPr lang="en-US" sz="2400" dirty="0">
                <a:solidFill>
                  <a:srgbClr val="006600"/>
                </a:solidFill>
              </a:rPr>
              <a:t>2-bit value</a:t>
            </a:r>
            <a:r>
              <a:rPr lang="en-US" sz="2400" dirty="0"/>
              <a:t>.</a:t>
            </a:r>
          </a:p>
        </p:txBody>
      </p:sp>
      <p:pic>
        <p:nvPicPr>
          <p:cNvPr id="44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786" y="347472"/>
            <a:ext cx="18415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46417"/>
            <a:ext cx="4114800" cy="3732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a listing of every possible combination of inputs and its corresponding outputs.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Inputs are usually listed in binary sequence.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with 3 inputs x, y, z and 2 outputs </a:t>
            </a:r>
            <a:r>
              <a:rPr lang="en-US" dirty="0">
                <a:solidFill>
                  <a:srgbClr val="C00000"/>
                </a:solidFill>
              </a:rPr>
              <a:t>(y + z)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(x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 </a:t>
            </a:r>
            <a:r>
              <a:rPr lang="en-US" dirty="0">
                <a:solidFill>
                  <a:srgbClr val="0000FF"/>
                </a:solidFill>
              </a:rPr>
              <a:t>(y + z)).</a:t>
            </a:r>
          </a:p>
        </p:txBody>
      </p:sp>
      <p:graphicFrame>
        <p:nvGraphicFramePr>
          <p:cNvPr id="10" name="Group 8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66867110"/>
              </p:ext>
            </p:extLst>
          </p:nvPr>
        </p:nvGraphicFramePr>
        <p:xfrm>
          <a:off x="5105400" y="1562895"/>
          <a:ext cx="3352800" cy="316706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017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Proof using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7848600" cy="119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Prove: </a:t>
            </a:r>
            <a:r>
              <a:rPr lang="en-US" b="1" dirty="0"/>
              <a:t>x </a:t>
            </a:r>
            <a:r>
              <a:rPr lang="en-US" b="1" dirty="0">
                <a:sym typeface="Symbol" pitchFamily="18" charset="2"/>
              </a:rPr>
              <a:t> (y + z) = (x  y) + (x  z)</a:t>
            </a:r>
            <a:endParaRPr lang="en-US" b="1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truth table for LHS and RHS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80" y="525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5475" lvl="1" indent="-282575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Check that column for LHS = column for RHS</a:t>
            </a:r>
          </a:p>
        </p:txBody>
      </p:sp>
      <p:graphicFrame>
        <p:nvGraphicFramePr>
          <p:cNvPr id="13" name="Group 1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6961735"/>
              </p:ext>
            </p:extLst>
          </p:nvPr>
        </p:nvGraphicFramePr>
        <p:xfrm>
          <a:off x="1478280" y="2209800"/>
          <a:ext cx="6019800" cy="2743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y) + (x 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Group 155"/>
          <p:cNvGrpSpPr>
            <a:grpSpLocks/>
          </p:cNvGrpSpPr>
          <p:nvPr/>
        </p:nvGrpSpPr>
        <p:grpSpPr bwMode="auto">
          <a:xfrm>
            <a:off x="3611880" y="2057400"/>
            <a:ext cx="3733800" cy="3048000"/>
            <a:chOff x="2352" y="1392"/>
            <a:chExt cx="2352" cy="1920"/>
          </a:xfrm>
        </p:grpSpPr>
        <p:sp>
          <p:nvSpPr>
            <p:cNvPr id="15" name="Rectangle 153"/>
            <p:cNvSpPr>
              <a:spLocks noChangeArrowheads="1"/>
            </p:cNvSpPr>
            <p:nvPr/>
          </p:nvSpPr>
          <p:spPr bwMode="auto">
            <a:xfrm>
              <a:off x="2352" y="1392"/>
              <a:ext cx="624" cy="1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6" name="Rectangle 154"/>
            <p:cNvSpPr>
              <a:spLocks noChangeArrowheads="1"/>
            </p:cNvSpPr>
            <p:nvPr/>
          </p:nvSpPr>
          <p:spPr bwMode="auto">
            <a:xfrm>
              <a:off x="3888" y="1392"/>
              <a:ext cx="816" cy="1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7" name="Text Box 151">
            <a:extLst>
              <a:ext uri="{FF2B5EF4-FFF2-40B4-BE49-F238E27FC236}">
                <a16:creationId xmlns:a16="http://schemas.microsoft.com/office/drawing/2014/main" id="{76069DBE-7516-4746-85E0-C6CA60BD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568452" y="578178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 3-1.</a:t>
            </a:r>
          </a:p>
        </p:txBody>
      </p:sp>
    </p:spTree>
    <p:extLst>
      <p:ext uri="{BB962C8B-B14F-4D97-AF65-F5344CB8AC3E}">
        <p14:creationId xmlns:p14="http://schemas.microsoft.com/office/powerpoint/2010/main" val="327143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Precedence of Operators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Precedence from highest to lowest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 (')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(</a:t>
            </a:r>
            <a:r>
              <a:rPr lang="en-US" dirty="0">
                <a:sym typeface="Symbol" pitchFamily="18" charset="2"/>
              </a:rPr>
              <a:t>)</a:t>
            </a:r>
            <a:endParaRPr lang="en-US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 (+)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 B + C = (A  B) + C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X + Y' = X + (Y')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P + Q'  R = P + ((Q')  R)</a:t>
            </a:r>
            <a:endParaRPr lang="en-US" dirty="0"/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Use parenthesis to overwrite precedence. 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 dirty="0">
                <a:sym typeface="Symbol" pitchFamily="18" charset="2"/>
              </a:rPr>
              <a:t>A  (B + C) 	[ Without parenthesis, it means </a:t>
            </a:r>
            <a:r>
              <a:rPr lang="en-US" dirty="0" err="1">
                <a:sym typeface="Symbol" pitchFamily="18" charset="2"/>
              </a:rPr>
              <a:t>AB+C</a:t>
            </a:r>
            <a:r>
              <a:rPr lang="en-US" dirty="0">
                <a:sym typeface="Symbol" pitchFamily="18" charset="2"/>
              </a:rPr>
              <a:t> or (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)+C ]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005013" algn="l"/>
              </a:tabLst>
            </a:pPr>
            <a:r>
              <a:rPr lang="en-US" dirty="0">
                <a:sym typeface="Symbol" pitchFamily="18" charset="2"/>
              </a:rPr>
              <a:t>(P + Q)'  R	[ Without parenthesis, it means </a:t>
            </a:r>
            <a:r>
              <a:rPr lang="en-US" dirty="0" err="1">
                <a:sym typeface="Symbol" pitchFamily="18" charset="2"/>
              </a:rPr>
              <a:t>P+Q</a:t>
            </a:r>
            <a:r>
              <a:rPr lang="en-US" dirty="0">
                <a:sym typeface="Symbol" pitchFamily="18" charset="2"/>
              </a:rPr>
              <a:t>'R or P+(</a:t>
            </a:r>
            <a:r>
              <a:rPr lang="en-US" dirty="0" err="1">
                <a:sym typeface="Symbol" pitchFamily="18" charset="2"/>
              </a:rPr>
              <a:t>Q'R</a:t>
            </a:r>
            <a:r>
              <a:rPr lang="en-US" dirty="0">
                <a:sym typeface="Symbol" pitchFamily="18" charset="2"/>
              </a:rPr>
              <a:t>) 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50831" y="1992923"/>
            <a:ext cx="5723129" cy="923330"/>
            <a:chOff x="2250831" y="1992923"/>
            <a:chExt cx="5723129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3448853" y="1992923"/>
              <a:ext cx="4525107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 the difference with </a:t>
              </a:r>
              <a:r>
                <a:rPr lang="en-US" dirty="0" err="1"/>
                <a:t>CS1231</a:t>
              </a:r>
              <a:r>
                <a:rPr lang="en-US" dirty="0"/>
                <a:t>/</a:t>
              </a:r>
              <a:r>
                <a:rPr lang="en-US" dirty="0" err="1"/>
                <a:t>CS1231S</a:t>
              </a:r>
              <a:r>
                <a:rPr lang="en-US" dirty="0"/>
                <a:t>. Here in </a:t>
              </a:r>
              <a:r>
                <a:rPr lang="en-US" dirty="0" err="1"/>
                <a:t>CS2100</a:t>
              </a:r>
              <a:r>
                <a:rPr lang="en-US" dirty="0"/>
                <a:t>, AND has higher precedence than OR.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2250831" y="2543908"/>
              <a:ext cx="1178169" cy="586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63534" y="3429110"/>
            <a:ext cx="49928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Hence, A </a:t>
            </a:r>
            <a:r>
              <a:rPr lang="en-US" dirty="0">
                <a:sym typeface="Symbol" pitchFamily="18" charset="2"/>
              </a:rPr>
              <a:t> B + C is </a:t>
            </a:r>
            <a:r>
              <a:rPr lang="en-US" u="sng" dirty="0">
                <a:sym typeface="Symbol" pitchFamily="18" charset="2"/>
              </a:rPr>
              <a:t>not</a:t>
            </a:r>
            <a:r>
              <a:rPr lang="en-US" dirty="0">
                <a:sym typeface="Symbol" pitchFamily="18" charset="2"/>
              </a:rPr>
              <a:t> ambiguous in </a:t>
            </a:r>
            <a:r>
              <a:rPr lang="en-US" dirty="0" err="1">
                <a:sym typeface="Symbol" pitchFamily="18" charset="2"/>
              </a:rPr>
              <a:t>CS2100</a:t>
            </a:r>
            <a:r>
              <a:rPr lang="en-US" dirty="0">
                <a:sym typeface="Symbol" pitchFamily="18" charset="2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3482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17841</TotalTime>
  <Words>3705</Words>
  <Application>Microsoft Office PowerPoint</Application>
  <PresentationFormat>On-screen Show (4:3)</PresentationFormat>
  <Paragraphs>911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Times New Roman</vt:lpstr>
      <vt:lpstr>Wingdings</vt:lpstr>
      <vt:lpstr>Wingdings 2</vt:lpstr>
      <vt:lpstr>Clarity</vt:lpstr>
      <vt:lpstr>http://www.comp.nus.edu.sg/~cs2100/</vt:lpstr>
      <vt:lpstr>Lecture #13: Boolean Algebra</vt:lpstr>
      <vt:lpstr>1. Digital Circuits (1/2)</vt:lpstr>
      <vt:lpstr>1. Digital Circuits (2/2)</vt:lpstr>
      <vt:lpstr>2. Boolean Algebra</vt:lpstr>
      <vt:lpstr>2. Boolean Algebra: AND</vt:lpstr>
      <vt:lpstr>3. Truth Table</vt:lpstr>
      <vt:lpstr>3. Proof using Truth Table</vt:lpstr>
      <vt:lpstr>4. Precedence of Operators</vt:lpstr>
      <vt:lpstr>5. Laws of Boolean Algebra</vt:lpstr>
      <vt:lpstr>6. Duality</vt:lpstr>
      <vt:lpstr>7. Theorems</vt:lpstr>
      <vt:lpstr>7. Proving a Theorem</vt:lpstr>
      <vt:lpstr>8. Boolean Functions</vt:lpstr>
      <vt:lpstr>9. Complement Functions</vt:lpstr>
      <vt:lpstr>10. Standard Forms (1/2)</vt:lpstr>
      <vt:lpstr>10. Standard Forms (2/2)</vt:lpstr>
      <vt:lpstr>Quiz Time!</vt:lpstr>
      <vt:lpstr>11. Minterms and Maxterms (1/2)</vt:lpstr>
      <vt:lpstr>11. Minterms and Maxterms (2/2)</vt:lpstr>
      <vt:lpstr>PowerPoint Presentation</vt:lpstr>
      <vt:lpstr>12. Canonical Forms</vt:lpstr>
      <vt:lpstr>12.1 Sum-of-Minterms</vt:lpstr>
      <vt:lpstr>12.2 Product-of-Maxterms</vt:lpstr>
      <vt:lpstr>12.3 Conversion of Standard Forms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1530</cp:revision>
  <cp:lastPrinted>2017-06-30T03:15:07Z</cp:lastPrinted>
  <dcterms:created xsi:type="dcterms:W3CDTF">1998-09-05T15:03:32Z</dcterms:created>
  <dcterms:modified xsi:type="dcterms:W3CDTF">2021-09-28T12:09:26Z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