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7"/>
  </p:notesMasterIdLst>
  <p:handoutMasterIdLst>
    <p:handoutMasterId r:id="rId28"/>
  </p:handoutMasterIdLst>
  <p:sldIdLst>
    <p:sldId id="256" r:id="rId2"/>
    <p:sldId id="468" r:id="rId3"/>
    <p:sldId id="469" r:id="rId4"/>
    <p:sldId id="470" r:id="rId5"/>
    <p:sldId id="473" r:id="rId6"/>
    <p:sldId id="474" r:id="rId7"/>
    <p:sldId id="475" r:id="rId8"/>
    <p:sldId id="476" r:id="rId9"/>
    <p:sldId id="477" r:id="rId10"/>
    <p:sldId id="478" r:id="rId11"/>
    <p:sldId id="479" r:id="rId12"/>
    <p:sldId id="480" r:id="rId13"/>
    <p:sldId id="471" r:id="rId14"/>
    <p:sldId id="481" r:id="rId15"/>
    <p:sldId id="482" r:id="rId16"/>
    <p:sldId id="483" r:id="rId17"/>
    <p:sldId id="472" r:id="rId18"/>
    <p:sldId id="484" r:id="rId19"/>
    <p:sldId id="485" r:id="rId20"/>
    <p:sldId id="486" r:id="rId21"/>
    <p:sldId id="487" r:id="rId22"/>
    <p:sldId id="488" r:id="rId23"/>
    <p:sldId id="489" r:id="rId24"/>
    <p:sldId id="490" r:id="rId25"/>
    <p:sldId id="308" r:id="rId2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FFCC"/>
    <a:srgbClr val="006600"/>
    <a:srgbClr val="0000FF"/>
    <a:srgbClr val="CCFF99"/>
    <a:srgbClr val="E2FFC5"/>
    <a:srgbClr val="CCFFFF"/>
    <a:srgbClr val="FFCC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7" autoAdjust="0"/>
    <p:restoredTop sz="91625" autoAdjust="0"/>
  </p:normalViewPr>
  <p:slideViewPr>
    <p:cSldViewPr snapToGrid="0">
      <p:cViewPr varScale="1">
        <p:scale>
          <a:sx n="62" d="100"/>
          <a:sy n="62" d="100"/>
        </p:scale>
        <p:origin x="84" y="9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2/15/2021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205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28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56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67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52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04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313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58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26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8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18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465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2705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408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153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94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95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50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31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16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</a:t>
            </a:r>
            <a:r>
              <a:rPr lang="en-US" sz="2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14</a:t>
            </a:r>
            <a:endParaRPr lang="en-US" sz="28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Logic Circuits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3. Universal Gates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457200" y="1549831"/>
            <a:ext cx="8229600" cy="4581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AND/OR/NOT gates are sufficient for building any Boolean function.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We call the set {AND, OR, NOT} a </a:t>
            </a:r>
            <a:r>
              <a:rPr lang="en-US" dirty="0" smtClean="0">
                <a:solidFill>
                  <a:srgbClr val="800000"/>
                </a:solidFill>
              </a:rPr>
              <a:t>complete set of logic</a:t>
            </a:r>
            <a:r>
              <a:rPr lang="en-US" dirty="0" smtClean="0"/>
              <a:t>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However, other gates are also used: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Usefulness (</a:t>
            </a:r>
            <a:r>
              <a:rPr lang="en-US" dirty="0" err="1" smtClean="0">
                <a:sym typeface="Symbol" pitchFamily="18" charset="2"/>
              </a:rPr>
              <a:t>eg</a:t>
            </a:r>
            <a:r>
              <a:rPr lang="en-US" dirty="0" smtClean="0">
                <a:sym typeface="Symbol" pitchFamily="18" charset="2"/>
              </a:rPr>
              <a:t>: XOR gate for parity bit generation)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Economical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Self-sufficient (</a:t>
            </a:r>
            <a:r>
              <a:rPr lang="en-US" dirty="0" err="1" smtClean="0">
                <a:sym typeface="Symbol" pitchFamily="18" charset="2"/>
              </a:rPr>
              <a:t>eg</a:t>
            </a:r>
            <a:r>
              <a:rPr lang="en-US" dirty="0" smtClean="0">
                <a:sym typeface="Symbol" pitchFamily="18" charset="2"/>
              </a:rPr>
              <a:t>: NAND/NOR gates)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305233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3.1 Universal Gates: NAND Gate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CC"/>
                </a:solidFill>
              </a:rPr>
              <a:t>{NAND} </a:t>
            </a:r>
            <a:r>
              <a:rPr lang="en-US" dirty="0" smtClean="0"/>
              <a:t>is a complete set of logic.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Proof: Implement NOT/AND/OR using only NAND gates.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371600" y="2590800"/>
            <a:ext cx="2667000" cy="533400"/>
            <a:chOff x="1824" y="2461"/>
            <a:chExt cx="1680" cy="336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2016" y="2640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2256" y="2736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2880" y="2626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1824" y="2496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3216" y="2496"/>
              <a:ext cx="2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x'</a:t>
              </a:r>
              <a:endParaRPr lang="en-GB" sz="1600"/>
            </a:p>
          </p:txBody>
        </p:sp>
        <p:grpSp>
          <p:nvGrpSpPr>
            <p:cNvPr id="16" name="Group 10"/>
            <p:cNvGrpSpPr>
              <a:grpSpLocks/>
            </p:cNvGrpSpPr>
            <p:nvPr/>
          </p:nvGrpSpPr>
          <p:grpSpPr bwMode="auto">
            <a:xfrm>
              <a:off x="2400" y="2461"/>
              <a:ext cx="480" cy="336"/>
              <a:chOff x="2976" y="2736"/>
              <a:chExt cx="359" cy="240"/>
            </a:xfrm>
          </p:grpSpPr>
          <p:sp>
            <p:nvSpPr>
              <p:cNvPr id="20" name="AutoShape 11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" name="Oval 12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2256" y="2544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V="1">
              <a:off x="2256" y="2544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2218" y="2614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572000" y="2667000"/>
            <a:ext cx="4191000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>
                <a:solidFill>
                  <a:srgbClr val="800000"/>
                </a:solidFill>
              </a:rPr>
              <a:t>(x∙x)' = x'</a:t>
            </a:r>
            <a:r>
              <a:rPr lang="en-GB" sz="2000" b="1"/>
              <a:t>   </a:t>
            </a:r>
            <a:r>
              <a:rPr lang="en-GB" sz="2000"/>
              <a:t>(idempotency)</a:t>
            </a:r>
            <a:endParaRPr lang="en-GB" sz="2400">
              <a:latin typeface="Times New Roman" pitchFamily="18" charset="0"/>
            </a:endParaRPr>
          </a:p>
        </p:txBody>
      </p:sp>
      <p:grpSp>
        <p:nvGrpSpPr>
          <p:cNvPr id="23" name="Group 17"/>
          <p:cNvGrpSpPr>
            <a:grpSpLocks/>
          </p:cNvGrpSpPr>
          <p:nvPr/>
        </p:nvGrpSpPr>
        <p:grpSpPr bwMode="auto">
          <a:xfrm>
            <a:off x="685800" y="3429000"/>
            <a:ext cx="3810000" cy="823913"/>
            <a:chOff x="912" y="1296"/>
            <a:chExt cx="2400" cy="519"/>
          </a:xfrm>
        </p:grpSpPr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1776" y="161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2016" y="171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2640" y="1605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912" y="1392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2976" y="1475"/>
              <a:ext cx="33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x∙y</a:t>
              </a:r>
              <a:endParaRPr lang="en-GB" sz="1600"/>
            </a:p>
          </p:txBody>
        </p:sp>
        <p:grpSp>
          <p:nvGrpSpPr>
            <p:cNvPr id="29" name="Group 23"/>
            <p:cNvGrpSpPr>
              <a:grpSpLocks/>
            </p:cNvGrpSpPr>
            <p:nvPr/>
          </p:nvGrpSpPr>
          <p:grpSpPr bwMode="auto">
            <a:xfrm>
              <a:off x="2160" y="1440"/>
              <a:ext cx="480" cy="336"/>
              <a:chOff x="2976" y="2736"/>
              <a:chExt cx="359" cy="240"/>
            </a:xfrm>
          </p:grpSpPr>
          <p:sp>
            <p:nvSpPr>
              <p:cNvPr id="40" name="AutoShape 24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2" name="Oval 25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2016" y="152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 flipV="1">
              <a:off x="2016" y="152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28"/>
            <p:cNvSpPr>
              <a:spLocks noChangeArrowheads="1"/>
            </p:cNvSpPr>
            <p:nvPr/>
          </p:nvSpPr>
          <p:spPr bwMode="auto">
            <a:xfrm>
              <a:off x="1978" y="1593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33" name="Group 29"/>
            <p:cNvGrpSpPr>
              <a:grpSpLocks/>
            </p:cNvGrpSpPr>
            <p:nvPr/>
          </p:nvGrpSpPr>
          <p:grpSpPr bwMode="auto">
            <a:xfrm>
              <a:off x="1296" y="1440"/>
              <a:ext cx="480" cy="336"/>
              <a:chOff x="2976" y="2736"/>
              <a:chExt cx="359" cy="240"/>
            </a:xfrm>
          </p:grpSpPr>
          <p:sp>
            <p:nvSpPr>
              <p:cNvPr id="38" name="AutoShape 30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9" name="Oval 31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1104" y="1523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1104" y="1715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912" y="1584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600"/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1680" y="1296"/>
              <a:ext cx="43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(x∙y)'</a:t>
              </a:r>
              <a:endParaRPr lang="en-GB" sz="1600"/>
            </a:p>
          </p:txBody>
        </p:sp>
      </p:grp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4572000" y="3657600"/>
            <a:ext cx="419100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dirty="0">
                <a:solidFill>
                  <a:srgbClr val="800000"/>
                </a:solidFill>
              </a:rPr>
              <a:t>((</a:t>
            </a:r>
            <a:r>
              <a:rPr lang="en-GB" dirty="0" err="1">
                <a:solidFill>
                  <a:srgbClr val="800000"/>
                </a:solidFill>
              </a:rPr>
              <a:t>x∙y</a:t>
            </a:r>
            <a:r>
              <a:rPr lang="en-GB" dirty="0">
                <a:solidFill>
                  <a:srgbClr val="800000"/>
                </a:solidFill>
              </a:rPr>
              <a:t>)'∙(</a:t>
            </a:r>
            <a:r>
              <a:rPr lang="en-GB" dirty="0" err="1">
                <a:solidFill>
                  <a:srgbClr val="800000"/>
                </a:solidFill>
              </a:rPr>
              <a:t>x∙y</a:t>
            </a:r>
            <a:r>
              <a:rPr lang="en-GB" dirty="0">
                <a:solidFill>
                  <a:srgbClr val="800000"/>
                </a:solidFill>
              </a:rPr>
              <a:t>)')' = ((</a:t>
            </a:r>
            <a:r>
              <a:rPr lang="en-GB" dirty="0" err="1">
                <a:solidFill>
                  <a:srgbClr val="800000"/>
                </a:solidFill>
              </a:rPr>
              <a:t>x∙y</a:t>
            </a:r>
            <a:r>
              <a:rPr lang="en-GB" dirty="0">
                <a:solidFill>
                  <a:srgbClr val="800000"/>
                </a:solidFill>
              </a:rPr>
              <a:t>)')'</a:t>
            </a:r>
            <a:r>
              <a:rPr lang="en-GB" dirty="0"/>
              <a:t>   (</a:t>
            </a:r>
            <a:r>
              <a:rPr lang="en-GB" dirty="0" err="1"/>
              <a:t>idempotency</a:t>
            </a:r>
            <a:r>
              <a:rPr lang="en-GB" dirty="0"/>
              <a:t>)</a:t>
            </a:r>
          </a:p>
          <a:p>
            <a:pPr eaLnBrk="0" hangingPunct="0"/>
            <a:r>
              <a:rPr lang="en-GB" dirty="0"/>
              <a:t>                     </a:t>
            </a:r>
            <a:r>
              <a:rPr lang="en-GB" dirty="0">
                <a:solidFill>
                  <a:srgbClr val="800000"/>
                </a:solidFill>
              </a:rPr>
              <a:t>= </a:t>
            </a:r>
            <a:r>
              <a:rPr lang="en-GB" dirty="0" err="1">
                <a:solidFill>
                  <a:srgbClr val="800000"/>
                </a:solidFill>
              </a:rPr>
              <a:t>x∙y</a:t>
            </a:r>
            <a:r>
              <a:rPr lang="en-GB" dirty="0">
                <a:solidFill>
                  <a:srgbClr val="800000"/>
                </a:solidFill>
              </a:rPr>
              <a:t>   </a:t>
            </a:r>
            <a:r>
              <a:rPr lang="en-GB" dirty="0"/>
              <a:t>      (involution)</a:t>
            </a:r>
          </a:p>
        </p:txBody>
      </p:sp>
      <p:grpSp>
        <p:nvGrpSpPr>
          <p:cNvPr id="44" name="Group 37"/>
          <p:cNvGrpSpPr>
            <a:grpSpLocks/>
          </p:cNvGrpSpPr>
          <p:nvPr/>
        </p:nvGrpSpPr>
        <p:grpSpPr bwMode="auto">
          <a:xfrm>
            <a:off x="533400" y="4495800"/>
            <a:ext cx="3908425" cy="1585913"/>
            <a:chOff x="864" y="2592"/>
            <a:chExt cx="2462" cy="999"/>
          </a:xfrm>
        </p:grpSpPr>
        <p:sp>
          <p:nvSpPr>
            <p:cNvPr id="45" name="Line 38"/>
            <p:cNvSpPr>
              <a:spLocks noChangeShapeType="1"/>
            </p:cNvSpPr>
            <p:nvPr/>
          </p:nvSpPr>
          <p:spPr bwMode="auto">
            <a:xfrm>
              <a:off x="1056" y="281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39"/>
            <p:cNvSpPr>
              <a:spLocks noChangeShapeType="1"/>
            </p:cNvSpPr>
            <p:nvPr/>
          </p:nvSpPr>
          <p:spPr bwMode="auto">
            <a:xfrm>
              <a:off x="1296" y="291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>
              <a:off x="2736" y="3072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41"/>
            <p:cNvSpPr txBox="1">
              <a:spLocks noChangeArrowheads="1"/>
            </p:cNvSpPr>
            <p:nvPr/>
          </p:nvSpPr>
          <p:spPr bwMode="auto">
            <a:xfrm>
              <a:off x="864" y="2688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49" name="Text Box 42"/>
            <p:cNvSpPr txBox="1">
              <a:spLocks noChangeArrowheads="1"/>
            </p:cNvSpPr>
            <p:nvPr/>
          </p:nvSpPr>
          <p:spPr bwMode="auto">
            <a:xfrm>
              <a:off x="2942" y="2942"/>
              <a:ext cx="38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x+y</a:t>
              </a:r>
              <a:endParaRPr lang="en-GB" sz="1600"/>
            </a:p>
          </p:txBody>
        </p:sp>
        <p:grpSp>
          <p:nvGrpSpPr>
            <p:cNvPr id="50" name="Group 43"/>
            <p:cNvGrpSpPr>
              <a:grpSpLocks/>
            </p:cNvGrpSpPr>
            <p:nvPr/>
          </p:nvGrpSpPr>
          <p:grpSpPr bwMode="auto">
            <a:xfrm>
              <a:off x="1440" y="2640"/>
              <a:ext cx="480" cy="336"/>
              <a:chOff x="2976" y="2736"/>
              <a:chExt cx="359" cy="240"/>
            </a:xfrm>
          </p:grpSpPr>
          <p:sp>
            <p:nvSpPr>
              <p:cNvPr id="74" name="AutoShape 44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5" name="Oval 45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1296" y="272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47"/>
            <p:cNvSpPr>
              <a:spLocks noChangeShapeType="1"/>
            </p:cNvSpPr>
            <p:nvPr/>
          </p:nvSpPr>
          <p:spPr bwMode="auto">
            <a:xfrm flipV="1">
              <a:off x="1296" y="272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48"/>
            <p:cNvSpPr>
              <a:spLocks noChangeArrowheads="1"/>
            </p:cNvSpPr>
            <p:nvPr/>
          </p:nvSpPr>
          <p:spPr bwMode="auto">
            <a:xfrm>
              <a:off x="1258" y="2793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54" name="Group 49"/>
            <p:cNvGrpSpPr>
              <a:grpSpLocks/>
            </p:cNvGrpSpPr>
            <p:nvPr/>
          </p:nvGrpSpPr>
          <p:grpSpPr bwMode="auto">
            <a:xfrm>
              <a:off x="2256" y="2914"/>
              <a:ext cx="480" cy="336"/>
              <a:chOff x="2976" y="2736"/>
              <a:chExt cx="359" cy="240"/>
            </a:xfrm>
          </p:grpSpPr>
          <p:sp>
            <p:nvSpPr>
              <p:cNvPr id="72" name="AutoShape 50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3" name="Oval 51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55" name="Line 52"/>
            <p:cNvSpPr>
              <a:spLocks noChangeShapeType="1"/>
            </p:cNvSpPr>
            <p:nvPr/>
          </p:nvSpPr>
          <p:spPr bwMode="auto">
            <a:xfrm>
              <a:off x="2064" y="2997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>
              <a:off x="2064" y="3189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54"/>
            <p:cNvSpPr txBox="1">
              <a:spLocks noChangeArrowheads="1"/>
            </p:cNvSpPr>
            <p:nvPr/>
          </p:nvSpPr>
          <p:spPr bwMode="auto">
            <a:xfrm>
              <a:off x="864" y="3264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600"/>
            </a:p>
          </p:txBody>
        </p:sp>
        <p:sp>
          <p:nvSpPr>
            <p:cNvPr id="58" name="Line 55"/>
            <p:cNvSpPr>
              <a:spLocks noChangeShapeType="1"/>
            </p:cNvSpPr>
            <p:nvPr/>
          </p:nvSpPr>
          <p:spPr bwMode="auto">
            <a:xfrm>
              <a:off x="1056" y="3395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56"/>
            <p:cNvSpPr>
              <a:spLocks noChangeShapeType="1"/>
            </p:cNvSpPr>
            <p:nvPr/>
          </p:nvSpPr>
          <p:spPr bwMode="auto">
            <a:xfrm>
              <a:off x="1296" y="3491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" name="Group 57"/>
            <p:cNvGrpSpPr>
              <a:grpSpLocks/>
            </p:cNvGrpSpPr>
            <p:nvPr/>
          </p:nvGrpSpPr>
          <p:grpSpPr bwMode="auto">
            <a:xfrm>
              <a:off x="1440" y="3216"/>
              <a:ext cx="480" cy="336"/>
              <a:chOff x="2976" y="2736"/>
              <a:chExt cx="359" cy="240"/>
            </a:xfrm>
          </p:grpSpPr>
          <p:sp>
            <p:nvSpPr>
              <p:cNvPr id="70" name="AutoShape 58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" name="Oval 59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>
              <a:off x="1296" y="3299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 flipV="1">
              <a:off x="1296" y="3299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1258" y="3369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>
              <a:off x="1920" y="280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1920" y="3381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>
              <a:off x="2064" y="2805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>
              <a:off x="2064" y="3189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Text Box 67"/>
            <p:cNvSpPr txBox="1">
              <a:spLocks noChangeArrowheads="1"/>
            </p:cNvSpPr>
            <p:nvPr/>
          </p:nvSpPr>
          <p:spPr bwMode="auto">
            <a:xfrm>
              <a:off x="1920" y="2592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x'</a:t>
              </a:r>
              <a:endParaRPr lang="en-GB" sz="1600"/>
            </a:p>
          </p:txBody>
        </p:sp>
        <p:sp>
          <p:nvSpPr>
            <p:cNvPr id="69" name="Text Box 68"/>
            <p:cNvSpPr txBox="1">
              <a:spLocks noChangeArrowheads="1"/>
            </p:cNvSpPr>
            <p:nvPr/>
          </p:nvSpPr>
          <p:spPr bwMode="auto">
            <a:xfrm>
              <a:off x="1920" y="3360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y'</a:t>
              </a:r>
              <a:endParaRPr lang="en-GB" sz="1600"/>
            </a:p>
          </p:txBody>
        </p:sp>
      </p:grpSp>
      <p:sp>
        <p:nvSpPr>
          <p:cNvPr id="76" name="Text Box 69"/>
          <p:cNvSpPr txBox="1">
            <a:spLocks noChangeArrowheads="1"/>
          </p:cNvSpPr>
          <p:nvPr/>
        </p:nvSpPr>
        <p:spPr bwMode="auto">
          <a:xfrm>
            <a:off x="4572000" y="4876800"/>
            <a:ext cx="4191000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dirty="0">
                <a:solidFill>
                  <a:srgbClr val="800000"/>
                </a:solidFill>
              </a:rPr>
              <a:t>((</a:t>
            </a:r>
            <a:r>
              <a:rPr lang="en-GB" dirty="0" err="1">
                <a:solidFill>
                  <a:srgbClr val="800000"/>
                </a:solidFill>
              </a:rPr>
              <a:t>x∙x</a:t>
            </a:r>
            <a:r>
              <a:rPr lang="en-GB" dirty="0">
                <a:solidFill>
                  <a:srgbClr val="800000"/>
                </a:solidFill>
              </a:rPr>
              <a:t>)'∙(</a:t>
            </a:r>
            <a:r>
              <a:rPr lang="en-GB" dirty="0" err="1">
                <a:solidFill>
                  <a:srgbClr val="800000"/>
                </a:solidFill>
              </a:rPr>
              <a:t>y∙y</a:t>
            </a:r>
            <a:r>
              <a:rPr lang="en-GB" dirty="0">
                <a:solidFill>
                  <a:srgbClr val="800000"/>
                </a:solidFill>
              </a:rPr>
              <a:t>)')' = (</a:t>
            </a:r>
            <a:r>
              <a:rPr lang="en-GB" dirty="0" err="1">
                <a:solidFill>
                  <a:srgbClr val="800000"/>
                </a:solidFill>
              </a:rPr>
              <a:t>x'∙y</a:t>
            </a:r>
            <a:r>
              <a:rPr lang="en-GB" dirty="0">
                <a:solidFill>
                  <a:srgbClr val="800000"/>
                </a:solidFill>
              </a:rPr>
              <a:t>')'</a:t>
            </a:r>
            <a:r>
              <a:rPr lang="en-GB" dirty="0"/>
              <a:t>      (</a:t>
            </a:r>
            <a:r>
              <a:rPr lang="en-GB" dirty="0" err="1"/>
              <a:t>idempotency</a:t>
            </a:r>
            <a:r>
              <a:rPr lang="en-GB" dirty="0"/>
              <a:t>)</a:t>
            </a:r>
          </a:p>
          <a:p>
            <a:pPr eaLnBrk="0" hangingPunct="0"/>
            <a:r>
              <a:rPr lang="en-GB" dirty="0">
                <a:solidFill>
                  <a:srgbClr val="800000"/>
                </a:solidFill>
              </a:rPr>
              <a:t>                    = (x')'+(y')'</a:t>
            </a:r>
            <a:r>
              <a:rPr lang="en-GB" dirty="0"/>
              <a:t>  (</a:t>
            </a:r>
            <a:r>
              <a:rPr lang="en-GB" dirty="0" err="1"/>
              <a:t>DeMorgan</a:t>
            </a:r>
            <a:r>
              <a:rPr lang="en-GB" dirty="0"/>
              <a:t>)</a:t>
            </a:r>
          </a:p>
          <a:p>
            <a:pPr eaLnBrk="0" hangingPunct="0"/>
            <a:r>
              <a:rPr lang="en-GB" dirty="0"/>
              <a:t>                    </a:t>
            </a:r>
            <a:r>
              <a:rPr lang="en-GB" dirty="0">
                <a:solidFill>
                  <a:srgbClr val="800000"/>
                </a:solidFill>
              </a:rPr>
              <a:t>= </a:t>
            </a:r>
            <a:r>
              <a:rPr lang="en-GB" dirty="0" err="1">
                <a:solidFill>
                  <a:srgbClr val="800000"/>
                </a:solidFill>
              </a:rPr>
              <a:t>x+y</a:t>
            </a:r>
            <a:r>
              <a:rPr lang="en-GB" dirty="0"/>
              <a:t>          (involution)</a:t>
            </a:r>
          </a:p>
        </p:txBody>
      </p:sp>
    </p:spTree>
    <p:extLst>
      <p:ext uri="{BB962C8B-B14F-4D97-AF65-F5344CB8AC3E}">
        <p14:creationId xmlns:p14="http://schemas.microsoft.com/office/powerpoint/2010/main" val="19715421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3" grpId="0" animBg="1"/>
      <p:bldP spid="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3.2 Universal Gates: NOR Gate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77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CC"/>
                </a:solidFill>
              </a:rPr>
              <a:t>{NOR} </a:t>
            </a:r>
            <a:r>
              <a:rPr lang="en-US" dirty="0" smtClean="0"/>
              <a:t>is a complete set of logic.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Proof: Implement NOT/AND/OR using only NOR gates.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78" name="Text Box 16"/>
          <p:cNvSpPr txBox="1">
            <a:spLocks noChangeArrowheads="1"/>
          </p:cNvSpPr>
          <p:nvPr/>
        </p:nvSpPr>
        <p:spPr bwMode="auto">
          <a:xfrm>
            <a:off x="4572000" y="2667000"/>
            <a:ext cx="4191000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dirty="0">
                <a:solidFill>
                  <a:srgbClr val="800000"/>
                </a:solidFill>
              </a:rPr>
              <a:t>(</a:t>
            </a:r>
            <a:r>
              <a:rPr lang="en-GB" sz="2000" dirty="0" err="1">
                <a:solidFill>
                  <a:srgbClr val="800000"/>
                </a:solidFill>
              </a:rPr>
              <a:t>x+x</a:t>
            </a:r>
            <a:r>
              <a:rPr lang="en-GB" sz="2000" dirty="0">
                <a:solidFill>
                  <a:srgbClr val="800000"/>
                </a:solidFill>
              </a:rPr>
              <a:t>)' = x'</a:t>
            </a:r>
            <a:r>
              <a:rPr lang="en-GB" sz="2000" b="1" dirty="0"/>
              <a:t>   </a:t>
            </a:r>
            <a:r>
              <a:rPr lang="en-GB" sz="2000" dirty="0"/>
              <a:t>(</a:t>
            </a:r>
            <a:r>
              <a:rPr lang="en-GB" sz="2000" dirty="0" err="1"/>
              <a:t>idempotency</a:t>
            </a:r>
            <a:r>
              <a:rPr lang="en-GB" sz="2000" dirty="0"/>
              <a:t>)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79" name="Text Box 36"/>
          <p:cNvSpPr txBox="1">
            <a:spLocks noChangeArrowheads="1"/>
          </p:cNvSpPr>
          <p:nvPr/>
        </p:nvSpPr>
        <p:spPr bwMode="auto">
          <a:xfrm>
            <a:off x="4572000" y="5105400"/>
            <a:ext cx="419100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dirty="0">
                <a:solidFill>
                  <a:srgbClr val="800000"/>
                </a:solidFill>
              </a:rPr>
              <a:t>((</a:t>
            </a:r>
            <a:r>
              <a:rPr lang="en-GB" dirty="0" err="1">
                <a:solidFill>
                  <a:srgbClr val="800000"/>
                </a:solidFill>
              </a:rPr>
              <a:t>x+y</a:t>
            </a:r>
            <a:r>
              <a:rPr lang="en-GB" dirty="0">
                <a:solidFill>
                  <a:srgbClr val="800000"/>
                </a:solidFill>
              </a:rPr>
              <a:t>)'+(</a:t>
            </a:r>
            <a:r>
              <a:rPr lang="en-GB" dirty="0" err="1">
                <a:solidFill>
                  <a:srgbClr val="800000"/>
                </a:solidFill>
              </a:rPr>
              <a:t>x+y</a:t>
            </a:r>
            <a:r>
              <a:rPr lang="en-GB" dirty="0">
                <a:solidFill>
                  <a:srgbClr val="800000"/>
                </a:solidFill>
              </a:rPr>
              <a:t>)')' = ((</a:t>
            </a:r>
            <a:r>
              <a:rPr lang="en-GB" dirty="0" err="1">
                <a:solidFill>
                  <a:srgbClr val="800000"/>
                </a:solidFill>
              </a:rPr>
              <a:t>x+y</a:t>
            </a:r>
            <a:r>
              <a:rPr lang="en-GB" dirty="0">
                <a:solidFill>
                  <a:srgbClr val="800000"/>
                </a:solidFill>
              </a:rPr>
              <a:t>)')'</a:t>
            </a:r>
            <a:r>
              <a:rPr lang="en-GB" dirty="0"/>
              <a:t> (</a:t>
            </a:r>
            <a:r>
              <a:rPr lang="en-GB" dirty="0" err="1"/>
              <a:t>idempotency</a:t>
            </a:r>
            <a:r>
              <a:rPr lang="en-GB" dirty="0"/>
              <a:t>)</a:t>
            </a:r>
          </a:p>
          <a:p>
            <a:pPr eaLnBrk="0" hangingPunct="0"/>
            <a:r>
              <a:rPr lang="en-GB" dirty="0"/>
              <a:t>                        </a:t>
            </a:r>
            <a:r>
              <a:rPr lang="en-GB" dirty="0">
                <a:solidFill>
                  <a:srgbClr val="800000"/>
                </a:solidFill>
              </a:rPr>
              <a:t>= </a:t>
            </a:r>
            <a:r>
              <a:rPr lang="en-GB" dirty="0" err="1">
                <a:solidFill>
                  <a:srgbClr val="800000"/>
                </a:solidFill>
              </a:rPr>
              <a:t>x+y</a:t>
            </a:r>
            <a:r>
              <a:rPr lang="en-GB" dirty="0">
                <a:solidFill>
                  <a:srgbClr val="800000"/>
                </a:solidFill>
              </a:rPr>
              <a:t>   </a:t>
            </a:r>
            <a:r>
              <a:rPr lang="en-GB" dirty="0"/>
              <a:t>    (involution)</a:t>
            </a:r>
          </a:p>
        </p:txBody>
      </p:sp>
      <p:sp>
        <p:nvSpPr>
          <p:cNvPr id="80" name="Text Box 69"/>
          <p:cNvSpPr txBox="1">
            <a:spLocks noChangeArrowheads="1"/>
          </p:cNvSpPr>
          <p:nvPr/>
        </p:nvSpPr>
        <p:spPr bwMode="auto">
          <a:xfrm>
            <a:off x="4572000" y="3657600"/>
            <a:ext cx="4191000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dirty="0">
                <a:solidFill>
                  <a:srgbClr val="800000"/>
                </a:solidFill>
              </a:rPr>
              <a:t>((</a:t>
            </a:r>
            <a:r>
              <a:rPr lang="en-GB" dirty="0" err="1">
                <a:solidFill>
                  <a:srgbClr val="800000"/>
                </a:solidFill>
              </a:rPr>
              <a:t>x+x</a:t>
            </a:r>
            <a:r>
              <a:rPr lang="en-GB" dirty="0">
                <a:solidFill>
                  <a:srgbClr val="800000"/>
                </a:solidFill>
              </a:rPr>
              <a:t>)'+(</a:t>
            </a:r>
            <a:r>
              <a:rPr lang="en-GB" dirty="0" err="1">
                <a:solidFill>
                  <a:srgbClr val="800000"/>
                </a:solidFill>
              </a:rPr>
              <a:t>y+y</a:t>
            </a:r>
            <a:r>
              <a:rPr lang="en-GB" dirty="0">
                <a:solidFill>
                  <a:srgbClr val="800000"/>
                </a:solidFill>
              </a:rPr>
              <a:t>)')' = (</a:t>
            </a:r>
            <a:r>
              <a:rPr lang="en-GB" dirty="0" err="1">
                <a:solidFill>
                  <a:srgbClr val="800000"/>
                </a:solidFill>
              </a:rPr>
              <a:t>x'+y</a:t>
            </a:r>
            <a:r>
              <a:rPr lang="en-GB" dirty="0">
                <a:solidFill>
                  <a:srgbClr val="800000"/>
                </a:solidFill>
              </a:rPr>
              <a:t>')'</a:t>
            </a:r>
            <a:r>
              <a:rPr lang="en-GB" dirty="0"/>
              <a:t>  (idempotency)</a:t>
            </a:r>
          </a:p>
          <a:p>
            <a:pPr eaLnBrk="0" hangingPunct="0"/>
            <a:r>
              <a:rPr lang="en-GB" dirty="0">
                <a:solidFill>
                  <a:srgbClr val="800000"/>
                </a:solidFill>
              </a:rPr>
              <a:t>                    = (x')'∙(y')'</a:t>
            </a:r>
            <a:r>
              <a:rPr lang="en-GB" dirty="0"/>
              <a:t>    (</a:t>
            </a:r>
            <a:r>
              <a:rPr lang="en-GB" dirty="0" err="1"/>
              <a:t>DeMorgan</a:t>
            </a:r>
            <a:r>
              <a:rPr lang="en-GB" dirty="0"/>
              <a:t>)</a:t>
            </a:r>
          </a:p>
          <a:p>
            <a:pPr eaLnBrk="0" hangingPunct="0"/>
            <a:r>
              <a:rPr lang="en-GB" dirty="0"/>
              <a:t>                    </a:t>
            </a:r>
            <a:r>
              <a:rPr lang="en-GB" dirty="0">
                <a:solidFill>
                  <a:srgbClr val="800000"/>
                </a:solidFill>
              </a:rPr>
              <a:t>= </a:t>
            </a:r>
            <a:r>
              <a:rPr lang="en-GB" dirty="0" err="1">
                <a:solidFill>
                  <a:srgbClr val="800000"/>
                </a:solidFill>
              </a:rPr>
              <a:t>x∙y</a:t>
            </a:r>
            <a:r>
              <a:rPr lang="en-GB" dirty="0"/>
              <a:t>            (involution)</a:t>
            </a:r>
          </a:p>
        </p:txBody>
      </p:sp>
      <p:grpSp>
        <p:nvGrpSpPr>
          <p:cNvPr id="81" name="Group 70"/>
          <p:cNvGrpSpPr>
            <a:grpSpLocks/>
          </p:cNvGrpSpPr>
          <p:nvPr/>
        </p:nvGrpSpPr>
        <p:grpSpPr bwMode="auto">
          <a:xfrm>
            <a:off x="1295400" y="2590800"/>
            <a:ext cx="2667000" cy="533400"/>
            <a:chOff x="2016" y="2448"/>
            <a:chExt cx="1680" cy="33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208" y="2627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448" y="272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3072" y="2613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Text Box 74"/>
            <p:cNvSpPr txBox="1">
              <a:spLocks noChangeArrowheads="1"/>
            </p:cNvSpPr>
            <p:nvPr/>
          </p:nvSpPr>
          <p:spPr bwMode="auto">
            <a:xfrm>
              <a:off x="2016" y="2483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86" name="Text Box 75"/>
            <p:cNvSpPr txBox="1">
              <a:spLocks noChangeArrowheads="1"/>
            </p:cNvSpPr>
            <p:nvPr/>
          </p:nvSpPr>
          <p:spPr bwMode="auto">
            <a:xfrm>
              <a:off x="3408" y="2483"/>
              <a:ext cx="2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x'</a:t>
              </a:r>
              <a:endParaRPr lang="en-GB" sz="1600"/>
            </a:p>
          </p:txBody>
        </p:sp>
        <p:sp>
          <p:nvSpPr>
            <p:cNvPr id="87" name="Line 76"/>
            <p:cNvSpPr>
              <a:spLocks noChangeShapeType="1"/>
            </p:cNvSpPr>
            <p:nvPr/>
          </p:nvSpPr>
          <p:spPr bwMode="auto">
            <a:xfrm>
              <a:off x="2448" y="2531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77"/>
            <p:cNvSpPr>
              <a:spLocks noChangeShapeType="1"/>
            </p:cNvSpPr>
            <p:nvPr/>
          </p:nvSpPr>
          <p:spPr bwMode="auto">
            <a:xfrm flipV="1">
              <a:off x="2448" y="2531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78"/>
            <p:cNvSpPr>
              <a:spLocks noChangeArrowheads="1"/>
            </p:cNvSpPr>
            <p:nvPr/>
          </p:nvSpPr>
          <p:spPr bwMode="auto">
            <a:xfrm>
              <a:off x="2410" y="2601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90" name="Group 79"/>
            <p:cNvGrpSpPr>
              <a:grpSpLocks/>
            </p:cNvGrpSpPr>
            <p:nvPr/>
          </p:nvGrpSpPr>
          <p:grpSpPr bwMode="auto">
            <a:xfrm>
              <a:off x="2572" y="2448"/>
              <a:ext cx="500" cy="336"/>
              <a:chOff x="2955" y="3168"/>
              <a:chExt cx="360" cy="240"/>
            </a:xfrm>
          </p:grpSpPr>
          <p:grpSp>
            <p:nvGrpSpPr>
              <p:cNvPr id="91" name="Group 80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93" name="Freeform 81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Line 82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" name="Line 83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Freeform 84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" name="Freeform 85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2" name="Oval 86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98" name="Group 87"/>
          <p:cNvGrpSpPr>
            <a:grpSpLocks/>
          </p:cNvGrpSpPr>
          <p:nvPr/>
        </p:nvGrpSpPr>
        <p:grpSpPr bwMode="auto">
          <a:xfrm>
            <a:off x="533400" y="3352800"/>
            <a:ext cx="3962400" cy="1585913"/>
            <a:chOff x="912" y="1296"/>
            <a:chExt cx="2496" cy="999"/>
          </a:xfrm>
        </p:grpSpPr>
        <p:sp>
          <p:nvSpPr>
            <p:cNvPr id="99" name="Line 88"/>
            <p:cNvSpPr>
              <a:spLocks noChangeShapeType="1"/>
            </p:cNvSpPr>
            <p:nvPr/>
          </p:nvSpPr>
          <p:spPr bwMode="auto">
            <a:xfrm>
              <a:off x="1104" y="1523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89"/>
            <p:cNvSpPr>
              <a:spLocks noChangeShapeType="1"/>
            </p:cNvSpPr>
            <p:nvPr/>
          </p:nvSpPr>
          <p:spPr bwMode="auto">
            <a:xfrm>
              <a:off x="1344" y="1619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90"/>
            <p:cNvSpPr>
              <a:spLocks noChangeShapeType="1"/>
            </p:cNvSpPr>
            <p:nvPr/>
          </p:nvSpPr>
          <p:spPr bwMode="auto">
            <a:xfrm>
              <a:off x="2784" y="1789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Text Box 91"/>
            <p:cNvSpPr txBox="1">
              <a:spLocks noChangeArrowheads="1"/>
            </p:cNvSpPr>
            <p:nvPr/>
          </p:nvSpPr>
          <p:spPr bwMode="auto">
            <a:xfrm>
              <a:off x="912" y="1392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103" name="Text Box 92"/>
            <p:cNvSpPr txBox="1">
              <a:spLocks noChangeArrowheads="1"/>
            </p:cNvSpPr>
            <p:nvPr/>
          </p:nvSpPr>
          <p:spPr bwMode="auto">
            <a:xfrm>
              <a:off x="3024" y="1666"/>
              <a:ext cx="38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x∙y</a:t>
              </a:r>
              <a:endParaRPr lang="en-GB" sz="1600"/>
            </a:p>
          </p:txBody>
        </p:sp>
        <p:sp>
          <p:nvSpPr>
            <p:cNvPr id="104" name="Line 93"/>
            <p:cNvSpPr>
              <a:spLocks noChangeShapeType="1"/>
            </p:cNvSpPr>
            <p:nvPr/>
          </p:nvSpPr>
          <p:spPr bwMode="auto">
            <a:xfrm>
              <a:off x="1344" y="1427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94"/>
            <p:cNvSpPr>
              <a:spLocks noChangeShapeType="1"/>
            </p:cNvSpPr>
            <p:nvPr/>
          </p:nvSpPr>
          <p:spPr bwMode="auto">
            <a:xfrm flipV="1">
              <a:off x="1344" y="1427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Oval 95"/>
            <p:cNvSpPr>
              <a:spLocks noChangeArrowheads="1"/>
            </p:cNvSpPr>
            <p:nvPr/>
          </p:nvSpPr>
          <p:spPr bwMode="auto">
            <a:xfrm>
              <a:off x="1306" y="1497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7" name="Line 96"/>
            <p:cNvSpPr>
              <a:spLocks noChangeShapeType="1"/>
            </p:cNvSpPr>
            <p:nvPr/>
          </p:nvSpPr>
          <p:spPr bwMode="auto">
            <a:xfrm>
              <a:off x="2112" y="1701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97"/>
            <p:cNvSpPr>
              <a:spLocks noChangeShapeType="1"/>
            </p:cNvSpPr>
            <p:nvPr/>
          </p:nvSpPr>
          <p:spPr bwMode="auto">
            <a:xfrm>
              <a:off x="2112" y="1893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Text Box 98"/>
            <p:cNvSpPr txBox="1">
              <a:spLocks noChangeArrowheads="1"/>
            </p:cNvSpPr>
            <p:nvPr/>
          </p:nvSpPr>
          <p:spPr bwMode="auto">
            <a:xfrm>
              <a:off x="912" y="1968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600"/>
            </a:p>
          </p:txBody>
        </p:sp>
        <p:sp>
          <p:nvSpPr>
            <p:cNvPr id="110" name="Line 99"/>
            <p:cNvSpPr>
              <a:spLocks noChangeShapeType="1"/>
            </p:cNvSpPr>
            <p:nvPr/>
          </p:nvSpPr>
          <p:spPr bwMode="auto">
            <a:xfrm>
              <a:off x="1104" y="209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00"/>
            <p:cNvSpPr>
              <a:spLocks noChangeShapeType="1"/>
            </p:cNvSpPr>
            <p:nvPr/>
          </p:nvSpPr>
          <p:spPr bwMode="auto">
            <a:xfrm>
              <a:off x="1344" y="219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01"/>
            <p:cNvSpPr>
              <a:spLocks noChangeShapeType="1"/>
            </p:cNvSpPr>
            <p:nvPr/>
          </p:nvSpPr>
          <p:spPr bwMode="auto">
            <a:xfrm>
              <a:off x="1344" y="200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02"/>
            <p:cNvSpPr>
              <a:spLocks noChangeShapeType="1"/>
            </p:cNvSpPr>
            <p:nvPr/>
          </p:nvSpPr>
          <p:spPr bwMode="auto">
            <a:xfrm flipV="1">
              <a:off x="1344" y="200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Oval 103"/>
            <p:cNvSpPr>
              <a:spLocks noChangeArrowheads="1"/>
            </p:cNvSpPr>
            <p:nvPr/>
          </p:nvSpPr>
          <p:spPr bwMode="auto">
            <a:xfrm>
              <a:off x="1306" y="2073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5" name="Line 104"/>
            <p:cNvSpPr>
              <a:spLocks noChangeShapeType="1"/>
            </p:cNvSpPr>
            <p:nvPr/>
          </p:nvSpPr>
          <p:spPr bwMode="auto">
            <a:xfrm>
              <a:off x="1968" y="1509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05"/>
            <p:cNvSpPr>
              <a:spLocks noChangeShapeType="1"/>
            </p:cNvSpPr>
            <p:nvPr/>
          </p:nvSpPr>
          <p:spPr bwMode="auto">
            <a:xfrm>
              <a:off x="1968" y="208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106"/>
            <p:cNvSpPr>
              <a:spLocks noChangeShapeType="1"/>
            </p:cNvSpPr>
            <p:nvPr/>
          </p:nvSpPr>
          <p:spPr bwMode="auto">
            <a:xfrm>
              <a:off x="2112" y="1509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107"/>
            <p:cNvSpPr>
              <a:spLocks noChangeShapeType="1"/>
            </p:cNvSpPr>
            <p:nvPr/>
          </p:nvSpPr>
          <p:spPr bwMode="auto">
            <a:xfrm>
              <a:off x="2112" y="189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Text Box 108"/>
            <p:cNvSpPr txBox="1">
              <a:spLocks noChangeArrowheads="1"/>
            </p:cNvSpPr>
            <p:nvPr/>
          </p:nvSpPr>
          <p:spPr bwMode="auto">
            <a:xfrm>
              <a:off x="1968" y="1296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x'</a:t>
              </a:r>
              <a:endParaRPr lang="en-GB" sz="1600"/>
            </a:p>
          </p:txBody>
        </p:sp>
        <p:sp>
          <p:nvSpPr>
            <p:cNvPr id="120" name="Text Box 109"/>
            <p:cNvSpPr txBox="1">
              <a:spLocks noChangeArrowheads="1"/>
            </p:cNvSpPr>
            <p:nvPr/>
          </p:nvSpPr>
          <p:spPr bwMode="auto">
            <a:xfrm>
              <a:off x="1968" y="2064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y'</a:t>
              </a:r>
              <a:endParaRPr lang="en-GB" sz="1600"/>
            </a:p>
          </p:txBody>
        </p:sp>
        <p:grpSp>
          <p:nvGrpSpPr>
            <p:cNvPr id="121" name="Group 110"/>
            <p:cNvGrpSpPr>
              <a:grpSpLocks/>
            </p:cNvGrpSpPr>
            <p:nvPr/>
          </p:nvGrpSpPr>
          <p:grpSpPr bwMode="auto">
            <a:xfrm>
              <a:off x="2280" y="1616"/>
              <a:ext cx="500" cy="336"/>
              <a:chOff x="2955" y="3168"/>
              <a:chExt cx="360" cy="240"/>
            </a:xfrm>
          </p:grpSpPr>
          <p:grpSp>
            <p:nvGrpSpPr>
              <p:cNvPr id="138" name="Group 111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140" name="Freeform 112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Line 113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Line 114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115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" name="Freeform 116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9" name="Oval 117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22" name="Group 118"/>
            <p:cNvGrpSpPr>
              <a:grpSpLocks/>
            </p:cNvGrpSpPr>
            <p:nvPr/>
          </p:nvGrpSpPr>
          <p:grpSpPr bwMode="auto">
            <a:xfrm>
              <a:off x="1464" y="1914"/>
              <a:ext cx="500" cy="336"/>
              <a:chOff x="2955" y="3168"/>
              <a:chExt cx="360" cy="240"/>
            </a:xfrm>
          </p:grpSpPr>
          <p:grpSp>
            <p:nvGrpSpPr>
              <p:cNvPr id="131" name="Group 119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133" name="Freeform 120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Line 121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Line 122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Freeform 123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Freeform 124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2" name="Oval 125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23" name="Group 126"/>
            <p:cNvGrpSpPr>
              <a:grpSpLocks/>
            </p:cNvGrpSpPr>
            <p:nvPr/>
          </p:nvGrpSpPr>
          <p:grpSpPr bwMode="auto">
            <a:xfrm>
              <a:off x="1464" y="1333"/>
              <a:ext cx="500" cy="336"/>
              <a:chOff x="2955" y="3168"/>
              <a:chExt cx="360" cy="240"/>
            </a:xfrm>
          </p:grpSpPr>
          <p:grpSp>
            <p:nvGrpSpPr>
              <p:cNvPr id="124" name="Group 127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126" name="Freeform 128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Line 129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Line 130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Freeform 131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Freeform 132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5" name="Oval 133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145" name="Group 134"/>
          <p:cNvGrpSpPr>
            <a:grpSpLocks/>
          </p:cNvGrpSpPr>
          <p:nvPr/>
        </p:nvGrpSpPr>
        <p:grpSpPr bwMode="auto">
          <a:xfrm>
            <a:off x="609600" y="5029200"/>
            <a:ext cx="3886200" cy="823913"/>
            <a:chOff x="912" y="1296"/>
            <a:chExt cx="2448" cy="519"/>
          </a:xfrm>
        </p:grpSpPr>
        <p:sp>
          <p:nvSpPr>
            <p:cNvPr id="146" name="Line 135"/>
            <p:cNvSpPr>
              <a:spLocks noChangeShapeType="1"/>
            </p:cNvSpPr>
            <p:nvPr/>
          </p:nvSpPr>
          <p:spPr bwMode="auto">
            <a:xfrm>
              <a:off x="1776" y="161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136"/>
            <p:cNvSpPr>
              <a:spLocks noChangeShapeType="1"/>
            </p:cNvSpPr>
            <p:nvPr/>
          </p:nvSpPr>
          <p:spPr bwMode="auto">
            <a:xfrm>
              <a:off x="2016" y="171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137"/>
            <p:cNvSpPr>
              <a:spLocks noChangeShapeType="1"/>
            </p:cNvSpPr>
            <p:nvPr/>
          </p:nvSpPr>
          <p:spPr bwMode="auto">
            <a:xfrm>
              <a:off x="2640" y="1605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Text Box 138"/>
            <p:cNvSpPr txBox="1">
              <a:spLocks noChangeArrowheads="1"/>
            </p:cNvSpPr>
            <p:nvPr/>
          </p:nvSpPr>
          <p:spPr bwMode="auto">
            <a:xfrm>
              <a:off x="912" y="1392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150" name="Text Box 139"/>
            <p:cNvSpPr txBox="1">
              <a:spLocks noChangeArrowheads="1"/>
            </p:cNvSpPr>
            <p:nvPr/>
          </p:nvSpPr>
          <p:spPr bwMode="auto">
            <a:xfrm>
              <a:off x="2976" y="1475"/>
              <a:ext cx="38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x+y</a:t>
              </a:r>
              <a:endParaRPr lang="en-GB" sz="1600"/>
            </a:p>
          </p:txBody>
        </p:sp>
        <p:sp>
          <p:nvSpPr>
            <p:cNvPr id="151" name="Line 140"/>
            <p:cNvSpPr>
              <a:spLocks noChangeShapeType="1"/>
            </p:cNvSpPr>
            <p:nvPr/>
          </p:nvSpPr>
          <p:spPr bwMode="auto">
            <a:xfrm>
              <a:off x="2016" y="152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141"/>
            <p:cNvSpPr>
              <a:spLocks noChangeShapeType="1"/>
            </p:cNvSpPr>
            <p:nvPr/>
          </p:nvSpPr>
          <p:spPr bwMode="auto">
            <a:xfrm flipV="1">
              <a:off x="2016" y="152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Oval 142"/>
            <p:cNvSpPr>
              <a:spLocks noChangeArrowheads="1"/>
            </p:cNvSpPr>
            <p:nvPr/>
          </p:nvSpPr>
          <p:spPr bwMode="auto">
            <a:xfrm>
              <a:off x="1978" y="1593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4" name="Line 143"/>
            <p:cNvSpPr>
              <a:spLocks noChangeShapeType="1"/>
            </p:cNvSpPr>
            <p:nvPr/>
          </p:nvSpPr>
          <p:spPr bwMode="auto">
            <a:xfrm>
              <a:off x="1104" y="1523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44"/>
            <p:cNvSpPr>
              <a:spLocks noChangeShapeType="1"/>
            </p:cNvSpPr>
            <p:nvPr/>
          </p:nvSpPr>
          <p:spPr bwMode="auto">
            <a:xfrm>
              <a:off x="1104" y="1715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Text Box 145"/>
            <p:cNvSpPr txBox="1">
              <a:spLocks noChangeArrowheads="1"/>
            </p:cNvSpPr>
            <p:nvPr/>
          </p:nvSpPr>
          <p:spPr bwMode="auto">
            <a:xfrm>
              <a:off x="912" y="1584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600"/>
            </a:p>
          </p:txBody>
        </p:sp>
        <p:sp>
          <p:nvSpPr>
            <p:cNvPr id="157" name="Text Box 146"/>
            <p:cNvSpPr txBox="1">
              <a:spLocks noChangeArrowheads="1"/>
            </p:cNvSpPr>
            <p:nvPr/>
          </p:nvSpPr>
          <p:spPr bwMode="auto">
            <a:xfrm>
              <a:off x="1632" y="1296"/>
              <a:ext cx="48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(x+y)'</a:t>
              </a:r>
              <a:endParaRPr lang="en-GB" sz="1600"/>
            </a:p>
          </p:txBody>
        </p:sp>
        <p:grpSp>
          <p:nvGrpSpPr>
            <p:cNvPr id="158" name="Group 147"/>
            <p:cNvGrpSpPr>
              <a:grpSpLocks/>
            </p:cNvGrpSpPr>
            <p:nvPr/>
          </p:nvGrpSpPr>
          <p:grpSpPr bwMode="auto">
            <a:xfrm>
              <a:off x="2142" y="1436"/>
              <a:ext cx="500" cy="336"/>
              <a:chOff x="2955" y="3168"/>
              <a:chExt cx="360" cy="240"/>
            </a:xfrm>
          </p:grpSpPr>
          <p:grpSp>
            <p:nvGrpSpPr>
              <p:cNvPr id="167" name="Group 148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169" name="Freeform 149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" name="Line 150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" name="Line 151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" name="Freeform 152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" name="Freeform 153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8" name="Oval 154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59" name="Group 155"/>
            <p:cNvGrpSpPr>
              <a:grpSpLocks/>
            </p:cNvGrpSpPr>
            <p:nvPr/>
          </p:nvGrpSpPr>
          <p:grpSpPr bwMode="auto">
            <a:xfrm>
              <a:off x="1272" y="1443"/>
              <a:ext cx="500" cy="336"/>
              <a:chOff x="2955" y="3168"/>
              <a:chExt cx="360" cy="240"/>
            </a:xfrm>
          </p:grpSpPr>
          <p:grpSp>
            <p:nvGrpSpPr>
              <p:cNvPr id="160" name="Group 156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162" name="Freeform 157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Line 158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Line 159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Freeform 160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" name="Freeform 161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1" name="Oval 162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174" name="Rectangle 3">
            <a:extLst>
              <a:ext uri="{FF2B5EF4-FFF2-40B4-BE49-F238E27FC236}">
                <a16:creationId xmlns:a16="http://schemas.microsoft.com/office/drawing/2014/main" id="{20C5838C-5522-4049-B96E-D167DCFEED0B}"/>
              </a:ext>
            </a:extLst>
          </p:cNvPr>
          <p:cNvSpPr txBox="1">
            <a:spLocks noChangeArrowheads="1"/>
          </p:cNvSpPr>
          <p:nvPr/>
        </p:nvSpPr>
        <p:spPr>
          <a:xfrm>
            <a:off x="2795814" y="5962650"/>
            <a:ext cx="6129528" cy="8206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DLD </a:t>
            </a:r>
            <a:r>
              <a:rPr lang="en-US" dirty="0" smtClean="0">
                <a:solidFill>
                  <a:srgbClr val="006600"/>
                </a:solidFill>
              </a:rPr>
              <a:t>page79 Quick </a:t>
            </a:r>
            <a:r>
              <a:rPr lang="en-US" dirty="0">
                <a:solidFill>
                  <a:srgbClr val="006600"/>
                </a:solidFill>
              </a:rPr>
              <a:t>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 err="1" smtClean="0">
                <a:solidFill>
                  <a:srgbClr val="006600"/>
                </a:solidFill>
              </a:rPr>
              <a:t>Questions</a:t>
            </a:r>
            <a:r>
              <a:rPr lang="en-US" dirty="0" smtClean="0">
                <a:solidFill>
                  <a:srgbClr val="006600"/>
                </a:solidFill>
              </a:rPr>
              <a:t> 4-6 to 4-8.</a:t>
            </a:r>
            <a:endParaRPr lang="en-US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35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1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3.3 SOP and NAND Circuits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2406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An SOP expression can be easily implemented using</a:t>
            </a:r>
            <a:endParaRPr lang="en-US" b="1" dirty="0" smtClean="0"/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2-level AND-OR circuit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2-level NAND circuit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</a:t>
            </a:r>
            <a:r>
              <a:rPr lang="en-US" dirty="0" smtClean="0">
                <a:solidFill>
                  <a:srgbClr val="800000"/>
                </a:solidFill>
              </a:rPr>
              <a:t> F = A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B + C'D + E</a:t>
            </a:r>
          </a:p>
          <a:p>
            <a:pPr marL="620713" lvl="1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Using 2-level AND-OR circuit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45" name="Group 64"/>
          <p:cNvGrpSpPr>
            <a:grpSpLocks/>
          </p:cNvGrpSpPr>
          <p:nvPr/>
        </p:nvGrpSpPr>
        <p:grpSpPr bwMode="auto">
          <a:xfrm>
            <a:off x="2819400" y="3886200"/>
            <a:ext cx="3482975" cy="1784350"/>
            <a:chOff x="1440" y="2112"/>
            <a:chExt cx="2194" cy="1124"/>
          </a:xfrm>
        </p:grpSpPr>
        <p:sp>
          <p:nvSpPr>
            <p:cNvPr id="46" name="Text Box 5"/>
            <p:cNvSpPr txBox="1">
              <a:spLocks noChangeArrowheads="1"/>
            </p:cNvSpPr>
            <p:nvPr/>
          </p:nvSpPr>
          <p:spPr bwMode="auto">
            <a:xfrm>
              <a:off x="3360" y="2640"/>
              <a:ext cx="27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F</a:t>
              </a:r>
            </a:p>
          </p:txBody>
        </p:sp>
        <p:sp>
          <p:nvSpPr>
            <p:cNvPr id="47" name="Line 6"/>
            <p:cNvSpPr>
              <a:spLocks noChangeShapeType="1"/>
            </p:cNvSpPr>
            <p:nvPr/>
          </p:nvSpPr>
          <p:spPr bwMode="auto">
            <a:xfrm>
              <a:off x="3161" y="2744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1440" y="2112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49" name="AutoShape 8"/>
            <p:cNvSpPr>
              <a:spLocks noChangeArrowheads="1"/>
            </p:cNvSpPr>
            <p:nvPr/>
          </p:nvSpPr>
          <p:spPr bwMode="auto">
            <a:xfrm>
              <a:off x="2064" y="2160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0" name="Line 9"/>
            <p:cNvSpPr>
              <a:spLocks noChangeShapeType="1"/>
            </p:cNvSpPr>
            <p:nvPr/>
          </p:nvSpPr>
          <p:spPr bwMode="auto">
            <a:xfrm flipV="1">
              <a:off x="1680" y="2256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0"/>
            <p:cNvSpPr>
              <a:spLocks noChangeShapeType="1"/>
            </p:cNvSpPr>
            <p:nvPr/>
          </p:nvSpPr>
          <p:spPr bwMode="auto">
            <a:xfrm>
              <a:off x="2592" y="2640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V="1">
              <a:off x="2448" y="2736"/>
              <a:ext cx="37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12"/>
            <p:cNvSpPr txBox="1">
              <a:spLocks noChangeArrowheads="1"/>
            </p:cNvSpPr>
            <p:nvPr/>
          </p:nvSpPr>
          <p:spPr bwMode="auto">
            <a:xfrm>
              <a:off x="1440" y="230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54" name="AutoShape 13"/>
            <p:cNvSpPr>
              <a:spLocks noChangeArrowheads="1"/>
            </p:cNvSpPr>
            <p:nvPr/>
          </p:nvSpPr>
          <p:spPr bwMode="auto">
            <a:xfrm>
              <a:off x="2064" y="2592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5" name="Line 14"/>
            <p:cNvSpPr>
              <a:spLocks noChangeShapeType="1"/>
            </p:cNvSpPr>
            <p:nvPr/>
          </p:nvSpPr>
          <p:spPr bwMode="auto">
            <a:xfrm flipV="1">
              <a:off x="2448" y="2325"/>
              <a:ext cx="144" cy="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5"/>
            <p:cNvSpPr>
              <a:spLocks noChangeShapeType="1"/>
            </p:cNvSpPr>
            <p:nvPr/>
          </p:nvSpPr>
          <p:spPr bwMode="auto">
            <a:xfrm>
              <a:off x="2592" y="2832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16"/>
            <p:cNvSpPr>
              <a:spLocks noChangeShapeType="1"/>
            </p:cNvSpPr>
            <p:nvPr/>
          </p:nvSpPr>
          <p:spPr bwMode="auto">
            <a:xfrm>
              <a:off x="2592" y="2325"/>
              <a:ext cx="0" cy="31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" name="Group 17"/>
            <p:cNvGrpSpPr>
              <a:grpSpLocks/>
            </p:cNvGrpSpPr>
            <p:nvPr/>
          </p:nvGrpSpPr>
          <p:grpSpPr bwMode="auto">
            <a:xfrm>
              <a:off x="2764" y="2592"/>
              <a:ext cx="384" cy="288"/>
              <a:chOff x="6768" y="11808"/>
              <a:chExt cx="1008" cy="792"/>
            </a:xfrm>
          </p:grpSpPr>
          <p:sp>
            <p:nvSpPr>
              <p:cNvPr id="70" name="Freeform 18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19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20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21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22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" name="Line 23"/>
            <p:cNvSpPr>
              <a:spLocks noChangeShapeType="1"/>
            </p:cNvSpPr>
            <p:nvPr/>
          </p:nvSpPr>
          <p:spPr bwMode="auto">
            <a:xfrm flipV="1">
              <a:off x="1680" y="2400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24"/>
            <p:cNvSpPr>
              <a:spLocks noChangeShapeType="1"/>
            </p:cNvSpPr>
            <p:nvPr/>
          </p:nvSpPr>
          <p:spPr bwMode="auto">
            <a:xfrm flipV="1">
              <a:off x="1680" y="2688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25"/>
            <p:cNvSpPr>
              <a:spLocks noChangeShapeType="1"/>
            </p:cNvSpPr>
            <p:nvPr/>
          </p:nvSpPr>
          <p:spPr bwMode="auto">
            <a:xfrm flipV="1">
              <a:off x="1680" y="2832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26"/>
            <p:cNvSpPr txBox="1">
              <a:spLocks noChangeArrowheads="1"/>
            </p:cNvSpPr>
            <p:nvPr/>
          </p:nvSpPr>
          <p:spPr bwMode="auto">
            <a:xfrm>
              <a:off x="1440" y="2736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D</a:t>
              </a:r>
            </a:p>
          </p:txBody>
        </p:sp>
        <p:sp>
          <p:nvSpPr>
            <p:cNvPr id="63" name="Text Box 27"/>
            <p:cNvSpPr txBox="1">
              <a:spLocks noChangeArrowheads="1"/>
            </p:cNvSpPr>
            <p:nvPr/>
          </p:nvSpPr>
          <p:spPr bwMode="auto">
            <a:xfrm>
              <a:off x="1440" y="254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C</a:t>
              </a:r>
            </a:p>
          </p:txBody>
        </p:sp>
        <p:sp>
          <p:nvSpPr>
            <p:cNvPr id="64" name="Text Box 28"/>
            <p:cNvSpPr txBox="1">
              <a:spLocks noChangeArrowheads="1"/>
            </p:cNvSpPr>
            <p:nvPr/>
          </p:nvSpPr>
          <p:spPr bwMode="auto">
            <a:xfrm>
              <a:off x="1440" y="302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E</a:t>
              </a:r>
            </a:p>
          </p:txBody>
        </p:sp>
        <p:sp>
          <p:nvSpPr>
            <p:cNvPr id="65" name="Line 29"/>
            <p:cNvSpPr>
              <a:spLocks noChangeShapeType="1"/>
            </p:cNvSpPr>
            <p:nvPr/>
          </p:nvSpPr>
          <p:spPr bwMode="auto">
            <a:xfrm>
              <a:off x="2592" y="2832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30"/>
            <p:cNvSpPr>
              <a:spLocks noChangeShapeType="1"/>
            </p:cNvSpPr>
            <p:nvPr/>
          </p:nvSpPr>
          <p:spPr bwMode="auto">
            <a:xfrm>
              <a:off x="1680" y="3120"/>
              <a:ext cx="9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57"/>
            <p:cNvGrpSpPr>
              <a:grpSpLocks/>
            </p:cNvGrpSpPr>
            <p:nvPr/>
          </p:nvGrpSpPr>
          <p:grpSpPr bwMode="auto">
            <a:xfrm>
              <a:off x="1776" y="2592"/>
              <a:ext cx="192" cy="180"/>
              <a:chOff x="2160" y="1584"/>
              <a:chExt cx="308" cy="288"/>
            </a:xfrm>
          </p:grpSpPr>
          <p:sp>
            <p:nvSpPr>
              <p:cNvPr id="68" name="AutoShape 58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9" name="Oval 59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86810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3.3 SOP and NAND Circuits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950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</a:t>
            </a:r>
            <a:r>
              <a:rPr lang="en-US" dirty="0" smtClean="0">
                <a:solidFill>
                  <a:srgbClr val="800000"/>
                </a:solidFill>
              </a:rPr>
              <a:t> F = A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B + C'D + E</a:t>
            </a:r>
          </a:p>
          <a:p>
            <a:pPr marL="620713" lvl="1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Using 2-level NAND circuit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38" name="Group 4"/>
          <p:cNvGrpSpPr>
            <a:grpSpLocks/>
          </p:cNvGrpSpPr>
          <p:nvPr/>
        </p:nvGrpSpPr>
        <p:grpSpPr bwMode="auto">
          <a:xfrm>
            <a:off x="762000" y="2549471"/>
            <a:ext cx="3482975" cy="1784350"/>
            <a:chOff x="1440" y="2112"/>
            <a:chExt cx="2194" cy="1124"/>
          </a:xfrm>
        </p:grpSpPr>
        <p:sp>
          <p:nvSpPr>
            <p:cNvPr id="39" name="Text Box 5"/>
            <p:cNvSpPr txBox="1">
              <a:spLocks noChangeArrowheads="1"/>
            </p:cNvSpPr>
            <p:nvPr/>
          </p:nvSpPr>
          <p:spPr bwMode="auto">
            <a:xfrm>
              <a:off x="3360" y="2640"/>
              <a:ext cx="27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F</a:t>
              </a:r>
            </a:p>
          </p:txBody>
        </p:sp>
        <p:sp>
          <p:nvSpPr>
            <p:cNvPr id="40" name="Line 6"/>
            <p:cNvSpPr>
              <a:spLocks noChangeShapeType="1"/>
            </p:cNvSpPr>
            <p:nvPr/>
          </p:nvSpPr>
          <p:spPr bwMode="auto">
            <a:xfrm>
              <a:off x="3161" y="2744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1440" y="2112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42" name="AutoShape 8"/>
            <p:cNvSpPr>
              <a:spLocks noChangeArrowheads="1"/>
            </p:cNvSpPr>
            <p:nvPr/>
          </p:nvSpPr>
          <p:spPr bwMode="auto">
            <a:xfrm>
              <a:off x="2064" y="2160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3" name="Line 9"/>
            <p:cNvSpPr>
              <a:spLocks noChangeShapeType="1"/>
            </p:cNvSpPr>
            <p:nvPr/>
          </p:nvSpPr>
          <p:spPr bwMode="auto">
            <a:xfrm flipV="1">
              <a:off x="1680" y="2256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0"/>
            <p:cNvSpPr>
              <a:spLocks noChangeShapeType="1"/>
            </p:cNvSpPr>
            <p:nvPr/>
          </p:nvSpPr>
          <p:spPr bwMode="auto">
            <a:xfrm>
              <a:off x="2592" y="2640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V="1">
              <a:off x="2448" y="2736"/>
              <a:ext cx="37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1440" y="230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78" name="AutoShape 13"/>
            <p:cNvSpPr>
              <a:spLocks noChangeArrowheads="1"/>
            </p:cNvSpPr>
            <p:nvPr/>
          </p:nvSpPr>
          <p:spPr bwMode="auto">
            <a:xfrm>
              <a:off x="2064" y="2592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79" name="Line 14"/>
            <p:cNvSpPr>
              <a:spLocks noChangeShapeType="1"/>
            </p:cNvSpPr>
            <p:nvPr/>
          </p:nvSpPr>
          <p:spPr bwMode="auto">
            <a:xfrm flipV="1">
              <a:off x="2448" y="2325"/>
              <a:ext cx="144" cy="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5"/>
            <p:cNvSpPr>
              <a:spLocks noChangeShapeType="1"/>
            </p:cNvSpPr>
            <p:nvPr/>
          </p:nvSpPr>
          <p:spPr bwMode="auto">
            <a:xfrm>
              <a:off x="2592" y="2832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6"/>
            <p:cNvSpPr>
              <a:spLocks noChangeShapeType="1"/>
            </p:cNvSpPr>
            <p:nvPr/>
          </p:nvSpPr>
          <p:spPr bwMode="auto">
            <a:xfrm>
              <a:off x="2592" y="2325"/>
              <a:ext cx="0" cy="31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" name="Group 17"/>
            <p:cNvGrpSpPr>
              <a:grpSpLocks/>
            </p:cNvGrpSpPr>
            <p:nvPr/>
          </p:nvGrpSpPr>
          <p:grpSpPr bwMode="auto">
            <a:xfrm>
              <a:off x="2764" y="2592"/>
              <a:ext cx="384" cy="288"/>
              <a:chOff x="6768" y="11808"/>
              <a:chExt cx="1008" cy="792"/>
            </a:xfrm>
          </p:grpSpPr>
          <p:sp>
            <p:nvSpPr>
              <p:cNvPr id="94" name="Freeform 18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19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20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21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22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3" name="Line 23"/>
            <p:cNvSpPr>
              <a:spLocks noChangeShapeType="1"/>
            </p:cNvSpPr>
            <p:nvPr/>
          </p:nvSpPr>
          <p:spPr bwMode="auto">
            <a:xfrm flipV="1">
              <a:off x="1680" y="2400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24"/>
            <p:cNvSpPr>
              <a:spLocks noChangeShapeType="1"/>
            </p:cNvSpPr>
            <p:nvPr/>
          </p:nvSpPr>
          <p:spPr bwMode="auto">
            <a:xfrm flipV="1">
              <a:off x="1680" y="2688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25"/>
            <p:cNvSpPr>
              <a:spLocks noChangeShapeType="1"/>
            </p:cNvSpPr>
            <p:nvPr/>
          </p:nvSpPr>
          <p:spPr bwMode="auto">
            <a:xfrm flipV="1">
              <a:off x="1680" y="2832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Text Box 26"/>
            <p:cNvSpPr txBox="1">
              <a:spLocks noChangeArrowheads="1"/>
            </p:cNvSpPr>
            <p:nvPr/>
          </p:nvSpPr>
          <p:spPr bwMode="auto">
            <a:xfrm>
              <a:off x="1440" y="2736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D</a:t>
              </a:r>
            </a:p>
          </p:txBody>
        </p:sp>
        <p:sp>
          <p:nvSpPr>
            <p:cNvPr id="87" name="Text Box 27"/>
            <p:cNvSpPr txBox="1">
              <a:spLocks noChangeArrowheads="1"/>
            </p:cNvSpPr>
            <p:nvPr/>
          </p:nvSpPr>
          <p:spPr bwMode="auto">
            <a:xfrm>
              <a:off x="1440" y="254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C</a:t>
              </a:r>
            </a:p>
          </p:txBody>
        </p:sp>
        <p:sp>
          <p:nvSpPr>
            <p:cNvPr id="88" name="Text Box 28"/>
            <p:cNvSpPr txBox="1">
              <a:spLocks noChangeArrowheads="1"/>
            </p:cNvSpPr>
            <p:nvPr/>
          </p:nvSpPr>
          <p:spPr bwMode="auto">
            <a:xfrm>
              <a:off x="1440" y="302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E</a:t>
              </a:r>
            </a:p>
          </p:txBody>
        </p:sp>
        <p:sp>
          <p:nvSpPr>
            <p:cNvPr id="89" name="Line 29"/>
            <p:cNvSpPr>
              <a:spLocks noChangeShapeType="1"/>
            </p:cNvSpPr>
            <p:nvPr/>
          </p:nvSpPr>
          <p:spPr bwMode="auto">
            <a:xfrm>
              <a:off x="2592" y="2832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30"/>
            <p:cNvSpPr>
              <a:spLocks noChangeShapeType="1"/>
            </p:cNvSpPr>
            <p:nvPr/>
          </p:nvSpPr>
          <p:spPr bwMode="auto">
            <a:xfrm>
              <a:off x="1680" y="3120"/>
              <a:ext cx="9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" name="Group 31"/>
            <p:cNvGrpSpPr>
              <a:grpSpLocks/>
            </p:cNvGrpSpPr>
            <p:nvPr/>
          </p:nvGrpSpPr>
          <p:grpSpPr bwMode="auto">
            <a:xfrm>
              <a:off x="1776" y="2592"/>
              <a:ext cx="192" cy="180"/>
              <a:chOff x="2160" y="1584"/>
              <a:chExt cx="308" cy="288"/>
            </a:xfrm>
          </p:grpSpPr>
          <p:sp>
            <p:nvSpPr>
              <p:cNvPr id="92" name="AutoShape 32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3" name="Oval 33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99" name="Group 119"/>
          <p:cNvGrpSpPr>
            <a:grpSpLocks/>
          </p:cNvGrpSpPr>
          <p:nvPr/>
        </p:nvGrpSpPr>
        <p:grpSpPr bwMode="auto">
          <a:xfrm>
            <a:off x="4495800" y="2549471"/>
            <a:ext cx="4168775" cy="1784350"/>
            <a:chOff x="2832" y="1440"/>
            <a:chExt cx="2626" cy="1124"/>
          </a:xfrm>
        </p:grpSpPr>
        <p:sp>
          <p:nvSpPr>
            <p:cNvPr id="100" name="AutoShape 108"/>
            <p:cNvSpPr>
              <a:spLocks noChangeArrowheads="1"/>
            </p:cNvSpPr>
            <p:nvPr/>
          </p:nvSpPr>
          <p:spPr bwMode="auto">
            <a:xfrm>
              <a:off x="2832" y="1920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01" name="Group 118"/>
            <p:cNvGrpSpPr>
              <a:grpSpLocks/>
            </p:cNvGrpSpPr>
            <p:nvPr/>
          </p:nvGrpSpPr>
          <p:grpSpPr bwMode="auto">
            <a:xfrm>
              <a:off x="3264" y="1440"/>
              <a:ext cx="2194" cy="1124"/>
              <a:chOff x="3264" y="1440"/>
              <a:chExt cx="2194" cy="1124"/>
            </a:xfrm>
          </p:grpSpPr>
          <p:sp>
            <p:nvSpPr>
              <p:cNvPr id="102" name="Text Box 35"/>
              <p:cNvSpPr txBox="1">
                <a:spLocks noChangeArrowheads="1"/>
              </p:cNvSpPr>
              <p:nvPr/>
            </p:nvSpPr>
            <p:spPr bwMode="auto">
              <a:xfrm>
                <a:off x="5184" y="1968"/>
                <a:ext cx="274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F</a:t>
                </a:r>
              </a:p>
            </p:txBody>
          </p:sp>
          <p:sp>
            <p:nvSpPr>
              <p:cNvPr id="103" name="Line 36"/>
              <p:cNvSpPr>
                <a:spLocks noChangeShapeType="1"/>
              </p:cNvSpPr>
              <p:nvPr/>
            </p:nvSpPr>
            <p:spPr bwMode="auto">
              <a:xfrm>
                <a:off x="4985" y="2072"/>
                <a:ext cx="21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Text Box 37"/>
              <p:cNvSpPr txBox="1">
                <a:spLocks noChangeArrowheads="1"/>
              </p:cNvSpPr>
              <p:nvPr/>
            </p:nvSpPr>
            <p:spPr bwMode="auto">
              <a:xfrm>
                <a:off x="3264" y="1440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A</a:t>
                </a:r>
              </a:p>
            </p:txBody>
          </p:sp>
          <p:sp>
            <p:nvSpPr>
              <p:cNvPr id="105" name="AutoShape 38"/>
              <p:cNvSpPr>
                <a:spLocks noChangeArrowheads="1"/>
              </p:cNvSpPr>
              <p:nvPr/>
            </p:nvSpPr>
            <p:spPr bwMode="auto">
              <a:xfrm>
                <a:off x="3888" y="1488"/>
                <a:ext cx="385" cy="336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6" name="Line 39"/>
              <p:cNvSpPr>
                <a:spLocks noChangeShapeType="1"/>
              </p:cNvSpPr>
              <p:nvPr/>
            </p:nvSpPr>
            <p:spPr bwMode="auto">
              <a:xfrm flipV="1">
                <a:off x="3504" y="1584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40"/>
              <p:cNvSpPr>
                <a:spLocks noChangeShapeType="1"/>
              </p:cNvSpPr>
              <p:nvPr/>
            </p:nvSpPr>
            <p:spPr bwMode="auto">
              <a:xfrm>
                <a:off x="4416" y="1968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Line 41"/>
              <p:cNvSpPr>
                <a:spLocks noChangeShapeType="1"/>
              </p:cNvSpPr>
              <p:nvPr/>
            </p:nvSpPr>
            <p:spPr bwMode="auto">
              <a:xfrm flipV="1">
                <a:off x="4272" y="2064"/>
                <a:ext cx="37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Text Box 42"/>
              <p:cNvSpPr txBox="1">
                <a:spLocks noChangeArrowheads="1"/>
              </p:cNvSpPr>
              <p:nvPr/>
            </p:nvSpPr>
            <p:spPr bwMode="auto">
              <a:xfrm>
                <a:off x="3264" y="1632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B</a:t>
                </a:r>
              </a:p>
            </p:txBody>
          </p:sp>
          <p:sp>
            <p:nvSpPr>
              <p:cNvPr id="110" name="AutoShape 43"/>
              <p:cNvSpPr>
                <a:spLocks noChangeArrowheads="1"/>
              </p:cNvSpPr>
              <p:nvPr/>
            </p:nvSpPr>
            <p:spPr bwMode="auto">
              <a:xfrm>
                <a:off x="3888" y="1920"/>
                <a:ext cx="385" cy="336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1" name="Line 44"/>
              <p:cNvSpPr>
                <a:spLocks noChangeShapeType="1"/>
              </p:cNvSpPr>
              <p:nvPr/>
            </p:nvSpPr>
            <p:spPr bwMode="auto">
              <a:xfrm flipV="1">
                <a:off x="4272" y="1653"/>
                <a:ext cx="144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Line 45"/>
              <p:cNvSpPr>
                <a:spLocks noChangeShapeType="1"/>
              </p:cNvSpPr>
              <p:nvPr/>
            </p:nvSpPr>
            <p:spPr bwMode="auto">
              <a:xfrm>
                <a:off x="4416" y="2160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Line 46"/>
              <p:cNvSpPr>
                <a:spLocks noChangeShapeType="1"/>
              </p:cNvSpPr>
              <p:nvPr/>
            </p:nvSpPr>
            <p:spPr bwMode="auto">
              <a:xfrm>
                <a:off x="4416" y="1653"/>
                <a:ext cx="0" cy="315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4" name="Group 47"/>
              <p:cNvGrpSpPr>
                <a:grpSpLocks/>
              </p:cNvGrpSpPr>
              <p:nvPr/>
            </p:nvGrpSpPr>
            <p:grpSpPr bwMode="auto">
              <a:xfrm>
                <a:off x="4588" y="1920"/>
                <a:ext cx="384" cy="288"/>
                <a:chOff x="6768" y="11808"/>
                <a:chExt cx="1008" cy="792"/>
              </a:xfrm>
            </p:grpSpPr>
            <p:sp>
              <p:nvSpPr>
                <p:cNvPr id="134" name="Freeform 48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Line 49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Line 50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Freeform 51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" name="Freeform 52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5" name="Line 53"/>
              <p:cNvSpPr>
                <a:spLocks noChangeShapeType="1"/>
              </p:cNvSpPr>
              <p:nvPr/>
            </p:nvSpPr>
            <p:spPr bwMode="auto">
              <a:xfrm flipV="1">
                <a:off x="3504" y="1728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auto">
              <a:xfrm flipV="1">
                <a:off x="3504" y="2016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auto">
              <a:xfrm flipV="1">
                <a:off x="3504" y="2160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Text Box 56"/>
              <p:cNvSpPr txBox="1">
                <a:spLocks noChangeArrowheads="1"/>
              </p:cNvSpPr>
              <p:nvPr/>
            </p:nvSpPr>
            <p:spPr bwMode="auto">
              <a:xfrm>
                <a:off x="3264" y="2064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D</a:t>
                </a:r>
              </a:p>
            </p:txBody>
          </p:sp>
          <p:sp>
            <p:nvSpPr>
              <p:cNvPr id="119" name="Text Box 57"/>
              <p:cNvSpPr txBox="1">
                <a:spLocks noChangeArrowheads="1"/>
              </p:cNvSpPr>
              <p:nvPr/>
            </p:nvSpPr>
            <p:spPr bwMode="auto">
              <a:xfrm>
                <a:off x="3264" y="1872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C</a:t>
                </a:r>
              </a:p>
            </p:txBody>
          </p:sp>
          <p:sp>
            <p:nvSpPr>
              <p:cNvPr id="120" name="Text Box 58"/>
              <p:cNvSpPr txBox="1">
                <a:spLocks noChangeArrowheads="1"/>
              </p:cNvSpPr>
              <p:nvPr/>
            </p:nvSpPr>
            <p:spPr bwMode="auto">
              <a:xfrm>
                <a:off x="3264" y="2352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E</a:t>
                </a:r>
              </a:p>
            </p:txBody>
          </p:sp>
          <p:sp>
            <p:nvSpPr>
              <p:cNvPr id="121" name="Line 59"/>
              <p:cNvSpPr>
                <a:spLocks noChangeShapeType="1"/>
              </p:cNvSpPr>
              <p:nvPr/>
            </p:nvSpPr>
            <p:spPr bwMode="auto">
              <a:xfrm>
                <a:off x="4416" y="2160"/>
                <a:ext cx="0" cy="28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Line 60"/>
              <p:cNvSpPr>
                <a:spLocks noChangeShapeType="1"/>
              </p:cNvSpPr>
              <p:nvPr/>
            </p:nvSpPr>
            <p:spPr bwMode="auto">
              <a:xfrm>
                <a:off x="3504" y="2448"/>
                <a:ext cx="91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3" name="Group 61"/>
              <p:cNvGrpSpPr>
                <a:grpSpLocks/>
              </p:cNvGrpSpPr>
              <p:nvPr/>
            </p:nvGrpSpPr>
            <p:grpSpPr bwMode="auto">
              <a:xfrm>
                <a:off x="3600" y="1920"/>
                <a:ext cx="192" cy="180"/>
                <a:chOff x="2160" y="1584"/>
                <a:chExt cx="308" cy="288"/>
              </a:xfrm>
            </p:grpSpPr>
            <p:sp>
              <p:nvSpPr>
                <p:cNvPr id="132" name="AutoShape 62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33" name="Oval 63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24" name="Oval 64"/>
              <p:cNvSpPr>
                <a:spLocks noChangeArrowheads="1"/>
              </p:cNvSpPr>
              <p:nvPr/>
            </p:nvSpPr>
            <p:spPr bwMode="auto">
              <a:xfrm>
                <a:off x="4272" y="163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5" name="Oval 65"/>
              <p:cNvSpPr>
                <a:spLocks noChangeArrowheads="1"/>
              </p:cNvSpPr>
              <p:nvPr/>
            </p:nvSpPr>
            <p:spPr bwMode="auto">
              <a:xfrm>
                <a:off x="4282" y="203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6" name="Oval 66"/>
              <p:cNvSpPr>
                <a:spLocks noChangeArrowheads="1"/>
              </p:cNvSpPr>
              <p:nvPr/>
            </p:nvSpPr>
            <p:spPr bwMode="auto">
              <a:xfrm>
                <a:off x="4560" y="19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7" name="Oval 67"/>
              <p:cNvSpPr>
                <a:spLocks noChangeArrowheads="1"/>
              </p:cNvSpPr>
              <p:nvPr/>
            </p:nvSpPr>
            <p:spPr bwMode="auto">
              <a:xfrm>
                <a:off x="4588" y="203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8" name="Oval 68"/>
              <p:cNvSpPr>
                <a:spLocks noChangeArrowheads="1"/>
              </p:cNvSpPr>
              <p:nvPr/>
            </p:nvSpPr>
            <p:spPr bwMode="auto">
              <a:xfrm>
                <a:off x="4570" y="213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grpSp>
            <p:nvGrpSpPr>
              <p:cNvPr id="129" name="Group 112"/>
              <p:cNvGrpSpPr>
                <a:grpSpLocks/>
              </p:cNvGrpSpPr>
              <p:nvPr/>
            </p:nvGrpSpPr>
            <p:grpSpPr bwMode="auto">
              <a:xfrm>
                <a:off x="3600" y="2352"/>
                <a:ext cx="192" cy="180"/>
                <a:chOff x="2160" y="1584"/>
                <a:chExt cx="308" cy="288"/>
              </a:xfrm>
            </p:grpSpPr>
            <p:sp>
              <p:nvSpPr>
                <p:cNvPr id="130" name="AutoShape 113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31" name="Oval 114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  <p:grpSp>
        <p:nvGrpSpPr>
          <p:cNvPr id="139" name="Group 121"/>
          <p:cNvGrpSpPr>
            <a:grpSpLocks/>
          </p:cNvGrpSpPr>
          <p:nvPr/>
        </p:nvGrpSpPr>
        <p:grpSpPr bwMode="auto">
          <a:xfrm>
            <a:off x="2667000" y="4454471"/>
            <a:ext cx="4244975" cy="1784350"/>
            <a:chOff x="1680" y="2640"/>
            <a:chExt cx="2674" cy="1124"/>
          </a:xfrm>
        </p:grpSpPr>
        <p:sp>
          <p:nvSpPr>
            <p:cNvPr id="140" name="AutoShape 109"/>
            <p:cNvSpPr>
              <a:spLocks noChangeArrowheads="1"/>
            </p:cNvSpPr>
            <p:nvPr/>
          </p:nvSpPr>
          <p:spPr bwMode="auto">
            <a:xfrm>
              <a:off x="1680" y="3120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41" name="Group 120"/>
            <p:cNvGrpSpPr>
              <a:grpSpLocks/>
            </p:cNvGrpSpPr>
            <p:nvPr/>
          </p:nvGrpSpPr>
          <p:grpSpPr bwMode="auto">
            <a:xfrm>
              <a:off x="2112" y="2640"/>
              <a:ext cx="2242" cy="1124"/>
              <a:chOff x="2112" y="2640"/>
              <a:chExt cx="2242" cy="1124"/>
            </a:xfrm>
          </p:grpSpPr>
          <p:grpSp>
            <p:nvGrpSpPr>
              <p:cNvPr id="142" name="Group 107"/>
              <p:cNvGrpSpPr>
                <a:grpSpLocks/>
              </p:cNvGrpSpPr>
              <p:nvPr/>
            </p:nvGrpSpPr>
            <p:grpSpPr bwMode="auto">
              <a:xfrm>
                <a:off x="2112" y="2640"/>
                <a:ext cx="2242" cy="1124"/>
                <a:chOff x="1968" y="2640"/>
                <a:chExt cx="2242" cy="1124"/>
              </a:xfrm>
            </p:grpSpPr>
            <p:sp>
              <p:nvSpPr>
                <p:cNvPr id="146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936" y="3158"/>
                  <a:ext cx="274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600"/>
                    <a:t>F</a:t>
                  </a:r>
                </a:p>
              </p:txBody>
            </p:sp>
            <p:sp>
              <p:nvSpPr>
                <p:cNvPr id="147" name="Line 71"/>
                <p:cNvSpPr>
                  <a:spLocks noChangeShapeType="1"/>
                </p:cNvSpPr>
                <p:nvPr/>
              </p:nvSpPr>
              <p:spPr bwMode="auto">
                <a:xfrm>
                  <a:off x="3737" y="3262"/>
                  <a:ext cx="21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1968" y="2640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A</a:t>
                  </a:r>
                </a:p>
              </p:txBody>
            </p:sp>
            <p:sp>
              <p:nvSpPr>
                <p:cNvPr id="149" name="AutoShape 73"/>
                <p:cNvSpPr>
                  <a:spLocks noChangeArrowheads="1"/>
                </p:cNvSpPr>
                <p:nvPr/>
              </p:nvSpPr>
              <p:spPr bwMode="auto">
                <a:xfrm>
                  <a:off x="2592" y="2688"/>
                  <a:ext cx="385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50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208" y="2784"/>
                  <a:ext cx="38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Line 75"/>
                <p:cNvSpPr>
                  <a:spLocks noChangeShapeType="1"/>
                </p:cNvSpPr>
                <p:nvPr/>
              </p:nvSpPr>
              <p:spPr bwMode="auto">
                <a:xfrm>
                  <a:off x="3120" y="3168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2976" y="3264"/>
                  <a:ext cx="33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968" y="2832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B</a:t>
                  </a:r>
                </a:p>
              </p:txBody>
            </p:sp>
            <p:sp>
              <p:nvSpPr>
                <p:cNvPr id="154" name="AutoShape 78"/>
                <p:cNvSpPr>
                  <a:spLocks noChangeArrowheads="1"/>
                </p:cNvSpPr>
                <p:nvPr/>
              </p:nvSpPr>
              <p:spPr bwMode="auto">
                <a:xfrm>
                  <a:off x="2592" y="3120"/>
                  <a:ext cx="385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55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2976" y="2853"/>
                  <a:ext cx="144" cy="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" name="Line 80"/>
                <p:cNvSpPr>
                  <a:spLocks noChangeShapeType="1"/>
                </p:cNvSpPr>
                <p:nvPr/>
              </p:nvSpPr>
              <p:spPr bwMode="auto">
                <a:xfrm>
                  <a:off x="3120" y="3360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Line 81"/>
                <p:cNvSpPr>
                  <a:spLocks noChangeShapeType="1"/>
                </p:cNvSpPr>
                <p:nvPr/>
              </p:nvSpPr>
              <p:spPr bwMode="auto">
                <a:xfrm>
                  <a:off x="3120" y="2853"/>
                  <a:ext cx="0" cy="31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208" y="2928"/>
                  <a:ext cx="38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208" y="3216"/>
                  <a:ext cx="38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2208" y="3360"/>
                  <a:ext cx="38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1968" y="3264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D</a:t>
                  </a:r>
                </a:p>
              </p:txBody>
            </p:sp>
            <p:sp>
              <p:nvSpPr>
                <p:cNvPr id="162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1968" y="3072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C</a:t>
                  </a:r>
                </a:p>
              </p:txBody>
            </p:sp>
            <p:sp>
              <p:nvSpPr>
                <p:cNvPr id="163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1968" y="3552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E</a:t>
                  </a:r>
                </a:p>
              </p:txBody>
            </p:sp>
            <p:sp>
              <p:nvSpPr>
                <p:cNvPr id="164" name="Line 94"/>
                <p:cNvSpPr>
                  <a:spLocks noChangeShapeType="1"/>
                </p:cNvSpPr>
                <p:nvPr/>
              </p:nvSpPr>
              <p:spPr bwMode="auto">
                <a:xfrm>
                  <a:off x="3120" y="3360"/>
                  <a:ext cx="0" cy="288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" name="Line 95"/>
                <p:cNvSpPr>
                  <a:spLocks noChangeShapeType="1"/>
                </p:cNvSpPr>
                <p:nvPr/>
              </p:nvSpPr>
              <p:spPr bwMode="auto">
                <a:xfrm>
                  <a:off x="2208" y="3648"/>
                  <a:ext cx="91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66" name="Group 96"/>
                <p:cNvGrpSpPr>
                  <a:grpSpLocks/>
                </p:cNvGrpSpPr>
                <p:nvPr/>
              </p:nvGrpSpPr>
              <p:grpSpPr bwMode="auto">
                <a:xfrm>
                  <a:off x="2304" y="3120"/>
                  <a:ext cx="192" cy="180"/>
                  <a:chOff x="2160" y="1584"/>
                  <a:chExt cx="308" cy="288"/>
                </a:xfrm>
              </p:grpSpPr>
              <p:sp>
                <p:nvSpPr>
                  <p:cNvPr id="171" name="AutoShape 97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127" y="1617"/>
                    <a:ext cx="288" cy="221"/>
                  </a:xfrm>
                  <a:prstGeom prst="flowChartMerg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72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2388" y="1688"/>
                    <a:ext cx="80" cy="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167" name="Oval 99"/>
                <p:cNvSpPr>
                  <a:spLocks noChangeArrowheads="1"/>
                </p:cNvSpPr>
                <p:nvPr/>
              </p:nvSpPr>
              <p:spPr bwMode="auto">
                <a:xfrm>
                  <a:off x="2976" y="2832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168" name="Oval 100"/>
                <p:cNvSpPr>
                  <a:spLocks noChangeArrowheads="1"/>
                </p:cNvSpPr>
                <p:nvPr/>
              </p:nvSpPr>
              <p:spPr bwMode="auto">
                <a:xfrm>
                  <a:off x="2986" y="3236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169" name="AutoShape 104"/>
                <p:cNvSpPr>
                  <a:spLocks noChangeArrowheads="1"/>
                </p:cNvSpPr>
                <p:nvPr/>
              </p:nvSpPr>
              <p:spPr bwMode="auto">
                <a:xfrm>
                  <a:off x="3324" y="3092"/>
                  <a:ext cx="385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70" name="Oval 105"/>
                <p:cNvSpPr>
                  <a:spLocks noChangeArrowheads="1"/>
                </p:cNvSpPr>
                <p:nvPr/>
              </p:nvSpPr>
              <p:spPr bwMode="auto">
                <a:xfrm>
                  <a:off x="3708" y="3236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grpSp>
            <p:nvGrpSpPr>
              <p:cNvPr id="143" name="Group 115"/>
              <p:cNvGrpSpPr>
                <a:grpSpLocks/>
              </p:cNvGrpSpPr>
              <p:nvPr/>
            </p:nvGrpSpPr>
            <p:grpSpPr bwMode="auto">
              <a:xfrm>
                <a:off x="2448" y="3552"/>
                <a:ext cx="192" cy="180"/>
                <a:chOff x="2160" y="1584"/>
                <a:chExt cx="308" cy="288"/>
              </a:xfrm>
            </p:grpSpPr>
            <p:sp>
              <p:nvSpPr>
                <p:cNvPr id="144" name="AutoShape 116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45" name="Oval 117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779958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3.4 POS and NOR Circuits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2405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 POS expression can be easily implemented using</a:t>
            </a:r>
            <a:endParaRPr lang="en-US" b="1" dirty="0" smtClean="0"/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2-level OR-AND circuit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2-level NOR circuit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</a:t>
            </a:r>
            <a:r>
              <a:rPr lang="en-US" dirty="0" smtClean="0">
                <a:solidFill>
                  <a:srgbClr val="800000"/>
                </a:solidFill>
              </a:rPr>
              <a:t> G = (A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+B)  (C'+D)  E</a:t>
            </a:r>
          </a:p>
          <a:p>
            <a:pPr marL="620713" lvl="1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Using 2-level OR-AND circuit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38" name="Group 99"/>
          <p:cNvGrpSpPr>
            <a:grpSpLocks/>
          </p:cNvGrpSpPr>
          <p:nvPr/>
        </p:nvGrpSpPr>
        <p:grpSpPr bwMode="auto">
          <a:xfrm>
            <a:off x="2908300" y="3886200"/>
            <a:ext cx="3387725" cy="1784350"/>
            <a:chOff x="1832" y="2448"/>
            <a:chExt cx="2134" cy="1124"/>
          </a:xfrm>
        </p:grpSpPr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740" y="2976"/>
              <a:ext cx="226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G</a:t>
              </a:r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3514" y="3080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37"/>
            <p:cNvSpPr txBox="1">
              <a:spLocks noChangeArrowheads="1"/>
            </p:cNvSpPr>
            <p:nvPr/>
          </p:nvSpPr>
          <p:spPr bwMode="auto">
            <a:xfrm>
              <a:off x="1832" y="2448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 flipV="1">
              <a:off x="2064" y="2592"/>
              <a:ext cx="37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>
              <a:off x="2924" y="2976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40"/>
            <p:cNvSpPr>
              <a:spLocks noChangeShapeType="1"/>
            </p:cNvSpPr>
            <p:nvPr/>
          </p:nvSpPr>
          <p:spPr bwMode="auto">
            <a:xfrm flipV="1">
              <a:off x="2784" y="3072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Text Box 41"/>
            <p:cNvSpPr txBox="1">
              <a:spLocks noChangeArrowheads="1"/>
            </p:cNvSpPr>
            <p:nvPr/>
          </p:nvSpPr>
          <p:spPr bwMode="auto">
            <a:xfrm>
              <a:off x="1832" y="2640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77" name="AutoShape 42"/>
            <p:cNvSpPr>
              <a:spLocks noChangeArrowheads="1"/>
            </p:cNvSpPr>
            <p:nvPr/>
          </p:nvSpPr>
          <p:spPr bwMode="auto">
            <a:xfrm>
              <a:off x="3120" y="2907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78" name="Line 43"/>
            <p:cNvSpPr>
              <a:spLocks noChangeShapeType="1"/>
            </p:cNvSpPr>
            <p:nvPr/>
          </p:nvSpPr>
          <p:spPr bwMode="auto">
            <a:xfrm flipV="1">
              <a:off x="2789" y="2662"/>
              <a:ext cx="139" cy="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44"/>
            <p:cNvSpPr>
              <a:spLocks noChangeShapeType="1"/>
            </p:cNvSpPr>
            <p:nvPr/>
          </p:nvSpPr>
          <p:spPr bwMode="auto">
            <a:xfrm>
              <a:off x="2924" y="3168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45"/>
            <p:cNvSpPr>
              <a:spLocks noChangeShapeType="1"/>
            </p:cNvSpPr>
            <p:nvPr/>
          </p:nvSpPr>
          <p:spPr bwMode="auto">
            <a:xfrm>
              <a:off x="2924" y="2661"/>
              <a:ext cx="0" cy="31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1" name="Group 46"/>
            <p:cNvGrpSpPr>
              <a:grpSpLocks/>
            </p:cNvGrpSpPr>
            <p:nvPr/>
          </p:nvGrpSpPr>
          <p:grpSpPr bwMode="auto">
            <a:xfrm>
              <a:off x="2391" y="2919"/>
              <a:ext cx="384" cy="288"/>
              <a:chOff x="6768" y="11808"/>
              <a:chExt cx="1008" cy="792"/>
            </a:xfrm>
          </p:grpSpPr>
          <p:sp>
            <p:nvSpPr>
              <p:cNvPr id="99" name="Freeform 47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48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49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50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51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" name="Line 52"/>
            <p:cNvSpPr>
              <a:spLocks noChangeShapeType="1"/>
            </p:cNvSpPr>
            <p:nvPr/>
          </p:nvSpPr>
          <p:spPr bwMode="auto">
            <a:xfrm flipV="1">
              <a:off x="2064" y="2736"/>
              <a:ext cx="37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53"/>
            <p:cNvSpPr>
              <a:spLocks noChangeShapeType="1"/>
            </p:cNvSpPr>
            <p:nvPr/>
          </p:nvSpPr>
          <p:spPr bwMode="auto">
            <a:xfrm flipV="1">
              <a:off x="2064" y="2997"/>
              <a:ext cx="35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54"/>
            <p:cNvSpPr>
              <a:spLocks noChangeShapeType="1"/>
            </p:cNvSpPr>
            <p:nvPr/>
          </p:nvSpPr>
          <p:spPr bwMode="auto">
            <a:xfrm flipV="1">
              <a:off x="2064" y="3141"/>
              <a:ext cx="35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Text Box 55"/>
            <p:cNvSpPr txBox="1">
              <a:spLocks noChangeArrowheads="1"/>
            </p:cNvSpPr>
            <p:nvPr/>
          </p:nvSpPr>
          <p:spPr bwMode="auto">
            <a:xfrm>
              <a:off x="1832" y="3045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D</a:t>
              </a:r>
            </a:p>
          </p:txBody>
        </p:sp>
        <p:sp>
          <p:nvSpPr>
            <p:cNvPr id="86" name="Text Box 56"/>
            <p:cNvSpPr txBox="1">
              <a:spLocks noChangeArrowheads="1"/>
            </p:cNvSpPr>
            <p:nvPr/>
          </p:nvSpPr>
          <p:spPr bwMode="auto">
            <a:xfrm>
              <a:off x="1832" y="2853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C</a:t>
              </a:r>
            </a:p>
          </p:txBody>
        </p:sp>
        <p:sp>
          <p:nvSpPr>
            <p:cNvPr id="87" name="Text Box 57"/>
            <p:cNvSpPr txBox="1">
              <a:spLocks noChangeArrowheads="1"/>
            </p:cNvSpPr>
            <p:nvPr/>
          </p:nvSpPr>
          <p:spPr bwMode="auto">
            <a:xfrm>
              <a:off x="1832" y="3360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E</a:t>
              </a:r>
            </a:p>
          </p:txBody>
        </p:sp>
        <p:sp>
          <p:nvSpPr>
            <p:cNvPr id="88" name="Line 58"/>
            <p:cNvSpPr>
              <a:spLocks noChangeShapeType="1"/>
            </p:cNvSpPr>
            <p:nvPr/>
          </p:nvSpPr>
          <p:spPr bwMode="auto">
            <a:xfrm>
              <a:off x="2924" y="3168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59"/>
            <p:cNvSpPr>
              <a:spLocks noChangeShapeType="1"/>
            </p:cNvSpPr>
            <p:nvPr/>
          </p:nvSpPr>
          <p:spPr bwMode="auto">
            <a:xfrm>
              <a:off x="2064" y="3456"/>
              <a:ext cx="86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60"/>
            <p:cNvGrpSpPr>
              <a:grpSpLocks/>
            </p:cNvGrpSpPr>
            <p:nvPr/>
          </p:nvGrpSpPr>
          <p:grpSpPr bwMode="auto">
            <a:xfrm>
              <a:off x="2391" y="2519"/>
              <a:ext cx="384" cy="288"/>
              <a:chOff x="6768" y="11808"/>
              <a:chExt cx="1008" cy="792"/>
            </a:xfrm>
          </p:grpSpPr>
          <p:sp>
            <p:nvSpPr>
              <p:cNvPr id="94" name="Freeform 61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62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63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64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65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1" name="Group 31"/>
            <p:cNvGrpSpPr>
              <a:grpSpLocks/>
            </p:cNvGrpSpPr>
            <p:nvPr/>
          </p:nvGrpSpPr>
          <p:grpSpPr bwMode="auto">
            <a:xfrm>
              <a:off x="2170" y="2900"/>
              <a:ext cx="192" cy="180"/>
              <a:chOff x="2160" y="1584"/>
              <a:chExt cx="308" cy="288"/>
            </a:xfrm>
          </p:grpSpPr>
          <p:sp>
            <p:nvSpPr>
              <p:cNvPr id="92" name="AutoShape 32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3" name="Oval 33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26614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3.4 POS and NOR Circuits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119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035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</a:t>
            </a:r>
            <a:r>
              <a:rPr lang="en-US" dirty="0" smtClean="0">
                <a:solidFill>
                  <a:srgbClr val="800000"/>
                </a:solidFill>
              </a:rPr>
              <a:t> G = (A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+B)  (C'+D)  E</a:t>
            </a:r>
          </a:p>
          <a:p>
            <a:pPr marL="620713" lvl="1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Using 2-level NOR circuit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45" name="Group 108"/>
          <p:cNvGrpSpPr>
            <a:grpSpLocks/>
          </p:cNvGrpSpPr>
          <p:nvPr/>
        </p:nvGrpSpPr>
        <p:grpSpPr bwMode="auto">
          <a:xfrm>
            <a:off x="858811" y="2415085"/>
            <a:ext cx="3387725" cy="1784350"/>
            <a:chOff x="1832" y="2448"/>
            <a:chExt cx="2134" cy="1124"/>
          </a:xfrm>
        </p:grpSpPr>
        <p:sp>
          <p:nvSpPr>
            <p:cNvPr id="46" name="Text Box 109"/>
            <p:cNvSpPr txBox="1">
              <a:spLocks noChangeArrowheads="1"/>
            </p:cNvSpPr>
            <p:nvPr/>
          </p:nvSpPr>
          <p:spPr bwMode="auto">
            <a:xfrm>
              <a:off x="3740" y="2976"/>
              <a:ext cx="226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G</a:t>
              </a:r>
            </a:p>
          </p:txBody>
        </p:sp>
        <p:sp>
          <p:nvSpPr>
            <p:cNvPr id="47" name="Line 110"/>
            <p:cNvSpPr>
              <a:spLocks noChangeShapeType="1"/>
            </p:cNvSpPr>
            <p:nvPr/>
          </p:nvSpPr>
          <p:spPr bwMode="auto">
            <a:xfrm>
              <a:off x="3514" y="3080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111"/>
            <p:cNvSpPr txBox="1">
              <a:spLocks noChangeArrowheads="1"/>
            </p:cNvSpPr>
            <p:nvPr/>
          </p:nvSpPr>
          <p:spPr bwMode="auto">
            <a:xfrm>
              <a:off x="1832" y="2448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49" name="Line 112"/>
            <p:cNvSpPr>
              <a:spLocks noChangeShapeType="1"/>
            </p:cNvSpPr>
            <p:nvPr/>
          </p:nvSpPr>
          <p:spPr bwMode="auto">
            <a:xfrm flipV="1">
              <a:off x="2064" y="2592"/>
              <a:ext cx="37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13"/>
            <p:cNvSpPr>
              <a:spLocks noChangeShapeType="1"/>
            </p:cNvSpPr>
            <p:nvPr/>
          </p:nvSpPr>
          <p:spPr bwMode="auto">
            <a:xfrm>
              <a:off x="2924" y="2976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14"/>
            <p:cNvSpPr>
              <a:spLocks noChangeShapeType="1"/>
            </p:cNvSpPr>
            <p:nvPr/>
          </p:nvSpPr>
          <p:spPr bwMode="auto">
            <a:xfrm flipV="1">
              <a:off x="2784" y="3072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115"/>
            <p:cNvSpPr txBox="1">
              <a:spLocks noChangeArrowheads="1"/>
            </p:cNvSpPr>
            <p:nvPr/>
          </p:nvSpPr>
          <p:spPr bwMode="auto">
            <a:xfrm>
              <a:off x="1832" y="2640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53" name="AutoShape 116"/>
            <p:cNvSpPr>
              <a:spLocks noChangeArrowheads="1"/>
            </p:cNvSpPr>
            <p:nvPr/>
          </p:nvSpPr>
          <p:spPr bwMode="auto">
            <a:xfrm>
              <a:off x="3120" y="2907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4" name="Line 117"/>
            <p:cNvSpPr>
              <a:spLocks noChangeShapeType="1"/>
            </p:cNvSpPr>
            <p:nvPr/>
          </p:nvSpPr>
          <p:spPr bwMode="auto">
            <a:xfrm flipV="1">
              <a:off x="2789" y="2662"/>
              <a:ext cx="139" cy="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118"/>
            <p:cNvSpPr>
              <a:spLocks noChangeShapeType="1"/>
            </p:cNvSpPr>
            <p:nvPr/>
          </p:nvSpPr>
          <p:spPr bwMode="auto">
            <a:xfrm>
              <a:off x="2924" y="3168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19"/>
            <p:cNvSpPr>
              <a:spLocks noChangeShapeType="1"/>
            </p:cNvSpPr>
            <p:nvPr/>
          </p:nvSpPr>
          <p:spPr bwMode="auto">
            <a:xfrm>
              <a:off x="2924" y="2661"/>
              <a:ext cx="0" cy="31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" name="Group 120"/>
            <p:cNvGrpSpPr>
              <a:grpSpLocks/>
            </p:cNvGrpSpPr>
            <p:nvPr/>
          </p:nvGrpSpPr>
          <p:grpSpPr bwMode="auto">
            <a:xfrm>
              <a:off x="2391" y="2919"/>
              <a:ext cx="384" cy="288"/>
              <a:chOff x="6768" y="11808"/>
              <a:chExt cx="1008" cy="792"/>
            </a:xfrm>
          </p:grpSpPr>
          <p:sp>
            <p:nvSpPr>
              <p:cNvPr id="104" name="Freeform 121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122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123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124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125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126"/>
            <p:cNvSpPr>
              <a:spLocks noChangeShapeType="1"/>
            </p:cNvSpPr>
            <p:nvPr/>
          </p:nvSpPr>
          <p:spPr bwMode="auto">
            <a:xfrm flipV="1">
              <a:off x="2064" y="2736"/>
              <a:ext cx="37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127"/>
            <p:cNvSpPr>
              <a:spLocks noChangeShapeType="1"/>
            </p:cNvSpPr>
            <p:nvPr/>
          </p:nvSpPr>
          <p:spPr bwMode="auto">
            <a:xfrm flipV="1">
              <a:off x="2064" y="2997"/>
              <a:ext cx="35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28"/>
            <p:cNvSpPr>
              <a:spLocks noChangeShapeType="1"/>
            </p:cNvSpPr>
            <p:nvPr/>
          </p:nvSpPr>
          <p:spPr bwMode="auto">
            <a:xfrm flipV="1">
              <a:off x="2064" y="3141"/>
              <a:ext cx="35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129"/>
            <p:cNvSpPr txBox="1">
              <a:spLocks noChangeArrowheads="1"/>
            </p:cNvSpPr>
            <p:nvPr/>
          </p:nvSpPr>
          <p:spPr bwMode="auto">
            <a:xfrm>
              <a:off x="1832" y="3045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D</a:t>
              </a:r>
            </a:p>
          </p:txBody>
        </p:sp>
        <p:sp>
          <p:nvSpPr>
            <p:cNvPr id="62" name="Text Box 130"/>
            <p:cNvSpPr txBox="1">
              <a:spLocks noChangeArrowheads="1"/>
            </p:cNvSpPr>
            <p:nvPr/>
          </p:nvSpPr>
          <p:spPr bwMode="auto">
            <a:xfrm>
              <a:off x="1832" y="2853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C</a:t>
              </a:r>
            </a:p>
          </p:txBody>
        </p:sp>
        <p:sp>
          <p:nvSpPr>
            <p:cNvPr id="63" name="Text Box 131"/>
            <p:cNvSpPr txBox="1">
              <a:spLocks noChangeArrowheads="1"/>
            </p:cNvSpPr>
            <p:nvPr/>
          </p:nvSpPr>
          <p:spPr bwMode="auto">
            <a:xfrm>
              <a:off x="1832" y="3360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E</a:t>
              </a:r>
            </a:p>
          </p:txBody>
        </p:sp>
        <p:sp>
          <p:nvSpPr>
            <p:cNvPr id="64" name="Line 132"/>
            <p:cNvSpPr>
              <a:spLocks noChangeShapeType="1"/>
            </p:cNvSpPr>
            <p:nvPr/>
          </p:nvSpPr>
          <p:spPr bwMode="auto">
            <a:xfrm>
              <a:off x="2924" y="3168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133"/>
            <p:cNvSpPr>
              <a:spLocks noChangeShapeType="1"/>
            </p:cNvSpPr>
            <p:nvPr/>
          </p:nvSpPr>
          <p:spPr bwMode="auto">
            <a:xfrm>
              <a:off x="2064" y="3456"/>
              <a:ext cx="86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6" name="Group 134"/>
            <p:cNvGrpSpPr>
              <a:grpSpLocks/>
            </p:cNvGrpSpPr>
            <p:nvPr/>
          </p:nvGrpSpPr>
          <p:grpSpPr bwMode="auto">
            <a:xfrm>
              <a:off x="2391" y="2519"/>
              <a:ext cx="384" cy="288"/>
              <a:chOff x="6768" y="11808"/>
              <a:chExt cx="1008" cy="792"/>
            </a:xfrm>
          </p:grpSpPr>
          <p:sp>
            <p:nvSpPr>
              <p:cNvPr id="70" name="Freeform 135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136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137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138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139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7" name="Group 140"/>
            <p:cNvGrpSpPr>
              <a:grpSpLocks/>
            </p:cNvGrpSpPr>
            <p:nvPr/>
          </p:nvGrpSpPr>
          <p:grpSpPr bwMode="auto">
            <a:xfrm>
              <a:off x="2170" y="2900"/>
              <a:ext cx="192" cy="180"/>
              <a:chOff x="2160" y="1584"/>
              <a:chExt cx="308" cy="288"/>
            </a:xfrm>
          </p:grpSpPr>
          <p:sp>
            <p:nvSpPr>
              <p:cNvPr id="68" name="AutoShape 141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9" name="Oval 142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109" name="Group 234"/>
          <p:cNvGrpSpPr>
            <a:grpSpLocks/>
          </p:cNvGrpSpPr>
          <p:nvPr/>
        </p:nvGrpSpPr>
        <p:grpSpPr bwMode="auto">
          <a:xfrm>
            <a:off x="4516411" y="2415085"/>
            <a:ext cx="4073525" cy="1784350"/>
            <a:chOff x="2832" y="1392"/>
            <a:chExt cx="2566" cy="1124"/>
          </a:xfrm>
        </p:grpSpPr>
        <p:sp>
          <p:nvSpPr>
            <p:cNvPr id="110" name="AutoShape 35"/>
            <p:cNvSpPr>
              <a:spLocks noChangeArrowheads="1"/>
            </p:cNvSpPr>
            <p:nvPr/>
          </p:nvSpPr>
          <p:spPr bwMode="auto">
            <a:xfrm>
              <a:off x="2832" y="1920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11" name="Group 181"/>
            <p:cNvGrpSpPr>
              <a:grpSpLocks/>
            </p:cNvGrpSpPr>
            <p:nvPr/>
          </p:nvGrpSpPr>
          <p:grpSpPr bwMode="auto">
            <a:xfrm>
              <a:off x="3264" y="1392"/>
              <a:ext cx="2134" cy="1124"/>
              <a:chOff x="3264" y="1392"/>
              <a:chExt cx="2134" cy="1124"/>
            </a:xfrm>
          </p:grpSpPr>
          <p:grpSp>
            <p:nvGrpSpPr>
              <p:cNvPr id="112" name="Group 146"/>
              <p:cNvGrpSpPr>
                <a:grpSpLocks/>
              </p:cNvGrpSpPr>
              <p:nvPr/>
            </p:nvGrpSpPr>
            <p:grpSpPr bwMode="auto">
              <a:xfrm>
                <a:off x="3264" y="1392"/>
                <a:ext cx="2134" cy="1124"/>
                <a:chOff x="1832" y="2448"/>
                <a:chExt cx="2134" cy="1124"/>
              </a:xfrm>
            </p:grpSpPr>
            <p:sp>
              <p:nvSpPr>
                <p:cNvPr id="121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3740" y="2976"/>
                  <a:ext cx="226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600"/>
                    <a:t>G</a:t>
                  </a:r>
                </a:p>
              </p:txBody>
            </p:sp>
            <p:sp>
              <p:nvSpPr>
                <p:cNvPr id="122" name="Line 148"/>
                <p:cNvSpPr>
                  <a:spLocks noChangeShapeType="1"/>
                </p:cNvSpPr>
                <p:nvPr/>
              </p:nvSpPr>
              <p:spPr bwMode="auto">
                <a:xfrm>
                  <a:off x="3514" y="3080"/>
                  <a:ext cx="21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1832" y="2448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A</a:t>
                  </a:r>
                </a:p>
              </p:txBody>
            </p:sp>
            <p:sp>
              <p:nvSpPr>
                <p:cNvPr id="124" name="Line 150"/>
                <p:cNvSpPr>
                  <a:spLocks noChangeShapeType="1"/>
                </p:cNvSpPr>
                <p:nvPr/>
              </p:nvSpPr>
              <p:spPr bwMode="auto">
                <a:xfrm flipV="1">
                  <a:off x="2064" y="2592"/>
                  <a:ext cx="371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" name="Line 151"/>
                <p:cNvSpPr>
                  <a:spLocks noChangeShapeType="1"/>
                </p:cNvSpPr>
                <p:nvPr/>
              </p:nvSpPr>
              <p:spPr bwMode="auto">
                <a:xfrm>
                  <a:off x="2924" y="2976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" name="Line 152"/>
                <p:cNvSpPr>
                  <a:spLocks noChangeShapeType="1"/>
                </p:cNvSpPr>
                <p:nvPr/>
              </p:nvSpPr>
              <p:spPr bwMode="auto">
                <a:xfrm flipV="1">
                  <a:off x="2784" y="3072"/>
                  <a:ext cx="33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1832" y="2640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B</a:t>
                  </a:r>
                </a:p>
              </p:txBody>
            </p:sp>
            <p:sp>
              <p:nvSpPr>
                <p:cNvPr id="128" name="AutoShape 154"/>
                <p:cNvSpPr>
                  <a:spLocks noChangeArrowheads="1"/>
                </p:cNvSpPr>
                <p:nvPr/>
              </p:nvSpPr>
              <p:spPr bwMode="auto">
                <a:xfrm>
                  <a:off x="3120" y="2907"/>
                  <a:ext cx="385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29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789" y="2662"/>
                  <a:ext cx="139" cy="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" name="Line 156"/>
                <p:cNvSpPr>
                  <a:spLocks noChangeShapeType="1"/>
                </p:cNvSpPr>
                <p:nvPr/>
              </p:nvSpPr>
              <p:spPr bwMode="auto">
                <a:xfrm>
                  <a:off x="2924" y="3168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" name="Line 157"/>
                <p:cNvSpPr>
                  <a:spLocks noChangeShapeType="1"/>
                </p:cNvSpPr>
                <p:nvPr/>
              </p:nvSpPr>
              <p:spPr bwMode="auto">
                <a:xfrm>
                  <a:off x="2924" y="2661"/>
                  <a:ext cx="0" cy="31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2" name="Group 158"/>
                <p:cNvGrpSpPr>
                  <a:grpSpLocks/>
                </p:cNvGrpSpPr>
                <p:nvPr/>
              </p:nvGrpSpPr>
              <p:grpSpPr bwMode="auto">
                <a:xfrm>
                  <a:off x="2391" y="2919"/>
                  <a:ext cx="384" cy="288"/>
                  <a:chOff x="6768" y="11808"/>
                  <a:chExt cx="1008" cy="792"/>
                </a:xfrm>
              </p:grpSpPr>
              <p:sp>
                <p:nvSpPr>
                  <p:cNvPr id="150" name="Freeform 159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72 w 288"/>
                      <a:gd name="T3" fmla="*/ 363 h 864"/>
                      <a:gd name="T4" fmla="*/ 0 w 288"/>
                      <a:gd name="T5" fmla="*/ 726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1" name="Line 160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2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3" name="Freeform 162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" name="Freeform 163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3" name="Line 164"/>
                <p:cNvSpPr>
                  <a:spLocks noChangeShapeType="1"/>
                </p:cNvSpPr>
                <p:nvPr/>
              </p:nvSpPr>
              <p:spPr bwMode="auto">
                <a:xfrm flipV="1">
                  <a:off x="2064" y="2736"/>
                  <a:ext cx="371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064" y="2997"/>
                  <a:ext cx="357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" name="Line 166"/>
                <p:cNvSpPr>
                  <a:spLocks noChangeShapeType="1"/>
                </p:cNvSpPr>
                <p:nvPr/>
              </p:nvSpPr>
              <p:spPr bwMode="auto">
                <a:xfrm flipV="1">
                  <a:off x="2064" y="3141"/>
                  <a:ext cx="35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1832" y="3045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D</a:t>
                  </a:r>
                </a:p>
              </p:txBody>
            </p:sp>
            <p:sp>
              <p:nvSpPr>
                <p:cNvPr id="137" name="Text Box 168"/>
                <p:cNvSpPr txBox="1">
                  <a:spLocks noChangeArrowheads="1"/>
                </p:cNvSpPr>
                <p:nvPr/>
              </p:nvSpPr>
              <p:spPr bwMode="auto">
                <a:xfrm>
                  <a:off x="1832" y="2853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C</a:t>
                  </a:r>
                </a:p>
              </p:txBody>
            </p:sp>
            <p:sp>
              <p:nvSpPr>
                <p:cNvPr id="138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1832" y="3360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E</a:t>
                  </a:r>
                </a:p>
              </p:txBody>
            </p:sp>
            <p:sp>
              <p:nvSpPr>
                <p:cNvPr id="139" name="Line 170"/>
                <p:cNvSpPr>
                  <a:spLocks noChangeShapeType="1"/>
                </p:cNvSpPr>
                <p:nvPr/>
              </p:nvSpPr>
              <p:spPr bwMode="auto">
                <a:xfrm>
                  <a:off x="2924" y="3168"/>
                  <a:ext cx="0" cy="288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" name="Line 171"/>
                <p:cNvSpPr>
                  <a:spLocks noChangeShapeType="1"/>
                </p:cNvSpPr>
                <p:nvPr/>
              </p:nvSpPr>
              <p:spPr bwMode="auto">
                <a:xfrm>
                  <a:off x="2064" y="3456"/>
                  <a:ext cx="86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41" name="Group 172"/>
                <p:cNvGrpSpPr>
                  <a:grpSpLocks/>
                </p:cNvGrpSpPr>
                <p:nvPr/>
              </p:nvGrpSpPr>
              <p:grpSpPr bwMode="auto">
                <a:xfrm>
                  <a:off x="2391" y="2519"/>
                  <a:ext cx="384" cy="288"/>
                  <a:chOff x="6768" y="11808"/>
                  <a:chExt cx="1008" cy="792"/>
                </a:xfrm>
              </p:grpSpPr>
              <p:sp>
                <p:nvSpPr>
                  <p:cNvPr id="145" name="Freeform 173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72 w 288"/>
                      <a:gd name="T3" fmla="*/ 363 h 864"/>
                      <a:gd name="T4" fmla="*/ 0 w 288"/>
                      <a:gd name="T5" fmla="*/ 726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6" name="Line 174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7" name="Line 175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8" name="Freeform 176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9" name="Freeform 177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2" name="Group 178"/>
                <p:cNvGrpSpPr>
                  <a:grpSpLocks/>
                </p:cNvGrpSpPr>
                <p:nvPr/>
              </p:nvGrpSpPr>
              <p:grpSpPr bwMode="auto">
                <a:xfrm>
                  <a:off x="2170" y="2900"/>
                  <a:ext cx="192" cy="180"/>
                  <a:chOff x="2160" y="1584"/>
                  <a:chExt cx="308" cy="288"/>
                </a:xfrm>
              </p:grpSpPr>
              <p:sp>
                <p:nvSpPr>
                  <p:cNvPr id="143" name="AutoShape 179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127" y="1617"/>
                    <a:ext cx="288" cy="221"/>
                  </a:xfrm>
                  <a:prstGeom prst="flowChartMerg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44" name="Oval 180"/>
                  <p:cNvSpPr>
                    <a:spLocks noChangeArrowheads="1"/>
                  </p:cNvSpPr>
                  <p:nvPr/>
                </p:nvSpPr>
                <p:spPr bwMode="auto">
                  <a:xfrm>
                    <a:off x="2388" y="1688"/>
                    <a:ext cx="80" cy="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</p:grpSp>
          <p:sp>
            <p:nvSpPr>
              <p:cNvPr id="113" name="Oval 66"/>
              <p:cNvSpPr>
                <a:spLocks noChangeArrowheads="1"/>
              </p:cNvSpPr>
              <p:nvPr/>
            </p:nvSpPr>
            <p:spPr bwMode="auto">
              <a:xfrm>
                <a:off x="4209" y="1581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4" name="Oval 67"/>
              <p:cNvSpPr>
                <a:spLocks noChangeArrowheads="1"/>
              </p:cNvSpPr>
              <p:nvPr/>
            </p:nvSpPr>
            <p:spPr bwMode="auto">
              <a:xfrm>
                <a:off x="4209" y="1995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5" name="Oval 68"/>
              <p:cNvSpPr>
                <a:spLocks noChangeArrowheads="1"/>
              </p:cNvSpPr>
              <p:nvPr/>
            </p:nvSpPr>
            <p:spPr bwMode="auto">
              <a:xfrm>
                <a:off x="4500" y="190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6" name="Oval 69"/>
              <p:cNvSpPr>
                <a:spLocks noChangeArrowheads="1"/>
              </p:cNvSpPr>
              <p:nvPr/>
            </p:nvSpPr>
            <p:spPr bwMode="auto">
              <a:xfrm>
                <a:off x="4500" y="199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7" name="Oval 70"/>
              <p:cNvSpPr>
                <a:spLocks noChangeArrowheads="1"/>
              </p:cNvSpPr>
              <p:nvPr/>
            </p:nvSpPr>
            <p:spPr bwMode="auto">
              <a:xfrm>
                <a:off x="4500" y="208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grpSp>
            <p:nvGrpSpPr>
              <p:cNvPr id="118" name="Group 143"/>
              <p:cNvGrpSpPr>
                <a:grpSpLocks/>
              </p:cNvGrpSpPr>
              <p:nvPr/>
            </p:nvGrpSpPr>
            <p:grpSpPr bwMode="auto">
              <a:xfrm>
                <a:off x="3600" y="2304"/>
                <a:ext cx="192" cy="180"/>
                <a:chOff x="2160" y="1584"/>
                <a:chExt cx="308" cy="288"/>
              </a:xfrm>
            </p:grpSpPr>
            <p:sp>
              <p:nvSpPr>
                <p:cNvPr id="119" name="AutoShape 144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20" name="Oval 145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  <p:grpSp>
        <p:nvGrpSpPr>
          <p:cNvPr id="155" name="Group 235"/>
          <p:cNvGrpSpPr>
            <a:grpSpLocks/>
          </p:cNvGrpSpPr>
          <p:nvPr/>
        </p:nvGrpSpPr>
        <p:grpSpPr bwMode="auto">
          <a:xfrm>
            <a:off x="2687611" y="4396285"/>
            <a:ext cx="4073525" cy="1784350"/>
            <a:chOff x="1680" y="2640"/>
            <a:chExt cx="2566" cy="1124"/>
          </a:xfrm>
        </p:grpSpPr>
        <p:sp>
          <p:nvSpPr>
            <p:cNvPr id="156" name="AutoShape 75"/>
            <p:cNvSpPr>
              <a:spLocks noChangeArrowheads="1"/>
            </p:cNvSpPr>
            <p:nvPr/>
          </p:nvSpPr>
          <p:spPr bwMode="auto">
            <a:xfrm>
              <a:off x="1680" y="3120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57" name="Group 233"/>
            <p:cNvGrpSpPr>
              <a:grpSpLocks/>
            </p:cNvGrpSpPr>
            <p:nvPr/>
          </p:nvGrpSpPr>
          <p:grpSpPr bwMode="auto">
            <a:xfrm>
              <a:off x="2112" y="2640"/>
              <a:ext cx="2134" cy="1124"/>
              <a:chOff x="2256" y="2592"/>
              <a:chExt cx="2134" cy="1124"/>
            </a:xfrm>
          </p:grpSpPr>
          <p:sp>
            <p:nvSpPr>
              <p:cNvPr id="158" name="Text Box 184"/>
              <p:cNvSpPr txBox="1">
                <a:spLocks noChangeArrowheads="1"/>
              </p:cNvSpPr>
              <p:nvPr/>
            </p:nvSpPr>
            <p:spPr bwMode="auto">
              <a:xfrm>
                <a:off x="4164" y="3120"/>
                <a:ext cx="226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G</a:t>
                </a:r>
              </a:p>
            </p:txBody>
          </p:sp>
          <p:sp>
            <p:nvSpPr>
              <p:cNvPr id="159" name="Line 185"/>
              <p:cNvSpPr>
                <a:spLocks noChangeShapeType="1"/>
              </p:cNvSpPr>
              <p:nvPr/>
            </p:nvSpPr>
            <p:spPr bwMode="auto">
              <a:xfrm>
                <a:off x="3938" y="3224"/>
                <a:ext cx="21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Text Box 186"/>
              <p:cNvSpPr txBox="1">
                <a:spLocks noChangeArrowheads="1"/>
              </p:cNvSpPr>
              <p:nvPr/>
            </p:nvSpPr>
            <p:spPr bwMode="auto">
              <a:xfrm>
                <a:off x="2256" y="2592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A</a:t>
                </a:r>
              </a:p>
            </p:txBody>
          </p:sp>
          <p:sp>
            <p:nvSpPr>
              <p:cNvPr id="161" name="Line 187"/>
              <p:cNvSpPr>
                <a:spLocks noChangeShapeType="1"/>
              </p:cNvSpPr>
              <p:nvPr/>
            </p:nvSpPr>
            <p:spPr bwMode="auto">
              <a:xfrm flipV="1">
                <a:off x="2488" y="2736"/>
                <a:ext cx="371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Line 188"/>
              <p:cNvSpPr>
                <a:spLocks noChangeShapeType="1"/>
              </p:cNvSpPr>
              <p:nvPr/>
            </p:nvSpPr>
            <p:spPr bwMode="auto">
              <a:xfrm>
                <a:off x="3348" y="3120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Line 189"/>
              <p:cNvSpPr>
                <a:spLocks noChangeShapeType="1"/>
              </p:cNvSpPr>
              <p:nvPr/>
            </p:nvSpPr>
            <p:spPr bwMode="auto">
              <a:xfrm flipV="1">
                <a:off x="3208" y="3216"/>
                <a:ext cx="3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Text Box 190"/>
              <p:cNvSpPr txBox="1">
                <a:spLocks noChangeArrowheads="1"/>
              </p:cNvSpPr>
              <p:nvPr/>
            </p:nvSpPr>
            <p:spPr bwMode="auto">
              <a:xfrm>
                <a:off x="2256" y="2784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B</a:t>
                </a:r>
              </a:p>
            </p:txBody>
          </p:sp>
          <p:sp>
            <p:nvSpPr>
              <p:cNvPr id="165" name="Line 192"/>
              <p:cNvSpPr>
                <a:spLocks noChangeShapeType="1"/>
              </p:cNvSpPr>
              <p:nvPr/>
            </p:nvSpPr>
            <p:spPr bwMode="auto">
              <a:xfrm flipV="1">
                <a:off x="3213" y="2806"/>
                <a:ext cx="139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Line 193"/>
              <p:cNvSpPr>
                <a:spLocks noChangeShapeType="1"/>
              </p:cNvSpPr>
              <p:nvPr/>
            </p:nvSpPr>
            <p:spPr bwMode="auto">
              <a:xfrm>
                <a:off x="3348" y="3312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Line 194"/>
              <p:cNvSpPr>
                <a:spLocks noChangeShapeType="1"/>
              </p:cNvSpPr>
              <p:nvPr/>
            </p:nvSpPr>
            <p:spPr bwMode="auto">
              <a:xfrm>
                <a:off x="3348" y="2805"/>
                <a:ext cx="0" cy="315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8" name="Group 195"/>
              <p:cNvGrpSpPr>
                <a:grpSpLocks/>
              </p:cNvGrpSpPr>
              <p:nvPr/>
            </p:nvGrpSpPr>
            <p:grpSpPr bwMode="auto">
              <a:xfrm>
                <a:off x="2815" y="3063"/>
                <a:ext cx="384" cy="288"/>
                <a:chOff x="6768" y="11808"/>
                <a:chExt cx="1008" cy="792"/>
              </a:xfrm>
            </p:grpSpPr>
            <p:sp>
              <p:nvSpPr>
                <p:cNvPr id="198" name="Freeform 196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Line 197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Line 198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" name="Freeform 199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" name="Freeform 200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9" name="Line 201"/>
              <p:cNvSpPr>
                <a:spLocks noChangeShapeType="1"/>
              </p:cNvSpPr>
              <p:nvPr/>
            </p:nvSpPr>
            <p:spPr bwMode="auto">
              <a:xfrm flipV="1">
                <a:off x="2488" y="2880"/>
                <a:ext cx="371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202"/>
              <p:cNvSpPr>
                <a:spLocks noChangeShapeType="1"/>
              </p:cNvSpPr>
              <p:nvPr/>
            </p:nvSpPr>
            <p:spPr bwMode="auto">
              <a:xfrm flipV="1">
                <a:off x="2488" y="3141"/>
                <a:ext cx="357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203"/>
              <p:cNvSpPr>
                <a:spLocks noChangeShapeType="1"/>
              </p:cNvSpPr>
              <p:nvPr/>
            </p:nvSpPr>
            <p:spPr bwMode="auto">
              <a:xfrm flipV="1">
                <a:off x="2488" y="3285"/>
                <a:ext cx="35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Text Box 204"/>
              <p:cNvSpPr txBox="1">
                <a:spLocks noChangeArrowheads="1"/>
              </p:cNvSpPr>
              <p:nvPr/>
            </p:nvSpPr>
            <p:spPr bwMode="auto">
              <a:xfrm>
                <a:off x="2256" y="3189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D</a:t>
                </a:r>
              </a:p>
            </p:txBody>
          </p:sp>
          <p:sp>
            <p:nvSpPr>
              <p:cNvPr id="173" name="Text Box 205"/>
              <p:cNvSpPr txBox="1">
                <a:spLocks noChangeArrowheads="1"/>
              </p:cNvSpPr>
              <p:nvPr/>
            </p:nvSpPr>
            <p:spPr bwMode="auto">
              <a:xfrm>
                <a:off x="2256" y="2997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C</a:t>
                </a:r>
              </a:p>
            </p:txBody>
          </p:sp>
          <p:sp>
            <p:nvSpPr>
              <p:cNvPr id="174" name="Text Box 206"/>
              <p:cNvSpPr txBox="1">
                <a:spLocks noChangeArrowheads="1"/>
              </p:cNvSpPr>
              <p:nvPr/>
            </p:nvSpPr>
            <p:spPr bwMode="auto">
              <a:xfrm>
                <a:off x="2256" y="3504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E</a:t>
                </a:r>
              </a:p>
            </p:txBody>
          </p:sp>
          <p:sp>
            <p:nvSpPr>
              <p:cNvPr id="175" name="Line 207"/>
              <p:cNvSpPr>
                <a:spLocks noChangeShapeType="1"/>
              </p:cNvSpPr>
              <p:nvPr/>
            </p:nvSpPr>
            <p:spPr bwMode="auto">
              <a:xfrm>
                <a:off x="3348" y="3312"/>
                <a:ext cx="0" cy="28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Line 208"/>
              <p:cNvSpPr>
                <a:spLocks noChangeShapeType="1"/>
              </p:cNvSpPr>
              <p:nvPr/>
            </p:nvSpPr>
            <p:spPr bwMode="auto">
              <a:xfrm>
                <a:off x="2488" y="3600"/>
                <a:ext cx="86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7" name="Group 209"/>
              <p:cNvGrpSpPr>
                <a:grpSpLocks/>
              </p:cNvGrpSpPr>
              <p:nvPr/>
            </p:nvGrpSpPr>
            <p:grpSpPr bwMode="auto">
              <a:xfrm>
                <a:off x="2815" y="2663"/>
                <a:ext cx="384" cy="288"/>
                <a:chOff x="6768" y="11808"/>
                <a:chExt cx="1008" cy="792"/>
              </a:xfrm>
            </p:grpSpPr>
            <p:sp>
              <p:nvSpPr>
                <p:cNvPr id="193" name="Freeform 210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" name="Line 211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" name="Line 212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Freeform 213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Freeform 214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8" name="Group 215"/>
              <p:cNvGrpSpPr>
                <a:grpSpLocks/>
              </p:cNvGrpSpPr>
              <p:nvPr/>
            </p:nvGrpSpPr>
            <p:grpSpPr bwMode="auto">
              <a:xfrm>
                <a:off x="2594" y="3044"/>
                <a:ext cx="192" cy="180"/>
                <a:chOff x="2160" y="1584"/>
                <a:chExt cx="308" cy="288"/>
              </a:xfrm>
            </p:grpSpPr>
            <p:sp>
              <p:nvSpPr>
                <p:cNvPr id="191" name="AutoShape 216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2" name="Oval 217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79" name="Oval 218"/>
              <p:cNvSpPr>
                <a:spLocks noChangeArrowheads="1"/>
              </p:cNvSpPr>
              <p:nvPr/>
            </p:nvSpPr>
            <p:spPr bwMode="auto">
              <a:xfrm>
                <a:off x="3201" y="2781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80" name="Oval 219"/>
              <p:cNvSpPr>
                <a:spLocks noChangeArrowheads="1"/>
              </p:cNvSpPr>
              <p:nvPr/>
            </p:nvSpPr>
            <p:spPr bwMode="auto">
              <a:xfrm>
                <a:off x="3201" y="3195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grpSp>
            <p:nvGrpSpPr>
              <p:cNvPr id="181" name="Group 223"/>
              <p:cNvGrpSpPr>
                <a:grpSpLocks/>
              </p:cNvGrpSpPr>
              <p:nvPr/>
            </p:nvGrpSpPr>
            <p:grpSpPr bwMode="auto">
              <a:xfrm>
                <a:off x="2592" y="3504"/>
                <a:ext cx="192" cy="180"/>
                <a:chOff x="2160" y="1584"/>
                <a:chExt cx="308" cy="288"/>
              </a:xfrm>
            </p:grpSpPr>
            <p:sp>
              <p:nvSpPr>
                <p:cNvPr id="189" name="AutoShape 224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0" name="Oval 225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82" name="Group 226"/>
              <p:cNvGrpSpPr>
                <a:grpSpLocks/>
              </p:cNvGrpSpPr>
              <p:nvPr/>
            </p:nvGrpSpPr>
            <p:grpSpPr bwMode="auto">
              <a:xfrm>
                <a:off x="3504" y="3072"/>
                <a:ext cx="384" cy="288"/>
                <a:chOff x="6768" y="11808"/>
                <a:chExt cx="1008" cy="792"/>
              </a:xfrm>
            </p:grpSpPr>
            <p:sp>
              <p:nvSpPr>
                <p:cNvPr id="184" name="Freeform 227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Line 228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Line 229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Freeform 230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Freeform 231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3" name="Oval 232"/>
              <p:cNvSpPr>
                <a:spLocks noChangeArrowheads="1"/>
              </p:cNvSpPr>
              <p:nvPr/>
            </p:nvSpPr>
            <p:spPr bwMode="auto">
              <a:xfrm>
                <a:off x="3890" y="320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0527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Reading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rgbClr val="800000"/>
                </a:solidFill>
              </a:rPr>
              <a:t>Propagation Delay</a:t>
            </a:r>
          </a:p>
          <a:p>
            <a:pPr marL="62071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 smtClean="0"/>
              <a:t>Read up DLD section 4.5, </a:t>
            </a:r>
            <a:r>
              <a:rPr lang="en-US" sz="2600" dirty="0" err="1" smtClean="0"/>
              <a:t>pg</a:t>
            </a:r>
            <a:r>
              <a:rPr lang="en-US" sz="2600" dirty="0" smtClean="0"/>
              <a:t> 75 – 77.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rgbClr val="800000"/>
                </a:solidFill>
              </a:rPr>
              <a:t>Integrated Circuit Logic Families</a:t>
            </a:r>
          </a:p>
          <a:p>
            <a:pPr marL="62071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 smtClean="0"/>
              <a:t>Read up DLD section 4.6, </a:t>
            </a:r>
            <a:r>
              <a:rPr lang="en-US" sz="2600" dirty="0" err="1" smtClean="0"/>
              <a:t>pg</a:t>
            </a:r>
            <a:r>
              <a:rPr lang="en-US" sz="2600" dirty="0" smtClean="0"/>
              <a:t> 77 – 78.</a:t>
            </a:r>
            <a:endParaRPr lang="en-US" sz="2600" dirty="0"/>
          </a:p>
        </p:txBody>
      </p:sp>
      <p:pic>
        <p:nvPicPr>
          <p:cNvPr id="10" name="Picture 4" descr="MCj041239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038600"/>
            <a:ext cx="2362200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1127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4. Integrated Circuit (IC) Chip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87360" y="4072692"/>
            <a:ext cx="4038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 of a </a:t>
            </a:r>
            <a:r>
              <a:rPr lang="en-US" dirty="0" smtClean="0">
                <a:solidFill>
                  <a:srgbClr val="0000CC"/>
                </a:solidFill>
              </a:rPr>
              <a:t>74LS00</a:t>
            </a:r>
            <a:r>
              <a:rPr lang="en-US" dirty="0" smtClean="0"/>
              <a:t> chip: Quad NAND gates.</a:t>
            </a:r>
            <a:endParaRPr lang="en-US" dirty="0">
              <a:sym typeface="Symbol" pitchFamily="18" charset="2"/>
            </a:endParaRPr>
          </a:p>
        </p:txBody>
      </p:sp>
      <p:pic>
        <p:nvPicPr>
          <p:cNvPr id="11" name="Picture 5" descr="circuit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371600"/>
            <a:ext cx="1828800" cy="242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6" descr="IC_chi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39281" y="1479797"/>
            <a:ext cx="2705100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49"/>
          <p:cNvGrpSpPr>
            <a:grpSpLocks/>
          </p:cNvGrpSpPr>
          <p:nvPr/>
        </p:nvGrpSpPr>
        <p:grpSpPr bwMode="auto">
          <a:xfrm>
            <a:off x="5230760" y="3844092"/>
            <a:ext cx="2743200" cy="2190750"/>
            <a:chOff x="3024" y="2304"/>
            <a:chExt cx="1728" cy="1380"/>
          </a:xfrm>
        </p:grpSpPr>
        <p:sp>
          <p:nvSpPr>
            <p:cNvPr id="15" name="Rectangle 79"/>
            <p:cNvSpPr>
              <a:spLocks noChangeArrowheads="1"/>
            </p:cNvSpPr>
            <p:nvPr/>
          </p:nvSpPr>
          <p:spPr bwMode="auto">
            <a:xfrm rot="5400000">
              <a:off x="3107" y="2628"/>
              <a:ext cx="1380" cy="7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Rectangle 81"/>
            <p:cNvSpPr>
              <a:spLocks noChangeArrowheads="1"/>
            </p:cNvSpPr>
            <p:nvPr/>
          </p:nvSpPr>
          <p:spPr bwMode="auto">
            <a:xfrm rot="5400000">
              <a:off x="3306" y="2399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17" name="Rectangle 82"/>
            <p:cNvSpPr>
              <a:spLocks noChangeArrowheads="1"/>
            </p:cNvSpPr>
            <p:nvPr/>
          </p:nvSpPr>
          <p:spPr bwMode="auto">
            <a:xfrm rot="5400000">
              <a:off x="3306" y="2576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18" name="Rectangle 83"/>
            <p:cNvSpPr>
              <a:spLocks noChangeArrowheads="1"/>
            </p:cNvSpPr>
            <p:nvPr/>
          </p:nvSpPr>
          <p:spPr bwMode="auto">
            <a:xfrm rot="5400000">
              <a:off x="3306" y="2753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3</a:t>
              </a:r>
              <a:endParaRPr lang="en-US"/>
            </a:p>
          </p:txBody>
        </p:sp>
        <p:sp>
          <p:nvSpPr>
            <p:cNvPr id="19" name="Rectangle 84"/>
            <p:cNvSpPr>
              <a:spLocks noChangeArrowheads="1"/>
            </p:cNvSpPr>
            <p:nvPr/>
          </p:nvSpPr>
          <p:spPr bwMode="auto">
            <a:xfrm rot="5400000">
              <a:off x="3306" y="2930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4</a:t>
              </a:r>
              <a:endParaRPr lang="en-US"/>
            </a:p>
          </p:txBody>
        </p:sp>
        <p:sp>
          <p:nvSpPr>
            <p:cNvPr id="20" name="Rectangle 85"/>
            <p:cNvSpPr>
              <a:spLocks noChangeArrowheads="1"/>
            </p:cNvSpPr>
            <p:nvPr/>
          </p:nvSpPr>
          <p:spPr bwMode="auto">
            <a:xfrm rot="5400000">
              <a:off x="3306" y="3107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5</a:t>
              </a:r>
              <a:endParaRPr lang="en-US"/>
            </a:p>
          </p:txBody>
        </p:sp>
        <p:sp>
          <p:nvSpPr>
            <p:cNvPr id="21" name="Rectangle 86"/>
            <p:cNvSpPr>
              <a:spLocks noChangeArrowheads="1"/>
            </p:cNvSpPr>
            <p:nvPr/>
          </p:nvSpPr>
          <p:spPr bwMode="auto">
            <a:xfrm rot="5400000">
              <a:off x="3306" y="3284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6</a:t>
              </a:r>
              <a:endParaRPr lang="en-US"/>
            </a:p>
          </p:txBody>
        </p:sp>
        <p:sp>
          <p:nvSpPr>
            <p:cNvPr id="22" name="Rectangle 87"/>
            <p:cNvSpPr>
              <a:spLocks noChangeArrowheads="1"/>
            </p:cNvSpPr>
            <p:nvPr/>
          </p:nvSpPr>
          <p:spPr bwMode="auto">
            <a:xfrm rot="5400000">
              <a:off x="3306" y="3461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7</a:t>
              </a:r>
              <a:endParaRPr lang="en-US"/>
            </a:p>
          </p:txBody>
        </p:sp>
        <p:grpSp>
          <p:nvGrpSpPr>
            <p:cNvPr id="23" name="Group 88"/>
            <p:cNvGrpSpPr>
              <a:grpSpLocks/>
            </p:cNvGrpSpPr>
            <p:nvPr/>
          </p:nvGrpSpPr>
          <p:grpSpPr bwMode="auto">
            <a:xfrm rot="5400000">
              <a:off x="3630" y="2937"/>
              <a:ext cx="1181" cy="120"/>
              <a:chOff x="0" y="0"/>
              <a:chExt cx="20002" cy="20000"/>
            </a:xfrm>
          </p:grpSpPr>
          <p:sp>
            <p:nvSpPr>
              <p:cNvPr id="77" name="Rectangle 8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14</a:t>
                </a:r>
                <a:endParaRPr lang="en-US"/>
              </a:p>
            </p:txBody>
          </p:sp>
          <p:sp>
            <p:nvSpPr>
              <p:cNvPr id="78" name="Rectangle 90"/>
              <p:cNvSpPr>
                <a:spLocks noChangeArrowheads="1"/>
              </p:cNvSpPr>
              <p:nvPr/>
            </p:nvSpPr>
            <p:spPr bwMode="auto">
              <a:xfrm>
                <a:off x="2999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13</a:t>
                </a:r>
                <a:endParaRPr lang="en-US"/>
              </a:p>
            </p:txBody>
          </p:sp>
          <p:sp>
            <p:nvSpPr>
              <p:cNvPr id="79" name="Rectangle 91"/>
              <p:cNvSpPr>
                <a:spLocks noChangeArrowheads="1"/>
              </p:cNvSpPr>
              <p:nvPr/>
            </p:nvSpPr>
            <p:spPr bwMode="auto">
              <a:xfrm>
                <a:off x="5998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12</a:t>
                </a:r>
                <a:endParaRPr lang="en-US"/>
              </a:p>
            </p:txBody>
          </p:sp>
          <p:sp>
            <p:nvSpPr>
              <p:cNvPr id="80" name="Rectangle 92"/>
              <p:cNvSpPr>
                <a:spLocks noChangeArrowheads="1"/>
              </p:cNvSpPr>
              <p:nvPr/>
            </p:nvSpPr>
            <p:spPr bwMode="auto">
              <a:xfrm>
                <a:off x="8997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11</a:t>
                </a:r>
                <a:endParaRPr lang="en-US"/>
              </a:p>
            </p:txBody>
          </p:sp>
          <p:sp>
            <p:nvSpPr>
              <p:cNvPr id="81" name="Rectangle 93"/>
              <p:cNvSpPr>
                <a:spLocks noChangeArrowheads="1"/>
              </p:cNvSpPr>
              <p:nvPr/>
            </p:nvSpPr>
            <p:spPr bwMode="auto">
              <a:xfrm>
                <a:off x="11996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10</a:t>
                </a:r>
                <a:endParaRPr lang="en-US"/>
              </a:p>
            </p:txBody>
          </p:sp>
          <p:sp>
            <p:nvSpPr>
              <p:cNvPr id="82" name="Rectangle 94"/>
              <p:cNvSpPr>
                <a:spLocks noChangeArrowheads="1"/>
              </p:cNvSpPr>
              <p:nvPr/>
            </p:nvSpPr>
            <p:spPr bwMode="auto">
              <a:xfrm>
                <a:off x="14995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9</a:t>
                </a:r>
                <a:endParaRPr lang="en-US"/>
              </a:p>
            </p:txBody>
          </p:sp>
          <p:sp>
            <p:nvSpPr>
              <p:cNvPr id="83" name="Rectangle 95"/>
              <p:cNvSpPr>
                <a:spLocks noChangeArrowheads="1"/>
              </p:cNvSpPr>
              <p:nvPr/>
            </p:nvSpPr>
            <p:spPr bwMode="auto">
              <a:xfrm>
                <a:off x="17994" y="175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8</a:t>
                </a:r>
                <a:endParaRPr lang="en-US"/>
              </a:p>
            </p:txBody>
          </p:sp>
        </p:grpSp>
        <p:grpSp>
          <p:nvGrpSpPr>
            <p:cNvPr id="24" name="Group 96"/>
            <p:cNvGrpSpPr>
              <a:grpSpLocks/>
            </p:cNvGrpSpPr>
            <p:nvPr/>
          </p:nvGrpSpPr>
          <p:grpSpPr bwMode="auto">
            <a:xfrm rot="5400000">
              <a:off x="3763" y="2253"/>
              <a:ext cx="67" cy="169"/>
              <a:chOff x="0" y="-1"/>
              <a:chExt cx="20000" cy="20001"/>
            </a:xfrm>
          </p:grpSpPr>
          <p:sp>
            <p:nvSpPr>
              <p:cNvPr id="75" name="Arc 97"/>
              <p:cNvSpPr>
                <a:spLocks/>
              </p:cNvSpPr>
              <p:nvPr/>
            </p:nvSpPr>
            <p:spPr bwMode="auto">
              <a:xfrm flipV="1">
                <a:off x="0" y="8438"/>
                <a:ext cx="20000" cy="11562"/>
              </a:xfrm>
              <a:custGeom>
                <a:avLst/>
                <a:gdLst>
                  <a:gd name="T0" fmla="*/ 0 w 21600"/>
                  <a:gd name="T1" fmla="*/ 0 h 21600"/>
                  <a:gd name="T2" fmla="*/ 17147 w 21600"/>
                  <a:gd name="T3" fmla="*/ 3313 h 21600"/>
                  <a:gd name="T4" fmla="*/ 0 w 21600"/>
                  <a:gd name="T5" fmla="*/ 331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Arc 98"/>
              <p:cNvSpPr>
                <a:spLocks/>
              </p:cNvSpPr>
              <p:nvPr/>
            </p:nvSpPr>
            <p:spPr bwMode="auto">
              <a:xfrm>
                <a:off x="0" y="-1"/>
                <a:ext cx="20000" cy="11562"/>
              </a:xfrm>
              <a:custGeom>
                <a:avLst/>
                <a:gdLst>
                  <a:gd name="T0" fmla="*/ 0 w 21600"/>
                  <a:gd name="T1" fmla="*/ 0 h 21600"/>
                  <a:gd name="T2" fmla="*/ 17147 w 21600"/>
                  <a:gd name="T3" fmla="*/ 3313 h 21600"/>
                  <a:gd name="T4" fmla="*/ 0 w 21600"/>
                  <a:gd name="T5" fmla="*/ 331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" name="Rectangle 99"/>
            <p:cNvSpPr>
              <a:spLocks noChangeArrowheads="1"/>
            </p:cNvSpPr>
            <p:nvPr/>
          </p:nvSpPr>
          <p:spPr bwMode="auto">
            <a:xfrm rot="-5400000">
              <a:off x="3103" y="3425"/>
              <a:ext cx="80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lIns="12700" tIns="12700" rIns="12700" bIns="12700"/>
            <a:lstStyle/>
            <a:p>
              <a:pPr algn="r">
                <a:lnSpc>
                  <a:spcPct val="64000"/>
                </a:lnSpc>
              </a:pPr>
              <a:r>
                <a:rPr lang="en-US" sz="1200">
                  <a:latin typeface="Times New Roman" pitchFamily="18" charset="0"/>
                </a:rPr>
                <a:t>GND</a:t>
              </a:r>
              <a:endParaRPr lang="en-US" sz="1200"/>
            </a:p>
          </p:txBody>
        </p:sp>
        <p:sp>
          <p:nvSpPr>
            <p:cNvPr id="26" name="Rectangle 100"/>
            <p:cNvSpPr>
              <a:spLocks noChangeArrowheads="1"/>
            </p:cNvSpPr>
            <p:nvPr/>
          </p:nvSpPr>
          <p:spPr bwMode="auto">
            <a:xfrm rot="5400000" flipV="1">
              <a:off x="4478" y="2271"/>
              <a:ext cx="127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lIns="12700" tIns="12700" rIns="12700" bIns="12700"/>
            <a:lstStyle/>
            <a:p>
              <a:pPr>
                <a:lnSpc>
                  <a:spcPct val="64000"/>
                </a:lnSpc>
              </a:pPr>
              <a:r>
                <a:rPr lang="en-US" sz="1200">
                  <a:latin typeface="Times New Roman" pitchFamily="18" charset="0"/>
                </a:rPr>
                <a:t>Vcc = 5v</a:t>
              </a:r>
            </a:p>
          </p:txBody>
        </p:sp>
        <p:grpSp>
          <p:nvGrpSpPr>
            <p:cNvPr id="27" name="Group 101"/>
            <p:cNvGrpSpPr>
              <a:grpSpLocks/>
            </p:cNvGrpSpPr>
            <p:nvPr/>
          </p:nvGrpSpPr>
          <p:grpSpPr bwMode="auto">
            <a:xfrm>
              <a:off x="3426" y="2466"/>
              <a:ext cx="295" cy="355"/>
              <a:chOff x="3093" y="11361"/>
              <a:chExt cx="560" cy="673"/>
            </a:xfrm>
          </p:grpSpPr>
          <p:sp>
            <p:nvSpPr>
              <p:cNvPr id="64" name="Line 102"/>
              <p:cNvSpPr>
                <a:spLocks noChangeShapeType="1"/>
              </p:cNvSpPr>
              <p:nvPr/>
            </p:nvSpPr>
            <p:spPr bwMode="auto">
              <a:xfrm rot="5400000">
                <a:off x="3354" y="11100"/>
                <a:ext cx="1" cy="5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103"/>
              <p:cNvSpPr>
                <a:spLocks noChangeShapeType="1"/>
              </p:cNvSpPr>
              <p:nvPr/>
            </p:nvSpPr>
            <p:spPr bwMode="auto">
              <a:xfrm rot="5400000">
                <a:off x="3491" y="11480"/>
                <a:ext cx="23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104"/>
              <p:cNvSpPr>
                <a:spLocks noChangeShapeType="1"/>
              </p:cNvSpPr>
              <p:nvPr/>
            </p:nvSpPr>
            <p:spPr bwMode="auto">
              <a:xfrm rot="5400000">
                <a:off x="3163" y="11597"/>
                <a:ext cx="1" cy="1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105"/>
              <p:cNvSpPr>
                <a:spLocks noChangeShapeType="1"/>
              </p:cNvSpPr>
              <p:nvPr/>
            </p:nvSpPr>
            <p:spPr bwMode="auto">
              <a:xfrm rot="5400000">
                <a:off x="3143" y="11549"/>
                <a:ext cx="20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106"/>
              <p:cNvSpPr>
                <a:spLocks noChangeShapeType="1"/>
              </p:cNvSpPr>
              <p:nvPr/>
            </p:nvSpPr>
            <p:spPr bwMode="auto">
              <a:xfrm rot="5400000">
                <a:off x="3348" y="11333"/>
                <a:ext cx="1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107"/>
              <p:cNvSpPr>
                <a:spLocks noChangeShapeType="1"/>
              </p:cNvSpPr>
              <p:nvPr/>
            </p:nvSpPr>
            <p:spPr bwMode="auto">
              <a:xfrm rot="5400000">
                <a:off x="3397" y="11522"/>
                <a:ext cx="15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108"/>
              <p:cNvSpPr>
                <a:spLocks noChangeShapeType="1"/>
              </p:cNvSpPr>
              <p:nvPr/>
            </p:nvSpPr>
            <p:spPr bwMode="auto">
              <a:xfrm rot="5400000">
                <a:off x="3473" y="11970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109"/>
              <p:cNvSpPr>
                <a:spLocks noChangeShapeType="1"/>
              </p:cNvSpPr>
              <p:nvPr/>
            </p:nvSpPr>
            <p:spPr bwMode="auto">
              <a:xfrm rot="5400000">
                <a:off x="3319" y="11822"/>
                <a:ext cx="1" cy="4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2" name="Group 110"/>
              <p:cNvGrpSpPr>
                <a:grpSpLocks/>
              </p:cNvGrpSpPr>
              <p:nvPr/>
            </p:nvGrpSpPr>
            <p:grpSpPr bwMode="auto">
              <a:xfrm>
                <a:off x="3398" y="11587"/>
                <a:ext cx="255" cy="354"/>
                <a:chOff x="5483" y="12352"/>
                <a:chExt cx="255" cy="354"/>
              </a:xfrm>
            </p:grpSpPr>
            <p:sp>
              <p:nvSpPr>
                <p:cNvPr id="73" name="Oval 111"/>
                <p:cNvSpPr>
                  <a:spLocks noChangeArrowheads="1"/>
                </p:cNvSpPr>
                <p:nvPr/>
              </p:nvSpPr>
              <p:spPr bwMode="auto">
                <a:xfrm rot="5400000">
                  <a:off x="5574" y="12634"/>
                  <a:ext cx="72" cy="7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4" name="AutoShape 112"/>
                <p:cNvSpPr>
                  <a:spLocks noChangeArrowheads="1"/>
                </p:cNvSpPr>
                <p:nvPr/>
              </p:nvSpPr>
              <p:spPr bwMode="auto">
                <a:xfrm rot="5400000">
                  <a:off x="5476" y="12359"/>
                  <a:ext cx="270" cy="255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28" name="Group 113"/>
            <p:cNvGrpSpPr>
              <a:grpSpLocks/>
            </p:cNvGrpSpPr>
            <p:nvPr/>
          </p:nvGrpSpPr>
          <p:grpSpPr bwMode="auto">
            <a:xfrm>
              <a:off x="3426" y="2988"/>
              <a:ext cx="295" cy="355"/>
              <a:chOff x="3093" y="11361"/>
              <a:chExt cx="560" cy="673"/>
            </a:xfrm>
          </p:grpSpPr>
          <p:sp>
            <p:nvSpPr>
              <p:cNvPr id="53" name="Line 114"/>
              <p:cNvSpPr>
                <a:spLocks noChangeShapeType="1"/>
              </p:cNvSpPr>
              <p:nvPr/>
            </p:nvSpPr>
            <p:spPr bwMode="auto">
              <a:xfrm rot="5400000">
                <a:off x="3354" y="11100"/>
                <a:ext cx="1" cy="5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115"/>
              <p:cNvSpPr>
                <a:spLocks noChangeShapeType="1"/>
              </p:cNvSpPr>
              <p:nvPr/>
            </p:nvSpPr>
            <p:spPr bwMode="auto">
              <a:xfrm rot="5400000">
                <a:off x="3491" y="11480"/>
                <a:ext cx="23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116"/>
              <p:cNvSpPr>
                <a:spLocks noChangeShapeType="1"/>
              </p:cNvSpPr>
              <p:nvPr/>
            </p:nvSpPr>
            <p:spPr bwMode="auto">
              <a:xfrm rot="5400000">
                <a:off x="3163" y="11597"/>
                <a:ext cx="1" cy="1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117"/>
              <p:cNvSpPr>
                <a:spLocks noChangeShapeType="1"/>
              </p:cNvSpPr>
              <p:nvPr/>
            </p:nvSpPr>
            <p:spPr bwMode="auto">
              <a:xfrm rot="5400000">
                <a:off x="3143" y="11549"/>
                <a:ext cx="20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118"/>
              <p:cNvSpPr>
                <a:spLocks noChangeShapeType="1"/>
              </p:cNvSpPr>
              <p:nvPr/>
            </p:nvSpPr>
            <p:spPr bwMode="auto">
              <a:xfrm rot="5400000">
                <a:off x="3348" y="11333"/>
                <a:ext cx="1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119"/>
              <p:cNvSpPr>
                <a:spLocks noChangeShapeType="1"/>
              </p:cNvSpPr>
              <p:nvPr/>
            </p:nvSpPr>
            <p:spPr bwMode="auto">
              <a:xfrm rot="5400000">
                <a:off x="3397" y="11522"/>
                <a:ext cx="15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120"/>
              <p:cNvSpPr>
                <a:spLocks noChangeShapeType="1"/>
              </p:cNvSpPr>
              <p:nvPr/>
            </p:nvSpPr>
            <p:spPr bwMode="auto">
              <a:xfrm rot="5400000">
                <a:off x="3473" y="11970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121"/>
              <p:cNvSpPr>
                <a:spLocks noChangeShapeType="1"/>
              </p:cNvSpPr>
              <p:nvPr/>
            </p:nvSpPr>
            <p:spPr bwMode="auto">
              <a:xfrm rot="5400000">
                <a:off x="3319" y="11822"/>
                <a:ext cx="1" cy="4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1" name="Group 122"/>
              <p:cNvGrpSpPr>
                <a:grpSpLocks/>
              </p:cNvGrpSpPr>
              <p:nvPr/>
            </p:nvGrpSpPr>
            <p:grpSpPr bwMode="auto">
              <a:xfrm>
                <a:off x="3398" y="11587"/>
                <a:ext cx="255" cy="354"/>
                <a:chOff x="5483" y="12352"/>
                <a:chExt cx="255" cy="354"/>
              </a:xfrm>
            </p:grpSpPr>
            <p:sp>
              <p:nvSpPr>
                <p:cNvPr id="62" name="Oval 123"/>
                <p:cNvSpPr>
                  <a:spLocks noChangeArrowheads="1"/>
                </p:cNvSpPr>
                <p:nvPr/>
              </p:nvSpPr>
              <p:spPr bwMode="auto">
                <a:xfrm rot="5400000">
                  <a:off x="5574" y="12634"/>
                  <a:ext cx="72" cy="7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63" name="AutoShape 124"/>
                <p:cNvSpPr>
                  <a:spLocks noChangeArrowheads="1"/>
                </p:cNvSpPr>
                <p:nvPr/>
              </p:nvSpPr>
              <p:spPr bwMode="auto">
                <a:xfrm rot="5400000">
                  <a:off x="5476" y="12359"/>
                  <a:ext cx="270" cy="255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29" name="Group 125"/>
            <p:cNvGrpSpPr>
              <a:grpSpLocks/>
            </p:cNvGrpSpPr>
            <p:nvPr/>
          </p:nvGrpSpPr>
          <p:grpSpPr bwMode="auto">
            <a:xfrm flipH="1">
              <a:off x="3861" y="2632"/>
              <a:ext cx="295" cy="355"/>
              <a:chOff x="3093" y="11361"/>
              <a:chExt cx="560" cy="673"/>
            </a:xfrm>
          </p:grpSpPr>
          <p:sp>
            <p:nvSpPr>
              <p:cNvPr id="42" name="Line 126"/>
              <p:cNvSpPr>
                <a:spLocks noChangeShapeType="1"/>
              </p:cNvSpPr>
              <p:nvPr/>
            </p:nvSpPr>
            <p:spPr bwMode="auto">
              <a:xfrm rot="5400000">
                <a:off x="3354" y="11100"/>
                <a:ext cx="1" cy="5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127"/>
              <p:cNvSpPr>
                <a:spLocks noChangeShapeType="1"/>
              </p:cNvSpPr>
              <p:nvPr/>
            </p:nvSpPr>
            <p:spPr bwMode="auto">
              <a:xfrm rot="5400000">
                <a:off x="3491" y="11480"/>
                <a:ext cx="23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128"/>
              <p:cNvSpPr>
                <a:spLocks noChangeShapeType="1"/>
              </p:cNvSpPr>
              <p:nvPr/>
            </p:nvSpPr>
            <p:spPr bwMode="auto">
              <a:xfrm rot="5400000">
                <a:off x="3163" y="11597"/>
                <a:ext cx="1" cy="1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129"/>
              <p:cNvSpPr>
                <a:spLocks noChangeShapeType="1"/>
              </p:cNvSpPr>
              <p:nvPr/>
            </p:nvSpPr>
            <p:spPr bwMode="auto">
              <a:xfrm rot="5400000">
                <a:off x="3143" y="11549"/>
                <a:ext cx="20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130"/>
              <p:cNvSpPr>
                <a:spLocks noChangeShapeType="1"/>
              </p:cNvSpPr>
              <p:nvPr/>
            </p:nvSpPr>
            <p:spPr bwMode="auto">
              <a:xfrm rot="5400000">
                <a:off x="3348" y="11333"/>
                <a:ext cx="1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131"/>
              <p:cNvSpPr>
                <a:spLocks noChangeShapeType="1"/>
              </p:cNvSpPr>
              <p:nvPr/>
            </p:nvSpPr>
            <p:spPr bwMode="auto">
              <a:xfrm rot="5400000">
                <a:off x="3397" y="11522"/>
                <a:ext cx="15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132"/>
              <p:cNvSpPr>
                <a:spLocks noChangeShapeType="1"/>
              </p:cNvSpPr>
              <p:nvPr/>
            </p:nvSpPr>
            <p:spPr bwMode="auto">
              <a:xfrm rot="5400000">
                <a:off x="3473" y="11970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133"/>
              <p:cNvSpPr>
                <a:spLocks noChangeShapeType="1"/>
              </p:cNvSpPr>
              <p:nvPr/>
            </p:nvSpPr>
            <p:spPr bwMode="auto">
              <a:xfrm rot="5400000">
                <a:off x="3319" y="11822"/>
                <a:ext cx="1" cy="4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" name="Group 134"/>
              <p:cNvGrpSpPr>
                <a:grpSpLocks/>
              </p:cNvGrpSpPr>
              <p:nvPr/>
            </p:nvGrpSpPr>
            <p:grpSpPr bwMode="auto">
              <a:xfrm>
                <a:off x="3398" y="11587"/>
                <a:ext cx="255" cy="354"/>
                <a:chOff x="5483" y="12352"/>
                <a:chExt cx="255" cy="354"/>
              </a:xfrm>
            </p:grpSpPr>
            <p:sp>
              <p:nvSpPr>
                <p:cNvPr id="51" name="Oval 135"/>
                <p:cNvSpPr>
                  <a:spLocks noChangeArrowheads="1"/>
                </p:cNvSpPr>
                <p:nvPr/>
              </p:nvSpPr>
              <p:spPr bwMode="auto">
                <a:xfrm rot="5400000">
                  <a:off x="5574" y="12634"/>
                  <a:ext cx="72" cy="7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52" name="AutoShape 136"/>
                <p:cNvSpPr>
                  <a:spLocks noChangeArrowheads="1"/>
                </p:cNvSpPr>
                <p:nvPr/>
              </p:nvSpPr>
              <p:spPr bwMode="auto">
                <a:xfrm rot="5400000">
                  <a:off x="5476" y="12359"/>
                  <a:ext cx="270" cy="255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30" name="Group 137"/>
            <p:cNvGrpSpPr>
              <a:grpSpLocks/>
            </p:cNvGrpSpPr>
            <p:nvPr/>
          </p:nvGrpSpPr>
          <p:grpSpPr bwMode="auto">
            <a:xfrm flipH="1">
              <a:off x="3861" y="3162"/>
              <a:ext cx="295" cy="354"/>
              <a:chOff x="3093" y="11361"/>
              <a:chExt cx="560" cy="673"/>
            </a:xfrm>
          </p:grpSpPr>
          <p:sp>
            <p:nvSpPr>
              <p:cNvPr id="31" name="Line 138"/>
              <p:cNvSpPr>
                <a:spLocks noChangeShapeType="1"/>
              </p:cNvSpPr>
              <p:nvPr/>
            </p:nvSpPr>
            <p:spPr bwMode="auto">
              <a:xfrm rot="5400000">
                <a:off x="3354" y="11100"/>
                <a:ext cx="1" cy="5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139"/>
              <p:cNvSpPr>
                <a:spLocks noChangeShapeType="1"/>
              </p:cNvSpPr>
              <p:nvPr/>
            </p:nvSpPr>
            <p:spPr bwMode="auto">
              <a:xfrm rot="5400000">
                <a:off x="3491" y="11480"/>
                <a:ext cx="23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140"/>
              <p:cNvSpPr>
                <a:spLocks noChangeShapeType="1"/>
              </p:cNvSpPr>
              <p:nvPr/>
            </p:nvSpPr>
            <p:spPr bwMode="auto">
              <a:xfrm rot="5400000">
                <a:off x="3163" y="11597"/>
                <a:ext cx="1" cy="1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41"/>
              <p:cNvSpPr>
                <a:spLocks noChangeShapeType="1"/>
              </p:cNvSpPr>
              <p:nvPr/>
            </p:nvSpPr>
            <p:spPr bwMode="auto">
              <a:xfrm rot="5400000">
                <a:off x="3143" y="11549"/>
                <a:ext cx="20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142"/>
              <p:cNvSpPr>
                <a:spLocks noChangeShapeType="1"/>
              </p:cNvSpPr>
              <p:nvPr/>
            </p:nvSpPr>
            <p:spPr bwMode="auto">
              <a:xfrm rot="5400000">
                <a:off x="3348" y="11333"/>
                <a:ext cx="1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43"/>
              <p:cNvSpPr>
                <a:spLocks noChangeShapeType="1"/>
              </p:cNvSpPr>
              <p:nvPr/>
            </p:nvSpPr>
            <p:spPr bwMode="auto">
              <a:xfrm rot="5400000">
                <a:off x="3397" y="11522"/>
                <a:ext cx="15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144"/>
              <p:cNvSpPr>
                <a:spLocks noChangeShapeType="1"/>
              </p:cNvSpPr>
              <p:nvPr/>
            </p:nvSpPr>
            <p:spPr bwMode="auto">
              <a:xfrm rot="5400000">
                <a:off x="3473" y="11970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145"/>
              <p:cNvSpPr>
                <a:spLocks noChangeShapeType="1"/>
              </p:cNvSpPr>
              <p:nvPr/>
            </p:nvSpPr>
            <p:spPr bwMode="auto">
              <a:xfrm rot="5400000">
                <a:off x="3319" y="11822"/>
                <a:ext cx="1" cy="4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" name="Group 146"/>
              <p:cNvGrpSpPr>
                <a:grpSpLocks/>
              </p:cNvGrpSpPr>
              <p:nvPr/>
            </p:nvGrpSpPr>
            <p:grpSpPr bwMode="auto">
              <a:xfrm>
                <a:off x="3398" y="11587"/>
                <a:ext cx="255" cy="354"/>
                <a:chOff x="5483" y="12352"/>
                <a:chExt cx="255" cy="354"/>
              </a:xfrm>
            </p:grpSpPr>
            <p:sp>
              <p:nvSpPr>
                <p:cNvPr id="40" name="Oval 147"/>
                <p:cNvSpPr>
                  <a:spLocks noChangeArrowheads="1"/>
                </p:cNvSpPr>
                <p:nvPr/>
              </p:nvSpPr>
              <p:spPr bwMode="auto">
                <a:xfrm rot="5400000">
                  <a:off x="5574" y="12634"/>
                  <a:ext cx="72" cy="7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41" name="AutoShape 148"/>
                <p:cNvSpPr>
                  <a:spLocks noChangeArrowheads="1"/>
                </p:cNvSpPr>
                <p:nvPr/>
              </p:nvSpPr>
              <p:spPr bwMode="auto">
                <a:xfrm rot="5400000">
                  <a:off x="5476" y="12359"/>
                  <a:ext cx="270" cy="255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23347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 Programming Logic Array (PLA) (1/3)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4" name="Rectangle 3"/>
          <p:cNvSpPr txBox="1">
            <a:spLocks noChangeArrowheads="1"/>
          </p:cNvSpPr>
          <p:nvPr/>
        </p:nvSpPr>
        <p:spPr>
          <a:xfrm>
            <a:off x="457200" y="1295400"/>
            <a:ext cx="42672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 programmable integrated circuit – implements  sum-of-products circuits (allow multiple outputs).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</a:rPr>
              <a:t>2 stages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AND gates = product terms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OR gates = outputs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Connections between inputs and the planes can be ‘burned’.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4623152" y="1935997"/>
            <a:ext cx="4216048" cy="2829996"/>
            <a:chOff x="4775552" y="1905000"/>
            <a:chExt cx="4216048" cy="2829996"/>
          </a:xfrm>
        </p:grpSpPr>
        <p:sp>
          <p:nvSpPr>
            <p:cNvPr id="86" name="Rectangle 85"/>
            <p:cNvSpPr/>
            <p:nvPr/>
          </p:nvSpPr>
          <p:spPr>
            <a:xfrm>
              <a:off x="6248400" y="1905000"/>
              <a:ext cx="1219200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210300" y="229675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AND gates</a:t>
              </a: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5902427" y="1981200"/>
              <a:ext cx="345973" cy="1066800"/>
              <a:chOff x="6019800" y="2057400"/>
              <a:chExt cx="228600" cy="1066800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6019800" y="2057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6019800" y="2209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6019800" y="2362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6019800" y="25146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6019800" y="26670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6019800" y="2819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6019800" y="2971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6019800" y="3124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/>
            <p:cNvSpPr txBox="1"/>
            <p:nvPr/>
          </p:nvSpPr>
          <p:spPr>
            <a:xfrm>
              <a:off x="4909753" y="2339766"/>
              <a:ext cx="800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Inputs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008375" y="3907546"/>
              <a:ext cx="983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Outputs</a:t>
              </a:r>
            </a:p>
          </p:txBody>
        </p:sp>
        <p:sp>
          <p:nvSpPr>
            <p:cNvPr id="91" name="Left Brace 90"/>
            <p:cNvSpPr/>
            <p:nvPr/>
          </p:nvSpPr>
          <p:spPr>
            <a:xfrm>
              <a:off x="5634651" y="1955390"/>
              <a:ext cx="190500" cy="1138084"/>
            </a:xfrm>
            <a:prstGeom prst="leftBrace">
              <a:avLst>
                <a:gd name="adj1" fmla="val 49402"/>
                <a:gd name="adj2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2" name="Group 91"/>
            <p:cNvGrpSpPr/>
            <p:nvPr/>
          </p:nvGrpSpPr>
          <p:grpSpPr>
            <a:xfrm rot="16200000">
              <a:off x="6657129" y="2791972"/>
              <a:ext cx="380847" cy="1066800"/>
              <a:chOff x="6019800" y="2057400"/>
              <a:chExt cx="228600" cy="1066800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>
                <a:off x="6019800" y="2057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6019800" y="2209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6019800" y="2362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6019800" y="25146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019800" y="26670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019800" y="2819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6019800" y="2971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6019800" y="3124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Rectangle 92"/>
            <p:cNvSpPr/>
            <p:nvPr/>
          </p:nvSpPr>
          <p:spPr>
            <a:xfrm>
              <a:off x="6248400" y="3515796"/>
              <a:ext cx="1219200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210300" y="3907546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OR gates</a:t>
              </a: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7459303" y="3591996"/>
              <a:ext cx="345973" cy="1066800"/>
              <a:chOff x="6019800" y="2057400"/>
              <a:chExt cx="228600" cy="1066800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>
                <a:off x="6019800" y="2057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019800" y="2209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019800" y="2362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019800" y="25146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019800" y="26670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019800" y="2819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6019800" y="2971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6019800" y="3124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Left Brace 95"/>
            <p:cNvSpPr/>
            <p:nvPr/>
          </p:nvSpPr>
          <p:spPr>
            <a:xfrm flipH="1">
              <a:off x="7852749" y="3554821"/>
              <a:ext cx="190500" cy="1138084"/>
            </a:xfrm>
            <a:prstGeom prst="leftBrace">
              <a:avLst>
                <a:gd name="adj1" fmla="val 49402"/>
                <a:gd name="adj2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775552" y="3145546"/>
              <a:ext cx="15464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Product terms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27479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</a:t>
            </a:r>
            <a:r>
              <a:rPr lang="en-GB" sz="3600" dirty="0" smtClean="0">
                <a:solidFill>
                  <a:srgbClr val="0000FF"/>
                </a:solidFill>
              </a:rPr>
              <a:t>14: Logic Circuits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24366"/>
            <a:ext cx="8420559" cy="5364970"/>
          </a:xfrm>
        </p:spPr>
        <p:txBody>
          <a:bodyPr>
            <a:no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/>
              <a:t>Logic Gates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 smtClean="0"/>
              <a:t>1.1</a:t>
            </a:r>
            <a:r>
              <a:rPr lang="en-GB" dirty="0"/>
              <a:t>	</a:t>
            </a:r>
            <a:r>
              <a:rPr lang="en-GB" dirty="0" smtClean="0"/>
              <a:t>Inverter/AND/OR Gates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 smtClean="0"/>
              <a:t>1.2	NAND/NOR Gates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 smtClean="0"/>
              <a:t>1.3	XOR/XNOR Gates</a:t>
            </a:r>
            <a:endParaRPr lang="en-GB" dirty="0"/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/>
              <a:t>Logic Circuits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 smtClean="0"/>
              <a:t>2.1	Drawing and Analysing Logic Circuits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/>
              <a:t>Universal Gates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 smtClean="0"/>
              <a:t>3.1</a:t>
            </a:r>
            <a:r>
              <a:rPr lang="en-GB" dirty="0"/>
              <a:t>	</a:t>
            </a:r>
            <a:r>
              <a:rPr lang="en-GB" dirty="0" smtClean="0"/>
              <a:t>NAND Gate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 smtClean="0"/>
              <a:t>3.2	NOR Gate</a:t>
            </a:r>
            <a:endParaRPr lang="en-GB" sz="2400" dirty="0"/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 smtClean="0"/>
              <a:t>3.3	SOP and NAND Circuits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 smtClean="0"/>
              <a:t>3.4	POS and NOR Circuits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/>
              <a:t>Integrated Circuit (IC) Chip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/>
              <a:t>Programmable Logic Array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/>
              <a:t>Read Only Memory (ROM)</a:t>
            </a:r>
            <a:endParaRPr lang="en-GB" dirty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 PLA Example (2/3)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pic>
        <p:nvPicPr>
          <p:cNvPr id="44" name="Picture 6" descr="PLAExampleTab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1071" y="1169234"/>
            <a:ext cx="6731071" cy="268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7" descr="05~Figure_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17411" y="3858786"/>
            <a:ext cx="4331361" cy="237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53116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 PLA Example (3/3)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346417"/>
            <a:ext cx="8001000" cy="608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Simplified representation of previous PLA.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724526" y="1954428"/>
            <a:ext cx="5819274" cy="4003675"/>
            <a:chOff x="1724526" y="1787525"/>
            <a:chExt cx="5819274" cy="4003675"/>
          </a:xfrm>
        </p:grpSpPr>
        <p:pic>
          <p:nvPicPr>
            <p:cNvPr id="10" name="Picture 4" descr="06~Figure_B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57400" y="1905000"/>
              <a:ext cx="5023320" cy="3886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1724526" y="1787525"/>
              <a:ext cx="9906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Inputs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67400" y="4267200"/>
              <a:ext cx="990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Outputs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72200" y="29337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AND plane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60672" y="4876800"/>
              <a:ext cx="1117455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plane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2381590">
              <a:off x="3336875" y="4188738"/>
              <a:ext cx="369332" cy="68877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A'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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B'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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2381590">
              <a:off x="3766005" y="4188738"/>
              <a:ext cx="369332" cy="68877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A'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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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C'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01068" y="2131552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1068" y="2843256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01068" y="3589004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75925" y="2131552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75925" y="2843256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75925" y="3534901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25210" y="4590943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25210" y="4952017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25210" y="5305773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18033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6. Read Only Memory (ROM)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Similar to PLA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Set of inputs (called addresses)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Set of outputs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Programmable mapping between inputs and outputs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Fully decoded: able to implement any mapping.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In contrast, PLAs may not be able to implement a given mapping due to not having enough </a:t>
            </a:r>
            <a:r>
              <a:rPr lang="en-US" sz="2800" dirty="0" err="1" smtClean="0"/>
              <a:t>minterms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09155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Lab Assignments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09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For the next few labs, you will implement simple circuits using the Logic Trainer</a:t>
            </a:r>
            <a:endParaRPr lang="en-US" sz="2800" dirty="0"/>
          </a:p>
        </p:txBody>
      </p:sp>
      <p:pic>
        <p:nvPicPr>
          <p:cNvPr id="9" name="Picture 4" descr="logictrainer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2209800"/>
            <a:ext cx="5105400" cy="431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7187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Lab Assignments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563496"/>
            <a:ext cx="8229600" cy="4608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Lab sheets will be given out in lectures.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Remember to read the </a:t>
            </a:r>
            <a:r>
              <a:rPr lang="en-US" dirty="0" smtClean="0">
                <a:solidFill>
                  <a:srgbClr val="800000"/>
                </a:solidFill>
              </a:rPr>
              <a:t>Logic Lab Guidelines</a:t>
            </a:r>
            <a:r>
              <a:rPr lang="en-US" dirty="0" smtClean="0"/>
              <a:t> </a:t>
            </a:r>
            <a:r>
              <a:rPr lang="en-US" u="sng" dirty="0" smtClean="0"/>
              <a:t>before</a:t>
            </a:r>
            <a:r>
              <a:rPr lang="en-US" dirty="0" smtClean="0"/>
              <a:t> you come for your first lab session.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lease read the lab sheet and </a:t>
            </a:r>
            <a:r>
              <a:rPr lang="en-US" dirty="0" smtClean="0">
                <a:solidFill>
                  <a:srgbClr val="800000"/>
                </a:solidFill>
              </a:rPr>
              <a:t>fill up as much as you can </a:t>
            </a:r>
            <a:r>
              <a:rPr lang="en-US" u="sng" dirty="0" smtClean="0">
                <a:solidFill>
                  <a:srgbClr val="800000"/>
                </a:solidFill>
              </a:rPr>
              <a:t>before the lab</a:t>
            </a:r>
            <a:r>
              <a:rPr lang="en-US" dirty="0" smtClean="0"/>
              <a:t>, or you may not have enough time to complete your lab experiment.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Aim to finish your experiment as quickly as possible. Vacate the room </a:t>
            </a:r>
            <a:r>
              <a:rPr lang="en-US" u="sng" dirty="0" smtClean="0">
                <a:solidFill>
                  <a:srgbClr val="800000"/>
                </a:solidFill>
              </a:rPr>
              <a:t>10 minutes before the hour</a:t>
            </a:r>
            <a:r>
              <a:rPr lang="en-US" dirty="0" smtClean="0"/>
              <a:t>. If not, just submit your lab report.</a:t>
            </a:r>
            <a:endParaRPr lang="en-US" dirty="0"/>
          </a:p>
        </p:txBody>
      </p:sp>
      <p:pic>
        <p:nvPicPr>
          <p:cNvPr id="11" name="Picture 4" descr="MCj042483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5540" y="347472"/>
            <a:ext cx="13716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41763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</a:t>
            </a:r>
            <a:r>
              <a:rPr lang="en-GB" sz="3600" dirty="0" smtClean="0">
                <a:solidFill>
                  <a:srgbClr val="0000FF"/>
                </a:solidFill>
              </a:rPr>
              <a:t>Logic Gates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57200" y="1260475"/>
            <a:ext cx="2438400" cy="5683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800000"/>
                </a:solidFill>
              </a:rPr>
              <a:t>Gate symbols</a:t>
            </a:r>
            <a:endParaRPr lang="en-US" sz="2800" dirty="0">
              <a:solidFill>
                <a:srgbClr val="800000"/>
              </a:solidFill>
            </a:endParaRPr>
          </a:p>
        </p:txBody>
      </p:sp>
      <p:grpSp>
        <p:nvGrpSpPr>
          <p:cNvPr id="34" name="Group 158"/>
          <p:cNvGrpSpPr>
            <a:grpSpLocks/>
          </p:cNvGrpSpPr>
          <p:nvPr/>
        </p:nvGrpSpPr>
        <p:grpSpPr bwMode="auto">
          <a:xfrm>
            <a:off x="1447800" y="1295400"/>
            <a:ext cx="6629400" cy="4619625"/>
            <a:chOff x="912" y="816"/>
            <a:chExt cx="4176" cy="2910"/>
          </a:xfrm>
        </p:grpSpPr>
        <p:grpSp>
          <p:nvGrpSpPr>
            <p:cNvPr id="35" name="Group 33"/>
            <p:cNvGrpSpPr>
              <a:grpSpLocks/>
            </p:cNvGrpSpPr>
            <p:nvPr/>
          </p:nvGrpSpPr>
          <p:grpSpPr bwMode="auto">
            <a:xfrm>
              <a:off x="2064" y="1152"/>
              <a:ext cx="1296" cy="366"/>
              <a:chOff x="2592" y="1536"/>
              <a:chExt cx="1296" cy="366"/>
            </a:xfrm>
          </p:grpSpPr>
          <p:sp>
            <p:nvSpPr>
              <p:cNvPr id="155" name="AutoShape 34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6" name="Line 35"/>
              <p:cNvSpPr>
                <a:spLocks noChangeShapeType="1"/>
              </p:cNvSpPr>
              <p:nvPr/>
            </p:nvSpPr>
            <p:spPr bwMode="auto">
              <a:xfrm>
                <a:off x="2784" y="168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Line 36"/>
              <p:cNvSpPr>
                <a:spLocks noChangeShapeType="1"/>
              </p:cNvSpPr>
              <p:nvPr/>
            </p:nvSpPr>
            <p:spPr bwMode="auto">
              <a:xfrm>
                <a:off x="2784" y="1824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Line 37"/>
              <p:cNvSpPr>
                <a:spLocks noChangeShapeType="1"/>
              </p:cNvSpPr>
              <p:nvPr/>
            </p:nvSpPr>
            <p:spPr bwMode="auto">
              <a:xfrm>
                <a:off x="3312" y="1742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Text Box 38"/>
              <p:cNvSpPr txBox="1">
                <a:spLocks noChangeArrowheads="1"/>
              </p:cNvSpPr>
              <p:nvPr/>
            </p:nvSpPr>
            <p:spPr bwMode="auto">
              <a:xfrm>
                <a:off x="2592" y="1536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60" name="Text Box 39"/>
              <p:cNvSpPr txBox="1">
                <a:spLocks noChangeArrowheads="1"/>
              </p:cNvSpPr>
              <p:nvPr/>
            </p:nvSpPr>
            <p:spPr bwMode="auto">
              <a:xfrm>
                <a:off x="3552" y="1632"/>
                <a:ext cx="336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</a:t>
                </a:r>
                <a:r>
                  <a:rPr lang="en-GB" sz="1400" b="1">
                    <a:sym typeface="Symbol" pitchFamily="18" charset="2"/>
                  </a:rPr>
                  <a:t></a:t>
                </a:r>
                <a:r>
                  <a:rPr lang="en-GB" sz="1400" b="1"/>
                  <a:t>b</a:t>
                </a:r>
                <a:endParaRPr lang="en-GB" sz="1600"/>
              </a:p>
            </p:txBody>
          </p:sp>
        </p:grpSp>
        <p:grpSp>
          <p:nvGrpSpPr>
            <p:cNvPr id="36" name="Group 40"/>
            <p:cNvGrpSpPr>
              <a:grpSpLocks/>
            </p:cNvGrpSpPr>
            <p:nvPr/>
          </p:nvGrpSpPr>
          <p:grpSpPr bwMode="auto">
            <a:xfrm>
              <a:off x="2064" y="1632"/>
              <a:ext cx="1296" cy="366"/>
              <a:chOff x="2592" y="2016"/>
              <a:chExt cx="1296" cy="366"/>
            </a:xfrm>
          </p:grpSpPr>
          <p:grpSp>
            <p:nvGrpSpPr>
              <p:cNvPr id="144" name="Group 41"/>
              <p:cNvGrpSpPr>
                <a:grpSpLocks/>
              </p:cNvGrpSpPr>
              <p:nvPr/>
            </p:nvGrpSpPr>
            <p:grpSpPr bwMode="auto">
              <a:xfrm>
                <a:off x="3003" y="2112"/>
                <a:ext cx="288" cy="240"/>
                <a:chOff x="6768" y="11808"/>
                <a:chExt cx="1008" cy="792"/>
              </a:xfrm>
            </p:grpSpPr>
            <p:sp>
              <p:nvSpPr>
                <p:cNvPr id="150" name="Freeform 42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" name="Line 43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" name="Line 44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" name="Freeform 45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" name="Freeform 46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5" name="Line 47"/>
              <p:cNvSpPr>
                <a:spLocks noChangeShapeType="1"/>
              </p:cNvSpPr>
              <p:nvPr/>
            </p:nvSpPr>
            <p:spPr bwMode="auto">
              <a:xfrm>
                <a:off x="2784" y="216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Line 48"/>
              <p:cNvSpPr>
                <a:spLocks noChangeShapeType="1"/>
              </p:cNvSpPr>
              <p:nvPr/>
            </p:nvSpPr>
            <p:spPr bwMode="auto">
              <a:xfrm>
                <a:off x="2784" y="2304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Line 49"/>
              <p:cNvSpPr>
                <a:spLocks noChangeShapeType="1"/>
              </p:cNvSpPr>
              <p:nvPr/>
            </p:nvSpPr>
            <p:spPr bwMode="auto">
              <a:xfrm>
                <a:off x="3298" y="2236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Text Box 50"/>
              <p:cNvSpPr txBox="1">
                <a:spLocks noChangeArrowheads="1"/>
              </p:cNvSpPr>
              <p:nvPr/>
            </p:nvSpPr>
            <p:spPr bwMode="auto">
              <a:xfrm>
                <a:off x="2592" y="2016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49" name="Text Box 51"/>
              <p:cNvSpPr txBox="1">
                <a:spLocks noChangeArrowheads="1"/>
              </p:cNvSpPr>
              <p:nvPr/>
            </p:nvSpPr>
            <p:spPr bwMode="auto">
              <a:xfrm>
                <a:off x="3552" y="2112"/>
                <a:ext cx="336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a+b</a:t>
                </a:r>
                <a:endParaRPr lang="en-GB" sz="1600"/>
              </a:p>
            </p:txBody>
          </p:sp>
        </p:grpSp>
        <p:grpSp>
          <p:nvGrpSpPr>
            <p:cNvPr id="37" name="Group 52"/>
            <p:cNvGrpSpPr>
              <a:grpSpLocks/>
            </p:cNvGrpSpPr>
            <p:nvPr/>
          </p:nvGrpSpPr>
          <p:grpSpPr bwMode="auto">
            <a:xfrm>
              <a:off x="2064" y="2160"/>
              <a:ext cx="1248" cy="240"/>
              <a:chOff x="2400" y="2352"/>
              <a:chExt cx="1248" cy="240"/>
            </a:xfrm>
          </p:grpSpPr>
          <p:grpSp>
            <p:nvGrpSpPr>
              <p:cNvPr id="137" name="Group 53"/>
              <p:cNvGrpSpPr>
                <a:grpSpLocks/>
              </p:cNvGrpSpPr>
              <p:nvPr/>
            </p:nvGrpSpPr>
            <p:grpSpPr bwMode="auto">
              <a:xfrm>
                <a:off x="2866" y="2352"/>
                <a:ext cx="254" cy="240"/>
                <a:chOff x="3058" y="2526"/>
                <a:chExt cx="254" cy="240"/>
              </a:xfrm>
            </p:grpSpPr>
            <p:sp>
              <p:nvSpPr>
                <p:cNvPr id="142" name="AutoShape 54"/>
                <p:cNvSpPr>
                  <a:spLocks noChangeArrowheads="1"/>
                </p:cNvSpPr>
                <p:nvPr/>
              </p:nvSpPr>
              <p:spPr bwMode="auto">
                <a:xfrm rot="-5400000">
                  <a:off x="3022" y="2562"/>
                  <a:ext cx="240" cy="167"/>
                </a:xfrm>
                <a:prstGeom prst="flowChartMerge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43" name="Oval 55"/>
                <p:cNvSpPr>
                  <a:spLocks noChangeArrowheads="1"/>
                </p:cNvSpPr>
                <p:nvPr/>
              </p:nvSpPr>
              <p:spPr bwMode="auto">
                <a:xfrm>
                  <a:off x="3241" y="2624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38" name="Line 56"/>
              <p:cNvSpPr>
                <a:spLocks noChangeShapeType="1"/>
              </p:cNvSpPr>
              <p:nvPr/>
            </p:nvSpPr>
            <p:spPr bwMode="auto">
              <a:xfrm>
                <a:off x="2592" y="2466"/>
                <a:ext cx="264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Text Box 57"/>
              <p:cNvSpPr txBox="1">
                <a:spLocks noChangeArrowheads="1"/>
              </p:cNvSpPr>
              <p:nvPr/>
            </p:nvSpPr>
            <p:spPr bwMode="auto">
              <a:xfrm>
                <a:off x="2400" y="2370"/>
                <a:ext cx="192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</p:txBody>
          </p:sp>
          <p:sp>
            <p:nvSpPr>
              <p:cNvPr id="140" name="Text Box 58"/>
              <p:cNvSpPr txBox="1">
                <a:spLocks noChangeArrowheads="1"/>
              </p:cNvSpPr>
              <p:nvPr/>
            </p:nvSpPr>
            <p:spPr bwMode="auto">
              <a:xfrm>
                <a:off x="3360" y="2370"/>
                <a:ext cx="288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a'</a:t>
                </a:r>
                <a:endParaRPr lang="en-GB" sz="1600"/>
              </a:p>
            </p:txBody>
          </p:sp>
          <p:sp>
            <p:nvSpPr>
              <p:cNvPr id="141" name="Line 59"/>
              <p:cNvSpPr>
                <a:spLocks noChangeShapeType="1"/>
              </p:cNvSpPr>
              <p:nvPr/>
            </p:nvSpPr>
            <p:spPr bwMode="auto">
              <a:xfrm>
                <a:off x="3133" y="2479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" name="Group 60"/>
            <p:cNvGrpSpPr>
              <a:grpSpLocks/>
            </p:cNvGrpSpPr>
            <p:nvPr/>
          </p:nvGrpSpPr>
          <p:grpSpPr bwMode="auto">
            <a:xfrm>
              <a:off x="2064" y="2928"/>
              <a:ext cx="1392" cy="366"/>
              <a:chOff x="2544" y="3072"/>
              <a:chExt cx="1392" cy="366"/>
            </a:xfrm>
          </p:grpSpPr>
          <p:sp>
            <p:nvSpPr>
              <p:cNvPr id="124" name="Line 61"/>
              <p:cNvSpPr>
                <a:spLocks noChangeShapeType="1"/>
              </p:cNvSpPr>
              <p:nvPr/>
            </p:nvSpPr>
            <p:spPr bwMode="auto">
              <a:xfrm>
                <a:off x="2736" y="3216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Line 62"/>
              <p:cNvSpPr>
                <a:spLocks noChangeShapeType="1"/>
              </p:cNvSpPr>
              <p:nvPr/>
            </p:nvSpPr>
            <p:spPr bwMode="auto">
              <a:xfrm>
                <a:off x="2736" y="336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Line 63"/>
              <p:cNvSpPr>
                <a:spLocks noChangeShapeType="1"/>
              </p:cNvSpPr>
              <p:nvPr/>
            </p:nvSpPr>
            <p:spPr bwMode="auto">
              <a:xfrm>
                <a:off x="3326" y="3292"/>
                <a:ext cx="16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Text Box 64"/>
              <p:cNvSpPr txBox="1">
                <a:spLocks noChangeArrowheads="1"/>
              </p:cNvSpPr>
              <p:nvPr/>
            </p:nvSpPr>
            <p:spPr bwMode="auto">
              <a:xfrm>
                <a:off x="2544" y="3072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28" name="Text Box 65"/>
              <p:cNvSpPr txBox="1">
                <a:spLocks noChangeArrowheads="1"/>
              </p:cNvSpPr>
              <p:nvPr/>
            </p:nvSpPr>
            <p:spPr bwMode="auto">
              <a:xfrm>
                <a:off x="3504" y="3168"/>
                <a:ext cx="432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(a+b)'</a:t>
                </a:r>
                <a:endParaRPr lang="en-GB" sz="1600"/>
              </a:p>
            </p:txBody>
          </p:sp>
          <p:grpSp>
            <p:nvGrpSpPr>
              <p:cNvPr id="129" name="Group 66"/>
              <p:cNvGrpSpPr>
                <a:grpSpLocks/>
              </p:cNvGrpSpPr>
              <p:nvPr/>
            </p:nvGrpSpPr>
            <p:grpSpPr bwMode="auto">
              <a:xfrm>
                <a:off x="2955" y="3168"/>
                <a:ext cx="360" cy="240"/>
                <a:chOff x="2955" y="3168"/>
                <a:chExt cx="360" cy="240"/>
              </a:xfrm>
            </p:grpSpPr>
            <p:grpSp>
              <p:nvGrpSpPr>
                <p:cNvPr id="130" name="Group 67"/>
                <p:cNvGrpSpPr>
                  <a:grpSpLocks/>
                </p:cNvGrpSpPr>
                <p:nvPr/>
              </p:nvGrpSpPr>
              <p:grpSpPr bwMode="auto">
                <a:xfrm>
                  <a:off x="2955" y="3168"/>
                  <a:ext cx="288" cy="240"/>
                  <a:chOff x="6768" y="11808"/>
                  <a:chExt cx="1008" cy="792"/>
                </a:xfrm>
              </p:grpSpPr>
              <p:sp>
                <p:nvSpPr>
                  <p:cNvPr id="132" name="Freeform 68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72 w 288"/>
                      <a:gd name="T3" fmla="*/ 363 h 864"/>
                      <a:gd name="T4" fmla="*/ 0 w 288"/>
                      <a:gd name="T5" fmla="*/ 726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4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 71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" name="Freeform 72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1" name="Oval 73"/>
                <p:cNvSpPr>
                  <a:spLocks noChangeArrowheads="1"/>
                </p:cNvSpPr>
                <p:nvPr/>
              </p:nvSpPr>
              <p:spPr bwMode="auto">
                <a:xfrm>
                  <a:off x="3244" y="3264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39" name="Group 74"/>
            <p:cNvGrpSpPr>
              <a:grpSpLocks/>
            </p:cNvGrpSpPr>
            <p:nvPr/>
          </p:nvGrpSpPr>
          <p:grpSpPr bwMode="auto">
            <a:xfrm>
              <a:off x="2064" y="2496"/>
              <a:ext cx="1344" cy="366"/>
              <a:chOff x="2544" y="2640"/>
              <a:chExt cx="1344" cy="366"/>
            </a:xfrm>
          </p:grpSpPr>
          <p:sp>
            <p:nvSpPr>
              <p:cNvPr id="116" name="Line 75"/>
              <p:cNvSpPr>
                <a:spLocks noChangeShapeType="1"/>
              </p:cNvSpPr>
              <p:nvPr/>
            </p:nvSpPr>
            <p:spPr bwMode="auto">
              <a:xfrm>
                <a:off x="2736" y="2784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76"/>
              <p:cNvSpPr>
                <a:spLocks noChangeShapeType="1"/>
              </p:cNvSpPr>
              <p:nvPr/>
            </p:nvSpPr>
            <p:spPr bwMode="auto">
              <a:xfrm>
                <a:off x="2736" y="292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Line 77"/>
              <p:cNvSpPr>
                <a:spLocks noChangeShapeType="1"/>
              </p:cNvSpPr>
              <p:nvPr/>
            </p:nvSpPr>
            <p:spPr bwMode="auto">
              <a:xfrm>
                <a:off x="3354" y="2860"/>
                <a:ext cx="16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Text Box 78"/>
              <p:cNvSpPr txBox="1">
                <a:spLocks noChangeArrowheads="1"/>
              </p:cNvSpPr>
              <p:nvPr/>
            </p:nvSpPr>
            <p:spPr bwMode="auto">
              <a:xfrm>
                <a:off x="2544" y="2640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20" name="Text Box 79"/>
              <p:cNvSpPr txBox="1">
                <a:spLocks noChangeArrowheads="1"/>
              </p:cNvSpPr>
              <p:nvPr/>
            </p:nvSpPr>
            <p:spPr bwMode="auto">
              <a:xfrm>
                <a:off x="3504" y="2736"/>
                <a:ext cx="384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</a:t>
                </a:r>
                <a:r>
                  <a:rPr lang="en-GB" sz="1400" b="1">
                    <a:sym typeface="Symbol" pitchFamily="18" charset="2"/>
                  </a:rPr>
                  <a:t></a:t>
                </a:r>
                <a:r>
                  <a:rPr lang="en-GB" sz="1400" b="1"/>
                  <a:t>b)'</a:t>
                </a:r>
                <a:endParaRPr lang="en-GB" sz="1600"/>
              </a:p>
            </p:txBody>
          </p:sp>
          <p:grpSp>
            <p:nvGrpSpPr>
              <p:cNvPr id="121" name="Group 80"/>
              <p:cNvGrpSpPr>
                <a:grpSpLocks/>
              </p:cNvGrpSpPr>
              <p:nvPr/>
            </p:nvGrpSpPr>
            <p:grpSpPr bwMode="auto">
              <a:xfrm>
                <a:off x="2976" y="2736"/>
                <a:ext cx="359" cy="240"/>
                <a:chOff x="2976" y="2736"/>
                <a:chExt cx="359" cy="240"/>
              </a:xfrm>
            </p:grpSpPr>
            <p:sp>
              <p:nvSpPr>
                <p:cNvPr id="122" name="AutoShape 81"/>
                <p:cNvSpPr>
                  <a:spLocks noChangeArrowheads="1"/>
                </p:cNvSpPr>
                <p:nvPr/>
              </p:nvSpPr>
              <p:spPr bwMode="auto">
                <a:xfrm>
                  <a:off x="2976" y="2736"/>
                  <a:ext cx="288" cy="240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23" name="Oval 82"/>
                <p:cNvSpPr>
                  <a:spLocks noChangeArrowheads="1"/>
                </p:cNvSpPr>
                <p:nvPr/>
              </p:nvSpPr>
              <p:spPr bwMode="auto">
                <a:xfrm>
                  <a:off x="3264" y="2826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40" name="Group 83"/>
            <p:cNvGrpSpPr>
              <a:grpSpLocks/>
            </p:cNvGrpSpPr>
            <p:nvPr/>
          </p:nvGrpSpPr>
          <p:grpSpPr bwMode="auto">
            <a:xfrm>
              <a:off x="2064" y="3360"/>
              <a:ext cx="1392" cy="366"/>
              <a:chOff x="2400" y="3552"/>
              <a:chExt cx="1392" cy="366"/>
            </a:xfrm>
          </p:grpSpPr>
          <p:sp>
            <p:nvSpPr>
              <p:cNvPr id="103" name="Line 84"/>
              <p:cNvSpPr>
                <a:spLocks noChangeShapeType="1"/>
              </p:cNvSpPr>
              <p:nvPr/>
            </p:nvSpPr>
            <p:spPr bwMode="auto">
              <a:xfrm>
                <a:off x="2592" y="3696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85"/>
              <p:cNvSpPr>
                <a:spLocks noChangeShapeType="1"/>
              </p:cNvSpPr>
              <p:nvPr/>
            </p:nvSpPr>
            <p:spPr bwMode="auto">
              <a:xfrm>
                <a:off x="2592" y="3840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86"/>
              <p:cNvSpPr>
                <a:spLocks noChangeShapeType="1"/>
              </p:cNvSpPr>
              <p:nvPr/>
            </p:nvSpPr>
            <p:spPr bwMode="auto">
              <a:xfrm>
                <a:off x="3106" y="3772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Text Box 87"/>
              <p:cNvSpPr txBox="1">
                <a:spLocks noChangeArrowheads="1"/>
              </p:cNvSpPr>
              <p:nvPr/>
            </p:nvSpPr>
            <p:spPr bwMode="auto">
              <a:xfrm>
                <a:off x="2400" y="3552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07" name="Text Box 88"/>
              <p:cNvSpPr txBox="1">
                <a:spLocks noChangeArrowheads="1"/>
              </p:cNvSpPr>
              <p:nvPr/>
            </p:nvSpPr>
            <p:spPr bwMode="auto">
              <a:xfrm>
                <a:off x="3360" y="3648"/>
                <a:ext cx="432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 </a:t>
                </a:r>
                <a:r>
                  <a:rPr lang="en-GB" sz="1400" b="1">
                    <a:sym typeface="Symbol" pitchFamily="18" charset="2"/>
                  </a:rPr>
                  <a:t> </a:t>
                </a:r>
                <a:r>
                  <a:rPr lang="en-GB" sz="1400" b="1"/>
                  <a:t>b</a:t>
                </a:r>
                <a:endParaRPr lang="en-GB" sz="1600"/>
              </a:p>
            </p:txBody>
          </p:sp>
          <p:grpSp>
            <p:nvGrpSpPr>
              <p:cNvPr id="108" name="Group 89"/>
              <p:cNvGrpSpPr>
                <a:grpSpLocks/>
              </p:cNvGrpSpPr>
              <p:nvPr/>
            </p:nvGrpSpPr>
            <p:grpSpPr bwMode="auto">
              <a:xfrm>
                <a:off x="2770" y="3648"/>
                <a:ext cx="329" cy="240"/>
                <a:chOff x="2770" y="3648"/>
                <a:chExt cx="329" cy="240"/>
              </a:xfrm>
            </p:grpSpPr>
            <p:grpSp>
              <p:nvGrpSpPr>
                <p:cNvPr id="109" name="Group 90"/>
                <p:cNvGrpSpPr>
                  <a:grpSpLocks/>
                </p:cNvGrpSpPr>
                <p:nvPr/>
              </p:nvGrpSpPr>
              <p:grpSpPr bwMode="auto">
                <a:xfrm>
                  <a:off x="2811" y="3648"/>
                  <a:ext cx="288" cy="240"/>
                  <a:chOff x="6768" y="11808"/>
                  <a:chExt cx="1008" cy="792"/>
                </a:xfrm>
              </p:grpSpPr>
              <p:sp>
                <p:nvSpPr>
                  <p:cNvPr id="111" name="Freeform 91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72 w 288"/>
                      <a:gd name="T3" fmla="*/ 363 h 864"/>
                      <a:gd name="T4" fmla="*/ 0 w 288"/>
                      <a:gd name="T5" fmla="*/ 726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94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95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0" name="Freeform 96"/>
                <p:cNvSpPr>
                  <a:spLocks/>
                </p:cNvSpPr>
                <p:nvPr/>
              </p:nvSpPr>
              <p:spPr bwMode="auto">
                <a:xfrm>
                  <a:off x="2770" y="3648"/>
                  <a:ext cx="41" cy="240"/>
                </a:xfrm>
                <a:custGeom>
                  <a:avLst/>
                  <a:gdLst>
                    <a:gd name="T0" fmla="*/ 0 w 288"/>
                    <a:gd name="T1" fmla="*/ 0 h 864"/>
                    <a:gd name="T2" fmla="*/ 6 w 288"/>
                    <a:gd name="T3" fmla="*/ 33 h 864"/>
                    <a:gd name="T4" fmla="*/ 0 w 288"/>
                    <a:gd name="T5" fmla="*/ 67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1" name="Group 97"/>
            <p:cNvGrpSpPr>
              <a:grpSpLocks/>
            </p:cNvGrpSpPr>
            <p:nvPr/>
          </p:nvGrpSpPr>
          <p:grpSpPr bwMode="auto">
            <a:xfrm>
              <a:off x="3600" y="1152"/>
              <a:ext cx="1344" cy="366"/>
              <a:chOff x="3888" y="1344"/>
              <a:chExt cx="1344" cy="366"/>
            </a:xfrm>
          </p:grpSpPr>
          <p:sp>
            <p:nvSpPr>
              <p:cNvPr id="96" name="Rectangle 98"/>
              <p:cNvSpPr>
                <a:spLocks noChangeArrowheads="1"/>
              </p:cNvSpPr>
              <p:nvPr/>
            </p:nvSpPr>
            <p:spPr bwMode="auto">
              <a:xfrm>
                <a:off x="4320" y="1440"/>
                <a:ext cx="336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97" name="Line 99"/>
              <p:cNvSpPr>
                <a:spLocks noChangeShapeType="1"/>
              </p:cNvSpPr>
              <p:nvPr/>
            </p:nvSpPr>
            <p:spPr bwMode="auto">
              <a:xfrm>
                <a:off x="4080" y="148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100"/>
              <p:cNvSpPr>
                <a:spLocks noChangeShapeType="1"/>
              </p:cNvSpPr>
              <p:nvPr/>
            </p:nvSpPr>
            <p:spPr bwMode="auto">
              <a:xfrm>
                <a:off x="4080" y="1632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101"/>
              <p:cNvSpPr>
                <a:spLocks noChangeShapeType="1"/>
              </p:cNvSpPr>
              <p:nvPr/>
            </p:nvSpPr>
            <p:spPr bwMode="auto">
              <a:xfrm>
                <a:off x="4656" y="155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Text Box 102"/>
              <p:cNvSpPr txBox="1">
                <a:spLocks noChangeArrowheads="1"/>
              </p:cNvSpPr>
              <p:nvPr/>
            </p:nvSpPr>
            <p:spPr bwMode="auto">
              <a:xfrm>
                <a:off x="3888" y="1344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01" name="Text Box 103"/>
              <p:cNvSpPr txBox="1">
                <a:spLocks noChangeArrowheads="1"/>
              </p:cNvSpPr>
              <p:nvPr/>
            </p:nvSpPr>
            <p:spPr bwMode="auto">
              <a:xfrm>
                <a:off x="4896" y="1440"/>
                <a:ext cx="336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</a:t>
                </a:r>
                <a:r>
                  <a:rPr lang="en-GB" sz="1400" b="1">
                    <a:sym typeface="Symbol" pitchFamily="18" charset="2"/>
                  </a:rPr>
                  <a:t></a:t>
                </a: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02" name="Text Box 104"/>
              <p:cNvSpPr txBox="1">
                <a:spLocks noChangeArrowheads="1"/>
              </p:cNvSpPr>
              <p:nvPr/>
            </p:nvSpPr>
            <p:spPr bwMode="auto">
              <a:xfrm>
                <a:off x="4368" y="1419"/>
                <a:ext cx="240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400" b="1"/>
                  <a:t>&amp;</a:t>
                </a:r>
              </a:p>
            </p:txBody>
          </p:sp>
        </p:grpSp>
        <p:grpSp>
          <p:nvGrpSpPr>
            <p:cNvPr id="42" name="Group 105"/>
            <p:cNvGrpSpPr>
              <a:grpSpLocks/>
            </p:cNvGrpSpPr>
            <p:nvPr/>
          </p:nvGrpSpPr>
          <p:grpSpPr bwMode="auto">
            <a:xfrm>
              <a:off x="3600" y="1632"/>
              <a:ext cx="1344" cy="366"/>
              <a:chOff x="3936" y="1824"/>
              <a:chExt cx="1344" cy="366"/>
            </a:xfrm>
          </p:grpSpPr>
          <p:sp>
            <p:nvSpPr>
              <p:cNvPr id="89" name="Rectangle 106"/>
              <p:cNvSpPr>
                <a:spLocks noChangeArrowheads="1"/>
              </p:cNvSpPr>
              <p:nvPr/>
            </p:nvSpPr>
            <p:spPr bwMode="auto">
              <a:xfrm>
                <a:off x="4368" y="1920"/>
                <a:ext cx="336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90" name="Line 107"/>
              <p:cNvSpPr>
                <a:spLocks noChangeShapeType="1"/>
              </p:cNvSpPr>
              <p:nvPr/>
            </p:nvSpPr>
            <p:spPr bwMode="auto">
              <a:xfrm>
                <a:off x="4128" y="196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108"/>
              <p:cNvSpPr>
                <a:spLocks noChangeShapeType="1"/>
              </p:cNvSpPr>
              <p:nvPr/>
            </p:nvSpPr>
            <p:spPr bwMode="auto">
              <a:xfrm>
                <a:off x="4128" y="2112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109"/>
              <p:cNvSpPr>
                <a:spLocks noChangeShapeType="1"/>
              </p:cNvSpPr>
              <p:nvPr/>
            </p:nvSpPr>
            <p:spPr bwMode="auto">
              <a:xfrm>
                <a:off x="4704" y="203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Text Box 110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94" name="Text Box 111"/>
              <p:cNvSpPr txBox="1">
                <a:spLocks noChangeArrowheads="1"/>
              </p:cNvSpPr>
              <p:nvPr/>
            </p:nvSpPr>
            <p:spPr bwMode="auto">
              <a:xfrm>
                <a:off x="4944" y="1920"/>
                <a:ext cx="336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a+b</a:t>
                </a:r>
                <a:endParaRPr lang="en-GB" sz="1600"/>
              </a:p>
            </p:txBody>
          </p:sp>
          <p:sp>
            <p:nvSpPr>
              <p:cNvPr id="95" name="Text Box 112"/>
              <p:cNvSpPr txBox="1">
                <a:spLocks noChangeArrowheads="1"/>
              </p:cNvSpPr>
              <p:nvPr/>
            </p:nvSpPr>
            <p:spPr bwMode="auto">
              <a:xfrm>
                <a:off x="4368" y="1899"/>
                <a:ext cx="288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400" b="1">
                    <a:sym typeface="Symbol" pitchFamily="18" charset="2"/>
                  </a:rPr>
                  <a:t>1</a:t>
                </a:r>
                <a:endParaRPr lang="en-GB" sz="1400" b="1"/>
              </a:p>
            </p:txBody>
          </p:sp>
        </p:grpSp>
        <p:grpSp>
          <p:nvGrpSpPr>
            <p:cNvPr id="43" name="Group 114"/>
            <p:cNvGrpSpPr>
              <a:grpSpLocks/>
            </p:cNvGrpSpPr>
            <p:nvPr/>
          </p:nvGrpSpPr>
          <p:grpSpPr bwMode="auto">
            <a:xfrm>
              <a:off x="3600" y="2125"/>
              <a:ext cx="1344" cy="261"/>
              <a:chOff x="3936" y="2365"/>
              <a:chExt cx="1344" cy="261"/>
            </a:xfrm>
          </p:grpSpPr>
          <p:sp>
            <p:nvSpPr>
              <p:cNvPr id="81" name="Line 115"/>
              <p:cNvSpPr>
                <a:spLocks noChangeShapeType="1"/>
              </p:cNvSpPr>
              <p:nvPr/>
            </p:nvSpPr>
            <p:spPr bwMode="auto">
              <a:xfrm>
                <a:off x="4128" y="2496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Line 116"/>
              <p:cNvSpPr>
                <a:spLocks noChangeShapeType="1"/>
              </p:cNvSpPr>
              <p:nvPr/>
            </p:nvSpPr>
            <p:spPr bwMode="auto">
              <a:xfrm>
                <a:off x="4690" y="251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Text Box 117"/>
              <p:cNvSpPr txBox="1">
                <a:spLocks noChangeArrowheads="1"/>
              </p:cNvSpPr>
              <p:nvPr/>
            </p:nvSpPr>
            <p:spPr bwMode="auto">
              <a:xfrm>
                <a:off x="3936" y="2400"/>
                <a:ext cx="192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  <a:endParaRPr lang="en-GB" sz="1600"/>
              </a:p>
            </p:txBody>
          </p:sp>
          <p:sp>
            <p:nvSpPr>
              <p:cNvPr id="84" name="Text Box 118"/>
              <p:cNvSpPr txBox="1">
                <a:spLocks noChangeArrowheads="1"/>
              </p:cNvSpPr>
              <p:nvPr/>
            </p:nvSpPr>
            <p:spPr bwMode="auto">
              <a:xfrm>
                <a:off x="4944" y="2400"/>
                <a:ext cx="336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a'</a:t>
                </a:r>
                <a:endParaRPr lang="en-GB" sz="1600"/>
              </a:p>
            </p:txBody>
          </p:sp>
          <p:grpSp>
            <p:nvGrpSpPr>
              <p:cNvPr id="85" name="Group 119"/>
              <p:cNvGrpSpPr>
                <a:grpSpLocks/>
              </p:cNvGrpSpPr>
              <p:nvPr/>
            </p:nvGrpSpPr>
            <p:grpSpPr bwMode="auto">
              <a:xfrm>
                <a:off x="4368" y="2365"/>
                <a:ext cx="311" cy="261"/>
                <a:chOff x="4368" y="2379"/>
                <a:chExt cx="311" cy="261"/>
              </a:xfrm>
            </p:grpSpPr>
            <p:sp>
              <p:nvSpPr>
                <p:cNvPr id="86" name="Rectangle 120"/>
                <p:cNvSpPr>
                  <a:spLocks noChangeArrowheads="1"/>
                </p:cNvSpPr>
                <p:nvPr/>
              </p:nvSpPr>
              <p:spPr bwMode="auto">
                <a:xfrm>
                  <a:off x="4416" y="2400"/>
                  <a:ext cx="192" cy="240"/>
                </a:xfrm>
                <a:prstGeom prst="rect">
                  <a:avLst/>
                </a:prstGeom>
                <a:noFill/>
                <a:ln w="254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87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4368" y="2379"/>
                  <a:ext cx="288" cy="19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sz="1400" b="1">
                      <a:sym typeface="Symbol" pitchFamily="18" charset="2"/>
                    </a:rPr>
                    <a:t>1</a:t>
                  </a:r>
                  <a:endParaRPr lang="en-GB" sz="1400" b="1"/>
                </a:p>
              </p:txBody>
            </p:sp>
            <p:sp>
              <p:nvSpPr>
                <p:cNvPr id="88" name="Oval 122"/>
                <p:cNvSpPr>
                  <a:spLocks noChangeArrowheads="1"/>
                </p:cNvSpPr>
                <p:nvPr/>
              </p:nvSpPr>
              <p:spPr bwMode="auto">
                <a:xfrm>
                  <a:off x="4608" y="2496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44" name="Group 123"/>
            <p:cNvGrpSpPr>
              <a:grpSpLocks/>
            </p:cNvGrpSpPr>
            <p:nvPr/>
          </p:nvGrpSpPr>
          <p:grpSpPr bwMode="auto">
            <a:xfrm>
              <a:off x="3600" y="2496"/>
              <a:ext cx="1392" cy="366"/>
              <a:chOff x="3936" y="2688"/>
              <a:chExt cx="1392" cy="366"/>
            </a:xfrm>
          </p:grpSpPr>
          <p:sp>
            <p:nvSpPr>
              <p:cNvPr id="72" name="Line 124"/>
              <p:cNvSpPr>
                <a:spLocks noChangeShapeType="1"/>
              </p:cNvSpPr>
              <p:nvPr/>
            </p:nvSpPr>
            <p:spPr bwMode="auto">
              <a:xfrm>
                <a:off x="4128" y="2832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125"/>
              <p:cNvSpPr>
                <a:spLocks noChangeShapeType="1"/>
              </p:cNvSpPr>
              <p:nvPr/>
            </p:nvSpPr>
            <p:spPr bwMode="auto">
              <a:xfrm>
                <a:off x="4128" y="2976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126"/>
              <p:cNvSpPr>
                <a:spLocks noChangeShapeType="1"/>
              </p:cNvSpPr>
              <p:nvPr/>
            </p:nvSpPr>
            <p:spPr bwMode="auto">
              <a:xfrm>
                <a:off x="4766" y="2901"/>
                <a:ext cx="17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Text Box 127"/>
              <p:cNvSpPr txBox="1">
                <a:spLocks noChangeArrowheads="1"/>
              </p:cNvSpPr>
              <p:nvPr/>
            </p:nvSpPr>
            <p:spPr bwMode="auto">
              <a:xfrm>
                <a:off x="3936" y="2688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76" name="Text Box 128"/>
              <p:cNvSpPr txBox="1">
                <a:spLocks noChangeArrowheads="1"/>
              </p:cNvSpPr>
              <p:nvPr/>
            </p:nvSpPr>
            <p:spPr bwMode="auto">
              <a:xfrm>
                <a:off x="4944" y="2784"/>
                <a:ext cx="384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</a:t>
                </a:r>
                <a:r>
                  <a:rPr lang="en-GB" sz="1400" b="1">
                    <a:sym typeface="Symbol" pitchFamily="18" charset="2"/>
                  </a:rPr>
                  <a:t></a:t>
                </a:r>
                <a:r>
                  <a:rPr lang="en-GB" sz="1400" b="1"/>
                  <a:t>b)'</a:t>
                </a:r>
                <a:endParaRPr lang="en-GB" sz="1600"/>
              </a:p>
            </p:txBody>
          </p:sp>
          <p:grpSp>
            <p:nvGrpSpPr>
              <p:cNvPr id="77" name="Group 129"/>
              <p:cNvGrpSpPr>
                <a:grpSpLocks/>
              </p:cNvGrpSpPr>
              <p:nvPr/>
            </p:nvGrpSpPr>
            <p:grpSpPr bwMode="auto">
              <a:xfrm>
                <a:off x="4368" y="2763"/>
                <a:ext cx="407" cy="261"/>
                <a:chOff x="4368" y="2763"/>
                <a:chExt cx="407" cy="261"/>
              </a:xfrm>
            </p:grpSpPr>
            <p:sp>
              <p:nvSpPr>
                <p:cNvPr id="78" name="Oval 130"/>
                <p:cNvSpPr>
                  <a:spLocks noChangeArrowheads="1"/>
                </p:cNvSpPr>
                <p:nvPr/>
              </p:nvSpPr>
              <p:spPr bwMode="auto">
                <a:xfrm>
                  <a:off x="4704" y="2880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9" name="Rectangle 131"/>
                <p:cNvSpPr>
                  <a:spLocks noChangeArrowheads="1"/>
                </p:cNvSpPr>
                <p:nvPr/>
              </p:nvSpPr>
              <p:spPr bwMode="auto">
                <a:xfrm>
                  <a:off x="4368" y="2784"/>
                  <a:ext cx="336" cy="240"/>
                </a:xfrm>
                <a:prstGeom prst="rect">
                  <a:avLst/>
                </a:prstGeom>
                <a:noFill/>
                <a:ln w="254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80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4416" y="2763"/>
                  <a:ext cx="240" cy="19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sz="1400" b="1"/>
                    <a:t>&amp;</a:t>
                  </a:r>
                </a:p>
              </p:txBody>
            </p:sp>
          </p:grpSp>
        </p:grpSp>
        <p:grpSp>
          <p:nvGrpSpPr>
            <p:cNvPr id="45" name="Group 133"/>
            <p:cNvGrpSpPr>
              <a:grpSpLocks/>
            </p:cNvGrpSpPr>
            <p:nvPr/>
          </p:nvGrpSpPr>
          <p:grpSpPr bwMode="auto">
            <a:xfrm>
              <a:off x="3600" y="2928"/>
              <a:ext cx="1488" cy="366"/>
              <a:chOff x="3936" y="3120"/>
              <a:chExt cx="1488" cy="366"/>
            </a:xfrm>
          </p:grpSpPr>
          <p:sp>
            <p:nvSpPr>
              <p:cNvPr id="63" name="Line 134"/>
              <p:cNvSpPr>
                <a:spLocks noChangeShapeType="1"/>
              </p:cNvSpPr>
              <p:nvPr/>
            </p:nvSpPr>
            <p:spPr bwMode="auto">
              <a:xfrm>
                <a:off x="4128" y="3264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135"/>
              <p:cNvSpPr>
                <a:spLocks noChangeShapeType="1"/>
              </p:cNvSpPr>
              <p:nvPr/>
            </p:nvSpPr>
            <p:spPr bwMode="auto">
              <a:xfrm>
                <a:off x="4128" y="340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136"/>
              <p:cNvSpPr>
                <a:spLocks noChangeShapeType="1"/>
              </p:cNvSpPr>
              <p:nvPr/>
            </p:nvSpPr>
            <p:spPr bwMode="auto">
              <a:xfrm>
                <a:off x="4780" y="3332"/>
                <a:ext cx="164" cy="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Text Box 137"/>
              <p:cNvSpPr txBox="1">
                <a:spLocks noChangeArrowheads="1"/>
              </p:cNvSpPr>
              <p:nvPr/>
            </p:nvSpPr>
            <p:spPr bwMode="auto">
              <a:xfrm>
                <a:off x="3936" y="3120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67" name="Text Box 138"/>
              <p:cNvSpPr txBox="1">
                <a:spLocks noChangeArrowheads="1"/>
              </p:cNvSpPr>
              <p:nvPr/>
            </p:nvSpPr>
            <p:spPr bwMode="auto">
              <a:xfrm>
                <a:off x="4944" y="3216"/>
                <a:ext cx="480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(a+b)'</a:t>
                </a:r>
                <a:endParaRPr lang="en-GB" sz="1600"/>
              </a:p>
            </p:txBody>
          </p:sp>
          <p:grpSp>
            <p:nvGrpSpPr>
              <p:cNvPr id="68" name="Group 139"/>
              <p:cNvGrpSpPr>
                <a:grpSpLocks/>
              </p:cNvGrpSpPr>
              <p:nvPr/>
            </p:nvGrpSpPr>
            <p:grpSpPr bwMode="auto">
              <a:xfrm>
                <a:off x="4368" y="3195"/>
                <a:ext cx="407" cy="261"/>
                <a:chOff x="4368" y="3195"/>
                <a:chExt cx="407" cy="261"/>
              </a:xfrm>
            </p:grpSpPr>
            <p:sp>
              <p:nvSpPr>
                <p:cNvPr id="69" name="Oval 140"/>
                <p:cNvSpPr>
                  <a:spLocks noChangeArrowheads="1"/>
                </p:cNvSpPr>
                <p:nvPr/>
              </p:nvSpPr>
              <p:spPr bwMode="auto">
                <a:xfrm>
                  <a:off x="4704" y="3312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0" name="Rectangle 141"/>
                <p:cNvSpPr>
                  <a:spLocks noChangeArrowheads="1"/>
                </p:cNvSpPr>
                <p:nvPr/>
              </p:nvSpPr>
              <p:spPr bwMode="auto">
                <a:xfrm>
                  <a:off x="4368" y="3216"/>
                  <a:ext cx="336" cy="240"/>
                </a:xfrm>
                <a:prstGeom prst="rect">
                  <a:avLst/>
                </a:prstGeom>
                <a:noFill/>
                <a:ln w="254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71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4368" y="3195"/>
                  <a:ext cx="288" cy="19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sz="1400" b="1">
                      <a:sym typeface="Symbol" pitchFamily="18" charset="2"/>
                    </a:rPr>
                    <a:t>1</a:t>
                  </a:r>
                  <a:endParaRPr lang="en-GB" sz="1400" b="1"/>
                </a:p>
              </p:txBody>
            </p:sp>
          </p:grpSp>
        </p:grpSp>
        <p:grpSp>
          <p:nvGrpSpPr>
            <p:cNvPr id="46" name="Group 143"/>
            <p:cNvGrpSpPr>
              <a:grpSpLocks/>
            </p:cNvGrpSpPr>
            <p:nvPr/>
          </p:nvGrpSpPr>
          <p:grpSpPr bwMode="auto">
            <a:xfrm>
              <a:off x="3600" y="3360"/>
              <a:ext cx="1488" cy="366"/>
              <a:chOff x="3936" y="3552"/>
              <a:chExt cx="1488" cy="366"/>
            </a:xfrm>
          </p:grpSpPr>
          <p:sp>
            <p:nvSpPr>
              <p:cNvPr id="56" name="Rectangle 144"/>
              <p:cNvSpPr>
                <a:spLocks noChangeArrowheads="1"/>
              </p:cNvSpPr>
              <p:nvPr/>
            </p:nvSpPr>
            <p:spPr bwMode="auto">
              <a:xfrm>
                <a:off x="4368" y="3648"/>
                <a:ext cx="336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57" name="Line 145"/>
              <p:cNvSpPr>
                <a:spLocks noChangeShapeType="1"/>
              </p:cNvSpPr>
              <p:nvPr/>
            </p:nvSpPr>
            <p:spPr bwMode="auto">
              <a:xfrm>
                <a:off x="4128" y="3696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146"/>
              <p:cNvSpPr>
                <a:spLocks noChangeShapeType="1"/>
              </p:cNvSpPr>
              <p:nvPr/>
            </p:nvSpPr>
            <p:spPr bwMode="auto">
              <a:xfrm>
                <a:off x="4128" y="384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147"/>
              <p:cNvSpPr>
                <a:spLocks noChangeShapeType="1"/>
              </p:cNvSpPr>
              <p:nvPr/>
            </p:nvSpPr>
            <p:spPr bwMode="auto">
              <a:xfrm>
                <a:off x="4704" y="375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Text Box 148"/>
              <p:cNvSpPr txBox="1">
                <a:spLocks noChangeArrowheads="1"/>
              </p:cNvSpPr>
              <p:nvPr/>
            </p:nvSpPr>
            <p:spPr bwMode="auto">
              <a:xfrm>
                <a:off x="3936" y="3552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61" name="Text Box 149"/>
              <p:cNvSpPr txBox="1">
                <a:spLocks noChangeArrowheads="1"/>
              </p:cNvSpPr>
              <p:nvPr/>
            </p:nvSpPr>
            <p:spPr bwMode="auto">
              <a:xfrm>
                <a:off x="4944" y="3648"/>
                <a:ext cx="480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 </a:t>
                </a:r>
                <a:r>
                  <a:rPr lang="en-GB" sz="1400" b="1">
                    <a:sym typeface="Symbol" pitchFamily="18" charset="2"/>
                  </a:rPr>
                  <a:t></a:t>
                </a:r>
                <a:r>
                  <a:rPr lang="en-GB" sz="1400" b="1"/>
                  <a:t> b</a:t>
                </a:r>
              </a:p>
            </p:txBody>
          </p:sp>
          <p:sp>
            <p:nvSpPr>
              <p:cNvPr id="62" name="Text Box 150"/>
              <p:cNvSpPr txBox="1">
                <a:spLocks noChangeArrowheads="1"/>
              </p:cNvSpPr>
              <p:nvPr/>
            </p:nvSpPr>
            <p:spPr bwMode="auto">
              <a:xfrm>
                <a:off x="4368" y="3627"/>
                <a:ext cx="288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400" b="1">
                    <a:sym typeface="Symbol" pitchFamily="18" charset="2"/>
                  </a:rPr>
                  <a:t>=1</a:t>
                </a:r>
                <a:endParaRPr lang="en-GB" sz="1400" b="1"/>
              </a:p>
            </p:txBody>
          </p:sp>
        </p:grpSp>
        <p:grpSp>
          <p:nvGrpSpPr>
            <p:cNvPr id="47" name="Group 157"/>
            <p:cNvGrpSpPr>
              <a:grpSpLocks/>
            </p:cNvGrpSpPr>
            <p:nvPr/>
          </p:nvGrpSpPr>
          <p:grpSpPr bwMode="auto">
            <a:xfrm>
              <a:off x="912" y="1296"/>
              <a:ext cx="1152" cy="2372"/>
              <a:chOff x="912" y="1296"/>
              <a:chExt cx="1152" cy="2372"/>
            </a:xfrm>
          </p:grpSpPr>
          <p:sp>
            <p:nvSpPr>
              <p:cNvPr id="50" name="Text Box 32"/>
              <p:cNvSpPr txBox="1">
                <a:spLocks noChangeArrowheads="1"/>
              </p:cNvSpPr>
              <p:nvPr/>
            </p:nvSpPr>
            <p:spPr bwMode="auto">
              <a:xfrm>
                <a:off x="912" y="3456"/>
                <a:ext cx="1152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EXCLUSIVE OR</a:t>
                </a:r>
                <a:endParaRPr lang="en-GB" sz="1400" b="1"/>
              </a:p>
            </p:txBody>
          </p:sp>
          <p:sp>
            <p:nvSpPr>
              <p:cNvPr id="51" name="Text Box 113"/>
              <p:cNvSpPr txBox="1">
                <a:spLocks noChangeArrowheads="1"/>
              </p:cNvSpPr>
              <p:nvPr/>
            </p:nvSpPr>
            <p:spPr bwMode="auto">
              <a:xfrm>
                <a:off x="1248" y="1296"/>
                <a:ext cx="528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AND</a:t>
                </a:r>
                <a:endParaRPr lang="en-GB" sz="1400" b="1"/>
              </a:p>
            </p:txBody>
          </p:sp>
          <p:sp>
            <p:nvSpPr>
              <p:cNvPr id="52" name="Text Box 151"/>
              <p:cNvSpPr txBox="1">
                <a:spLocks noChangeArrowheads="1"/>
              </p:cNvSpPr>
              <p:nvPr/>
            </p:nvSpPr>
            <p:spPr bwMode="auto">
              <a:xfrm>
                <a:off x="1248" y="1728"/>
                <a:ext cx="528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OR</a:t>
                </a:r>
                <a:endParaRPr lang="en-GB" sz="1400" b="1"/>
              </a:p>
            </p:txBody>
          </p:sp>
          <p:sp>
            <p:nvSpPr>
              <p:cNvPr id="53" name="Text Box 152"/>
              <p:cNvSpPr txBox="1">
                <a:spLocks noChangeArrowheads="1"/>
              </p:cNvSpPr>
              <p:nvPr/>
            </p:nvSpPr>
            <p:spPr bwMode="auto">
              <a:xfrm>
                <a:off x="1248" y="2160"/>
                <a:ext cx="528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NOT</a:t>
                </a:r>
                <a:endParaRPr lang="en-GB" sz="1400" b="1"/>
              </a:p>
            </p:txBody>
          </p:sp>
          <p:sp>
            <p:nvSpPr>
              <p:cNvPr id="54" name="Text Box 153"/>
              <p:cNvSpPr txBox="1">
                <a:spLocks noChangeArrowheads="1"/>
              </p:cNvSpPr>
              <p:nvPr/>
            </p:nvSpPr>
            <p:spPr bwMode="auto">
              <a:xfrm>
                <a:off x="1248" y="2592"/>
                <a:ext cx="528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NAND</a:t>
                </a:r>
                <a:endParaRPr lang="en-GB" sz="1400" b="1"/>
              </a:p>
            </p:txBody>
          </p:sp>
          <p:sp>
            <p:nvSpPr>
              <p:cNvPr id="55" name="Text Box 154"/>
              <p:cNvSpPr txBox="1">
                <a:spLocks noChangeArrowheads="1"/>
              </p:cNvSpPr>
              <p:nvPr/>
            </p:nvSpPr>
            <p:spPr bwMode="auto">
              <a:xfrm>
                <a:off x="1248" y="3024"/>
                <a:ext cx="528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NOR</a:t>
                </a:r>
                <a:endParaRPr lang="en-GB" sz="1400" b="1"/>
              </a:p>
            </p:txBody>
          </p:sp>
        </p:grpSp>
        <p:sp>
          <p:nvSpPr>
            <p:cNvPr id="48" name="Text Box 155"/>
            <p:cNvSpPr txBox="1">
              <a:spLocks noChangeArrowheads="1"/>
            </p:cNvSpPr>
            <p:nvPr/>
          </p:nvSpPr>
          <p:spPr bwMode="auto">
            <a:xfrm>
              <a:off x="2208" y="864"/>
              <a:ext cx="86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 sz="1600"/>
                <a:t>Symbol set 1</a:t>
              </a:r>
              <a:endParaRPr lang="en-GB" sz="1400" b="1"/>
            </a:p>
          </p:txBody>
        </p:sp>
        <p:sp>
          <p:nvSpPr>
            <p:cNvPr id="49" name="Text Box 156"/>
            <p:cNvSpPr txBox="1">
              <a:spLocks noChangeArrowheads="1"/>
            </p:cNvSpPr>
            <p:nvPr/>
          </p:nvSpPr>
          <p:spPr bwMode="auto">
            <a:xfrm>
              <a:off x="3312" y="816"/>
              <a:ext cx="1728" cy="38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 sz="1600"/>
                <a:t>Symbol set 2</a:t>
              </a:r>
            </a:p>
            <a:p>
              <a:pPr algn="ctr" eaLnBrk="0" hangingPunct="0">
                <a:spcBef>
                  <a:spcPct val="30000"/>
                </a:spcBef>
              </a:pPr>
              <a:r>
                <a:rPr lang="en-GB" sz="1400"/>
                <a:t>(ANSI/IEEE Standard 91-1984)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1.1 Inverter/AND/OR Gates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0"/>
            <a:ext cx="4038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Inverter (NOT gate)</a:t>
            </a:r>
            <a:endParaRPr lang="en-US" dirty="0">
              <a:solidFill>
                <a:srgbClr val="800000"/>
              </a:solidFill>
            </a:endParaRPr>
          </a:p>
        </p:txBody>
      </p:sp>
      <p:grpSp>
        <p:nvGrpSpPr>
          <p:cNvPr id="9" name="Group 241"/>
          <p:cNvGrpSpPr>
            <a:grpSpLocks/>
          </p:cNvGrpSpPr>
          <p:nvPr/>
        </p:nvGrpSpPr>
        <p:grpSpPr bwMode="auto">
          <a:xfrm>
            <a:off x="1992313" y="1905000"/>
            <a:ext cx="4430712" cy="457200"/>
            <a:chOff x="1255" y="1200"/>
            <a:chExt cx="2791" cy="288"/>
          </a:xfrm>
        </p:grpSpPr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1255" y="1200"/>
              <a:ext cx="1248" cy="288"/>
              <a:chOff x="1255" y="1392"/>
              <a:chExt cx="1248" cy="288"/>
            </a:xfrm>
          </p:grpSpPr>
          <p:grpSp>
            <p:nvGrpSpPr>
              <p:cNvPr id="20" name="Group 27"/>
              <p:cNvGrpSpPr>
                <a:grpSpLocks/>
              </p:cNvGrpSpPr>
              <p:nvPr/>
            </p:nvGrpSpPr>
            <p:grpSpPr bwMode="auto">
              <a:xfrm>
                <a:off x="1728" y="1392"/>
                <a:ext cx="308" cy="288"/>
                <a:chOff x="2160" y="1584"/>
                <a:chExt cx="308" cy="288"/>
              </a:xfrm>
            </p:grpSpPr>
            <p:sp>
              <p:nvSpPr>
                <p:cNvPr id="25" name="AutoShape 28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6" name="Oval 29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21" name="Line 30"/>
              <p:cNvSpPr>
                <a:spLocks noChangeShapeType="1"/>
              </p:cNvSpPr>
              <p:nvPr/>
            </p:nvSpPr>
            <p:spPr bwMode="auto">
              <a:xfrm>
                <a:off x="1454" y="1536"/>
                <a:ext cx="264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31"/>
              <p:cNvSpPr txBox="1">
                <a:spLocks noChangeArrowheads="1"/>
              </p:cNvSpPr>
              <p:nvPr/>
            </p:nvSpPr>
            <p:spPr bwMode="auto">
              <a:xfrm>
                <a:off x="1255" y="1440"/>
                <a:ext cx="192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A</a:t>
                </a:r>
              </a:p>
            </p:txBody>
          </p:sp>
          <p:sp>
            <p:nvSpPr>
              <p:cNvPr id="23" name="Text Box 32"/>
              <p:cNvSpPr txBox="1">
                <a:spLocks noChangeArrowheads="1"/>
              </p:cNvSpPr>
              <p:nvPr/>
            </p:nvSpPr>
            <p:spPr bwMode="auto">
              <a:xfrm>
                <a:off x="2263" y="1440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A'</a:t>
                </a:r>
              </a:p>
            </p:txBody>
          </p:sp>
          <p:sp>
            <p:nvSpPr>
              <p:cNvPr id="24" name="Line 33"/>
              <p:cNvSpPr>
                <a:spLocks noChangeShapeType="1"/>
              </p:cNvSpPr>
              <p:nvPr/>
            </p:nvSpPr>
            <p:spPr bwMode="auto">
              <a:xfrm>
                <a:off x="2051" y="1536"/>
                <a:ext cx="22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34"/>
            <p:cNvGrpSpPr>
              <a:grpSpLocks/>
            </p:cNvGrpSpPr>
            <p:nvPr/>
          </p:nvGrpSpPr>
          <p:grpSpPr bwMode="auto">
            <a:xfrm>
              <a:off x="2770" y="1200"/>
              <a:ext cx="1276" cy="288"/>
              <a:chOff x="2770" y="1392"/>
              <a:chExt cx="1276" cy="288"/>
            </a:xfrm>
          </p:grpSpPr>
          <p:grpSp>
            <p:nvGrpSpPr>
              <p:cNvPr id="13" name="Group 35"/>
              <p:cNvGrpSpPr>
                <a:grpSpLocks/>
              </p:cNvGrpSpPr>
              <p:nvPr/>
            </p:nvGrpSpPr>
            <p:grpSpPr bwMode="auto">
              <a:xfrm>
                <a:off x="3258" y="1392"/>
                <a:ext cx="316" cy="288"/>
                <a:chOff x="3258" y="1392"/>
                <a:chExt cx="316" cy="288"/>
              </a:xfrm>
            </p:grpSpPr>
            <p:sp>
              <p:nvSpPr>
                <p:cNvPr id="18" name="AutoShape 36"/>
                <p:cNvSpPr>
                  <a:spLocks noChangeArrowheads="1"/>
                </p:cNvSpPr>
                <p:nvPr/>
              </p:nvSpPr>
              <p:spPr bwMode="auto">
                <a:xfrm rot="-5400000">
                  <a:off x="3320" y="1425"/>
                  <a:ext cx="288" cy="221"/>
                </a:xfrm>
                <a:prstGeom prst="flowChartMerge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" name="Oval 37"/>
                <p:cNvSpPr>
                  <a:spLocks noChangeArrowheads="1"/>
                </p:cNvSpPr>
                <p:nvPr/>
              </p:nvSpPr>
              <p:spPr bwMode="auto">
                <a:xfrm>
                  <a:off x="3258" y="1507"/>
                  <a:ext cx="80" cy="68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4" name="Line 38"/>
              <p:cNvSpPr>
                <a:spLocks noChangeShapeType="1"/>
              </p:cNvSpPr>
              <p:nvPr/>
            </p:nvSpPr>
            <p:spPr bwMode="auto">
              <a:xfrm>
                <a:off x="2976" y="1536"/>
                <a:ext cx="264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Text Box 39"/>
              <p:cNvSpPr txBox="1">
                <a:spLocks noChangeArrowheads="1"/>
              </p:cNvSpPr>
              <p:nvPr/>
            </p:nvSpPr>
            <p:spPr bwMode="auto">
              <a:xfrm>
                <a:off x="2770" y="1440"/>
                <a:ext cx="192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A</a:t>
                </a:r>
              </a:p>
            </p:txBody>
          </p:sp>
          <p:sp>
            <p:nvSpPr>
              <p:cNvPr id="16" name="Text Box 40"/>
              <p:cNvSpPr txBox="1">
                <a:spLocks noChangeArrowheads="1"/>
              </p:cNvSpPr>
              <p:nvPr/>
            </p:nvSpPr>
            <p:spPr bwMode="auto">
              <a:xfrm>
                <a:off x="3806" y="1440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A'</a:t>
                </a:r>
              </a:p>
            </p:txBody>
          </p:sp>
          <p:sp>
            <p:nvSpPr>
              <p:cNvPr id="17" name="Line 41"/>
              <p:cNvSpPr>
                <a:spLocks noChangeShapeType="1"/>
              </p:cNvSpPr>
              <p:nvPr/>
            </p:nvSpPr>
            <p:spPr bwMode="auto">
              <a:xfrm>
                <a:off x="3587" y="1536"/>
                <a:ext cx="22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27" name="Group 72"/>
          <p:cNvGraphicFramePr>
            <a:graphicFrameLocks noGrp="1"/>
          </p:cNvGraphicFramePr>
          <p:nvPr>
            <p:ph sz="half" idx="4294967295"/>
          </p:nvPr>
        </p:nvGraphicFramePr>
        <p:xfrm>
          <a:off x="6858000" y="1600200"/>
          <a:ext cx="1066800" cy="100584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Rectangle 73"/>
          <p:cNvSpPr>
            <a:spLocks noChangeArrowheads="1"/>
          </p:cNvSpPr>
          <p:nvPr/>
        </p:nvSpPr>
        <p:spPr bwMode="auto">
          <a:xfrm>
            <a:off x="457200" y="309638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AND gate</a:t>
            </a:r>
          </a:p>
        </p:txBody>
      </p:sp>
      <p:grpSp>
        <p:nvGrpSpPr>
          <p:cNvPr id="29" name="Group 164"/>
          <p:cNvGrpSpPr>
            <a:grpSpLocks/>
          </p:cNvGrpSpPr>
          <p:nvPr/>
        </p:nvGrpSpPr>
        <p:grpSpPr bwMode="auto">
          <a:xfrm>
            <a:off x="1066800" y="3782180"/>
            <a:ext cx="2743200" cy="654050"/>
            <a:chOff x="864" y="2112"/>
            <a:chExt cx="1728" cy="412"/>
          </a:xfrm>
        </p:grpSpPr>
        <p:sp>
          <p:nvSpPr>
            <p:cNvPr id="30" name="AutoShape 76"/>
            <p:cNvSpPr>
              <a:spLocks noChangeArrowheads="1"/>
            </p:cNvSpPr>
            <p:nvPr/>
          </p:nvSpPr>
          <p:spPr bwMode="auto">
            <a:xfrm>
              <a:off x="1392" y="2160"/>
              <a:ext cx="384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1" name="Line 77"/>
            <p:cNvSpPr>
              <a:spLocks noChangeShapeType="1"/>
            </p:cNvSpPr>
            <p:nvPr/>
          </p:nvSpPr>
          <p:spPr bwMode="auto">
            <a:xfrm>
              <a:off x="1104" y="2208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78"/>
            <p:cNvSpPr>
              <a:spLocks noChangeShapeType="1"/>
            </p:cNvSpPr>
            <p:nvPr/>
          </p:nvSpPr>
          <p:spPr bwMode="auto">
            <a:xfrm>
              <a:off x="1104" y="2448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79"/>
            <p:cNvSpPr>
              <a:spLocks noChangeShapeType="1"/>
            </p:cNvSpPr>
            <p:nvPr/>
          </p:nvSpPr>
          <p:spPr bwMode="auto">
            <a:xfrm flipV="1">
              <a:off x="1790" y="2318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80"/>
            <p:cNvSpPr txBox="1">
              <a:spLocks noChangeArrowheads="1"/>
            </p:cNvSpPr>
            <p:nvPr/>
          </p:nvSpPr>
          <p:spPr bwMode="auto">
            <a:xfrm>
              <a:off x="864" y="2112"/>
              <a:ext cx="192" cy="4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35" name="Text Box 81"/>
            <p:cNvSpPr txBox="1">
              <a:spLocks noChangeArrowheads="1"/>
            </p:cNvSpPr>
            <p:nvPr/>
          </p:nvSpPr>
          <p:spPr bwMode="auto">
            <a:xfrm>
              <a:off x="2112" y="2208"/>
              <a:ext cx="48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 </a:t>
              </a:r>
              <a:r>
                <a:rPr lang="en-GB" sz="1600">
                  <a:sym typeface="Symbol" pitchFamily="18" charset="2"/>
                </a:rPr>
                <a:t> </a:t>
              </a:r>
              <a:r>
                <a:rPr lang="en-GB" sz="1600"/>
                <a:t>B</a:t>
              </a:r>
            </a:p>
          </p:txBody>
        </p:sp>
      </p:grpSp>
      <p:graphicFrame>
        <p:nvGraphicFramePr>
          <p:cNvPr id="36" name="Group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557168"/>
              </p:ext>
            </p:extLst>
          </p:nvPr>
        </p:nvGraphicFramePr>
        <p:xfrm>
          <a:off x="1371600" y="4620380"/>
          <a:ext cx="1828800" cy="16764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Rectangle 165"/>
          <p:cNvSpPr>
            <a:spLocks noChangeArrowheads="1"/>
          </p:cNvSpPr>
          <p:nvPr/>
        </p:nvSpPr>
        <p:spPr bwMode="auto">
          <a:xfrm>
            <a:off x="4724400" y="309638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OR gate</a:t>
            </a:r>
          </a:p>
        </p:txBody>
      </p:sp>
      <p:grpSp>
        <p:nvGrpSpPr>
          <p:cNvPr id="38" name="Group 176"/>
          <p:cNvGrpSpPr>
            <a:grpSpLocks/>
          </p:cNvGrpSpPr>
          <p:nvPr/>
        </p:nvGrpSpPr>
        <p:grpSpPr bwMode="auto">
          <a:xfrm>
            <a:off x="5257800" y="3782180"/>
            <a:ext cx="2514600" cy="654050"/>
            <a:chOff x="1584" y="1536"/>
            <a:chExt cx="1584" cy="412"/>
          </a:xfrm>
        </p:grpSpPr>
        <p:sp>
          <p:nvSpPr>
            <p:cNvPr id="39" name="Line 177"/>
            <p:cNvSpPr>
              <a:spLocks noChangeShapeType="1"/>
            </p:cNvSpPr>
            <p:nvPr/>
          </p:nvSpPr>
          <p:spPr bwMode="auto">
            <a:xfrm>
              <a:off x="1824" y="163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78"/>
            <p:cNvSpPr>
              <a:spLocks noChangeShapeType="1"/>
            </p:cNvSpPr>
            <p:nvPr/>
          </p:nvSpPr>
          <p:spPr bwMode="auto">
            <a:xfrm>
              <a:off x="1824" y="187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179"/>
            <p:cNvSpPr>
              <a:spLocks noChangeShapeType="1"/>
            </p:cNvSpPr>
            <p:nvPr/>
          </p:nvSpPr>
          <p:spPr bwMode="auto">
            <a:xfrm flipV="1">
              <a:off x="2489" y="174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180"/>
            <p:cNvSpPr txBox="1">
              <a:spLocks noChangeArrowheads="1"/>
            </p:cNvSpPr>
            <p:nvPr/>
          </p:nvSpPr>
          <p:spPr bwMode="auto">
            <a:xfrm>
              <a:off x="1584" y="1536"/>
              <a:ext cx="192" cy="4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43" name="Text Box 181"/>
            <p:cNvSpPr txBox="1">
              <a:spLocks noChangeArrowheads="1"/>
            </p:cNvSpPr>
            <p:nvPr/>
          </p:nvSpPr>
          <p:spPr bwMode="auto">
            <a:xfrm>
              <a:off x="2784" y="1632"/>
              <a:ext cx="38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A+B</a:t>
              </a:r>
            </a:p>
          </p:txBody>
        </p:sp>
        <p:grpSp>
          <p:nvGrpSpPr>
            <p:cNvPr id="44" name="Group 182"/>
            <p:cNvGrpSpPr>
              <a:grpSpLocks/>
            </p:cNvGrpSpPr>
            <p:nvPr/>
          </p:nvGrpSpPr>
          <p:grpSpPr bwMode="auto">
            <a:xfrm>
              <a:off x="2099" y="1602"/>
              <a:ext cx="384" cy="302"/>
              <a:chOff x="6768" y="11808"/>
              <a:chExt cx="1008" cy="792"/>
            </a:xfrm>
          </p:grpSpPr>
          <p:sp>
            <p:nvSpPr>
              <p:cNvPr id="45" name="Freeform 183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184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185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186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187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50" name="Group 2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161953"/>
              </p:ext>
            </p:extLst>
          </p:nvPr>
        </p:nvGraphicFramePr>
        <p:xfrm>
          <a:off x="5486400" y="4620380"/>
          <a:ext cx="1828800" cy="167767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+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4397375" y="3096380"/>
            <a:ext cx="0" cy="3412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3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1.2 NAND/NOR Gates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>
          <a:xfrm>
            <a:off x="457200" y="1346417"/>
            <a:ext cx="2514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NAND gate</a:t>
            </a:r>
            <a:endParaRPr lang="en-US" dirty="0">
              <a:solidFill>
                <a:srgbClr val="800000"/>
              </a:solidFill>
            </a:endParaRPr>
          </a:p>
        </p:txBody>
      </p:sp>
      <p:graphicFrame>
        <p:nvGraphicFramePr>
          <p:cNvPr id="52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245406"/>
              </p:ext>
            </p:extLst>
          </p:nvPr>
        </p:nvGraphicFramePr>
        <p:xfrm>
          <a:off x="1828800" y="2032217"/>
          <a:ext cx="2133600" cy="1676400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(A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B)'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3" name="Group 30"/>
          <p:cNvGrpSpPr>
            <a:grpSpLocks/>
          </p:cNvGrpSpPr>
          <p:nvPr/>
        </p:nvGrpSpPr>
        <p:grpSpPr bwMode="auto">
          <a:xfrm>
            <a:off x="2705100" y="1438492"/>
            <a:ext cx="6053138" cy="615950"/>
            <a:chOff x="720" y="1392"/>
            <a:chExt cx="3813" cy="388"/>
          </a:xfrm>
        </p:grpSpPr>
        <p:sp>
          <p:nvSpPr>
            <p:cNvPr id="54" name="Line 31"/>
            <p:cNvSpPr>
              <a:spLocks noChangeShapeType="1"/>
            </p:cNvSpPr>
            <p:nvPr/>
          </p:nvSpPr>
          <p:spPr bwMode="auto">
            <a:xfrm>
              <a:off x="891" y="150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32"/>
            <p:cNvSpPr>
              <a:spLocks noChangeShapeType="1"/>
            </p:cNvSpPr>
            <p:nvPr/>
          </p:nvSpPr>
          <p:spPr bwMode="auto">
            <a:xfrm>
              <a:off x="891" y="1653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33"/>
            <p:cNvSpPr>
              <a:spLocks noChangeShapeType="1"/>
            </p:cNvSpPr>
            <p:nvPr/>
          </p:nvSpPr>
          <p:spPr bwMode="auto">
            <a:xfrm>
              <a:off x="1480" y="1584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34"/>
            <p:cNvSpPr txBox="1">
              <a:spLocks noChangeArrowheads="1"/>
            </p:cNvSpPr>
            <p:nvPr/>
          </p:nvSpPr>
          <p:spPr bwMode="auto">
            <a:xfrm>
              <a:off x="720" y="1399"/>
              <a:ext cx="192" cy="36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400" b="1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400" b="1"/>
                <a:t>B</a:t>
              </a:r>
              <a:endParaRPr lang="en-GB" sz="1600"/>
            </a:p>
          </p:txBody>
        </p:sp>
        <p:sp>
          <p:nvSpPr>
            <p:cNvPr id="58" name="Text Box 35"/>
            <p:cNvSpPr txBox="1">
              <a:spLocks noChangeArrowheads="1"/>
            </p:cNvSpPr>
            <p:nvPr/>
          </p:nvSpPr>
          <p:spPr bwMode="auto">
            <a:xfrm>
              <a:off x="1680" y="1440"/>
              <a:ext cx="54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(A </a:t>
              </a:r>
              <a:r>
                <a:rPr lang="en-GB" b="1">
                  <a:sym typeface="Symbol" pitchFamily="18" charset="2"/>
                </a:rPr>
                <a:t></a:t>
              </a:r>
              <a:r>
                <a:rPr lang="en-GB" sz="1400" b="1"/>
                <a:t> B)'</a:t>
              </a:r>
            </a:p>
          </p:txBody>
        </p:sp>
        <p:grpSp>
          <p:nvGrpSpPr>
            <p:cNvPr id="59" name="Group 36"/>
            <p:cNvGrpSpPr>
              <a:grpSpLocks/>
            </p:cNvGrpSpPr>
            <p:nvPr/>
          </p:nvGrpSpPr>
          <p:grpSpPr bwMode="auto">
            <a:xfrm>
              <a:off x="1131" y="1461"/>
              <a:ext cx="347" cy="240"/>
              <a:chOff x="1440" y="1536"/>
              <a:chExt cx="347" cy="240"/>
            </a:xfrm>
          </p:grpSpPr>
          <p:sp>
            <p:nvSpPr>
              <p:cNvPr id="71" name="AutoShape 37"/>
              <p:cNvSpPr>
                <a:spLocks noChangeArrowheads="1"/>
              </p:cNvSpPr>
              <p:nvPr/>
            </p:nvSpPr>
            <p:spPr bwMode="auto">
              <a:xfrm>
                <a:off x="1440" y="15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2" name="Oval 38"/>
              <p:cNvSpPr>
                <a:spLocks noChangeArrowheads="1"/>
              </p:cNvSpPr>
              <p:nvPr/>
            </p:nvSpPr>
            <p:spPr bwMode="auto">
              <a:xfrm>
                <a:off x="1739" y="1637"/>
                <a:ext cx="48" cy="4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60" name="Group 39"/>
            <p:cNvGrpSpPr>
              <a:grpSpLocks/>
            </p:cNvGrpSpPr>
            <p:nvPr/>
          </p:nvGrpSpPr>
          <p:grpSpPr bwMode="auto">
            <a:xfrm>
              <a:off x="3600" y="1482"/>
              <a:ext cx="212" cy="192"/>
              <a:chOff x="2160" y="1584"/>
              <a:chExt cx="308" cy="288"/>
            </a:xfrm>
          </p:grpSpPr>
          <p:sp>
            <p:nvSpPr>
              <p:cNvPr id="69" name="AutoShape 40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0" name="Oval 41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61" name="AutoShape 42"/>
            <p:cNvSpPr>
              <a:spLocks noChangeArrowheads="1"/>
            </p:cNvSpPr>
            <p:nvPr/>
          </p:nvSpPr>
          <p:spPr bwMode="auto">
            <a:xfrm>
              <a:off x="3168" y="1461"/>
              <a:ext cx="288" cy="240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62" name="Line 43"/>
            <p:cNvSpPr>
              <a:spLocks noChangeShapeType="1"/>
            </p:cNvSpPr>
            <p:nvPr/>
          </p:nvSpPr>
          <p:spPr bwMode="auto">
            <a:xfrm>
              <a:off x="2928" y="150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44"/>
            <p:cNvSpPr>
              <a:spLocks noChangeShapeType="1"/>
            </p:cNvSpPr>
            <p:nvPr/>
          </p:nvSpPr>
          <p:spPr bwMode="auto">
            <a:xfrm>
              <a:off x="2928" y="1653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45"/>
            <p:cNvSpPr>
              <a:spLocks noChangeShapeType="1"/>
            </p:cNvSpPr>
            <p:nvPr/>
          </p:nvSpPr>
          <p:spPr bwMode="auto">
            <a:xfrm flipV="1">
              <a:off x="3456" y="1570"/>
              <a:ext cx="144" cy="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46"/>
            <p:cNvSpPr txBox="1">
              <a:spLocks noChangeArrowheads="1"/>
            </p:cNvSpPr>
            <p:nvPr/>
          </p:nvSpPr>
          <p:spPr bwMode="auto">
            <a:xfrm>
              <a:off x="2750" y="1414"/>
              <a:ext cx="192" cy="36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400" b="1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400" b="1"/>
                <a:t>B</a:t>
              </a:r>
              <a:endParaRPr lang="en-GB" sz="1600"/>
            </a:p>
          </p:txBody>
        </p:sp>
        <p:sp>
          <p:nvSpPr>
            <p:cNvPr id="66" name="Text Box 47"/>
            <p:cNvSpPr txBox="1">
              <a:spLocks noChangeArrowheads="1"/>
            </p:cNvSpPr>
            <p:nvPr/>
          </p:nvSpPr>
          <p:spPr bwMode="auto">
            <a:xfrm>
              <a:off x="3957" y="1475"/>
              <a:ext cx="576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(A </a:t>
              </a:r>
              <a:r>
                <a:rPr lang="en-GB" sz="1400" b="1">
                  <a:sym typeface="Symbol" pitchFamily="18" charset="2"/>
                </a:rPr>
                <a:t> </a:t>
              </a:r>
              <a:r>
                <a:rPr lang="en-GB" sz="1400" b="1"/>
                <a:t>B)'</a:t>
              </a:r>
              <a:endParaRPr lang="en-GB" sz="1600"/>
            </a:p>
          </p:txBody>
        </p:sp>
        <p:sp>
          <p:nvSpPr>
            <p:cNvPr id="67" name="Line 48"/>
            <p:cNvSpPr>
              <a:spLocks noChangeShapeType="1"/>
            </p:cNvSpPr>
            <p:nvPr/>
          </p:nvSpPr>
          <p:spPr bwMode="auto">
            <a:xfrm flipV="1">
              <a:off x="3825" y="1571"/>
              <a:ext cx="151" cy="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Text Box 49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400" b="1">
                  <a:sym typeface="Symbol" pitchFamily="18" charset="2"/>
                </a:rPr>
                <a:t></a:t>
              </a:r>
              <a:endParaRPr lang="en-GB" sz="2000">
                <a:latin typeface="Times New Roman" pitchFamily="18" charset="0"/>
              </a:endParaRPr>
            </a:p>
          </p:txBody>
        </p:sp>
      </p:grpSp>
      <p:grpSp>
        <p:nvGrpSpPr>
          <p:cNvPr id="73" name="Group 50"/>
          <p:cNvGrpSpPr>
            <a:grpSpLocks/>
          </p:cNvGrpSpPr>
          <p:nvPr/>
        </p:nvGrpSpPr>
        <p:grpSpPr bwMode="auto">
          <a:xfrm>
            <a:off x="4572000" y="2260817"/>
            <a:ext cx="3810000" cy="1128713"/>
            <a:chOff x="3024" y="2688"/>
            <a:chExt cx="2400" cy="711"/>
          </a:xfrm>
        </p:grpSpPr>
        <p:sp>
          <p:nvSpPr>
            <p:cNvPr id="74" name="Text Box 51"/>
            <p:cNvSpPr txBox="1">
              <a:spLocks noChangeArrowheads="1"/>
            </p:cNvSpPr>
            <p:nvPr/>
          </p:nvSpPr>
          <p:spPr bwMode="auto">
            <a:xfrm>
              <a:off x="3216" y="3168"/>
              <a:ext cx="62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NAND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75" name="Text Box 52"/>
            <p:cNvSpPr txBox="1">
              <a:spLocks noChangeArrowheads="1"/>
            </p:cNvSpPr>
            <p:nvPr/>
          </p:nvSpPr>
          <p:spPr bwMode="auto">
            <a:xfrm>
              <a:off x="4320" y="3168"/>
              <a:ext cx="110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Negative-OR</a:t>
              </a:r>
            </a:p>
          </p:txBody>
        </p:sp>
        <p:grpSp>
          <p:nvGrpSpPr>
            <p:cNvPr id="76" name="Group 53"/>
            <p:cNvGrpSpPr>
              <a:grpSpLocks/>
            </p:cNvGrpSpPr>
            <p:nvPr/>
          </p:nvGrpSpPr>
          <p:grpSpPr bwMode="auto">
            <a:xfrm>
              <a:off x="3024" y="2736"/>
              <a:ext cx="974" cy="336"/>
              <a:chOff x="3072" y="2256"/>
              <a:chExt cx="974" cy="336"/>
            </a:xfrm>
          </p:grpSpPr>
          <p:sp>
            <p:nvSpPr>
              <p:cNvPr id="90" name="Line 54"/>
              <p:cNvSpPr>
                <a:spLocks noChangeShapeType="1"/>
              </p:cNvSpPr>
              <p:nvPr/>
            </p:nvSpPr>
            <p:spPr bwMode="auto">
              <a:xfrm>
                <a:off x="3072" y="2304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55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56"/>
              <p:cNvSpPr>
                <a:spLocks noChangeShapeType="1"/>
              </p:cNvSpPr>
              <p:nvPr/>
            </p:nvSpPr>
            <p:spPr bwMode="auto">
              <a:xfrm>
                <a:off x="3820" y="2414"/>
                <a:ext cx="22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3" name="Group 57"/>
              <p:cNvGrpSpPr>
                <a:grpSpLocks/>
              </p:cNvGrpSpPr>
              <p:nvPr/>
            </p:nvGrpSpPr>
            <p:grpSpPr bwMode="auto">
              <a:xfrm>
                <a:off x="3360" y="2256"/>
                <a:ext cx="459" cy="336"/>
                <a:chOff x="3360" y="2256"/>
                <a:chExt cx="459" cy="336"/>
              </a:xfrm>
            </p:grpSpPr>
            <p:sp>
              <p:nvSpPr>
                <p:cNvPr id="94" name="AutoShape 58"/>
                <p:cNvSpPr>
                  <a:spLocks noChangeArrowheads="1"/>
                </p:cNvSpPr>
                <p:nvPr/>
              </p:nvSpPr>
              <p:spPr bwMode="auto">
                <a:xfrm>
                  <a:off x="3360" y="2256"/>
                  <a:ext cx="384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95" name="Oval 59"/>
                <p:cNvSpPr>
                  <a:spLocks noChangeArrowheads="1"/>
                </p:cNvSpPr>
                <p:nvPr/>
              </p:nvSpPr>
              <p:spPr bwMode="auto">
                <a:xfrm>
                  <a:off x="3743" y="2378"/>
                  <a:ext cx="76" cy="69"/>
                </a:xfrm>
                <a:prstGeom prst="ellips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</p:grpSp>
        <p:grpSp>
          <p:nvGrpSpPr>
            <p:cNvPr id="77" name="Group 60"/>
            <p:cNvGrpSpPr>
              <a:grpSpLocks/>
            </p:cNvGrpSpPr>
            <p:nvPr/>
          </p:nvGrpSpPr>
          <p:grpSpPr bwMode="auto">
            <a:xfrm>
              <a:off x="4430" y="2750"/>
              <a:ext cx="969" cy="302"/>
              <a:chOff x="4509" y="2256"/>
              <a:chExt cx="969" cy="302"/>
            </a:xfrm>
          </p:grpSpPr>
          <p:sp>
            <p:nvSpPr>
              <p:cNvPr id="79" name="Line 61"/>
              <p:cNvSpPr>
                <a:spLocks noChangeShapeType="1"/>
              </p:cNvSpPr>
              <p:nvPr/>
            </p:nvSpPr>
            <p:spPr bwMode="auto">
              <a:xfrm>
                <a:off x="4509" y="2327"/>
                <a:ext cx="235" cy="7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62"/>
              <p:cNvSpPr>
                <a:spLocks noChangeShapeType="1"/>
              </p:cNvSpPr>
              <p:nvPr/>
            </p:nvSpPr>
            <p:spPr bwMode="auto">
              <a:xfrm>
                <a:off x="4510" y="2491"/>
                <a:ext cx="241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63"/>
              <p:cNvSpPr>
                <a:spLocks noChangeShapeType="1"/>
              </p:cNvSpPr>
              <p:nvPr/>
            </p:nvSpPr>
            <p:spPr bwMode="auto">
              <a:xfrm flipV="1">
                <a:off x="5190" y="2396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2" name="Group 64"/>
              <p:cNvGrpSpPr>
                <a:grpSpLocks/>
              </p:cNvGrpSpPr>
              <p:nvPr/>
            </p:nvGrpSpPr>
            <p:grpSpPr bwMode="auto">
              <a:xfrm>
                <a:off x="4800" y="2256"/>
                <a:ext cx="384" cy="302"/>
                <a:chOff x="6768" y="11808"/>
                <a:chExt cx="1008" cy="792"/>
              </a:xfrm>
            </p:grpSpPr>
            <p:sp>
              <p:nvSpPr>
                <p:cNvPr id="85" name="Freeform 65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Freeform 68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 69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3" name="Oval 70"/>
              <p:cNvSpPr>
                <a:spLocks noChangeArrowheads="1"/>
              </p:cNvSpPr>
              <p:nvPr/>
            </p:nvSpPr>
            <p:spPr bwMode="auto">
              <a:xfrm>
                <a:off x="4752" y="2304"/>
                <a:ext cx="76" cy="69"/>
              </a:xfrm>
              <a:prstGeom prst="ellips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84" name="Oval 71"/>
              <p:cNvSpPr>
                <a:spLocks noChangeArrowheads="1"/>
              </p:cNvSpPr>
              <p:nvPr/>
            </p:nvSpPr>
            <p:spPr bwMode="auto">
              <a:xfrm>
                <a:off x="4752" y="2448"/>
                <a:ext cx="76" cy="69"/>
              </a:xfrm>
              <a:prstGeom prst="ellips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78" name="Text Box 72"/>
            <p:cNvSpPr txBox="1">
              <a:spLocks noChangeArrowheads="1"/>
            </p:cNvSpPr>
            <p:nvPr/>
          </p:nvSpPr>
          <p:spPr bwMode="auto">
            <a:xfrm>
              <a:off x="4080" y="2688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400" b="1">
                  <a:sym typeface="Symbol" pitchFamily="18" charset="2"/>
                </a:rPr>
                <a:t></a:t>
              </a:r>
              <a:endParaRPr lang="en-GB" sz="2000">
                <a:latin typeface="Times New Roman" pitchFamily="18" charset="0"/>
              </a:endParaRPr>
            </a:p>
          </p:txBody>
        </p:sp>
      </p:grpSp>
      <p:sp>
        <p:nvSpPr>
          <p:cNvPr id="96" name="Rectangle 75"/>
          <p:cNvSpPr>
            <a:spLocks noChangeArrowheads="1"/>
          </p:cNvSpPr>
          <p:nvPr/>
        </p:nvSpPr>
        <p:spPr bwMode="auto">
          <a:xfrm>
            <a:off x="457200" y="4013417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NOR gate</a:t>
            </a:r>
          </a:p>
        </p:txBody>
      </p:sp>
      <p:grpSp>
        <p:nvGrpSpPr>
          <p:cNvPr id="97" name="Group 76"/>
          <p:cNvGrpSpPr>
            <a:grpSpLocks/>
          </p:cNvGrpSpPr>
          <p:nvPr/>
        </p:nvGrpSpPr>
        <p:grpSpPr bwMode="auto">
          <a:xfrm>
            <a:off x="2759075" y="4089617"/>
            <a:ext cx="5943600" cy="601663"/>
            <a:chOff x="864" y="563"/>
            <a:chExt cx="3744" cy="379"/>
          </a:xfrm>
        </p:grpSpPr>
        <p:sp>
          <p:nvSpPr>
            <p:cNvPr id="98" name="Text Box 77"/>
            <p:cNvSpPr txBox="1">
              <a:spLocks noChangeArrowheads="1"/>
            </p:cNvSpPr>
            <p:nvPr/>
          </p:nvSpPr>
          <p:spPr bwMode="auto">
            <a:xfrm>
              <a:off x="2448" y="563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400" b="1">
                  <a:sym typeface="Symbol" pitchFamily="18" charset="2"/>
                </a:rPr>
                <a:t></a:t>
              </a:r>
              <a:endParaRPr lang="en-GB" sz="2000">
                <a:latin typeface="Times New Roman" pitchFamily="18" charset="0"/>
              </a:endParaRPr>
            </a:p>
          </p:txBody>
        </p:sp>
        <p:grpSp>
          <p:nvGrpSpPr>
            <p:cNvPr id="99" name="Group 78"/>
            <p:cNvGrpSpPr>
              <a:grpSpLocks/>
            </p:cNvGrpSpPr>
            <p:nvPr/>
          </p:nvGrpSpPr>
          <p:grpSpPr bwMode="auto">
            <a:xfrm>
              <a:off x="864" y="563"/>
              <a:ext cx="1488" cy="366"/>
              <a:chOff x="864" y="563"/>
              <a:chExt cx="1488" cy="366"/>
            </a:xfrm>
          </p:grpSpPr>
          <p:sp>
            <p:nvSpPr>
              <p:cNvPr id="116" name="Line 79"/>
              <p:cNvSpPr>
                <a:spLocks noChangeShapeType="1"/>
              </p:cNvSpPr>
              <p:nvPr/>
            </p:nvSpPr>
            <p:spPr bwMode="auto">
              <a:xfrm>
                <a:off x="1035" y="673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80"/>
              <p:cNvSpPr>
                <a:spLocks noChangeShapeType="1"/>
              </p:cNvSpPr>
              <p:nvPr/>
            </p:nvSpPr>
            <p:spPr bwMode="auto">
              <a:xfrm>
                <a:off x="1035" y="817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Line 81"/>
              <p:cNvSpPr>
                <a:spLocks noChangeShapeType="1"/>
              </p:cNvSpPr>
              <p:nvPr/>
            </p:nvSpPr>
            <p:spPr bwMode="auto">
              <a:xfrm>
                <a:off x="1624" y="748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Text Box 82"/>
              <p:cNvSpPr txBox="1">
                <a:spLocks noChangeArrowheads="1"/>
              </p:cNvSpPr>
              <p:nvPr/>
            </p:nvSpPr>
            <p:spPr bwMode="auto">
              <a:xfrm>
                <a:off x="864" y="563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20" name="Text Box 83"/>
              <p:cNvSpPr txBox="1">
                <a:spLocks noChangeArrowheads="1"/>
              </p:cNvSpPr>
              <p:nvPr/>
            </p:nvSpPr>
            <p:spPr bwMode="auto">
              <a:xfrm>
                <a:off x="1810" y="653"/>
                <a:ext cx="542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 + B)'</a:t>
                </a:r>
                <a:endParaRPr lang="en-GB" sz="1600"/>
              </a:p>
            </p:txBody>
          </p:sp>
          <p:sp>
            <p:nvSpPr>
              <p:cNvPr id="121" name="Oval 84"/>
              <p:cNvSpPr>
                <a:spLocks noChangeArrowheads="1"/>
              </p:cNvSpPr>
              <p:nvPr/>
            </p:nvSpPr>
            <p:spPr bwMode="auto">
              <a:xfrm>
                <a:off x="1574" y="726"/>
                <a:ext cx="48" cy="4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122" name="Group 85"/>
              <p:cNvGrpSpPr>
                <a:grpSpLocks/>
              </p:cNvGrpSpPr>
              <p:nvPr/>
            </p:nvGrpSpPr>
            <p:grpSpPr bwMode="auto">
              <a:xfrm>
                <a:off x="1278" y="629"/>
                <a:ext cx="288" cy="240"/>
                <a:chOff x="6768" y="11808"/>
                <a:chExt cx="1008" cy="792"/>
              </a:xfrm>
            </p:grpSpPr>
            <p:sp>
              <p:nvSpPr>
                <p:cNvPr id="123" name="Freeform 86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Line 87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Line 88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Freeform 90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0" name="Group 91"/>
            <p:cNvGrpSpPr>
              <a:grpSpLocks/>
            </p:cNvGrpSpPr>
            <p:nvPr/>
          </p:nvGrpSpPr>
          <p:grpSpPr bwMode="auto">
            <a:xfrm>
              <a:off x="2880" y="576"/>
              <a:ext cx="1728" cy="366"/>
              <a:chOff x="2880" y="576"/>
              <a:chExt cx="1728" cy="366"/>
            </a:xfrm>
          </p:grpSpPr>
          <p:grpSp>
            <p:nvGrpSpPr>
              <p:cNvPr id="101" name="Group 92"/>
              <p:cNvGrpSpPr>
                <a:grpSpLocks/>
              </p:cNvGrpSpPr>
              <p:nvPr/>
            </p:nvGrpSpPr>
            <p:grpSpPr bwMode="auto">
              <a:xfrm>
                <a:off x="3730" y="644"/>
                <a:ext cx="212" cy="192"/>
                <a:chOff x="2160" y="1584"/>
                <a:chExt cx="308" cy="288"/>
              </a:xfrm>
            </p:grpSpPr>
            <p:sp>
              <p:nvSpPr>
                <p:cNvPr id="114" name="AutoShape 93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15" name="Oval 94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02" name="Line 95"/>
              <p:cNvSpPr>
                <a:spLocks noChangeShapeType="1"/>
              </p:cNvSpPr>
              <p:nvPr/>
            </p:nvSpPr>
            <p:spPr bwMode="auto">
              <a:xfrm>
                <a:off x="3058" y="671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96"/>
              <p:cNvSpPr>
                <a:spLocks noChangeShapeType="1"/>
              </p:cNvSpPr>
              <p:nvPr/>
            </p:nvSpPr>
            <p:spPr bwMode="auto">
              <a:xfrm>
                <a:off x="3058" y="815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97"/>
              <p:cNvSpPr>
                <a:spLocks noChangeShapeType="1"/>
              </p:cNvSpPr>
              <p:nvPr/>
            </p:nvSpPr>
            <p:spPr bwMode="auto">
              <a:xfrm flipV="1">
                <a:off x="3586" y="732"/>
                <a:ext cx="144" cy="1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Text Box 98"/>
              <p:cNvSpPr txBox="1">
                <a:spLocks noChangeArrowheads="1"/>
              </p:cNvSpPr>
              <p:nvPr/>
            </p:nvSpPr>
            <p:spPr bwMode="auto">
              <a:xfrm>
                <a:off x="2880" y="576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06" name="Text Box 99"/>
              <p:cNvSpPr txBox="1">
                <a:spLocks noChangeArrowheads="1"/>
              </p:cNvSpPr>
              <p:nvPr/>
            </p:nvSpPr>
            <p:spPr bwMode="auto">
              <a:xfrm>
                <a:off x="4032" y="637"/>
                <a:ext cx="576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 + B)'</a:t>
                </a:r>
                <a:endParaRPr lang="en-GB" sz="1600"/>
              </a:p>
            </p:txBody>
          </p:sp>
          <p:sp>
            <p:nvSpPr>
              <p:cNvPr id="107" name="Line 100"/>
              <p:cNvSpPr>
                <a:spLocks noChangeShapeType="1"/>
              </p:cNvSpPr>
              <p:nvPr/>
            </p:nvSpPr>
            <p:spPr bwMode="auto">
              <a:xfrm flipV="1">
                <a:off x="3955" y="733"/>
                <a:ext cx="117" cy="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8" name="Group 101"/>
              <p:cNvGrpSpPr>
                <a:grpSpLocks/>
              </p:cNvGrpSpPr>
              <p:nvPr/>
            </p:nvGrpSpPr>
            <p:grpSpPr bwMode="auto">
              <a:xfrm>
                <a:off x="3294" y="609"/>
                <a:ext cx="288" cy="240"/>
                <a:chOff x="6768" y="11808"/>
                <a:chExt cx="1008" cy="792"/>
              </a:xfrm>
            </p:grpSpPr>
            <p:sp>
              <p:nvSpPr>
                <p:cNvPr id="109" name="Freeform 102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Line 103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Line 104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" name="Freeform 105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" name="Freeform 106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aphicFrame>
        <p:nvGraphicFramePr>
          <p:cNvPr id="128" name="Group 139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104142128"/>
              </p:ext>
            </p:extLst>
          </p:nvPr>
        </p:nvGraphicFramePr>
        <p:xfrm>
          <a:off x="1828800" y="4699217"/>
          <a:ext cx="2133600" cy="1676400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(A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+ B)'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9" name="Group 140"/>
          <p:cNvGrpSpPr>
            <a:grpSpLocks/>
          </p:cNvGrpSpPr>
          <p:nvPr/>
        </p:nvGrpSpPr>
        <p:grpSpPr bwMode="auto">
          <a:xfrm>
            <a:off x="4573588" y="4927817"/>
            <a:ext cx="3805237" cy="1128713"/>
            <a:chOff x="3044" y="2688"/>
            <a:chExt cx="2397" cy="711"/>
          </a:xfrm>
        </p:grpSpPr>
        <p:sp>
          <p:nvSpPr>
            <p:cNvPr id="130" name="Text Box 141"/>
            <p:cNvSpPr txBox="1">
              <a:spLocks noChangeArrowheads="1"/>
            </p:cNvSpPr>
            <p:nvPr/>
          </p:nvSpPr>
          <p:spPr bwMode="auto">
            <a:xfrm>
              <a:off x="3216" y="3168"/>
              <a:ext cx="62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NOR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131" name="Text Box 142"/>
            <p:cNvSpPr txBox="1">
              <a:spLocks noChangeArrowheads="1"/>
            </p:cNvSpPr>
            <p:nvPr/>
          </p:nvSpPr>
          <p:spPr bwMode="auto">
            <a:xfrm>
              <a:off x="4320" y="3168"/>
              <a:ext cx="110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Negative-AND</a:t>
              </a:r>
            </a:p>
          </p:txBody>
        </p:sp>
        <p:grpSp>
          <p:nvGrpSpPr>
            <p:cNvPr id="132" name="Group 143"/>
            <p:cNvGrpSpPr>
              <a:grpSpLocks/>
            </p:cNvGrpSpPr>
            <p:nvPr/>
          </p:nvGrpSpPr>
          <p:grpSpPr bwMode="auto">
            <a:xfrm>
              <a:off x="3044" y="2736"/>
              <a:ext cx="954" cy="302"/>
              <a:chOff x="3044" y="2736"/>
              <a:chExt cx="954" cy="302"/>
            </a:xfrm>
          </p:grpSpPr>
          <p:sp>
            <p:nvSpPr>
              <p:cNvPr id="142" name="Line 144"/>
              <p:cNvSpPr>
                <a:spLocks noChangeShapeType="1"/>
              </p:cNvSpPr>
              <p:nvPr/>
            </p:nvSpPr>
            <p:spPr bwMode="auto">
              <a:xfrm>
                <a:off x="3058" y="2798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Line 145"/>
              <p:cNvSpPr>
                <a:spLocks noChangeShapeType="1"/>
              </p:cNvSpPr>
              <p:nvPr/>
            </p:nvSpPr>
            <p:spPr bwMode="auto">
              <a:xfrm>
                <a:off x="3044" y="2990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Line 146"/>
              <p:cNvSpPr>
                <a:spLocks noChangeShapeType="1"/>
              </p:cNvSpPr>
              <p:nvPr/>
            </p:nvSpPr>
            <p:spPr bwMode="auto">
              <a:xfrm>
                <a:off x="3772" y="2894"/>
                <a:ext cx="22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" name="Group 147"/>
              <p:cNvGrpSpPr>
                <a:grpSpLocks/>
              </p:cNvGrpSpPr>
              <p:nvPr/>
            </p:nvGrpSpPr>
            <p:grpSpPr bwMode="auto">
              <a:xfrm>
                <a:off x="3312" y="2736"/>
                <a:ext cx="459" cy="302"/>
                <a:chOff x="3312" y="2736"/>
                <a:chExt cx="459" cy="302"/>
              </a:xfrm>
            </p:grpSpPr>
            <p:sp>
              <p:nvSpPr>
                <p:cNvPr id="146" name="Oval 148"/>
                <p:cNvSpPr>
                  <a:spLocks noChangeArrowheads="1"/>
                </p:cNvSpPr>
                <p:nvPr/>
              </p:nvSpPr>
              <p:spPr bwMode="auto">
                <a:xfrm>
                  <a:off x="3695" y="2858"/>
                  <a:ext cx="76" cy="69"/>
                </a:xfrm>
                <a:prstGeom prst="ellips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grpSp>
              <p:nvGrpSpPr>
                <p:cNvPr id="147" name="Group 149"/>
                <p:cNvGrpSpPr>
                  <a:grpSpLocks/>
                </p:cNvGrpSpPr>
                <p:nvPr/>
              </p:nvGrpSpPr>
              <p:grpSpPr bwMode="auto">
                <a:xfrm>
                  <a:off x="3312" y="2736"/>
                  <a:ext cx="384" cy="302"/>
                  <a:chOff x="6768" y="11808"/>
                  <a:chExt cx="1008" cy="792"/>
                </a:xfrm>
              </p:grpSpPr>
              <p:sp>
                <p:nvSpPr>
                  <p:cNvPr id="148" name="Freeform 150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72 w 288"/>
                      <a:gd name="T3" fmla="*/ 363 h 864"/>
                      <a:gd name="T4" fmla="*/ 0 w 288"/>
                      <a:gd name="T5" fmla="*/ 726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9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0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1" name="Freeform 153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2" name="Freeform 154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33" name="Group 155"/>
            <p:cNvGrpSpPr>
              <a:grpSpLocks/>
            </p:cNvGrpSpPr>
            <p:nvPr/>
          </p:nvGrpSpPr>
          <p:grpSpPr bwMode="auto">
            <a:xfrm>
              <a:off x="4430" y="2736"/>
              <a:ext cx="1011" cy="336"/>
              <a:chOff x="4430" y="2736"/>
              <a:chExt cx="1011" cy="336"/>
            </a:xfrm>
          </p:grpSpPr>
          <p:sp>
            <p:nvSpPr>
              <p:cNvPr id="135" name="Line 156"/>
              <p:cNvSpPr>
                <a:spLocks noChangeShapeType="1"/>
              </p:cNvSpPr>
              <p:nvPr/>
            </p:nvSpPr>
            <p:spPr bwMode="auto">
              <a:xfrm>
                <a:off x="4430" y="2821"/>
                <a:ext cx="235" cy="7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Line 157"/>
              <p:cNvSpPr>
                <a:spLocks noChangeShapeType="1"/>
              </p:cNvSpPr>
              <p:nvPr/>
            </p:nvSpPr>
            <p:spPr bwMode="auto">
              <a:xfrm>
                <a:off x="4431" y="2985"/>
                <a:ext cx="241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158"/>
              <p:cNvSpPr>
                <a:spLocks noChangeShapeType="1"/>
              </p:cNvSpPr>
              <p:nvPr/>
            </p:nvSpPr>
            <p:spPr bwMode="auto">
              <a:xfrm flipV="1">
                <a:off x="5153" y="2904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8" name="Group 159"/>
              <p:cNvGrpSpPr>
                <a:grpSpLocks/>
              </p:cNvGrpSpPr>
              <p:nvPr/>
            </p:nvGrpSpPr>
            <p:grpSpPr bwMode="auto">
              <a:xfrm>
                <a:off x="4673" y="2736"/>
                <a:ext cx="463" cy="336"/>
                <a:chOff x="4673" y="2736"/>
                <a:chExt cx="463" cy="336"/>
              </a:xfrm>
            </p:grpSpPr>
            <p:sp>
              <p:nvSpPr>
                <p:cNvPr id="139" name="AutoShape 160"/>
                <p:cNvSpPr>
                  <a:spLocks noChangeArrowheads="1"/>
                </p:cNvSpPr>
                <p:nvPr/>
              </p:nvSpPr>
              <p:spPr bwMode="auto">
                <a:xfrm>
                  <a:off x="4752" y="2736"/>
                  <a:ext cx="384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40" name="Oval 161"/>
                <p:cNvSpPr>
                  <a:spLocks noChangeArrowheads="1"/>
                </p:cNvSpPr>
                <p:nvPr/>
              </p:nvSpPr>
              <p:spPr bwMode="auto">
                <a:xfrm>
                  <a:off x="4673" y="2798"/>
                  <a:ext cx="76" cy="69"/>
                </a:xfrm>
                <a:prstGeom prst="ellips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141" name="Oval 162"/>
                <p:cNvSpPr>
                  <a:spLocks noChangeArrowheads="1"/>
                </p:cNvSpPr>
                <p:nvPr/>
              </p:nvSpPr>
              <p:spPr bwMode="auto">
                <a:xfrm>
                  <a:off x="4673" y="2942"/>
                  <a:ext cx="76" cy="69"/>
                </a:xfrm>
                <a:prstGeom prst="ellips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</p:grpSp>
        <p:sp>
          <p:nvSpPr>
            <p:cNvPr id="134" name="Text Box 163"/>
            <p:cNvSpPr txBox="1">
              <a:spLocks noChangeArrowheads="1"/>
            </p:cNvSpPr>
            <p:nvPr/>
          </p:nvSpPr>
          <p:spPr bwMode="auto">
            <a:xfrm>
              <a:off x="4080" y="2688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400" b="1">
                  <a:sym typeface="Symbol" pitchFamily="18" charset="2"/>
                </a:rPr>
                <a:t></a:t>
              </a:r>
              <a:endParaRPr lang="en-GB" sz="2000">
                <a:latin typeface="Times New Roman" pitchFamily="18" charset="0"/>
              </a:endParaRP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472509" y="3971444"/>
            <a:ext cx="8420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 Box 16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25493233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1.3 XOR/XNOR Gates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53" name="Rectangle 3"/>
          <p:cNvSpPr txBox="1">
            <a:spLocks noChangeArrowheads="1"/>
          </p:cNvSpPr>
          <p:nvPr/>
        </p:nvSpPr>
        <p:spPr>
          <a:xfrm>
            <a:off x="457200" y="1447800"/>
            <a:ext cx="2514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XOR gate</a:t>
            </a:r>
            <a:endParaRPr lang="en-US" dirty="0">
              <a:solidFill>
                <a:srgbClr val="800000"/>
              </a:solidFill>
            </a:endParaRPr>
          </a:p>
        </p:txBody>
      </p:sp>
      <p:graphicFrame>
        <p:nvGraphicFramePr>
          <p:cNvPr id="154" name="Group 4"/>
          <p:cNvGraphicFramePr>
            <a:graphicFrameLocks noGrp="1"/>
          </p:cNvGraphicFramePr>
          <p:nvPr/>
        </p:nvGraphicFramePr>
        <p:xfrm>
          <a:off x="5257800" y="1828800"/>
          <a:ext cx="2133600" cy="1676400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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5" name="Rectangle 73"/>
          <p:cNvSpPr>
            <a:spLocks noChangeArrowheads="1"/>
          </p:cNvSpPr>
          <p:nvPr/>
        </p:nvSpPr>
        <p:spPr bwMode="auto">
          <a:xfrm>
            <a:off x="457200" y="3840353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XNOR gate</a:t>
            </a:r>
          </a:p>
        </p:txBody>
      </p:sp>
      <p:grpSp>
        <p:nvGrpSpPr>
          <p:cNvPr id="156" name="Group 165"/>
          <p:cNvGrpSpPr>
            <a:grpSpLocks/>
          </p:cNvGrpSpPr>
          <p:nvPr/>
        </p:nvGrpSpPr>
        <p:grpSpPr bwMode="auto">
          <a:xfrm>
            <a:off x="2133600" y="2133600"/>
            <a:ext cx="2667000" cy="654050"/>
            <a:chOff x="1584" y="1584"/>
            <a:chExt cx="1680" cy="412"/>
          </a:xfrm>
        </p:grpSpPr>
        <p:sp>
          <p:nvSpPr>
            <p:cNvPr id="157" name="Line 166"/>
            <p:cNvSpPr>
              <a:spLocks noChangeShapeType="1"/>
            </p:cNvSpPr>
            <p:nvPr/>
          </p:nvSpPr>
          <p:spPr bwMode="auto">
            <a:xfrm>
              <a:off x="1824" y="168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167"/>
            <p:cNvSpPr>
              <a:spLocks noChangeShapeType="1"/>
            </p:cNvSpPr>
            <p:nvPr/>
          </p:nvSpPr>
          <p:spPr bwMode="auto">
            <a:xfrm>
              <a:off x="1824" y="192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168"/>
            <p:cNvSpPr>
              <a:spLocks noChangeShapeType="1"/>
            </p:cNvSpPr>
            <p:nvPr/>
          </p:nvSpPr>
          <p:spPr bwMode="auto">
            <a:xfrm flipV="1">
              <a:off x="2489" y="179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Text Box 169"/>
            <p:cNvSpPr txBox="1">
              <a:spLocks noChangeArrowheads="1"/>
            </p:cNvSpPr>
            <p:nvPr/>
          </p:nvSpPr>
          <p:spPr bwMode="auto">
            <a:xfrm>
              <a:off x="1584" y="1584"/>
              <a:ext cx="192" cy="4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161" name="Text Box 170"/>
            <p:cNvSpPr txBox="1">
              <a:spLocks noChangeArrowheads="1"/>
            </p:cNvSpPr>
            <p:nvPr/>
          </p:nvSpPr>
          <p:spPr bwMode="auto">
            <a:xfrm>
              <a:off x="2784" y="1680"/>
              <a:ext cx="48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 </a:t>
              </a:r>
              <a:r>
                <a:rPr lang="en-GB" sz="1600">
                  <a:sym typeface="Symbol" pitchFamily="18" charset="2"/>
                </a:rPr>
                <a:t></a:t>
              </a:r>
              <a:r>
                <a:rPr lang="en-GB" sz="1600"/>
                <a:t> B</a:t>
              </a:r>
            </a:p>
          </p:txBody>
        </p:sp>
        <p:grpSp>
          <p:nvGrpSpPr>
            <p:cNvPr id="162" name="Group 171"/>
            <p:cNvGrpSpPr>
              <a:grpSpLocks/>
            </p:cNvGrpSpPr>
            <p:nvPr/>
          </p:nvGrpSpPr>
          <p:grpSpPr bwMode="auto">
            <a:xfrm>
              <a:off x="2043" y="1642"/>
              <a:ext cx="440" cy="310"/>
              <a:chOff x="2043" y="1642"/>
              <a:chExt cx="440" cy="310"/>
            </a:xfrm>
          </p:grpSpPr>
          <p:sp>
            <p:nvSpPr>
              <p:cNvPr id="163" name="Freeform 172"/>
              <p:cNvSpPr>
                <a:spLocks/>
              </p:cNvSpPr>
              <p:nvPr/>
            </p:nvSpPr>
            <p:spPr bwMode="auto">
              <a:xfrm>
                <a:off x="2099" y="1650"/>
                <a:ext cx="55" cy="302"/>
              </a:xfrm>
              <a:custGeom>
                <a:avLst/>
                <a:gdLst>
                  <a:gd name="T0" fmla="*/ 0 w 288"/>
                  <a:gd name="T1" fmla="*/ 0 h 864"/>
                  <a:gd name="T2" fmla="*/ 11 w 288"/>
                  <a:gd name="T3" fmla="*/ 53 h 864"/>
                  <a:gd name="T4" fmla="*/ 0 w 288"/>
                  <a:gd name="T5" fmla="*/ 10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173"/>
              <p:cNvSpPr>
                <a:spLocks noChangeShapeType="1"/>
              </p:cNvSpPr>
              <p:nvPr/>
            </p:nvSpPr>
            <p:spPr bwMode="auto">
              <a:xfrm>
                <a:off x="2099" y="1650"/>
                <a:ext cx="13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174"/>
              <p:cNvSpPr>
                <a:spLocks noChangeShapeType="1"/>
              </p:cNvSpPr>
              <p:nvPr/>
            </p:nvSpPr>
            <p:spPr bwMode="auto">
              <a:xfrm>
                <a:off x="2099" y="1952"/>
                <a:ext cx="13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175"/>
              <p:cNvSpPr>
                <a:spLocks/>
              </p:cNvSpPr>
              <p:nvPr/>
            </p:nvSpPr>
            <p:spPr bwMode="auto">
              <a:xfrm>
                <a:off x="2236" y="1650"/>
                <a:ext cx="247" cy="165"/>
              </a:xfrm>
              <a:custGeom>
                <a:avLst/>
                <a:gdLst>
                  <a:gd name="T0" fmla="*/ 0 w 576"/>
                  <a:gd name="T1" fmla="*/ 0 h 432"/>
                  <a:gd name="T2" fmla="*/ 79 w 576"/>
                  <a:gd name="T3" fmla="*/ 21 h 432"/>
                  <a:gd name="T4" fmla="*/ 106 w 576"/>
                  <a:gd name="T5" fmla="*/ 63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176"/>
              <p:cNvSpPr>
                <a:spLocks/>
              </p:cNvSpPr>
              <p:nvPr/>
            </p:nvSpPr>
            <p:spPr bwMode="auto">
              <a:xfrm flipV="1">
                <a:off x="2236" y="1787"/>
                <a:ext cx="247" cy="165"/>
              </a:xfrm>
              <a:custGeom>
                <a:avLst/>
                <a:gdLst>
                  <a:gd name="T0" fmla="*/ 0 w 576"/>
                  <a:gd name="T1" fmla="*/ 0 h 432"/>
                  <a:gd name="T2" fmla="*/ 79 w 576"/>
                  <a:gd name="T3" fmla="*/ 21 h 432"/>
                  <a:gd name="T4" fmla="*/ 106 w 576"/>
                  <a:gd name="T5" fmla="*/ 63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177"/>
              <p:cNvSpPr>
                <a:spLocks/>
              </p:cNvSpPr>
              <p:nvPr/>
            </p:nvSpPr>
            <p:spPr bwMode="auto">
              <a:xfrm>
                <a:off x="2043" y="1642"/>
                <a:ext cx="55" cy="302"/>
              </a:xfrm>
              <a:custGeom>
                <a:avLst/>
                <a:gdLst>
                  <a:gd name="T0" fmla="*/ 0 w 288"/>
                  <a:gd name="T1" fmla="*/ 0 h 864"/>
                  <a:gd name="T2" fmla="*/ 11 w 288"/>
                  <a:gd name="T3" fmla="*/ 53 h 864"/>
                  <a:gd name="T4" fmla="*/ 0 w 288"/>
                  <a:gd name="T5" fmla="*/ 10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9" name="Group 179"/>
          <p:cNvGrpSpPr>
            <a:grpSpLocks/>
          </p:cNvGrpSpPr>
          <p:nvPr/>
        </p:nvGrpSpPr>
        <p:grpSpPr bwMode="auto">
          <a:xfrm>
            <a:off x="2057400" y="4602353"/>
            <a:ext cx="2819400" cy="654050"/>
            <a:chOff x="1584" y="1584"/>
            <a:chExt cx="1776" cy="412"/>
          </a:xfrm>
        </p:grpSpPr>
        <p:sp>
          <p:nvSpPr>
            <p:cNvPr id="170" name="Line 180"/>
            <p:cNvSpPr>
              <a:spLocks noChangeShapeType="1"/>
            </p:cNvSpPr>
            <p:nvPr/>
          </p:nvSpPr>
          <p:spPr bwMode="auto">
            <a:xfrm>
              <a:off x="1824" y="168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181"/>
            <p:cNvSpPr>
              <a:spLocks noChangeShapeType="1"/>
            </p:cNvSpPr>
            <p:nvPr/>
          </p:nvSpPr>
          <p:spPr bwMode="auto">
            <a:xfrm>
              <a:off x="1824" y="192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182"/>
            <p:cNvSpPr>
              <a:spLocks noChangeShapeType="1"/>
            </p:cNvSpPr>
            <p:nvPr/>
          </p:nvSpPr>
          <p:spPr bwMode="auto">
            <a:xfrm flipV="1">
              <a:off x="2544" y="1790"/>
              <a:ext cx="233" cy="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Text Box 183"/>
            <p:cNvSpPr txBox="1">
              <a:spLocks noChangeArrowheads="1"/>
            </p:cNvSpPr>
            <p:nvPr/>
          </p:nvSpPr>
          <p:spPr bwMode="auto">
            <a:xfrm>
              <a:off x="1584" y="1584"/>
              <a:ext cx="192" cy="4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174" name="Text Box 184"/>
            <p:cNvSpPr txBox="1">
              <a:spLocks noChangeArrowheads="1"/>
            </p:cNvSpPr>
            <p:nvPr/>
          </p:nvSpPr>
          <p:spPr bwMode="auto">
            <a:xfrm>
              <a:off x="2784" y="1680"/>
              <a:ext cx="576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(A </a:t>
              </a:r>
              <a:r>
                <a:rPr lang="en-GB" sz="1600">
                  <a:sym typeface="Symbol" pitchFamily="18" charset="2"/>
                </a:rPr>
                <a:t></a:t>
              </a:r>
              <a:r>
                <a:rPr lang="en-GB" sz="1600"/>
                <a:t> B)'</a:t>
              </a:r>
            </a:p>
          </p:txBody>
        </p:sp>
        <p:grpSp>
          <p:nvGrpSpPr>
            <p:cNvPr id="175" name="Group 185"/>
            <p:cNvGrpSpPr>
              <a:grpSpLocks/>
            </p:cNvGrpSpPr>
            <p:nvPr/>
          </p:nvGrpSpPr>
          <p:grpSpPr bwMode="auto">
            <a:xfrm>
              <a:off x="2043" y="1642"/>
              <a:ext cx="505" cy="310"/>
              <a:chOff x="2043" y="1642"/>
              <a:chExt cx="505" cy="310"/>
            </a:xfrm>
          </p:grpSpPr>
          <p:grpSp>
            <p:nvGrpSpPr>
              <p:cNvPr id="176" name="Group 186"/>
              <p:cNvGrpSpPr>
                <a:grpSpLocks/>
              </p:cNvGrpSpPr>
              <p:nvPr/>
            </p:nvGrpSpPr>
            <p:grpSpPr bwMode="auto">
              <a:xfrm>
                <a:off x="2043" y="1642"/>
                <a:ext cx="440" cy="310"/>
                <a:chOff x="2043" y="1642"/>
                <a:chExt cx="440" cy="310"/>
              </a:xfrm>
            </p:grpSpPr>
            <p:sp>
              <p:nvSpPr>
                <p:cNvPr id="178" name="Freeform 187"/>
                <p:cNvSpPr>
                  <a:spLocks/>
                </p:cNvSpPr>
                <p:nvPr/>
              </p:nvSpPr>
              <p:spPr bwMode="auto">
                <a:xfrm>
                  <a:off x="2099" y="1650"/>
                  <a:ext cx="55" cy="302"/>
                </a:xfrm>
                <a:custGeom>
                  <a:avLst/>
                  <a:gdLst>
                    <a:gd name="T0" fmla="*/ 0 w 288"/>
                    <a:gd name="T1" fmla="*/ 0 h 864"/>
                    <a:gd name="T2" fmla="*/ 11 w 288"/>
                    <a:gd name="T3" fmla="*/ 53 h 864"/>
                    <a:gd name="T4" fmla="*/ 0 w 288"/>
                    <a:gd name="T5" fmla="*/ 10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Line 188"/>
                <p:cNvSpPr>
                  <a:spLocks noChangeShapeType="1"/>
                </p:cNvSpPr>
                <p:nvPr/>
              </p:nvSpPr>
              <p:spPr bwMode="auto">
                <a:xfrm>
                  <a:off x="2099" y="1650"/>
                  <a:ext cx="13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Line 189"/>
                <p:cNvSpPr>
                  <a:spLocks noChangeShapeType="1"/>
                </p:cNvSpPr>
                <p:nvPr/>
              </p:nvSpPr>
              <p:spPr bwMode="auto">
                <a:xfrm>
                  <a:off x="2099" y="1952"/>
                  <a:ext cx="13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Freeform 190"/>
                <p:cNvSpPr>
                  <a:spLocks/>
                </p:cNvSpPr>
                <p:nvPr/>
              </p:nvSpPr>
              <p:spPr bwMode="auto">
                <a:xfrm>
                  <a:off x="2236" y="1650"/>
                  <a:ext cx="247" cy="165"/>
                </a:xfrm>
                <a:custGeom>
                  <a:avLst/>
                  <a:gdLst>
                    <a:gd name="T0" fmla="*/ 0 w 576"/>
                    <a:gd name="T1" fmla="*/ 0 h 432"/>
                    <a:gd name="T2" fmla="*/ 79 w 576"/>
                    <a:gd name="T3" fmla="*/ 21 h 432"/>
                    <a:gd name="T4" fmla="*/ 106 w 576"/>
                    <a:gd name="T5" fmla="*/ 63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191"/>
                <p:cNvSpPr>
                  <a:spLocks/>
                </p:cNvSpPr>
                <p:nvPr/>
              </p:nvSpPr>
              <p:spPr bwMode="auto">
                <a:xfrm flipV="1">
                  <a:off x="2236" y="1787"/>
                  <a:ext cx="247" cy="165"/>
                </a:xfrm>
                <a:custGeom>
                  <a:avLst/>
                  <a:gdLst>
                    <a:gd name="T0" fmla="*/ 0 w 576"/>
                    <a:gd name="T1" fmla="*/ 0 h 432"/>
                    <a:gd name="T2" fmla="*/ 79 w 576"/>
                    <a:gd name="T3" fmla="*/ 21 h 432"/>
                    <a:gd name="T4" fmla="*/ 106 w 576"/>
                    <a:gd name="T5" fmla="*/ 63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192"/>
                <p:cNvSpPr>
                  <a:spLocks/>
                </p:cNvSpPr>
                <p:nvPr/>
              </p:nvSpPr>
              <p:spPr bwMode="auto">
                <a:xfrm>
                  <a:off x="2043" y="1642"/>
                  <a:ext cx="55" cy="302"/>
                </a:xfrm>
                <a:custGeom>
                  <a:avLst/>
                  <a:gdLst>
                    <a:gd name="T0" fmla="*/ 0 w 288"/>
                    <a:gd name="T1" fmla="*/ 0 h 864"/>
                    <a:gd name="T2" fmla="*/ 11 w 288"/>
                    <a:gd name="T3" fmla="*/ 53 h 864"/>
                    <a:gd name="T4" fmla="*/ 0 w 288"/>
                    <a:gd name="T5" fmla="*/ 10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7" name="Oval 193"/>
              <p:cNvSpPr>
                <a:spLocks noChangeArrowheads="1"/>
              </p:cNvSpPr>
              <p:nvPr/>
            </p:nvSpPr>
            <p:spPr bwMode="auto">
              <a:xfrm>
                <a:off x="2473" y="1751"/>
                <a:ext cx="75" cy="75"/>
              </a:xfrm>
              <a:prstGeom prst="ellips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  <p:graphicFrame>
        <p:nvGraphicFramePr>
          <p:cNvPr id="184" name="Group 221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389134151"/>
              </p:ext>
            </p:extLst>
          </p:nvPr>
        </p:nvGraphicFramePr>
        <p:xfrm>
          <a:off x="5257800" y="4221353"/>
          <a:ext cx="2133600" cy="1676400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(A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 B)'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5" name="Text Box 223"/>
          <p:cNvSpPr txBox="1">
            <a:spLocks noChangeArrowheads="1"/>
          </p:cNvSpPr>
          <p:nvPr/>
        </p:nvSpPr>
        <p:spPr bwMode="auto">
          <a:xfrm>
            <a:off x="838200" y="5592953"/>
            <a:ext cx="3352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XNOR can be represented by </a:t>
            </a:r>
            <a:r>
              <a:rPr lang="en-US" sz="1600">
                <a:sym typeface="Wingdings 2" pitchFamily="18" charset="2"/>
              </a:rPr>
              <a:t> (Example: A  B)</a:t>
            </a:r>
          </a:p>
        </p:txBody>
      </p:sp>
      <p:sp>
        <p:nvSpPr>
          <p:cNvPr id="186" name="Text Box 222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cxnSp>
        <p:nvCxnSpPr>
          <p:cNvPr id="187" name="Straight Connector 186"/>
          <p:cNvCxnSpPr/>
          <p:nvPr/>
        </p:nvCxnSpPr>
        <p:spPr>
          <a:xfrm>
            <a:off x="472509" y="3733800"/>
            <a:ext cx="8420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693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build="p"/>
      <p:bldP spid="1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2. Logic Circuits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140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Fan-in:</a:t>
            </a:r>
            <a:r>
              <a:rPr lang="en-US" dirty="0" smtClean="0"/>
              <a:t> the number of inputs of a gate.</a:t>
            </a: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Gates may have fan-in more than 2.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 a 3-input AND gate</a:t>
            </a:r>
            <a:endParaRPr lang="en-US" dirty="0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457200" y="3210142"/>
            <a:ext cx="82296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Given a Boolean expression, we may implement it as a logic circuit.</a:t>
            </a:r>
          </a:p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 </a:t>
            </a:r>
            <a:r>
              <a:rPr lang="en-US" sz="2400" dirty="0">
                <a:solidFill>
                  <a:srgbClr val="800000"/>
                </a:solidFill>
              </a:rPr>
              <a:t>F1 = </a:t>
            </a:r>
            <a:r>
              <a:rPr lang="en-US" sz="2400" dirty="0" err="1">
                <a:solidFill>
                  <a:srgbClr val="800000"/>
                </a:solidFill>
              </a:rPr>
              <a:t>x</a:t>
            </a:r>
            <a:r>
              <a:rPr lang="en-US" sz="2400" dirty="0" err="1">
                <a:solidFill>
                  <a:srgbClr val="800000"/>
                </a:solidFill>
                <a:sym typeface="Symbol" pitchFamily="18" charset="2"/>
              </a:rPr>
              <a:t>yz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'</a:t>
            </a:r>
            <a:r>
              <a:rPr lang="en-US" sz="2400" dirty="0">
                <a:sym typeface="Symbol" pitchFamily="18" charset="2"/>
              </a:rPr>
              <a:t> (note the use of a 3-input AND gate) </a:t>
            </a:r>
          </a:p>
        </p:txBody>
      </p:sp>
      <p:grpSp>
        <p:nvGrpSpPr>
          <p:cNvPr id="43" name="Group 6"/>
          <p:cNvGrpSpPr>
            <a:grpSpLocks/>
          </p:cNvGrpSpPr>
          <p:nvPr/>
        </p:nvGrpSpPr>
        <p:grpSpPr bwMode="auto">
          <a:xfrm>
            <a:off x="2819400" y="4734142"/>
            <a:ext cx="3810000" cy="1295400"/>
            <a:chOff x="1824" y="2736"/>
            <a:chExt cx="2400" cy="816"/>
          </a:xfrm>
        </p:grpSpPr>
        <p:sp>
          <p:nvSpPr>
            <p:cNvPr id="44" name="AutoShape 7"/>
            <p:cNvSpPr>
              <a:spLocks noChangeArrowheads="1"/>
            </p:cNvSpPr>
            <p:nvPr/>
          </p:nvSpPr>
          <p:spPr bwMode="auto">
            <a:xfrm>
              <a:off x="3120" y="2791"/>
              <a:ext cx="480" cy="384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5" name="Line 8"/>
            <p:cNvSpPr>
              <a:spLocks noChangeShapeType="1"/>
            </p:cNvSpPr>
            <p:nvPr/>
          </p:nvSpPr>
          <p:spPr bwMode="auto">
            <a:xfrm>
              <a:off x="2064" y="340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9"/>
            <p:cNvSpPr>
              <a:spLocks noChangeShapeType="1"/>
            </p:cNvSpPr>
            <p:nvPr/>
          </p:nvSpPr>
          <p:spPr bwMode="auto">
            <a:xfrm>
              <a:off x="2640" y="340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>
              <a:off x="3610" y="2993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" name="Group 11"/>
            <p:cNvGrpSpPr>
              <a:grpSpLocks/>
            </p:cNvGrpSpPr>
            <p:nvPr/>
          </p:nvGrpSpPr>
          <p:grpSpPr bwMode="auto">
            <a:xfrm>
              <a:off x="2304" y="3264"/>
              <a:ext cx="322" cy="288"/>
              <a:chOff x="2304" y="3264"/>
              <a:chExt cx="322" cy="288"/>
            </a:xfrm>
          </p:grpSpPr>
          <p:sp>
            <p:nvSpPr>
              <p:cNvPr id="58" name="AutoShape 12"/>
              <p:cNvSpPr>
                <a:spLocks noChangeArrowheads="1"/>
              </p:cNvSpPr>
              <p:nvPr/>
            </p:nvSpPr>
            <p:spPr bwMode="auto">
              <a:xfrm rot="-5400000">
                <a:off x="2271" y="3297"/>
                <a:ext cx="288" cy="221"/>
              </a:xfrm>
              <a:prstGeom prst="flowChartMerg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9" name="Oval 13"/>
              <p:cNvSpPr>
                <a:spLocks noChangeArrowheads="1"/>
              </p:cNvSpPr>
              <p:nvPr/>
            </p:nvSpPr>
            <p:spPr bwMode="auto">
              <a:xfrm>
                <a:off x="2546" y="3382"/>
                <a:ext cx="80" cy="6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49" name="Text Box 14"/>
            <p:cNvSpPr txBox="1">
              <a:spLocks noChangeArrowheads="1"/>
            </p:cNvSpPr>
            <p:nvPr/>
          </p:nvSpPr>
          <p:spPr bwMode="auto">
            <a:xfrm>
              <a:off x="1824" y="2736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400" b="1"/>
            </a:p>
          </p:txBody>
        </p:sp>
        <p:sp>
          <p:nvSpPr>
            <p:cNvPr id="50" name="Line 15"/>
            <p:cNvSpPr>
              <a:spLocks noChangeShapeType="1"/>
            </p:cNvSpPr>
            <p:nvPr/>
          </p:nvSpPr>
          <p:spPr bwMode="auto">
            <a:xfrm flipV="1">
              <a:off x="2880" y="3120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2880" y="3120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7"/>
            <p:cNvSpPr>
              <a:spLocks noChangeShapeType="1"/>
            </p:cNvSpPr>
            <p:nvPr/>
          </p:nvSpPr>
          <p:spPr bwMode="auto">
            <a:xfrm>
              <a:off x="2016" y="3003"/>
              <a:ext cx="110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8"/>
            <p:cNvSpPr>
              <a:spLocks noChangeShapeType="1"/>
            </p:cNvSpPr>
            <p:nvPr/>
          </p:nvSpPr>
          <p:spPr bwMode="auto">
            <a:xfrm>
              <a:off x="2016" y="2880"/>
              <a:ext cx="110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1824" y="2880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400" b="1"/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838" y="3278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z</a:t>
              </a:r>
              <a:endParaRPr lang="en-GB" sz="1400" b="1"/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3888" y="2880"/>
              <a:ext cx="33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F1</a:t>
              </a:r>
              <a:endParaRPr lang="en-GB" sz="1400" b="1"/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2928" y="3264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z'</a:t>
              </a:r>
              <a:endParaRPr lang="en-GB" sz="1400" b="1"/>
            </a:p>
          </p:txBody>
        </p:sp>
      </p:grpSp>
      <p:grpSp>
        <p:nvGrpSpPr>
          <p:cNvPr id="60" name="Group 42"/>
          <p:cNvGrpSpPr>
            <a:grpSpLocks/>
          </p:cNvGrpSpPr>
          <p:nvPr/>
        </p:nvGrpSpPr>
        <p:grpSpPr bwMode="auto">
          <a:xfrm>
            <a:off x="5257800" y="2371942"/>
            <a:ext cx="1524000" cy="427038"/>
            <a:chOff x="4128" y="1488"/>
            <a:chExt cx="960" cy="269"/>
          </a:xfrm>
        </p:grpSpPr>
        <p:sp>
          <p:nvSpPr>
            <p:cNvPr id="61" name="AutoShape 24"/>
            <p:cNvSpPr>
              <a:spLocks noChangeArrowheads="1"/>
            </p:cNvSpPr>
            <p:nvPr/>
          </p:nvSpPr>
          <p:spPr bwMode="auto">
            <a:xfrm>
              <a:off x="4416" y="1488"/>
              <a:ext cx="336" cy="269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62" name="Line 27"/>
            <p:cNvSpPr>
              <a:spLocks noChangeShapeType="1"/>
            </p:cNvSpPr>
            <p:nvPr/>
          </p:nvSpPr>
          <p:spPr bwMode="auto">
            <a:xfrm>
              <a:off x="4752" y="1632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5"/>
            <p:cNvSpPr>
              <a:spLocks noChangeShapeType="1"/>
            </p:cNvSpPr>
            <p:nvPr/>
          </p:nvSpPr>
          <p:spPr bwMode="auto">
            <a:xfrm>
              <a:off x="4128" y="1536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40"/>
            <p:cNvSpPr>
              <a:spLocks noChangeShapeType="1"/>
            </p:cNvSpPr>
            <p:nvPr/>
          </p:nvSpPr>
          <p:spPr bwMode="auto">
            <a:xfrm>
              <a:off x="4128" y="163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41"/>
            <p:cNvSpPr>
              <a:spLocks noChangeShapeType="1"/>
            </p:cNvSpPr>
            <p:nvPr/>
          </p:nvSpPr>
          <p:spPr bwMode="auto">
            <a:xfrm>
              <a:off x="4128" y="1728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6544597" y="1396651"/>
            <a:ext cx="220980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Every input must be connected in a working circuit!</a:t>
            </a:r>
            <a:endParaRPr lang="en-SG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8087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uiExpand="1" build="p"/>
      <p:bldP spid="6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2. Logic Circuits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64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 </a:t>
            </a:r>
            <a:r>
              <a:rPr lang="en-US" dirty="0" smtClean="0">
                <a:solidFill>
                  <a:srgbClr val="800000"/>
                </a:solidFill>
              </a:rPr>
              <a:t>F2 = x + </a:t>
            </a:r>
            <a:r>
              <a:rPr lang="en-US" dirty="0" err="1" smtClean="0">
                <a:solidFill>
                  <a:srgbClr val="800000"/>
                </a:solidFill>
              </a:rPr>
              <a:t>y'</a:t>
            </a:r>
            <a:r>
              <a:rPr lang="en-US" dirty="0" err="1" smtClean="0">
                <a:solidFill>
                  <a:srgbClr val="800000"/>
                </a:solidFill>
                <a:sym typeface="Symbol" pitchFamily="18" charset="2"/>
              </a:rPr>
              <a:t>z</a:t>
            </a:r>
            <a:endParaRPr lang="en-US" dirty="0">
              <a:solidFill>
                <a:srgbClr val="800000"/>
              </a:solidFill>
              <a:sym typeface="Symbol" pitchFamily="18" charset="2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457200" y="3895942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 </a:t>
            </a:r>
            <a:r>
              <a:rPr lang="en-US" sz="2400" dirty="0">
                <a:solidFill>
                  <a:srgbClr val="800000"/>
                </a:solidFill>
              </a:rPr>
              <a:t>F3 = </a:t>
            </a:r>
            <a:r>
              <a:rPr lang="en-US" sz="2400" dirty="0" err="1">
                <a:solidFill>
                  <a:srgbClr val="800000"/>
                </a:solidFill>
              </a:rPr>
              <a:t>x</a:t>
            </a:r>
            <a:r>
              <a:rPr lang="en-US" sz="2400" dirty="0" err="1">
                <a:solidFill>
                  <a:srgbClr val="800000"/>
                </a:solidFill>
                <a:sym typeface="Symbol" pitchFamily="18" charset="2"/>
              </a:rPr>
              <a:t>y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' + </a:t>
            </a:r>
            <a:r>
              <a:rPr lang="en-US" sz="2400" dirty="0" err="1">
                <a:solidFill>
                  <a:srgbClr val="800000"/>
                </a:solidFill>
                <a:sym typeface="Symbol" pitchFamily="18" charset="2"/>
              </a:rPr>
              <a:t>x'z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 </a:t>
            </a:r>
          </a:p>
        </p:txBody>
      </p:sp>
      <p:grpSp>
        <p:nvGrpSpPr>
          <p:cNvPr id="34" name="Group 140"/>
          <p:cNvGrpSpPr>
            <a:grpSpLocks/>
          </p:cNvGrpSpPr>
          <p:nvPr/>
        </p:nvGrpSpPr>
        <p:grpSpPr bwMode="auto">
          <a:xfrm>
            <a:off x="838200" y="1900455"/>
            <a:ext cx="3429000" cy="1738312"/>
            <a:chOff x="528" y="1143"/>
            <a:chExt cx="2160" cy="1095"/>
          </a:xfrm>
        </p:grpSpPr>
        <p:grpSp>
          <p:nvGrpSpPr>
            <p:cNvPr id="35" name="Group 73"/>
            <p:cNvGrpSpPr>
              <a:grpSpLocks/>
            </p:cNvGrpSpPr>
            <p:nvPr/>
          </p:nvGrpSpPr>
          <p:grpSpPr bwMode="auto">
            <a:xfrm>
              <a:off x="528" y="1143"/>
              <a:ext cx="2160" cy="663"/>
              <a:chOff x="528" y="1143"/>
              <a:chExt cx="2160" cy="663"/>
            </a:xfrm>
          </p:grpSpPr>
          <p:sp>
            <p:nvSpPr>
              <p:cNvPr id="37" name="AutoShape 29"/>
              <p:cNvSpPr>
                <a:spLocks noChangeArrowheads="1"/>
              </p:cNvSpPr>
              <p:nvPr/>
            </p:nvSpPr>
            <p:spPr bwMode="auto">
              <a:xfrm>
                <a:off x="1056" y="1479"/>
                <a:ext cx="384" cy="307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8" name="Line 30"/>
              <p:cNvSpPr>
                <a:spLocks noChangeShapeType="1"/>
              </p:cNvSpPr>
              <p:nvPr/>
            </p:nvSpPr>
            <p:spPr bwMode="auto">
              <a:xfrm>
                <a:off x="816" y="1527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31"/>
              <p:cNvSpPr>
                <a:spLocks noChangeShapeType="1"/>
              </p:cNvSpPr>
              <p:nvPr/>
            </p:nvSpPr>
            <p:spPr bwMode="auto">
              <a:xfrm>
                <a:off x="1440" y="1623"/>
                <a:ext cx="1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32"/>
              <p:cNvSpPr>
                <a:spLocks noChangeShapeType="1"/>
              </p:cNvSpPr>
              <p:nvPr/>
            </p:nvSpPr>
            <p:spPr bwMode="auto">
              <a:xfrm>
                <a:off x="2112" y="1335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Text Box 33"/>
              <p:cNvSpPr txBox="1">
                <a:spLocks noChangeArrowheads="1"/>
              </p:cNvSpPr>
              <p:nvPr/>
            </p:nvSpPr>
            <p:spPr bwMode="auto">
              <a:xfrm>
                <a:off x="552" y="1143"/>
                <a:ext cx="192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x</a:t>
                </a:r>
                <a:endParaRPr lang="en-GB" sz="1400" b="1"/>
              </a:p>
            </p:txBody>
          </p:sp>
          <p:sp>
            <p:nvSpPr>
              <p:cNvPr id="68" name="Line 34"/>
              <p:cNvSpPr>
                <a:spLocks noChangeShapeType="1"/>
              </p:cNvSpPr>
              <p:nvPr/>
            </p:nvSpPr>
            <p:spPr bwMode="auto">
              <a:xfrm flipV="1">
                <a:off x="1584" y="1431"/>
                <a:ext cx="0" cy="19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Line 35"/>
              <p:cNvSpPr>
                <a:spLocks noChangeShapeType="1"/>
              </p:cNvSpPr>
              <p:nvPr/>
            </p:nvSpPr>
            <p:spPr bwMode="auto">
              <a:xfrm>
                <a:off x="1584" y="1431"/>
                <a:ext cx="175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Line 36"/>
              <p:cNvSpPr>
                <a:spLocks noChangeShapeType="1"/>
              </p:cNvSpPr>
              <p:nvPr/>
            </p:nvSpPr>
            <p:spPr bwMode="auto">
              <a:xfrm>
                <a:off x="768" y="1287"/>
                <a:ext cx="100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37"/>
              <p:cNvSpPr txBox="1">
                <a:spLocks noChangeArrowheads="1"/>
              </p:cNvSpPr>
              <p:nvPr/>
            </p:nvSpPr>
            <p:spPr bwMode="auto">
              <a:xfrm>
                <a:off x="528" y="1383"/>
                <a:ext cx="240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y'</a:t>
                </a:r>
                <a:endParaRPr lang="en-GB" sz="1400" b="1"/>
              </a:p>
            </p:txBody>
          </p:sp>
          <p:sp>
            <p:nvSpPr>
              <p:cNvPr id="72" name="Text Box 38"/>
              <p:cNvSpPr txBox="1">
                <a:spLocks noChangeArrowheads="1"/>
              </p:cNvSpPr>
              <p:nvPr/>
            </p:nvSpPr>
            <p:spPr bwMode="auto">
              <a:xfrm>
                <a:off x="552" y="1575"/>
                <a:ext cx="192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z</a:t>
                </a:r>
                <a:endParaRPr lang="en-GB" sz="1400" b="1"/>
              </a:p>
            </p:txBody>
          </p:sp>
          <p:sp>
            <p:nvSpPr>
              <p:cNvPr id="73" name="Text Box 39"/>
              <p:cNvSpPr txBox="1">
                <a:spLocks noChangeArrowheads="1"/>
              </p:cNvSpPr>
              <p:nvPr/>
            </p:nvSpPr>
            <p:spPr bwMode="auto">
              <a:xfrm>
                <a:off x="2352" y="1239"/>
                <a:ext cx="33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F2</a:t>
                </a:r>
                <a:endParaRPr lang="en-GB" sz="1400" b="1"/>
              </a:p>
            </p:txBody>
          </p:sp>
          <p:sp>
            <p:nvSpPr>
              <p:cNvPr id="74" name="Text Box 40"/>
              <p:cNvSpPr txBox="1">
                <a:spLocks noChangeArrowheads="1"/>
              </p:cNvSpPr>
              <p:nvPr/>
            </p:nvSpPr>
            <p:spPr bwMode="auto">
              <a:xfrm>
                <a:off x="1536" y="1575"/>
                <a:ext cx="33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y'</a:t>
                </a:r>
                <a:r>
                  <a:rPr lang="en-GB">
                    <a:sym typeface="Symbol" pitchFamily="18" charset="2"/>
                  </a:rPr>
                  <a:t></a:t>
                </a:r>
                <a:r>
                  <a:rPr lang="en-GB"/>
                  <a:t>z</a:t>
                </a:r>
                <a:endParaRPr lang="en-GB" sz="1400" b="1"/>
              </a:p>
            </p:txBody>
          </p:sp>
          <p:grpSp>
            <p:nvGrpSpPr>
              <p:cNvPr id="75" name="Group 41"/>
              <p:cNvGrpSpPr>
                <a:grpSpLocks/>
              </p:cNvGrpSpPr>
              <p:nvPr/>
            </p:nvGrpSpPr>
            <p:grpSpPr bwMode="auto">
              <a:xfrm>
                <a:off x="1728" y="1200"/>
                <a:ext cx="384" cy="291"/>
                <a:chOff x="6768" y="11808"/>
                <a:chExt cx="1008" cy="792"/>
              </a:xfrm>
            </p:grpSpPr>
            <p:sp>
              <p:nvSpPr>
                <p:cNvPr id="77" name="Freeform 42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Line 43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Line 44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Freeform 45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Freeform 46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6" name="Line 47"/>
              <p:cNvSpPr>
                <a:spLocks noChangeShapeType="1"/>
              </p:cNvSpPr>
              <p:nvPr/>
            </p:nvSpPr>
            <p:spPr bwMode="auto">
              <a:xfrm>
                <a:off x="816" y="1719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 Box 48"/>
            <p:cNvSpPr txBox="1">
              <a:spLocks noChangeArrowheads="1"/>
            </p:cNvSpPr>
            <p:nvPr/>
          </p:nvSpPr>
          <p:spPr bwMode="auto">
            <a:xfrm>
              <a:off x="816" y="1872"/>
              <a:ext cx="158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/>
                <a:t>If complemented literals are available</a:t>
              </a:r>
            </a:p>
          </p:txBody>
        </p:sp>
      </p:grpSp>
      <p:grpSp>
        <p:nvGrpSpPr>
          <p:cNvPr id="82" name="Group 143"/>
          <p:cNvGrpSpPr>
            <a:grpSpLocks/>
          </p:cNvGrpSpPr>
          <p:nvPr/>
        </p:nvGrpSpPr>
        <p:grpSpPr bwMode="auto">
          <a:xfrm>
            <a:off x="4572000" y="1900455"/>
            <a:ext cx="3962400" cy="1738312"/>
            <a:chOff x="2880" y="1143"/>
            <a:chExt cx="2496" cy="1095"/>
          </a:xfrm>
        </p:grpSpPr>
        <p:grpSp>
          <p:nvGrpSpPr>
            <p:cNvPr id="83" name="Group 141"/>
            <p:cNvGrpSpPr>
              <a:grpSpLocks/>
            </p:cNvGrpSpPr>
            <p:nvPr/>
          </p:nvGrpSpPr>
          <p:grpSpPr bwMode="auto">
            <a:xfrm>
              <a:off x="3456" y="1479"/>
              <a:ext cx="1584" cy="759"/>
              <a:chOff x="3456" y="1479"/>
              <a:chExt cx="1584" cy="759"/>
            </a:xfrm>
          </p:grpSpPr>
          <p:sp>
            <p:nvSpPr>
              <p:cNvPr id="106" name="Text Box 49"/>
              <p:cNvSpPr txBox="1">
                <a:spLocks noChangeArrowheads="1"/>
              </p:cNvSpPr>
              <p:nvPr/>
            </p:nvSpPr>
            <p:spPr bwMode="auto">
              <a:xfrm>
                <a:off x="3456" y="1872"/>
                <a:ext cx="158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i="1" dirty="0"/>
                  <a:t>If complemented literals are </a:t>
                </a:r>
                <a:r>
                  <a:rPr lang="en-US" sz="1600" i="1" u="sng" dirty="0"/>
                  <a:t>not</a:t>
                </a:r>
                <a:r>
                  <a:rPr lang="en-US" sz="1600" i="1" dirty="0"/>
                  <a:t> available</a:t>
                </a:r>
              </a:p>
            </p:txBody>
          </p:sp>
          <p:sp>
            <p:nvSpPr>
              <p:cNvPr id="107" name="AutoShape 50"/>
              <p:cNvSpPr>
                <a:spLocks noChangeArrowheads="1"/>
              </p:cNvSpPr>
              <p:nvPr/>
            </p:nvSpPr>
            <p:spPr bwMode="auto">
              <a:xfrm>
                <a:off x="3744" y="1479"/>
                <a:ext cx="384" cy="307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84" name="Group 142"/>
            <p:cNvGrpSpPr>
              <a:grpSpLocks/>
            </p:cNvGrpSpPr>
            <p:nvPr/>
          </p:nvGrpSpPr>
          <p:grpSpPr bwMode="auto">
            <a:xfrm>
              <a:off x="2880" y="1143"/>
              <a:ext cx="2496" cy="663"/>
              <a:chOff x="2880" y="1143"/>
              <a:chExt cx="2496" cy="663"/>
            </a:xfrm>
          </p:grpSpPr>
          <p:sp>
            <p:nvSpPr>
              <p:cNvPr id="85" name="Line 51"/>
              <p:cNvSpPr>
                <a:spLocks noChangeShapeType="1"/>
              </p:cNvSpPr>
              <p:nvPr/>
            </p:nvSpPr>
            <p:spPr bwMode="auto">
              <a:xfrm>
                <a:off x="3072" y="1527"/>
                <a:ext cx="67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52"/>
              <p:cNvSpPr>
                <a:spLocks noChangeShapeType="1"/>
              </p:cNvSpPr>
              <p:nvPr/>
            </p:nvSpPr>
            <p:spPr bwMode="auto">
              <a:xfrm>
                <a:off x="4128" y="1623"/>
                <a:ext cx="1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Line 53"/>
              <p:cNvSpPr>
                <a:spLocks noChangeShapeType="1"/>
              </p:cNvSpPr>
              <p:nvPr/>
            </p:nvSpPr>
            <p:spPr bwMode="auto">
              <a:xfrm>
                <a:off x="4800" y="1335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Text Box 54"/>
              <p:cNvSpPr txBox="1">
                <a:spLocks noChangeArrowheads="1"/>
              </p:cNvSpPr>
              <p:nvPr/>
            </p:nvSpPr>
            <p:spPr bwMode="auto">
              <a:xfrm>
                <a:off x="3312" y="1143"/>
                <a:ext cx="192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x</a:t>
                </a:r>
                <a:endParaRPr lang="en-GB" sz="1400" b="1"/>
              </a:p>
            </p:txBody>
          </p:sp>
          <p:sp>
            <p:nvSpPr>
              <p:cNvPr id="89" name="Line 55"/>
              <p:cNvSpPr>
                <a:spLocks noChangeShapeType="1"/>
              </p:cNvSpPr>
              <p:nvPr/>
            </p:nvSpPr>
            <p:spPr bwMode="auto">
              <a:xfrm flipV="1">
                <a:off x="4272" y="1431"/>
                <a:ext cx="0" cy="19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56"/>
              <p:cNvSpPr>
                <a:spLocks noChangeShapeType="1"/>
              </p:cNvSpPr>
              <p:nvPr/>
            </p:nvSpPr>
            <p:spPr bwMode="auto">
              <a:xfrm>
                <a:off x="4272" y="1431"/>
                <a:ext cx="175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57"/>
              <p:cNvSpPr>
                <a:spLocks noChangeShapeType="1"/>
              </p:cNvSpPr>
              <p:nvPr/>
            </p:nvSpPr>
            <p:spPr bwMode="auto">
              <a:xfrm>
                <a:off x="3456" y="1287"/>
                <a:ext cx="100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Text Box 59"/>
              <p:cNvSpPr txBox="1">
                <a:spLocks noChangeArrowheads="1"/>
              </p:cNvSpPr>
              <p:nvPr/>
            </p:nvSpPr>
            <p:spPr bwMode="auto">
              <a:xfrm>
                <a:off x="3360" y="1575"/>
                <a:ext cx="192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z</a:t>
                </a:r>
                <a:endParaRPr lang="en-GB" sz="1400" b="1"/>
              </a:p>
            </p:txBody>
          </p:sp>
          <p:sp>
            <p:nvSpPr>
              <p:cNvPr id="93" name="Text Box 60"/>
              <p:cNvSpPr txBox="1">
                <a:spLocks noChangeArrowheads="1"/>
              </p:cNvSpPr>
              <p:nvPr/>
            </p:nvSpPr>
            <p:spPr bwMode="auto">
              <a:xfrm>
                <a:off x="5040" y="1239"/>
                <a:ext cx="33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F2</a:t>
                </a:r>
                <a:endParaRPr lang="en-GB" sz="1400" b="1"/>
              </a:p>
            </p:txBody>
          </p:sp>
          <p:sp>
            <p:nvSpPr>
              <p:cNvPr id="94" name="Text Box 61"/>
              <p:cNvSpPr txBox="1">
                <a:spLocks noChangeArrowheads="1"/>
              </p:cNvSpPr>
              <p:nvPr/>
            </p:nvSpPr>
            <p:spPr bwMode="auto">
              <a:xfrm>
                <a:off x="4224" y="1575"/>
                <a:ext cx="33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y'</a:t>
                </a:r>
                <a:r>
                  <a:rPr lang="en-GB">
                    <a:sym typeface="Symbol" pitchFamily="18" charset="2"/>
                  </a:rPr>
                  <a:t></a:t>
                </a:r>
                <a:r>
                  <a:rPr lang="en-GB"/>
                  <a:t>z</a:t>
                </a:r>
                <a:endParaRPr lang="en-GB" sz="1400" b="1"/>
              </a:p>
            </p:txBody>
          </p:sp>
          <p:grpSp>
            <p:nvGrpSpPr>
              <p:cNvPr id="95" name="Group 62"/>
              <p:cNvGrpSpPr>
                <a:grpSpLocks/>
              </p:cNvGrpSpPr>
              <p:nvPr/>
            </p:nvGrpSpPr>
            <p:grpSpPr bwMode="auto">
              <a:xfrm>
                <a:off x="4416" y="1200"/>
                <a:ext cx="384" cy="291"/>
                <a:chOff x="6768" y="11808"/>
                <a:chExt cx="1008" cy="792"/>
              </a:xfrm>
            </p:grpSpPr>
            <p:sp>
              <p:nvSpPr>
                <p:cNvPr id="101" name="Freeform 63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Line 64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Line 65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Freeform 66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Freeform 67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" name="Line 68"/>
              <p:cNvSpPr>
                <a:spLocks noChangeShapeType="1"/>
              </p:cNvSpPr>
              <p:nvPr/>
            </p:nvSpPr>
            <p:spPr bwMode="auto">
              <a:xfrm>
                <a:off x="3504" y="1719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7" name="Group 69"/>
              <p:cNvGrpSpPr>
                <a:grpSpLocks/>
              </p:cNvGrpSpPr>
              <p:nvPr/>
            </p:nvGrpSpPr>
            <p:grpSpPr bwMode="auto">
              <a:xfrm>
                <a:off x="3264" y="1431"/>
                <a:ext cx="192" cy="180"/>
                <a:chOff x="2160" y="1584"/>
                <a:chExt cx="308" cy="288"/>
              </a:xfrm>
            </p:grpSpPr>
            <p:sp>
              <p:nvSpPr>
                <p:cNvPr id="99" name="AutoShape 70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0" name="Oval 71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98" name="Text Box 72"/>
              <p:cNvSpPr txBox="1">
                <a:spLocks noChangeArrowheads="1"/>
              </p:cNvSpPr>
              <p:nvPr/>
            </p:nvSpPr>
            <p:spPr bwMode="auto">
              <a:xfrm>
                <a:off x="2880" y="1383"/>
                <a:ext cx="192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y</a:t>
                </a:r>
                <a:endParaRPr lang="en-GB" sz="1400" b="1"/>
              </a:p>
            </p:txBody>
          </p:sp>
        </p:grpSp>
      </p:grpSp>
      <p:sp>
        <p:nvSpPr>
          <p:cNvPr id="108" name="Line 75"/>
          <p:cNvSpPr>
            <a:spLocks noChangeShapeType="1"/>
          </p:cNvSpPr>
          <p:nvPr/>
        </p:nvSpPr>
        <p:spPr bwMode="auto">
          <a:xfrm>
            <a:off x="4419600" y="1838542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9" name="Group 138"/>
          <p:cNvGrpSpPr>
            <a:grpSpLocks/>
          </p:cNvGrpSpPr>
          <p:nvPr/>
        </p:nvGrpSpPr>
        <p:grpSpPr bwMode="auto">
          <a:xfrm>
            <a:off x="708025" y="4429342"/>
            <a:ext cx="3559175" cy="1487488"/>
            <a:chOff x="446" y="2736"/>
            <a:chExt cx="2242" cy="937"/>
          </a:xfrm>
        </p:grpSpPr>
        <p:sp>
          <p:nvSpPr>
            <p:cNvPr id="110" name="AutoShape 77"/>
            <p:cNvSpPr>
              <a:spLocks noChangeArrowheads="1"/>
            </p:cNvSpPr>
            <p:nvPr/>
          </p:nvSpPr>
          <p:spPr bwMode="auto">
            <a:xfrm>
              <a:off x="1008" y="3312"/>
              <a:ext cx="404" cy="323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11" name="Line 79"/>
            <p:cNvSpPr>
              <a:spLocks noChangeShapeType="1"/>
            </p:cNvSpPr>
            <p:nvPr/>
          </p:nvSpPr>
          <p:spPr bwMode="auto">
            <a:xfrm>
              <a:off x="1420" y="3490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80"/>
            <p:cNvSpPr>
              <a:spLocks noChangeShapeType="1"/>
            </p:cNvSpPr>
            <p:nvPr/>
          </p:nvSpPr>
          <p:spPr bwMode="auto">
            <a:xfrm>
              <a:off x="2208" y="3264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81"/>
            <p:cNvSpPr>
              <a:spLocks noChangeShapeType="1"/>
            </p:cNvSpPr>
            <p:nvPr/>
          </p:nvSpPr>
          <p:spPr bwMode="auto">
            <a:xfrm flipV="1">
              <a:off x="1612" y="3298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82"/>
            <p:cNvSpPr>
              <a:spLocks noChangeShapeType="1"/>
            </p:cNvSpPr>
            <p:nvPr/>
          </p:nvSpPr>
          <p:spPr bwMode="auto">
            <a:xfrm>
              <a:off x="1612" y="329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Text Box 83"/>
            <p:cNvSpPr txBox="1">
              <a:spLocks noChangeArrowheads="1"/>
            </p:cNvSpPr>
            <p:nvPr/>
          </p:nvSpPr>
          <p:spPr bwMode="auto">
            <a:xfrm>
              <a:off x="446" y="3284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x'</a:t>
              </a:r>
              <a:endParaRPr lang="en-GB" sz="1400" b="1"/>
            </a:p>
          </p:txBody>
        </p:sp>
        <p:sp>
          <p:nvSpPr>
            <p:cNvPr id="116" name="Text Box 84"/>
            <p:cNvSpPr txBox="1">
              <a:spLocks noChangeArrowheads="1"/>
            </p:cNvSpPr>
            <p:nvPr/>
          </p:nvSpPr>
          <p:spPr bwMode="auto">
            <a:xfrm>
              <a:off x="470" y="3442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z</a:t>
              </a:r>
              <a:endParaRPr lang="en-GB" sz="1400" b="1"/>
            </a:p>
          </p:txBody>
        </p:sp>
        <p:sp>
          <p:nvSpPr>
            <p:cNvPr id="117" name="Text Box 85"/>
            <p:cNvSpPr txBox="1">
              <a:spLocks noChangeArrowheads="1"/>
            </p:cNvSpPr>
            <p:nvPr/>
          </p:nvSpPr>
          <p:spPr bwMode="auto">
            <a:xfrm>
              <a:off x="2400" y="3168"/>
              <a:ext cx="2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F3</a:t>
              </a:r>
              <a:endParaRPr lang="en-GB" sz="1400" b="1"/>
            </a:p>
          </p:txBody>
        </p:sp>
        <p:sp>
          <p:nvSpPr>
            <p:cNvPr id="118" name="Text Box 86"/>
            <p:cNvSpPr txBox="1">
              <a:spLocks noChangeArrowheads="1"/>
            </p:cNvSpPr>
            <p:nvPr/>
          </p:nvSpPr>
          <p:spPr bwMode="auto">
            <a:xfrm>
              <a:off x="1564" y="3442"/>
              <a:ext cx="35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x'.z</a:t>
              </a:r>
              <a:endParaRPr lang="en-GB" sz="1400" b="1"/>
            </a:p>
          </p:txBody>
        </p:sp>
        <p:grpSp>
          <p:nvGrpSpPr>
            <p:cNvPr id="119" name="Group 87"/>
            <p:cNvGrpSpPr>
              <a:grpSpLocks/>
            </p:cNvGrpSpPr>
            <p:nvPr/>
          </p:nvGrpSpPr>
          <p:grpSpPr bwMode="auto">
            <a:xfrm>
              <a:off x="1824" y="3099"/>
              <a:ext cx="384" cy="291"/>
              <a:chOff x="6768" y="11808"/>
              <a:chExt cx="1008" cy="792"/>
            </a:xfrm>
          </p:grpSpPr>
          <p:sp>
            <p:nvSpPr>
              <p:cNvPr id="131" name="Freeform 88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89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90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91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92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0" name="Line 94"/>
            <p:cNvSpPr>
              <a:spLocks noChangeShapeType="1"/>
            </p:cNvSpPr>
            <p:nvPr/>
          </p:nvSpPr>
          <p:spPr bwMode="auto">
            <a:xfrm>
              <a:off x="1420" y="2962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95"/>
            <p:cNvSpPr>
              <a:spLocks noChangeShapeType="1"/>
            </p:cNvSpPr>
            <p:nvPr/>
          </p:nvSpPr>
          <p:spPr bwMode="auto">
            <a:xfrm flipV="1">
              <a:off x="1612" y="2962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96"/>
            <p:cNvSpPr>
              <a:spLocks noChangeShapeType="1"/>
            </p:cNvSpPr>
            <p:nvPr/>
          </p:nvSpPr>
          <p:spPr bwMode="auto">
            <a:xfrm>
              <a:off x="1612" y="3154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Text Box 97"/>
            <p:cNvSpPr txBox="1">
              <a:spLocks noChangeArrowheads="1"/>
            </p:cNvSpPr>
            <p:nvPr/>
          </p:nvSpPr>
          <p:spPr bwMode="auto">
            <a:xfrm>
              <a:off x="1564" y="2770"/>
              <a:ext cx="35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x.y'</a:t>
              </a:r>
              <a:endParaRPr lang="en-GB" sz="1400" b="1"/>
            </a:p>
          </p:txBody>
        </p:sp>
        <p:sp>
          <p:nvSpPr>
            <p:cNvPr id="124" name="AutoShape 98"/>
            <p:cNvSpPr>
              <a:spLocks noChangeArrowheads="1"/>
            </p:cNvSpPr>
            <p:nvPr/>
          </p:nvSpPr>
          <p:spPr bwMode="auto">
            <a:xfrm>
              <a:off x="1008" y="2784"/>
              <a:ext cx="404" cy="323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5" name="Text Box 100"/>
            <p:cNvSpPr txBox="1">
              <a:spLocks noChangeArrowheads="1"/>
            </p:cNvSpPr>
            <p:nvPr/>
          </p:nvSpPr>
          <p:spPr bwMode="auto">
            <a:xfrm>
              <a:off x="446" y="2736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400" b="1"/>
            </a:p>
          </p:txBody>
        </p:sp>
        <p:sp>
          <p:nvSpPr>
            <p:cNvPr id="126" name="Text Box 101"/>
            <p:cNvSpPr txBox="1">
              <a:spLocks noChangeArrowheads="1"/>
            </p:cNvSpPr>
            <p:nvPr/>
          </p:nvSpPr>
          <p:spPr bwMode="auto">
            <a:xfrm>
              <a:off x="446" y="2914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y'</a:t>
              </a:r>
              <a:endParaRPr lang="en-GB" sz="1400" b="1"/>
            </a:p>
          </p:txBody>
        </p:sp>
        <p:sp>
          <p:nvSpPr>
            <p:cNvPr id="127" name="Line 78"/>
            <p:cNvSpPr>
              <a:spLocks noChangeShapeType="1"/>
            </p:cNvSpPr>
            <p:nvPr/>
          </p:nvSpPr>
          <p:spPr bwMode="auto">
            <a:xfrm>
              <a:off x="672" y="3394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93"/>
            <p:cNvSpPr>
              <a:spLocks noChangeShapeType="1"/>
            </p:cNvSpPr>
            <p:nvPr/>
          </p:nvSpPr>
          <p:spPr bwMode="auto">
            <a:xfrm>
              <a:off x="672" y="3586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99"/>
            <p:cNvSpPr>
              <a:spLocks noChangeShapeType="1"/>
            </p:cNvSpPr>
            <p:nvPr/>
          </p:nvSpPr>
          <p:spPr bwMode="auto">
            <a:xfrm>
              <a:off x="672" y="2832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02"/>
            <p:cNvSpPr>
              <a:spLocks noChangeShapeType="1"/>
            </p:cNvSpPr>
            <p:nvPr/>
          </p:nvSpPr>
          <p:spPr bwMode="auto">
            <a:xfrm>
              <a:off x="672" y="3024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6" name="Line 104"/>
          <p:cNvSpPr>
            <a:spLocks noChangeShapeType="1"/>
          </p:cNvSpPr>
          <p:nvPr/>
        </p:nvSpPr>
        <p:spPr bwMode="auto">
          <a:xfrm>
            <a:off x="4419600" y="4200742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7" name="Group 136"/>
          <p:cNvGrpSpPr/>
          <p:nvPr/>
        </p:nvGrpSpPr>
        <p:grpSpPr>
          <a:xfrm>
            <a:off x="4572000" y="4353142"/>
            <a:ext cx="4114800" cy="1487488"/>
            <a:chOff x="4572000" y="4267200"/>
            <a:chExt cx="4114800" cy="1487488"/>
          </a:xfrm>
        </p:grpSpPr>
        <p:sp>
          <p:nvSpPr>
            <p:cNvPr id="138" name="AutoShape 105"/>
            <p:cNvSpPr>
              <a:spLocks noChangeArrowheads="1"/>
            </p:cNvSpPr>
            <p:nvPr/>
          </p:nvSpPr>
          <p:spPr bwMode="auto">
            <a:xfrm>
              <a:off x="6019800" y="5181600"/>
              <a:ext cx="641350" cy="512763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9" name="Line 106"/>
            <p:cNvSpPr>
              <a:spLocks noChangeShapeType="1"/>
            </p:cNvSpPr>
            <p:nvPr/>
          </p:nvSpPr>
          <p:spPr bwMode="auto">
            <a:xfrm>
              <a:off x="6673850" y="5464175"/>
              <a:ext cx="304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107"/>
            <p:cNvSpPr>
              <a:spLocks noChangeShapeType="1"/>
            </p:cNvSpPr>
            <p:nvPr/>
          </p:nvSpPr>
          <p:spPr bwMode="auto">
            <a:xfrm>
              <a:off x="7924800" y="5105400"/>
              <a:ext cx="304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108"/>
            <p:cNvSpPr>
              <a:spLocks noChangeShapeType="1"/>
            </p:cNvSpPr>
            <p:nvPr/>
          </p:nvSpPr>
          <p:spPr bwMode="auto">
            <a:xfrm flipV="1">
              <a:off x="6978650" y="5159375"/>
              <a:ext cx="0" cy="3048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109"/>
            <p:cNvSpPr>
              <a:spLocks noChangeShapeType="1"/>
            </p:cNvSpPr>
            <p:nvPr/>
          </p:nvSpPr>
          <p:spPr bwMode="auto">
            <a:xfrm>
              <a:off x="6978650" y="5159375"/>
              <a:ext cx="381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Text Box 111"/>
            <p:cNvSpPr txBox="1">
              <a:spLocks noChangeArrowheads="1"/>
            </p:cNvSpPr>
            <p:nvPr/>
          </p:nvSpPr>
          <p:spPr bwMode="auto">
            <a:xfrm>
              <a:off x="4648200" y="5387975"/>
              <a:ext cx="30480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z</a:t>
              </a:r>
              <a:endParaRPr lang="en-GB" sz="1400" b="1"/>
            </a:p>
          </p:txBody>
        </p:sp>
        <p:sp>
          <p:nvSpPr>
            <p:cNvPr id="144" name="Text Box 112"/>
            <p:cNvSpPr txBox="1">
              <a:spLocks noChangeArrowheads="1"/>
            </p:cNvSpPr>
            <p:nvPr/>
          </p:nvSpPr>
          <p:spPr bwMode="auto">
            <a:xfrm>
              <a:off x="8229600" y="4953000"/>
              <a:ext cx="45720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F3</a:t>
              </a:r>
              <a:endParaRPr lang="en-GB" sz="1400" b="1"/>
            </a:p>
          </p:txBody>
        </p:sp>
        <p:sp>
          <p:nvSpPr>
            <p:cNvPr id="145" name="Text Box 113"/>
            <p:cNvSpPr txBox="1">
              <a:spLocks noChangeArrowheads="1"/>
            </p:cNvSpPr>
            <p:nvPr/>
          </p:nvSpPr>
          <p:spPr bwMode="auto">
            <a:xfrm>
              <a:off x="6902450" y="5387975"/>
              <a:ext cx="56515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x'.z</a:t>
              </a:r>
              <a:endParaRPr lang="en-GB" sz="1400" b="1"/>
            </a:p>
          </p:txBody>
        </p:sp>
        <p:grpSp>
          <p:nvGrpSpPr>
            <p:cNvPr id="146" name="Group 114"/>
            <p:cNvGrpSpPr>
              <a:grpSpLocks/>
            </p:cNvGrpSpPr>
            <p:nvPr/>
          </p:nvGrpSpPr>
          <p:grpSpPr bwMode="auto">
            <a:xfrm>
              <a:off x="7315200" y="4843463"/>
              <a:ext cx="609600" cy="461963"/>
              <a:chOff x="6768" y="11808"/>
              <a:chExt cx="1008" cy="792"/>
            </a:xfrm>
          </p:grpSpPr>
          <p:sp>
            <p:nvSpPr>
              <p:cNvPr id="165" name="Freeform 115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Line 116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Line 117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118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119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7" name="Line 120"/>
            <p:cNvSpPr>
              <a:spLocks noChangeShapeType="1"/>
            </p:cNvSpPr>
            <p:nvPr/>
          </p:nvSpPr>
          <p:spPr bwMode="auto">
            <a:xfrm>
              <a:off x="6673850" y="4625975"/>
              <a:ext cx="304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121"/>
            <p:cNvSpPr>
              <a:spLocks noChangeShapeType="1"/>
            </p:cNvSpPr>
            <p:nvPr/>
          </p:nvSpPr>
          <p:spPr bwMode="auto">
            <a:xfrm flipV="1">
              <a:off x="6978650" y="4625975"/>
              <a:ext cx="0" cy="3048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122"/>
            <p:cNvSpPr>
              <a:spLocks noChangeShapeType="1"/>
            </p:cNvSpPr>
            <p:nvPr/>
          </p:nvSpPr>
          <p:spPr bwMode="auto">
            <a:xfrm>
              <a:off x="6978650" y="4930775"/>
              <a:ext cx="381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Text Box 123"/>
            <p:cNvSpPr txBox="1">
              <a:spLocks noChangeArrowheads="1"/>
            </p:cNvSpPr>
            <p:nvPr/>
          </p:nvSpPr>
          <p:spPr bwMode="auto">
            <a:xfrm>
              <a:off x="6902450" y="4321175"/>
              <a:ext cx="56515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x.y'</a:t>
              </a:r>
              <a:endParaRPr lang="en-GB" sz="1400" b="1"/>
            </a:p>
          </p:txBody>
        </p:sp>
        <p:sp>
          <p:nvSpPr>
            <p:cNvPr id="151" name="AutoShape 124"/>
            <p:cNvSpPr>
              <a:spLocks noChangeArrowheads="1"/>
            </p:cNvSpPr>
            <p:nvPr/>
          </p:nvSpPr>
          <p:spPr bwMode="auto">
            <a:xfrm>
              <a:off x="6019800" y="4343400"/>
              <a:ext cx="641350" cy="512763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52" name="Text Box 125"/>
            <p:cNvSpPr txBox="1">
              <a:spLocks noChangeArrowheads="1"/>
            </p:cNvSpPr>
            <p:nvPr/>
          </p:nvSpPr>
          <p:spPr bwMode="auto">
            <a:xfrm>
              <a:off x="4572000" y="4267200"/>
              <a:ext cx="38100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400" b="1"/>
            </a:p>
          </p:txBody>
        </p:sp>
        <p:sp>
          <p:nvSpPr>
            <p:cNvPr id="153" name="Text Box 126"/>
            <p:cNvSpPr txBox="1">
              <a:spLocks noChangeArrowheads="1"/>
            </p:cNvSpPr>
            <p:nvPr/>
          </p:nvSpPr>
          <p:spPr bwMode="auto">
            <a:xfrm>
              <a:off x="4572000" y="4549775"/>
              <a:ext cx="38100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400" b="1"/>
            </a:p>
          </p:txBody>
        </p:sp>
        <p:sp>
          <p:nvSpPr>
            <p:cNvPr id="154" name="Line 127"/>
            <p:cNvSpPr>
              <a:spLocks noChangeShapeType="1"/>
            </p:cNvSpPr>
            <p:nvPr/>
          </p:nvSpPr>
          <p:spPr bwMode="auto">
            <a:xfrm>
              <a:off x="5181600" y="5311775"/>
              <a:ext cx="8382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28"/>
            <p:cNvSpPr>
              <a:spLocks noChangeShapeType="1"/>
            </p:cNvSpPr>
            <p:nvPr/>
          </p:nvSpPr>
          <p:spPr bwMode="auto">
            <a:xfrm>
              <a:off x="4953000" y="5616575"/>
              <a:ext cx="1066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129"/>
            <p:cNvSpPr>
              <a:spLocks noChangeShapeType="1"/>
            </p:cNvSpPr>
            <p:nvPr/>
          </p:nvSpPr>
          <p:spPr bwMode="auto">
            <a:xfrm>
              <a:off x="4953000" y="4419600"/>
              <a:ext cx="1066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130"/>
            <p:cNvSpPr>
              <a:spLocks noChangeShapeType="1"/>
            </p:cNvSpPr>
            <p:nvPr/>
          </p:nvSpPr>
          <p:spPr bwMode="auto">
            <a:xfrm>
              <a:off x="4953000" y="4724400"/>
              <a:ext cx="1066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8" name="Group 131"/>
            <p:cNvGrpSpPr>
              <a:grpSpLocks/>
            </p:cNvGrpSpPr>
            <p:nvPr/>
          </p:nvGrpSpPr>
          <p:grpSpPr bwMode="auto">
            <a:xfrm>
              <a:off x="5410200" y="4572000"/>
              <a:ext cx="304800" cy="285750"/>
              <a:chOff x="2160" y="1584"/>
              <a:chExt cx="308" cy="288"/>
            </a:xfrm>
          </p:grpSpPr>
          <p:sp>
            <p:nvSpPr>
              <p:cNvPr id="163" name="AutoShape 132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4" name="Oval 133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59" name="Group 134"/>
            <p:cNvGrpSpPr>
              <a:grpSpLocks/>
            </p:cNvGrpSpPr>
            <p:nvPr/>
          </p:nvGrpSpPr>
          <p:grpSpPr bwMode="auto">
            <a:xfrm>
              <a:off x="5410200" y="5181600"/>
              <a:ext cx="304800" cy="285750"/>
              <a:chOff x="2160" y="1584"/>
              <a:chExt cx="308" cy="288"/>
            </a:xfrm>
          </p:grpSpPr>
          <p:sp>
            <p:nvSpPr>
              <p:cNvPr id="161" name="AutoShape 135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2" name="Oval 136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60" name="Line 137"/>
            <p:cNvSpPr>
              <a:spLocks noChangeShapeType="1"/>
            </p:cNvSpPr>
            <p:nvPr/>
          </p:nvSpPr>
          <p:spPr bwMode="auto">
            <a:xfrm>
              <a:off x="5181600" y="4419600"/>
              <a:ext cx="0" cy="887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none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5188033" y="3952330"/>
            <a:ext cx="2600243" cy="492887"/>
            <a:chOff x="5188033" y="3866388"/>
            <a:chExt cx="2600243" cy="492887"/>
          </a:xfrm>
        </p:grpSpPr>
        <p:cxnSp>
          <p:nvCxnSpPr>
            <p:cNvPr id="171" name="Straight Arrow Connector 170"/>
            <p:cNvCxnSpPr>
              <a:cxnSpLocks/>
            </p:cNvCxnSpPr>
            <p:nvPr/>
          </p:nvCxnSpPr>
          <p:spPr>
            <a:xfrm flipH="1">
              <a:off x="5188033" y="4137818"/>
              <a:ext cx="447798" cy="22145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5669642" y="3866388"/>
              <a:ext cx="2118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solidFill>
                    <a:srgbClr val="C00000"/>
                  </a:solidFill>
                </a:rPr>
                <a:t>Draw a solid circle to denote that the wires intersect.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94167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2.1 Analysing Logic Circuits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73" name="Text Box 4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74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Given a logic circuit, we can </a:t>
            </a:r>
            <a:r>
              <a:rPr lang="en-US" dirty="0" err="1" smtClean="0"/>
              <a:t>analyse</a:t>
            </a:r>
            <a:r>
              <a:rPr lang="en-US" dirty="0" smtClean="0"/>
              <a:t> it to obtain the logic expression.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 Given the logic circuit below, what is the Boolean expression of F4?</a:t>
            </a:r>
            <a:endParaRPr lang="en-US" dirty="0"/>
          </a:p>
        </p:txBody>
      </p:sp>
      <p:sp>
        <p:nvSpPr>
          <p:cNvPr id="175" name="Text Box 6"/>
          <p:cNvSpPr txBox="1">
            <a:spLocks noChangeArrowheads="1"/>
          </p:cNvSpPr>
          <p:nvPr/>
        </p:nvSpPr>
        <p:spPr bwMode="auto">
          <a:xfrm>
            <a:off x="3352800" y="3670300"/>
            <a:ext cx="6858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 dirty="0">
                <a:solidFill>
                  <a:srgbClr val="0000FF"/>
                </a:solidFill>
              </a:rPr>
              <a:t>A'</a:t>
            </a:r>
            <a:r>
              <a:rPr lang="en-GB" sz="1600" dirty="0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600" dirty="0">
                <a:solidFill>
                  <a:srgbClr val="0000FF"/>
                </a:solidFill>
              </a:rPr>
              <a:t>B'</a:t>
            </a:r>
            <a:endParaRPr lang="en-GB" dirty="0">
              <a:latin typeface="Times New Roman" pitchFamily="18" charset="0"/>
            </a:endParaRPr>
          </a:p>
        </p:txBody>
      </p:sp>
      <p:sp>
        <p:nvSpPr>
          <p:cNvPr id="176" name="Text Box 7"/>
          <p:cNvSpPr txBox="1">
            <a:spLocks noChangeArrowheads="1"/>
          </p:cNvSpPr>
          <p:nvPr/>
        </p:nvSpPr>
        <p:spPr bwMode="auto">
          <a:xfrm>
            <a:off x="4724400" y="4038600"/>
            <a:ext cx="9906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 dirty="0">
                <a:solidFill>
                  <a:srgbClr val="0000FF"/>
                </a:solidFill>
              </a:rPr>
              <a:t>(A'</a:t>
            </a:r>
            <a:r>
              <a:rPr lang="en-GB" sz="1600" dirty="0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600" dirty="0">
                <a:solidFill>
                  <a:srgbClr val="0000FF"/>
                </a:solidFill>
              </a:rPr>
              <a:t>B')+C</a:t>
            </a:r>
            <a:endParaRPr lang="en-GB" dirty="0">
              <a:latin typeface="Times New Roman" pitchFamily="18" charset="0"/>
            </a:endParaRPr>
          </a:p>
        </p:txBody>
      </p:sp>
      <p:sp>
        <p:nvSpPr>
          <p:cNvPr id="177" name="Text Box 8"/>
          <p:cNvSpPr txBox="1">
            <a:spLocks noChangeArrowheads="1"/>
          </p:cNvSpPr>
          <p:nvPr/>
        </p:nvSpPr>
        <p:spPr bwMode="auto">
          <a:xfrm>
            <a:off x="6248400" y="4038600"/>
            <a:ext cx="12192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 dirty="0">
                <a:solidFill>
                  <a:srgbClr val="0000FF"/>
                </a:solidFill>
              </a:rPr>
              <a:t>((A'</a:t>
            </a:r>
            <a:r>
              <a:rPr lang="en-GB" sz="1600" dirty="0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600" dirty="0">
                <a:solidFill>
                  <a:srgbClr val="0000FF"/>
                </a:solidFill>
              </a:rPr>
              <a:t>B')+C)'</a:t>
            </a:r>
            <a:endParaRPr lang="en-GB" dirty="0">
              <a:latin typeface="Times New Roman" pitchFamily="18" charset="0"/>
            </a:endParaRPr>
          </a:p>
        </p:txBody>
      </p:sp>
      <p:sp>
        <p:nvSpPr>
          <p:cNvPr id="178" name="Text Box 30"/>
          <p:cNvSpPr txBox="1">
            <a:spLocks noChangeArrowheads="1"/>
          </p:cNvSpPr>
          <p:nvPr/>
        </p:nvSpPr>
        <p:spPr bwMode="auto">
          <a:xfrm>
            <a:off x="1600200" y="5105400"/>
            <a:ext cx="5638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400" dirty="0">
                <a:solidFill>
                  <a:srgbClr val="800000"/>
                </a:solidFill>
              </a:rPr>
              <a:t>F4 = ((A'</a:t>
            </a:r>
            <a:r>
              <a:rPr lang="en-GB" sz="2400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400" dirty="0">
                <a:solidFill>
                  <a:srgbClr val="800000"/>
                </a:solidFill>
              </a:rPr>
              <a:t>B')+C)' = (A+B)</a:t>
            </a:r>
            <a:r>
              <a:rPr lang="en-GB" sz="2400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400" dirty="0">
                <a:solidFill>
                  <a:srgbClr val="800000"/>
                </a:solidFill>
              </a:rPr>
              <a:t>C'</a:t>
            </a:r>
            <a:endParaRPr lang="en-GB" sz="2400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grpSp>
        <p:nvGrpSpPr>
          <p:cNvPr id="179" name="Group 43"/>
          <p:cNvGrpSpPr>
            <a:grpSpLocks/>
          </p:cNvGrpSpPr>
          <p:nvPr/>
        </p:nvGrpSpPr>
        <p:grpSpPr bwMode="auto">
          <a:xfrm>
            <a:off x="685800" y="3429000"/>
            <a:ext cx="7239000" cy="1322388"/>
            <a:chOff x="432" y="2160"/>
            <a:chExt cx="4560" cy="833"/>
          </a:xfrm>
        </p:grpSpPr>
        <p:sp>
          <p:nvSpPr>
            <p:cNvPr id="180" name="AutoShape 10"/>
            <p:cNvSpPr>
              <a:spLocks noChangeArrowheads="1"/>
            </p:cNvSpPr>
            <p:nvPr/>
          </p:nvSpPr>
          <p:spPr bwMode="auto">
            <a:xfrm>
              <a:off x="1680" y="2352"/>
              <a:ext cx="480" cy="384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81" name="Line 12"/>
            <p:cNvSpPr>
              <a:spLocks noChangeShapeType="1"/>
            </p:cNvSpPr>
            <p:nvPr/>
          </p:nvSpPr>
          <p:spPr bwMode="auto">
            <a:xfrm>
              <a:off x="2352" y="2640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17"/>
            <p:cNvSpPr>
              <a:spLocks noChangeShapeType="1"/>
            </p:cNvSpPr>
            <p:nvPr/>
          </p:nvSpPr>
          <p:spPr bwMode="auto">
            <a:xfrm>
              <a:off x="720" y="2832"/>
              <a:ext cx="182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Line 18"/>
            <p:cNvSpPr>
              <a:spLocks noChangeShapeType="1"/>
            </p:cNvSpPr>
            <p:nvPr/>
          </p:nvSpPr>
          <p:spPr bwMode="auto">
            <a:xfrm>
              <a:off x="1440" y="244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19"/>
            <p:cNvSpPr>
              <a:spLocks noChangeShapeType="1"/>
            </p:cNvSpPr>
            <p:nvPr/>
          </p:nvSpPr>
          <p:spPr bwMode="auto">
            <a:xfrm>
              <a:off x="720" y="2640"/>
              <a:ext cx="96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20"/>
            <p:cNvSpPr>
              <a:spLocks noChangeShapeType="1"/>
            </p:cNvSpPr>
            <p:nvPr/>
          </p:nvSpPr>
          <p:spPr bwMode="auto">
            <a:xfrm>
              <a:off x="2160" y="2544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21"/>
            <p:cNvSpPr>
              <a:spLocks noChangeShapeType="1"/>
            </p:cNvSpPr>
            <p:nvPr/>
          </p:nvSpPr>
          <p:spPr bwMode="auto">
            <a:xfrm flipV="1">
              <a:off x="2352" y="2544"/>
              <a:ext cx="0" cy="9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22"/>
            <p:cNvSpPr>
              <a:spLocks noChangeShapeType="1"/>
            </p:cNvSpPr>
            <p:nvPr/>
          </p:nvSpPr>
          <p:spPr bwMode="auto">
            <a:xfrm>
              <a:off x="3024" y="2736"/>
              <a:ext cx="163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Text Box 23"/>
            <p:cNvSpPr txBox="1">
              <a:spLocks noChangeArrowheads="1"/>
            </p:cNvSpPr>
            <p:nvPr/>
          </p:nvSpPr>
          <p:spPr bwMode="auto">
            <a:xfrm>
              <a:off x="4656" y="2640"/>
              <a:ext cx="33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F4</a:t>
              </a:r>
              <a:endParaRPr lang="en-GB" sz="1400" b="1"/>
            </a:p>
          </p:txBody>
        </p:sp>
        <p:grpSp>
          <p:nvGrpSpPr>
            <p:cNvPr id="189" name="Group 24"/>
            <p:cNvGrpSpPr>
              <a:grpSpLocks/>
            </p:cNvGrpSpPr>
            <p:nvPr/>
          </p:nvGrpSpPr>
          <p:grpSpPr bwMode="auto">
            <a:xfrm>
              <a:off x="2496" y="2544"/>
              <a:ext cx="507" cy="384"/>
              <a:chOff x="6768" y="11808"/>
              <a:chExt cx="1008" cy="792"/>
            </a:xfrm>
          </p:grpSpPr>
          <p:sp>
            <p:nvSpPr>
              <p:cNvPr id="202" name="Freeform 25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Line 26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Line 27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Freeform 28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Freeform 29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0" name="Text Box 31"/>
            <p:cNvSpPr txBox="1">
              <a:spLocks noChangeArrowheads="1"/>
            </p:cNvSpPr>
            <p:nvPr/>
          </p:nvSpPr>
          <p:spPr bwMode="auto">
            <a:xfrm>
              <a:off x="432" y="2208"/>
              <a:ext cx="240" cy="7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  <a:spcAft>
                  <a:spcPct val="60000"/>
                </a:spcAft>
              </a:pPr>
              <a:r>
                <a:rPr lang="en-GB"/>
                <a:t>A</a:t>
              </a:r>
            </a:p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B</a:t>
              </a:r>
            </a:p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C</a:t>
              </a:r>
              <a:endParaRPr lang="en-GB" sz="1400" b="1"/>
            </a:p>
          </p:txBody>
        </p:sp>
        <p:grpSp>
          <p:nvGrpSpPr>
            <p:cNvPr id="191" name="Group 38"/>
            <p:cNvGrpSpPr>
              <a:grpSpLocks/>
            </p:cNvGrpSpPr>
            <p:nvPr/>
          </p:nvGrpSpPr>
          <p:grpSpPr bwMode="auto">
            <a:xfrm>
              <a:off x="960" y="2496"/>
              <a:ext cx="322" cy="288"/>
              <a:chOff x="2304" y="3264"/>
              <a:chExt cx="322" cy="288"/>
            </a:xfrm>
          </p:grpSpPr>
          <p:sp>
            <p:nvSpPr>
              <p:cNvPr id="200" name="AutoShape 39"/>
              <p:cNvSpPr>
                <a:spLocks noChangeArrowheads="1"/>
              </p:cNvSpPr>
              <p:nvPr/>
            </p:nvSpPr>
            <p:spPr bwMode="auto">
              <a:xfrm rot="-5400000">
                <a:off x="2271" y="329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1" name="Oval 40"/>
              <p:cNvSpPr>
                <a:spLocks noChangeArrowheads="1"/>
              </p:cNvSpPr>
              <p:nvPr/>
            </p:nvSpPr>
            <p:spPr bwMode="auto">
              <a:xfrm>
                <a:off x="2546" y="3382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92" name="Group 13"/>
            <p:cNvGrpSpPr>
              <a:grpSpLocks/>
            </p:cNvGrpSpPr>
            <p:nvPr/>
          </p:nvGrpSpPr>
          <p:grpSpPr bwMode="auto">
            <a:xfrm>
              <a:off x="3600" y="2592"/>
              <a:ext cx="322" cy="288"/>
              <a:chOff x="2304" y="3264"/>
              <a:chExt cx="322" cy="288"/>
            </a:xfrm>
          </p:grpSpPr>
          <p:sp>
            <p:nvSpPr>
              <p:cNvPr id="198" name="AutoShape 14"/>
              <p:cNvSpPr>
                <a:spLocks noChangeArrowheads="1"/>
              </p:cNvSpPr>
              <p:nvPr/>
            </p:nvSpPr>
            <p:spPr bwMode="auto">
              <a:xfrm rot="-5400000">
                <a:off x="2271" y="329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9" name="Oval 15"/>
              <p:cNvSpPr>
                <a:spLocks noChangeArrowheads="1"/>
              </p:cNvSpPr>
              <p:nvPr/>
            </p:nvSpPr>
            <p:spPr bwMode="auto">
              <a:xfrm>
                <a:off x="2546" y="3382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93" name="Line 41"/>
            <p:cNvSpPr>
              <a:spLocks noChangeShapeType="1"/>
            </p:cNvSpPr>
            <p:nvPr/>
          </p:nvSpPr>
          <p:spPr bwMode="auto">
            <a:xfrm>
              <a:off x="720" y="2304"/>
              <a:ext cx="72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" name="Group 35"/>
            <p:cNvGrpSpPr>
              <a:grpSpLocks/>
            </p:cNvGrpSpPr>
            <p:nvPr/>
          </p:nvGrpSpPr>
          <p:grpSpPr bwMode="auto">
            <a:xfrm>
              <a:off x="960" y="2160"/>
              <a:ext cx="322" cy="288"/>
              <a:chOff x="2304" y="3264"/>
              <a:chExt cx="322" cy="288"/>
            </a:xfrm>
          </p:grpSpPr>
          <p:sp>
            <p:nvSpPr>
              <p:cNvPr id="196" name="AutoShape 36"/>
              <p:cNvSpPr>
                <a:spLocks noChangeArrowheads="1"/>
              </p:cNvSpPr>
              <p:nvPr/>
            </p:nvSpPr>
            <p:spPr bwMode="auto">
              <a:xfrm rot="-5400000">
                <a:off x="2271" y="329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7" name="Oval 37"/>
              <p:cNvSpPr>
                <a:spLocks noChangeArrowheads="1"/>
              </p:cNvSpPr>
              <p:nvPr/>
            </p:nvSpPr>
            <p:spPr bwMode="auto">
              <a:xfrm>
                <a:off x="2546" y="3382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95" name="Line 42"/>
            <p:cNvSpPr>
              <a:spLocks noChangeShapeType="1"/>
            </p:cNvSpPr>
            <p:nvPr/>
          </p:nvSpPr>
          <p:spPr bwMode="auto">
            <a:xfrm>
              <a:off x="1440" y="230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7" name="Rectangle 3">
            <a:extLst>
              <a:ext uri="{FF2B5EF4-FFF2-40B4-BE49-F238E27FC236}">
                <a16:creationId xmlns:a16="http://schemas.microsoft.com/office/drawing/2014/main" id="{20C5838C-5522-4049-B96E-D167DCFEED0B}"/>
              </a:ext>
            </a:extLst>
          </p:cNvPr>
          <p:cNvSpPr txBox="1">
            <a:spLocks noChangeArrowheads="1"/>
          </p:cNvSpPr>
          <p:nvPr/>
        </p:nvSpPr>
        <p:spPr>
          <a:xfrm>
            <a:off x="2826449" y="5761882"/>
            <a:ext cx="6129528" cy="8206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DLD </a:t>
            </a:r>
            <a:r>
              <a:rPr lang="en-US" dirty="0" smtClean="0">
                <a:solidFill>
                  <a:srgbClr val="006600"/>
                </a:solidFill>
              </a:rPr>
              <a:t>page79 Quick </a:t>
            </a:r>
            <a:r>
              <a:rPr lang="en-US" dirty="0">
                <a:solidFill>
                  <a:srgbClr val="006600"/>
                </a:solidFill>
              </a:rPr>
              <a:t>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 err="1" smtClean="0">
                <a:solidFill>
                  <a:srgbClr val="006600"/>
                </a:solidFill>
              </a:rPr>
              <a:t>Questions</a:t>
            </a:r>
            <a:r>
              <a:rPr lang="en-US" dirty="0" smtClean="0">
                <a:solidFill>
                  <a:srgbClr val="006600"/>
                </a:solidFill>
              </a:rPr>
              <a:t> 4-1 to 4-4.</a:t>
            </a:r>
            <a:endParaRPr lang="en-US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4541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utoUpdateAnimBg="0"/>
      <p:bldP spid="176" grpId="0" autoUpdateAnimBg="0"/>
      <p:bldP spid="177" grpId="0" autoUpdateAnimBg="0"/>
      <p:bldP spid="178" grpId="0"/>
      <p:bldP spid="20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17862</TotalTime>
  <Words>1793</Words>
  <Application>Microsoft Office PowerPoint</Application>
  <PresentationFormat>On-screen Show (4:3)</PresentationFormat>
  <Paragraphs>546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Symbol</vt:lpstr>
      <vt:lpstr>Times New Roman</vt:lpstr>
      <vt:lpstr>Wingdings</vt:lpstr>
      <vt:lpstr>Wingdings 2</vt:lpstr>
      <vt:lpstr>Clarity</vt:lpstr>
      <vt:lpstr>http://www.comp.nus.edu.sg/~cs2100/</vt:lpstr>
      <vt:lpstr>Lecture #14: Logic Circuits</vt:lpstr>
      <vt:lpstr>1. Logic Gates</vt:lpstr>
      <vt:lpstr>1.1 Inverter/AND/OR Gates</vt:lpstr>
      <vt:lpstr>1.2 NAND/NOR Gates</vt:lpstr>
      <vt:lpstr>1.3 XOR/XNOR Gates</vt:lpstr>
      <vt:lpstr>2. Logic Circuits (1/2)</vt:lpstr>
      <vt:lpstr>2. Logic Circuits (2/2)</vt:lpstr>
      <vt:lpstr>2.1 Analysing Logic Circuits</vt:lpstr>
      <vt:lpstr>3. Universal Gates</vt:lpstr>
      <vt:lpstr>3.1 Universal Gates: NAND Gate</vt:lpstr>
      <vt:lpstr>3.2 Universal Gates: NOR Gate</vt:lpstr>
      <vt:lpstr>3.3 SOP and NAND Circuits (1/2)</vt:lpstr>
      <vt:lpstr>3.3 SOP and NAND Circuits (2/2)</vt:lpstr>
      <vt:lpstr>3.4 POS and NOR Circuits (1/2)</vt:lpstr>
      <vt:lpstr>3.4 POS and NOR Circuits (2/2)</vt:lpstr>
      <vt:lpstr>Reading</vt:lpstr>
      <vt:lpstr>4. Integrated Circuit (IC) Chip</vt:lpstr>
      <vt:lpstr>5. Programming Logic Array (PLA) (1/3)</vt:lpstr>
      <vt:lpstr>5. PLA Example (2/3)</vt:lpstr>
      <vt:lpstr>5. PLA Example (3/3)</vt:lpstr>
      <vt:lpstr>6. Read Only Memory (ROM)</vt:lpstr>
      <vt:lpstr>Lab Assignments (1/2)</vt:lpstr>
      <vt:lpstr>Lab Assignments (2/2)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Tuck Choy</cp:lastModifiedBy>
  <cp:revision>1549</cp:revision>
  <cp:lastPrinted>2017-06-30T03:15:07Z</cp:lastPrinted>
  <dcterms:created xsi:type="dcterms:W3CDTF">1998-09-05T15:03:32Z</dcterms:created>
  <dcterms:modified xsi:type="dcterms:W3CDTF">2021-02-15T03:42:11Z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