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9"/>
  </p:notesMasterIdLst>
  <p:handoutMasterIdLst>
    <p:handoutMasterId r:id="rId60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6" r:id="rId10"/>
    <p:sldId id="477" r:id="rId11"/>
    <p:sldId id="478" r:id="rId12"/>
    <p:sldId id="475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21" r:id="rId49"/>
    <p:sldId id="522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308" r:id="rId5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76" d="100"/>
          <a:sy n="76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>
                  <a:solidFill>
                    <a:srgbClr val="C00000"/>
                  </a:solidFill>
                </a:rPr>
                <a:t>Gray</a:t>
              </a:r>
              <a:r>
                <a:rPr lang="en-SG" sz="2400" dirty="0">
                  <a:solidFill>
                    <a:srgbClr val="C00000"/>
                  </a:solidFill>
                </a:rPr>
                <a:t> Code</a:t>
              </a:r>
              <a:r>
                <a:rPr lang="en-SG" dirty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These are NOT </a:t>
            </a:r>
            <a:r>
              <a:rPr lang="en-SG" sz="2000" dirty="0" err="1">
                <a:solidFill>
                  <a:srgbClr val="0000FF"/>
                </a:solidFill>
              </a:rPr>
              <a:t>Gray</a:t>
            </a:r>
            <a:r>
              <a:rPr lang="en-SG" sz="2000" dirty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0 1 0 0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57200" y="5111591"/>
            <a:ext cx="7944678" cy="80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to generate 5-bit standard Gray code sequence? </a:t>
            </a:r>
            <a:br>
              <a:rPr lang="en-US" sz="2000" dirty="0"/>
            </a:br>
            <a:r>
              <a:rPr lang="en-US" sz="2000" dirty="0"/>
              <a:t>6-bit standard Gray code sequence?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5797721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may refer to Digital Logic Design (Chapter 2, Section 2.12 Gray Code) on the algorithms to convert binary to Gray code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7" grpId="0" animBg="1"/>
      <p:bldP spid="28" grpId="0" animBg="1"/>
      <p:bldP spid="29" grpId="0" animBg="1"/>
      <p:bldP spid="15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Introduction to K-maps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Systematic method to obtain </a:t>
            </a:r>
            <a:r>
              <a:rPr lang="en-US" dirty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Objective: </a:t>
            </a:r>
            <a:r>
              <a:rPr lang="en-US" i="1" dirty="0">
                <a:sym typeface="Symbol" pitchFamily="18" charset="2"/>
              </a:rPr>
              <a:t>Fewest</a:t>
            </a:r>
            <a:r>
              <a:rPr lang="en-US" dirty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Diagrammatic technique based on a special form of </a:t>
            </a:r>
            <a:r>
              <a:rPr lang="en-US" i="1" dirty="0">
                <a:sym typeface="Symbol" pitchFamily="18" charset="2"/>
              </a:rPr>
              <a:t>Venn diagram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Let the 2 variables be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dirty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Alternative </a:t>
            </a:r>
            <a:r>
              <a:rPr lang="en-SG" sz="2000" dirty="0">
                <a:solidFill>
                  <a:srgbClr val="C00000"/>
                </a:solidFill>
              </a:rPr>
              <a:t>layouts</a:t>
            </a:r>
            <a:r>
              <a:rPr lang="en-SG" sz="2000" dirty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</a:t>
            </a:r>
            <a:r>
              <a:rPr lang="en-US" dirty="0">
                <a:solidFill>
                  <a:srgbClr val="800000"/>
                </a:solidFill>
              </a:rPr>
              <a:t>labelling</a:t>
            </a:r>
            <a:r>
              <a:rPr lang="en-US" dirty="0"/>
              <a:t> of a 2-variable (a, b) K-map: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r>
              <a:rPr lang="en-US" dirty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Half adder.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65" name="Group 46"/>
          <p:cNvGrpSpPr>
            <a:grpSpLocks/>
          </p:cNvGrpSpPr>
          <p:nvPr/>
        </p:nvGrpSpPr>
        <p:grpSpPr bwMode="auto">
          <a:xfrm>
            <a:off x="2743200" y="3962400"/>
            <a:ext cx="912813" cy="831850"/>
            <a:chOff x="624" y="3162"/>
            <a:chExt cx="575" cy="524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24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911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5181600" y="3962400"/>
            <a:ext cx="915988" cy="819150"/>
            <a:chOff x="4464" y="1584"/>
            <a:chExt cx="577" cy="516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4464" y="15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753" y="187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S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r>
                <a:rPr lang="en-GB" b="1" dirty="0">
                  <a:solidFill>
                    <a:srgbClr val="0000FF"/>
                  </a:solidFill>
                </a:rPr>
                <a:t>' + </a:t>
              </a:r>
              <a:r>
                <a:rPr lang="en-GB" b="1" dirty="0" err="1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3200400" y="4391025"/>
            <a:ext cx="457200" cy="720725"/>
            <a:chOff x="2016" y="2766"/>
            <a:chExt cx="288" cy="45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2040" y="2766"/>
              <a:ext cx="249" cy="454"/>
              <a:chOff x="1957" y="3146"/>
              <a:chExt cx="249" cy="454"/>
            </a:xfrm>
          </p:grpSpPr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1957" y="3146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 flipH="1" flipV="1">
                <a:off x="2109" y="3332"/>
                <a:ext cx="61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2098" y="3412"/>
                <a:ext cx="108" cy="188"/>
              </a:xfrm>
              <a:custGeom>
                <a:avLst/>
                <a:gdLst>
                  <a:gd name="T0" fmla="*/ 6 w 271"/>
                  <a:gd name="T1" fmla="*/ 0 h 472"/>
                  <a:gd name="T2" fmla="*/ 6 w 271"/>
                  <a:gd name="T3" fmla="*/ 4 h 472"/>
                  <a:gd name="T4" fmla="*/ 4 w 271"/>
                  <a:gd name="T5" fmla="*/ 8 h 472"/>
                  <a:gd name="T6" fmla="*/ 0 w 271"/>
                  <a:gd name="T7" fmla="*/ 12 h 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472"/>
                  <a:gd name="T14" fmla="*/ 271 w 271"/>
                  <a:gd name="T15" fmla="*/ 472 h 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472">
                    <a:moveTo>
                      <a:pt x="228" y="0"/>
                    </a:moveTo>
                    <a:cubicBezTo>
                      <a:pt x="249" y="48"/>
                      <a:pt x="271" y="97"/>
                      <a:pt x="260" y="152"/>
                    </a:cubicBezTo>
                    <a:cubicBezTo>
                      <a:pt x="249" y="207"/>
                      <a:pt x="203" y="279"/>
                      <a:pt x="160" y="332"/>
                    </a:cubicBezTo>
                    <a:cubicBezTo>
                      <a:pt x="117" y="385"/>
                      <a:pt x="58" y="428"/>
                      <a:pt x="0" y="47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7"/>
          <p:cNvGrpSpPr>
            <a:grpSpLocks/>
          </p:cNvGrpSpPr>
          <p:nvPr/>
        </p:nvGrpSpPr>
        <p:grpSpPr bwMode="auto">
          <a:xfrm>
            <a:off x="5181600" y="3933825"/>
            <a:ext cx="1204913" cy="1211263"/>
            <a:chOff x="4464" y="1566"/>
            <a:chExt cx="759" cy="763"/>
          </a:xfrm>
        </p:grpSpPr>
        <p:sp>
          <p:nvSpPr>
            <p:cNvPr id="137" name="Text Box 22"/>
            <p:cNvSpPr txBox="1">
              <a:spLocks noChangeArrowheads="1"/>
            </p:cNvSpPr>
            <p:nvPr/>
          </p:nvSpPr>
          <p:spPr bwMode="auto">
            <a:xfrm>
              <a:off x="4751" y="1584"/>
              <a:ext cx="24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23"/>
            <p:cNvSpPr txBox="1">
              <a:spLocks noChangeArrowheads="1"/>
            </p:cNvSpPr>
            <p:nvPr/>
          </p:nvSpPr>
          <p:spPr bwMode="auto">
            <a:xfrm>
              <a:off x="4464" y="1878"/>
              <a:ext cx="2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39" name="Group 41"/>
            <p:cNvGrpSpPr>
              <a:grpSpLocks/>
            </p:cNvGrpSpPr>
            <p:nvPr/>
          </p:nvGrpSpPr>
          <p:grpSpPr bwMode="auto">
            <a:xfrm>
              <a:off x="4464" y="1566"/>
              <a:ext cx="759" cy="763"/>
              <a:chOff x="3267" y="2453"/>
              <a:chExt cx="759" cy="763"/>
            </a:xfrm>
          </p:grpSpPr>
          <p:sp>
            <p:nvSpPr>
              <p:cNvPr id="140" name="Oval 32"/>
              <p:cNvSpPr>
                <a:spLocks noChangeArrowheads="1"/>
              </p:cNvSpPr>
              <p:nvPr/>
            </p:nvSpPr>
            <p:spPr bwMode="auto">
              <a:xfrm>
                <a:off x="3267" y="2751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33"/>
              <p:cNvSpPr>
                <a:spLocks noChangeArrowheads="1"/>
              </p:cNvSpPr>
              <p:nvPr/>
            </p:nvSpPr>
            <p:spPr bwMode="auto">
              <a:xfrm>
                <a:off x="3547" y="2453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3405" y="2992"/>
                <a:ext cx="3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H="1" flipV="1">
                <a:off x="3757" y="2648"/>
                <a:ext cx="160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61" y="2740"/>
                <a:ext cx="165" cy="460"/>
              </a:xfrm>
              <a:custGeom>
                <a:avLst/>
                <a:gdLst>
                  <a:gd name="T0" fmla="*/ 2 w 413"/>
                  <a:gd name="T1" fmla="*/ 0 h 1152"/>
                  <a:gd name="T2" fmla="*/ 10 w 413"/>
                  <a:gd name="T3" fmla="*/ 6 h 1152"/>
                  <a:gd name="T4" fmla="*/ 8 w 413"/>
                  <a:gd name="T5" fmla="*/ 17 h 1152"/>
                  <a:gd name="T6" fmla="*/ 0 w 413"/>
                  <a:gd name="T7" fmla="*/ 29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152"/>
                  <a:gd name="T14" fmla="*/ 413 w 413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152">
                    <a:moveTo>
                      <a:pt x="100" y="0"/>
                    </a:moveTo>
                    <a:cubicBezTo>
                      <a:pt x="223" y="70"/>
                      <a:pt x="347" y="140"/>
                      <a:pt x="380" y="252"/>
                    </a:cubicBezTo>
                    <a:cubicBezTo>
                      <a:pt x="413" y="364"/>
                      <a:pt x="363" y="522"/>
                      <a:pt x="300" y="672"/>
                    </a:cubicBezTo>
                    <a:cubicBezTo>
                      <a:pt x="237" y="822"/>
                      <a:pt x="118" y="987"/>
                      <a:pt x="0" y="11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there are 8 </a:t>
            </a:r>
            <a:r>
              <a:rPr lang="en-US" dirty="0" err="1"/>
              <a:t>minterms</a:t>
            </a:r>
            <a:r>
              <a:rPr lang="en-US" dirty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</a:t>
                </a: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sequence</a:t>
              </a:r>
            </a:p>
            <a:p>
              <a:pPr eaLnBrk="0" hangingPunct="0"/>
              <a:r>
                <a:rPr lang="en-GB" sz="1400" dirty="0">
                  <a:latin typeface="+mn-lt"/>
                </a:rPr>
                <a:t>A </a:t>
              </a:r>
              <a:r>
                <a:rPr lang="en-GB" sz="1400" dirty="0" err="1">
                  <a:latin typeface="+mn-lt"/>
                </a:rPr>
                <a:t>Gray</a:t>
              </a:r>
              <a:r>
                <a:rPr lang="en-GB" sz="1400" dirty="0">
                  <a:latin typeface="+mn-lt"/>
                </a:rPr>
                <a:t> code sequence is one where the value differs from its previous by 1 bit.</a:t>
              </a: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this criterion 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is </a:t>
            </a:r>
            <a:r>
              <a:rPr lang="en-US" dirty="0">
                <a:solidFill>
                  <a:srgbClr val="800000"/>
                </a:solidFill>
              </a:rPr>
              <a:t>wrap-around</a:t>
            </a:r>
            <a:r>
              <a:rPr lang="en-US" dirty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a'∙b'∙c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) is adjacent to a'∙</a:t>
            </a:r>
            <a:r>
              <a:rPr lang="en-US" dirty="0" err="1">
                <a:sym typeface="Symbol" pitchFamily="18" charset="2"/>
              </a:rPr>
              <a:t>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a∙b</a:t>
            </a:r>
            <a:r>
              <a:rPr lang="en-US" dirty="0">
                <a:sym typeface="Symbol" pitchFamily="18" charset="2"/>
              </a:rPr>
              <a:t>'∙c' (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) is adjacent to </a:t>
            </a:r>
            <a:r>
              <a:rPr lang="en-US" dirty="0" err="1">
                <a:sym typeface="Symbol" pitchFamily="18" charset="2"/>
              </a:rPr>
              <a:t>a∙b∙c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m6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/>
              <a:t>In 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/>
              <a:t>	5-1.	</a:t>
            </a:r>
            <a:r>
              <a:rPr lang="en-GB" dirty="0"/>
              <a:t>The K-map of a 3-variable function </a:t>
            </a:r>
            <a:r>
              <a:rPr lang="en-GB" i="1" dirty="0"/>
              <a:t>F</a:t>
            </a:r>
            <a:r>
              <a:rPr lang="en-GB" dirty="0"/>
              <a:t> is shown below.  What is the sum-of-</a:t>
            </a:r>
            <a:r>
              <a:rPr lang="en-GB" dirty="0" err="1"/>
              <a:t>minterms</a:t>
            </a:r>
            <a:r>
              <a:rPr lang="en-GB" dirty="0"/>
              <a:t> expression of </a:t>
            </a:r>
            <a:r>
              <a:rPr lang="en-GB" i="1" dirty="0"/>
              <a:t>F</a:t>
            </a:r>
            <a:r>
              <a:rPr lang="en-GB" dirty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/>
              <a:t>	5-2.	Draw the K-map for this function </a:t>
            </a:r>
            <a:r>
              <a:rPr lang="en-GB" i="1" dirty="0"/>
              <a:t>A</a:t>
            </a:r>
            <a:r>
              <a:rPr lang="en-GB" dirty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dirty="0"/>
              <a:t>(x, y, z) = </a:t>
            </a:r>
            <a:r>
              <a:rPr lang="en-GB" dirty="0" err="1"/>
              <a:t>x∙y</a:t>
            </a:r>
            <a:r>
              <a:rPr lang="en-GB" dirty="0"/>
              <a:t> + </a:t>
            </a:r>
            <a:r>
              <a:rPr lang="en-GB" dirty="0" err="1"/>
              <a:t>y∙z</a:t>
            </a:r>
            <a:r>
              <a:rPr lang="en-GB" dirty="0"/>
              <a:t>' + </a:t>
            </a:r>
            <a:r>
              <a:rPr lang="en-GB" dirty="0" err="1"/>
              <a:t>x'∙y'∙z</a:t>
            </a:r>
            <a:endParaRPr lang="en-GB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096000" y="2895600"/>
            <a:ext cx="2590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Symbol" pitchFamily="18" charset="2"/>
              <a:buChar char="S"/>
            </a:pPr>
            <a:r>
              <a:rPr lang="en-US" sz="2000" b="1" i="1">
                <a:solidFill>
                  <a:srgbClr val="0000CC"/>
                </a:solidFill>
              </a:rPr>
              <a:t>m</a:t>
            </a:r>
            <a:r>
              <a:rPr lang="en-US" sz="2000" b="1">
                <a:solidFill>
                  <a:srgbClr val="0000CC"/>
                </a:solidFill>
              </a:rPr>
              <a:t>(0, 2, 5)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2000" b="1">
                <a:solidFill>
                  <a:srgbClr val="0000CC"/>
                </a:solidFill>
              </a:rPr>
              <a:t>= </a:t>
            </a:r>
            <a:r>
              <a:rPr lang="en-US" sz="1600" b="1">
                <a:solidFill>
                  <a:srgbClr val="0000CC"/>
                </a:solidFill>
              </a:rPr>
              <a:t>a'∙b'∙c' + a'∙b∙c' + a∙b'∙c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791200" y="4360863"/>
            <a:ext cx="3138488" cy="1831975"/>
            <a:chOff x="3648" y="2747"/>
            <a:chExt cx="1977" cy="1154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4123" y="3043"/>
              <a:ext cx="1493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4123" y="3331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4497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3648" y="3376"/>
              <a:ext cx="4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3936" y="3331"/>
              <a:ext cx="137" cy="283"/>
            </a:xfrm>
            <a:prstGeom prst="leftBrace">
              <a:avLst>
                <a:gd name="adj1" fmla="val 172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 rot="5400000" flipV="1">
              <a:off x="5216" y="2608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5120" y="2747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870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auto">
            <a:xfrm>
              <a:off x="5243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 rot="-5400000">
              <a:off x="4817" y="3346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4730" y="3728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7239000" y="487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772400" y="5334000"/>
            <a:ext cx="1066800" cy="304800"/>
            <a:chOff x="4896" y="3360"/>
            <a:chExt cx="672" cy="192"/>
          </a:xfrm>
        </p:grpSpPr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89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6" name="Text Box 61"/>
          <p:cNvSpPr txBox="1">
            <a:spLocks noChangeArrowheads="1"/>
          </p:cNvSpPr>
          <p:nvPr/>
        </p:nvSpPr>
        <p:spPr bwMode="auto">
          <a:xfrm>
            <a:off x="8382000" y="4876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7" name="Group 65"/>
          <p:cNvGrpSpPr>
            <a:grpSpLocks/>
          </p:cNvGrpSpPr>
          <p:nvPr/>
        </p:nvGrpSpPr>
        <p:grpSpPr bwMode="auto">
          <a:xfrm>
            <a:off x="6629400" y="4876800"/>
            <a:ext cx="1676400" cy="762000"/>
            <a:chOff x="4176" y="3072"/>
            <a:chExt cx="1056" cy="480"/>
          </a:xfrm>
        </p:grpSpPr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417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456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2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#15: Simplification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Function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Gray</a:t>
            </a:r>
            <a:r>
              <a:rPr lang="en-GB" dirty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5.1	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5.3	Converting to </a:t>
            </a:r>
            <a:r>
              <a:rPr lang="en-GB" dirty="0" err="1"/>
              <a:t>Minterms</a:t>
            </a:r>
            <a:r>
              <a:rPr lang="en-GB" dirty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5.4	Prime </a:t>
            </a:r>
            <a:r>
              <a:rPr lang="en-GB" dirty="0" err="1"/>
              <a:t>Implicants</a:t>
            </a:r>
            <a:r>
              <a:rPr lang="en-GB" dirty="0"/>
              <a:t> (PIs) and Essential Prime </a:t>
            </a:r>
            <a:r>
              <a:rPr lang="en-GB" dirty="0" err="1"/>
              <a:t>Implicants</a:t>
            </a:r>
            <a:r>
              <a:rPr lang="en-GB" dirty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2 wrap-</a:t>
            </a:r>
            <a:r>
              <a:rPr lang="en-US" dirty="0" err="1"/>
              <a:t>arounds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 cell has 4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Example: The cell corresponding to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m8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5 variables, e.g. </a:t>
            </a:r>
            <a:r>
              <a:rPr lang="en-US" dirty="0">
                <a:solidFill>
                  <a:srgbClr val="0000CC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, we need 2</a:t>
            </a:r>
            <a:r>
              <a:rPr lang="en-US" baseline="30000" dirty="0"/>
              <a:t>5</a:t>
            </a:r>
            <a:r>
              <a:rPr lang="en-US" dirty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has 5 </a:t>
            </a:r>
            <a:r>
              <a:rPr lang="en-US" dirty="0" err="1"/>
              <a:t>neighbours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Organised</a:t>
            </a:r>
            <a:r>
              <a:rPr lang="en-US" dirty="0"/>
              <a:t> as two 4-variable K-maps. One for v' and the other for v.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Normally, a 6-variable K-map is </a:t>
            </a:r>
            <a:r>
              <a:rPr lang="en-US" dirty="0" err="1"/>
              <a:t>organised</a:t>
            </a:r>
            <a:r>
              <a:rPr lang="en-US" dirty="0"/>
              <a:t> as four 4-variable K-maps, mirrored along two axes.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1800" dirty="0"/>
              <a:t>Try stretching your recognition capability by finding simplest sum-of-products expression for </a:t>
            </a:r>
            <a:r>
              <a:rPr lang="en-GB" sz="1800" b="1" dirty="0">
                <a:latin typeface="Symbol" pitchFamily="18" charset="2"/>
              </a:rPr>
              <a:t>S</a:t>
            </a:r>
            <a:r>
              <a:rPr lang="en-GB" sz="1800" dirty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the </a:t>
            </a:r>
            <a:r>
              <a:rPr lang="en-US" dirty="0">
                <a:solidFill>
                  <a:srgbClr val="800000"/>
                </a:solidFill>
              </a:rPr>
              <a:t>Unifying Theorem</a:t>
            </a:r>
            <a:r>
              <a:rPr lang="en-US" dirty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K-map, each cell containing a ‘1’ corresponds to a </a:t>
            </a:r>
            <a:r>
              <a:rPr lang="en-US" dirty="0" err="1"/>
              <a:t>minterm</a:t>
            </a:r>
            <a:r>
              <a:rPr lang="en-US" dirty="0"/>
              <a:t> of a given function </a:t>
            </a:r>
            <a:r>
              <a:rPr lang="en-US" i="1" dirty="0"/>
              <a:t>F</a:t>
            </a:r>
            <a:r>
              <a:rPr lang="en-US" dirty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valid grouping of adjacent cells containing ‘1’ then corresponds to a </a:t>
            </a:r>
            <a:r>
              <a:rPr lang="en-US" dirty="0">
                <a:solidFill>
                  <a:srgbClr val="800000"/>
                </a:solidFill>
              </a:rPr>
              <a:t>simpler product term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group must have size in </a:t>
            </a:r>
            <a:r>
              <a:rPr lang="en-US" dirty="0">
                <a:solidFill>
                  <a:srgbClr val="800000"/>
                </a:solidFill>
              </a:rPr>
              <a:t>powers of two</a:t>
            </a:r>
            <a:r>
              <a:rPr lang="en-US" dirty="0"/>
              <a:t>: 1, 2, 4, 8, …</a:t>
            </a:r>
            <a:endParaRPr lang="en-US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cells eliminates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>
                <a:solidFill>
                  <a:srgbClr val="800000"/>
                </a:solidFill>
              </a:rPr>
              <a:t>minterms</a:t>
            </a:r>
            <a:r>
              <a:rPr lang="en-US" dirty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F</a:t>
            </a:r>
            <a:r>
              <a:rPr lang="en-US" dirty="0"/>
              <a:t> (</a:t>
            </a:r>
            <a:r>
              <a:rPr lang="en-US" dirty="0" err="1"/>
              <a:t>w,x,y,z</a:t>
            </a:r>
            <a:r>
              <a:rPr lang="en-US" dirty="0"/>
              <a:t>)	= w'∙</a:t>
            </a:r>
            <a:r>
              <a:rPr lang="en-US" dirty="0" err="1"/>
              <a:t>x∙y</a:t>
            </a:r>
            <a:r>
              <a:rPr lang="en-US" dirty="0"/>
              <a:t>'∙z' + w'∙</a:t>
            </a:r>
            <a:r>
              <a:rPr lang="en-US" dirty="0" err="1"/>
              <a:t>x∙y</a:t>
            </a:r>
            <a:r>
              <a:rPr lang="en-US" dirty="0"/>
              <a:t>'∙z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                    	  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 + </a:t>
            </a:r>
            <a:r>
              <a:rPr lang="en-US" dirty="0" err="1"/>
              <a:t>w∙x∙y∙z</a:t>
            </a:r>
            <a:r>
              <a:rPr lang="en-US" dirty="0"/>
              <a:t>' + </a:t>
            </a:r>
            <a:r>
              <a:rPr lang="en-US" dirty="0" err="1"/>
              <a:t>w∙x∙y∙z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                 	</a:t>
            </a:r>
            <a:r>
              <a:rPr lang="en-US" dirty="0"/>
              <a:t>= </a:t>
            </a:r>
            <a:r>
              <a:rPr lang="en-US" b="1" dirty="0">
                <a:sym typeface="Symbol" pitchFamily="18" charset="2"/>
              </a:rPr>
              <a:t>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group of adjacent </a:t>
            </a:r>
            <a:r>
              <a:rPr lang="en-US" dirty="0" err="1"/>
              <a:t>minterms</a:t>
            </a:r>
            <a:r>
              <a:rPr lang="en-US" dirty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there are 2 groups of </a:t>
            </a:r>
            <a:r>
              <a:rPr lang="en-US" dirty="0" err="1"/>
              <a:t>minterms</a:t>
            </a:r>
            <a:r>
              <a:rPr lang="en-US" dirty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A</a:t>
            </a:r>
            <a:r>
              <a:rPr lang="en-US" dirty="0"/>
              <a:t>	=  </a:t>
            </a:r>
            <a:r>
              <a:rPr lang="en-US" dirty="0" err="1"/>
              <a:t>w'.x.y'.z</a:t>
            </a:r>
            <a:r>
              <a:rPr lang="en-US" dirty="0"/>
              <a:t>' + </a:t>
            </a:r>
            <a:r>
              <a:rPr lang="en-US" dirty="0" err="1"/>
              <a:t>w'.x.y'.z</a:t>
            </a:r>
            <a:r>
              <a:rPr lang="en-US" dirty="0"/>
              <a:t> =  w'.</a:t>
            </a:r>
            <a:r>
              <a:rPr lang="en-US" dirty="0" err="1"/>
              <a:t>x.y</a:t>
            </a:r>
            <a:r>
              <a:rPr lang="en-US" dirty="0"/>
              <a:t>'.(z' + z) =  </a:t>
            </a:r>
            <a:r>
              <a:rPr lang="en-US" b="1" dirty="0">
                <a:solidFill>
                  <a:srgbClr val="0000CC"/>
                </a:solidFill>
              </a:rPr>
              <a:t>w'.</a:t>
            </a:r>
            <a:r>
              <a:rPr lang="en-US" b="1" dirty="0" err="1">
                <a:solidFill>
                  <a:srgbClr val="0000CC"/>
                </a:solidFill>
              </a:rPr>
              <a:t>x.y</a:t>
            </a:r>
            <a:r>
              <a:rPr lang="en-US" b="1" dirty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/>
              <a:t>	=  w.x'.</a:t>
            </a:r>
            <a:r>
              <a:rPr lang="en-US" dirty="0" err="1"/>
              <a:t>y.z</a:t>
            </a:r>
            <a:r>
              <a:rPr lang="en-US" dirty="0"/>
              <a:t>' + w.x'.</a:t>
            </a:r>
            <a:r>
              <a:rPr lang="en-US" dirty="0" err="1"/>
              <a:t>y.z</a:t>
            </a:r>
            <a:r>
              <a:rPr lang="en-US" dirty="0"/>
              <a:t> + </a:t>
            </a:r>
            <a:r>
              <a:rPr lang="en-US" dirty="0" err="1"/>
              <a:t>w.x.y.z</a:t>
            </a:r>
            <a:r>
              <a:rPr lang="en-US" dirty="0"/>
              <a:t>' + </a:t>
            </a:r>
            <a:r>
              <a:rPr lang="en-US" dirty="0" err="1"/>
              <a:t>w.x.y.z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.(z' + z) + </a:t>
            </a:r>
            <a:r>
              <a:rPr lang="en-US" dirty="0" err="1"/>
              <a:t>w.x.y</a:t>
            </a:r>
            <a:r>
              <a:rPr lang="en-US" dirty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 + </a:t>
            </a:r>
            <a:r>
              <a:rPr lang="en-US" dirty="0" err="1"/>
              <a:t>w.x.y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w.(</a:t>
            </a:r>
            <a:r>
              <a:rPr lang="en-US" dirty="0" err="1"/>
              <a:t>x'+x</a:t>
            </a:r>
            <a:r>
              <a:rPr lang="en-US" dirty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b="1" dirty="0" err="1">
                <a:solidFill>
                  <a:srgbClr val="800000"/>
                </a:solidFill>
              </a:rPr>
              <a:t>w.y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product term that corresponds to a group, </a:t>
            </a:r>
            <a:r>
              <a:rPr lang="en-US" dirty="0">
                <a:solidFill>
                  <a:srgbClr val="C00000"/>
                </a:solidFill>
              </a:rPr>
              <a:t>w'∙</a:t>
            </a:r>
            <a:r>
              <a:rPr lang="en-US" dirty="0" err="1">
                <a:solidFill>
                  <a:srgbClr val="C00000"/>
                </a:solidFill>
              </a:rPr>
              <a:t>x∙y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w∙y</a:t>
            </a:r>
            <a:r>
              <a:rPr lang="en-US" dirty="0"/>
              <a:t>, represents the sum of </a:t>
            </a:r>
            <a:r>
              <a:rPr lang="en-US" dirty="0" err="1"/>
              <a:t>minterms</a:t>
            </a:r>
            <a:r>
              <a:rPr lang="en-US" dirty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expression is therefore the sum of product terms (SOP) that represent all groups of the </a:t>
            </a:r>
            <a:r>
              <a:rPr lang="en-US" dirty="0" err="1"/>
              <a:t>minterms</a:t>
            </a:r>
            <a:r>
              <a:rPr lang="en-US" dirty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 err="1"/>
              <a:t>w,x,y,z</a:t>
            </a:r>
            <a:r>
              <a:rPr lang="en-US" sz="2400" dirty="0"/>
              <a:t>) = group A + group B = </a:t>
            </a:r>
            <a:r>
              <a:rPr lang="en-US" sz="2400" dirty="0">
                <a:solidFill>
                  <a:srgbClr val="800000"/>
                </a:solidFill>
              </a:rPr>
              <a:t>w'∙</a:t>
            </a:r>
            <a:r>
              <a:rPr lang="en-US" sz="2400" dirty="0" err="1">
                <a:solidFill>
                  <a:srgbClr val="800000"/>
                </a:solidFill>
              </a:rPr>
              <a:t>x∙y</a:t>
            </a:r>
            <a:r>
              <a:rPr lang="en-US" sz="2400" dirty="0">
                <a:solidFill>
                  <a:srgbClr val="800000"/>
                </a:solidFill>
              </a:rPr>
              <a:t>' + </a:t>
            </a:r>
            <a:r>
              <a:rPr lang="en-US" sz="2400" dirty="0" err="1">
                <a:solidFill>
                  <a:srgbClr val="800000"/>
                </a:solidFill>
              </a:rPr>
              <a:t>w∙y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Function Simplification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Simpler expression leads to circuit that uses </a:t>
            </a:r>
            <a:r>
              <a:rPr lang="en-US" dirty="0">
                <a:solidFill>
                  <a:srgbClr val="0000FF"/>
                </a:solidFill>
              </a:rPr>
              <a:t>fewer logic gates</a:t>
            </a:r>
            <a:r>
              <a:rPr lang="en-US" dirty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Thus </a:t>
            </a:r>
            <a:r>
              <a:rPr lang="en-US" dirty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larger the group </a:t>
            </a:r>
            <a:r>
              <a:rPr lang="en-US" dirty="0"/>
              <a:t>(the more </a:t>
            </a:r>
            <a:r>
              <a:rPr lang="en-US" dirty="0" err="1"/>
              <a:t>minterms</a:t>
            </a:r>
            <a:r>
              <a:rPr lang="en-US" dirty="0"/>
              <a:t> it contains), the </a:t>
            </a:r>
            <a:r>
              <a:rPr lang="en-US" dirty="0">
                <a:solidFill>
                  <a:srgbClr val="C00000"/>
                </a:solidFill>
              </a:rPr>
              <a:t>fewer is the number of literals </a:t>
            </a:r>
            <a:r>
              <a:rPr lang="en-US" dirty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a 4-variable K-map with variables w, x, y, z</a:t>
            </a:r>
            <a:br>
              <a:rPr lang="en-US" dirty="0"/>
            </a:br>
            <a:r>
              <a:rPr lang="en-US" dirty="0"/>
              <a:t>	1 cell 	= 4 literals. Examples: </a:t>
            </a:r>
            <a:r>
              <a:rPr lang="en-US" dirty="0" err="1"/>
              <a:t>w∙x∙y∙z</a:t>
            </a:r>
            <a:r>
              <a:rPr lang="en-US" dirty="0"/>
              <a:t>, w'∙</a:t>
            </a:r>
            <a:r>
              <a:rPr lang="en-US" dirty="0" err="1"/>
              <a:t>x∙y</a:t>
            </a:r>
            <a:r>
              <a:rPr lang="en-US" dirty="0"/>
              <a:t>'∙z</a:t>
            </a:r>
            <a:br>
              <a:rPr lang="en-US" dirty="0"/>
            </a:br>
            <a:r>
              <a:rPr lang="en-US" dirty="0"/>
              <a:t>	2 cells	= 3 literals. Examples: </a:t>
            </a:r>
            <a:r>
              <a:rPr lang="en-US" dirty="0" err="1"/>
              <a:t>w∙x∙y</a:t>
            </a:r>
            <a:r>
              <a:rPr lang="en-US" dirty="0"/>
              <a:t>, </a:t>
            </a:r>
            <a:r>
              <a:rPr lang="en-US" dirty="0" err="1"/>
              <a:t>w∙y</a:t>
            </a:r>
            <a:r>
              <a:rPr lang="en-US" dirty="0"/>
              <a:t>'∙z' </a:t>
            </a:r>
            <a:br>
              <a:rPr lang="en-US" dirty="0"/>
            </a:br>
            <a:r>
              <a:rPr lang="en-US" dirty="0"/>
              <a:t>	4 cells	= 2 literals. Examples: </a:t>
            </a:r>
            <a:r>
              <a:rPr lang="en-US" dirty="0" err="1"/>
              <a:t>w∙x</a:t>
            </a:r>
            <a:r>
              <a:rPr lang="en-US" dirty="0"/>
              <a:t>, </a:t>
            </a:r>
            <a:r>
              <a:rPr lang="en-US" dirty="0" err="1"/>
              <a:t>x'∙y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8 cells	= 1 literal. Examples: w, y', z </a:t>
            </a:r>
            <a:br>
              <a:rPr lang="en-US" dirty="0"/>
            </a:br>
            <a:r>
              <a:rPr lang="en-US" dirty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of a function can be easily filled in when the function is given in sum-of-</a:t>
            </a:r>
            <a:r>
              <a:rPr lang="en-US" dirty="0" err="1"/>
              <a:t>minterms</a:t>
            </a:r>
            <a:r>
              <a:rPr lang="en-US" dirty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if it is not in sum-of-</a:t>
            </a:r>
            <a:r>
              <a:rPr lang="en-US" dirty="0" err="1"/>
              <a:t>minterms</a:t>
            </a:r>
            <a:r>
              <a:rPr lang="en-US" dirty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Expand the SOP expression into sum-of-</a:t>
            </a:r>
            <a:r>
              <a:rPr lang="en-US" dirty="0" err="1"/>
              <a:t>minterms</a:t>
            </a:r>
            <a:r>
              <a:rPr lang="en-US" dirty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/>
              <a:t>	F(A,B,C,D) =  A.(C+D)'.(B'+D') + C.(B+C'+A'.D)</a:t>
            </a:r>
            <a:br>
              <a:rPr lang="en-US" sz="2200" dirty="0"/>
            </a:br>
            <a:r>
              <a:rPr lang="en-US" sz="2200" dirty="0"/>
              <a:t>		   = A.(C'.D').(B'+D') + B.C + C.C' + A'.C.D </a:t>
            </a:r>
            <a:br>
              <a:rPr lang="en-US" sz="2200" dirty="0"/>
            </a:br>
            <a:r>
              <a:rPr lang="en-US" sz="2200" dirty="0"/>
              <a:t>		   = A.B'.C'.D' + A.C'.D' + B.C + A'.C.D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Expanding it to sum of </a:t>
            </a:r>
            <a:r>
              <a:rPr lang="en-US" dirty="0" err="1"/>
              <a:t>minterms</a:t>
            </a:r>
            <a:r>
              <a:rPr lang="en-US" dirty="0"/>
              <a:t> (unnecessary):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Bigger groupings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No redundant groupings</a:t>
            </a:r>
            <a:r>
              <a:rPr lang="en-US" dirty="0">
                <a:sym typeface="Symbol" pitchFamily="18" charset="2"/>
              </a:rPr>
              <a:t> (look for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>
                <a:sym typeface="Symbol" pitchFamily="18" charset="2"/>
              </a:rPr>
              <a:t>: a product term that could be used to cover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Prime </a:t>
            </a:r>
            <a:r>
              <a:rPr lang="en-US" dirty="0" err="1">
                <a:solidFill>
                  <a:srgbClr val="800000"/>
                </a:solidFill>
              </a:rPr>
              <a:t>implicant</a:t>
            </a:r>
            <a:r>
              <a:rPr lang="en-US" dirty="0"/>
              <a:t> (PI): a product term obtained by combining the </a:t>
            </a:r>
            <a:r>
              <a:rPr lang="en-US" i="1" dirty="0"/>
              <a:t>maximum possible number of </a:t>
            </a:r>
            <a:r>
              <a:rPr lang="en-US" i="1" dirty="0" err="1"/>
              <a:t>minterms</a:t>
            </a:r>
            <a:r>
              <a:rPr lang="en-US" dirty="0"/>
              <a:t> from </a:t>
            </a:r>
            <a:r>
              <a:rPr lang="en-US" i="1" dirty="0"/>
              <a:t>adjacent</a:t>
            </a:r>
            <a:r>
              <a:rPr lang="en-US" dirty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Always look for prime </a:t>
            </a:r>
            <a:r>
              <a:rPr lang="en-US" dirty="0" err="1"/>
              <a:t>implicants</a:t>
            </a:r>
            <a:r>
              <a:rPr lang="en-US" dirty="0"/>
              <a:t> in a K-map.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redundant groups: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Circle all prime </a:t>
            </a:r>
            <a:r>
              <a:rPr lang="en-US" sz="2400" dirty="0" err="1"/>
              <a:t>implicants</a:t>
            </a:r>
            <a:r>
              <a:rPr lang="en-US" sz="2400" dirty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Identify and select all essential prime </a:t>
            </a:r>
            <a:r>
              <a:rPr lang="en-US" sz="2400" dirty="0" err="1"/>
              <a:t>implicants</a:t>
            </a:r>
            <a:r>
              <a:rPr lang="en-US" sz="2400" dirty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Select a minimum subset of the remaining prime </a:t>
            </a:r>
            <a:r>
              <a:rPr lang="en-US" sz="2400" dirty="0" err="1"/>
              <a:t>implicants</a:t>
            </a:r>
            <a:r>
              <a:rPr lang="en-US" sz="2400" dirty="0"/>
              <a:t> to complete the cover, that is, to cover those </a:t>
            </a:r>
            <a:r>
              <a:rPr lang="en-US" sz="2400" dirty="0" err="1"/>
              <a:t>minterms</a:t>
            </a:r>
            <a:r>
              <a:rPr lang="en-US" sz="2400" dirty="0"/>
              <a:t> not covered by the essential prime </a:t>
            </a:r>
            <a:r>
              <a:rPr lang="en-US" sz="2400" dirty="0" err="1"/>
              <a:t>implicants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895600" y="4724400"/>
            <a:ext cx="1601788" cy="265113"/>
            <a:chOff x="4032" y="3494"/>
            <a:chExt cx="1009" cy="167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4867" y="349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032" y="350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b="1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m(2,3,4,5,7,8,10,13,15)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29201" y="3622675"/>
            <a:ext cx="3040063" cy="396875"/>
            <a:chOff x="3168" y="2186"/>
            <a:chExt cx="1915" cy="25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99" y="218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All prime </a:t>
              </a:r>
              <a:r>
                <a:rPr lang="en-GB" sz="2000" dirty="0" err="1"/>
                <a:t>implicants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168" y="2208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3352800" y="38862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2971800" y="4267200"/>
            <a:ext cx="274638" cy="684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44"/>
          <p:cNvSpPr>
            <a:spLocks noChangeArrowheads="1"/>
          </p:cNvSpPr>
          <p:nvPr/>
        </p:nvSpPr>
        <p:spPr bwMode="auto">
          <a:xfrm>
            <a:off x="3395663" y="3513138"/>
            <a:ext cx="274637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>
            <a:off x="2987675" y="4321175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191000" y="3505200"/>
            <a:ext cx="249238" cy="1509713"/>
            <a:chOff x="4838" y="2746"/>
            <a:chExt cx="157" cy="951"/>
          </a:xfrm>
        </p:grpSpPr>
        <p:sp>
          <p:nvSpPr>
            <p:cNvPr id="53" name="AutoShape 47"/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8"/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369" y="424461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Aims to </a:t>
            </a:r>
            <a:r>
              <a:rPr lang="en-US" dirty="0" err="1"/>
              <a:t>minimise</a:t>
            </a:r>
            <a:endParaRPr lang="en-US" dirty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sometimes conflicting, so let’s aim at reducing the </a:t>
            </a:r>
            <a:r>
              <a:rPr lang="en-US" dirty="0">
                <a:solidFill>
                  <a:srgbClr val="0000FF"/>
                </a:solidFill>
              </a:rPr>
              <a:t>number of literals </a:t>
            </a:r>
            <a:r>
              <a:rPr lang="en-US" dirty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63" name="AutoShape 52"/>
            <p:cNvSpPr>
              <a:spLocks/>
            </p:cNvSpPr>
            <p:nvPr/>
          </p:nvSpPr>
          <p:spPr bwMode="auto">
            <a:xfrm rot="-5400000" flipH="1" flipV="1">
              <a:off x="1880" y="1054"/>
              <a:ext cx="124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3"/>
            <p:cNvSpPr>
              <a:spLocks/>
            </p:cNvSpPr>
            <p:nvPr/>
          </p:nvSpPr>
          <p:spPr bwMode="auto">
            <a:xfrm flipH="1">
              <a:off x="1906" y="1583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54"/>
            <p:cNvSpPr>
              <a:spLocks/>
            </p:cNvSpPr>
            <p:nvPr/>
          </p:nvSpPr>
          <p:spPr bwMode="auto">
            <a:xfrm>
              <a:off x="1305" y="1601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4" y="1049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1508" y="1213"/>
              <a:ext cx="335" cy="32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1330" y="1391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88"/>
            <p:cNvSpPr>
              <a:spLocks noChangeArrowheads="1"/>
            </p:cNvSpPr>
            <p:nvPr/>
          </p:nvSpPr>
          <p:spPr bwMode="auto">
            <a:xfrm>
              <a:off x="1528" y="1045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1340" y="1409"/>
              <a:ext cx="315" cy="1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90"/>
            <p:cNvSpPr>
              <a:spLocks/>
            </p:cNvSpPr>
            <p:nvPr/>
          </p:nvSpPr>
          <p:spPr bwMode="auto">
            <a:xfrm rot="5400000" flipH="1">
              <a:off x="1890" y="1583"/>
              <a:ext cx="125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3" name="Group 92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208" y="768"/>
              <a:chExt cx="1716" cy="1584"/>
            </a:xfrm>
          </p:grpSpPr>
          <p:sp>
            <p:nvSpPr>
              <p:cNvPr id="107" name="AutoShape 93"/>
              <p:cNvSpPr>
                <a:spLocks/>
              </p:cNvSpPr>
              <p:nvPr/>
            </p:nvSpPr>
            <p:spPr bwMode="auto">
              <a:xfrm rot="5400000" flipH="1">
                <a:off x="3440" y="1963"/>
                <a:ext cx="171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utoShape 94"/>
              <p:cNvSpPr>
                <a:spLocks/>
              </p:cNvSpPr>
              <p:nvPr/>
            </p:nvSpPr>
            <p:spPr bwMode="auto">
              <a:xfrm rot="-5400000" flipH="1" flipV="1">
                <a:off x="3440" y="1199"/>
                <a:ext cx="172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9" name="Group 95"/>
              <p:cNvGrpSpPr>
                <a:grpSpLocks/>
              </p:cNvGrpSpPr>
              <p:nvPr/>
            </p:nvGrpSpPr>
            <p:grpSpPr bwMode="auto">
              <a:xfrm>
                <a:off x="2208" y="768"/>
                <a:ext cx="1716" cy="1584"/>
                <a:chOff x="2880" y="2520"/>
                <a:chExt cx="4288" cy="4032"/>
              </a:xfrm>
            </p:grpSpPr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97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8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18" name="AutoShape 102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AutoShape 103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21" name="Line 105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06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25" name="AutoShape 109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30" name="Line 114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15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16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8" name="AutoShape 122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0" name="AutoShape 127"/>
              <p:cNvSpPr>
                <a:spLocks noChangeArrowheads="1"/>
              </p:cNvSpPr>
              <p:nvPr/>
            </p:nvSpPr>
            <p:spPr bwMode="auto">
              <a:xfrm>
                <a:off x="2928" y="1419"/>
                <a:ext cx="461" cy="45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128"/>
              <p:cNvSpPr>
                <a:spLocks noChangeArrowheads="1"/>
              </p:cNvSpPr>
              <p:nvPr/>
            </p:nvSpPr>
            <p:spPr bwMode="auto">
              <a:xfrm>
                <a:off x="2956" y="1188"/>
                <a:ext cx="172" cy="42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/>
                  <a:t>implicants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44" name="Group 133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1296" y="2256"/>
              <a:chExt cx="1715" cy="1613"/>
            </a:xfrm>
          </p:grpSpPr>
          <p:sp>
            <p:nvSpPr>
              <p:cNvPr id="148" name="AutoShape 134"/>
              <p:cNvSpPr>
                <a:spLocks/>
              </p:cNvSpPr>
              <p:nvPr/>
            </p:nvSpPr>
            <p:spPr bwMode="auto">
              <a:xfrm rot="5400000" flipH="1">
                <a:off x="2526" y="347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135"/>
              <p:cNvSpPr>
                <a:spLocks/>
              </p:cNvSpPr>
              <p:nvPr/>
            </p:nvSpPr>
            <p:spPr bwMode="auto">
              <a:xfrm rot="-5400000" flipH="1" flipV="1">
                <a:off x="2526" y="2696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36"/>
              <p:cNvGrpSpPr>
                <a:grpSpLocks/>
              </p:cNvGrpSpPr>
              <p:nvPr/>
            </p:nvGrpSpPr>
            <p:grpSpPr bwMode="auto">
              <a:xfrm>
                <a:off x="1296" y="2256"/>
                <a:ext cx="1715" cy="1613"/>
                <a:chOff x="2880" y="2520"/>
                <a:chExt cx="4288" cy="4032"/>
              </a:xfrm>
            </p:grpSpPr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38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39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60" name="AutoShape 143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AutoShape 144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63" name="Line 146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47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6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67" name="AutoShape 150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69" name="Line 152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72" name="Line 155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56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57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7" name="Line 160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AutoShape 163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2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3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51" name="AutoShape 168"/>
              <p:cNvSpPr>
                <a:spLocks noChangeArrowheads="1"/>
              </p:cNvSpPr>
              <p:nvPr/>
            </p:nvSpPr>
            <p:spPr bwMode="auto">
              <a:xfrm>
                <a:off x="2016" y="2918"/>
                <a:ext cx="461" cy="46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169"/>
              <p:cNvSpPr>
                <a:spLocks noChangeArrowheads="1"/>
              </p:cNvSpPr>
              <p:nvPr/>
            </p:nvSpPr>
            <p:spPr bwMode="auto">
              <a:xfrm>
                <a:off x="1771" y="3168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utoShape 170"/>
              <p:cNvSpPr>
                <a:spLocks noChangeArrowheads="1"/>
              </p:cNvSpPr>
              <p:nvPr/>
            </p:nvSpPr>
            <p:spPr bwMode="auto">
              <a:xfrm>
                <a:off x="2043" y="2683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/>
                  <a:t>Answer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PIs</a:t>
            </a:r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86" name="Group 127"/>
          <p:cNvGrpSpPr>
            <a:grpSpLocks/>
          </p:cNvGrpSpPr>
          <p:nvPr/>
        </p:nvGrpSpPr>
        <p:grpSpPr bwMode="auto">
          <a:xfrm>
            <a:off x="2895600" y="1828800"/>
            <a:ext cx="2722563" cy="2560638"/>
            <a:chOff x="1728" y="1200"/>
            <a:chExt cx="1715" cy="1613"/>
          </a:xfrm>
        </p:grpSpPr>
        <p:sp>
          <p:nvSpPr>
            <p:cNvPr id="187" name="AutoShape 128"/>
            <p:cNvSpPr>
              <a:spLocks/>
            </p:cNvSpPr>
            <p:nvPr/>
          </p:nvSpPr>
          <p:spPr bwMode="auto">
            <a:xfrm rot="5400000" flipH="1">
              <a:off x="2958" y="2418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AutoShape 129"/>
            <p:cNvSpPr>
              <a:spLocks/>
            </p:cNvSpPr>
            <p:nvPr/>
          </p:nvSpPr>
          <p:spPr bwMode="auto">
            <a:xfrm rot="-5400000" flipH="1" flipV="1">
              <a:off x="2958" y="1640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130"/>
            <p:cNvGrpSpPr>
              <a:grpSpLocks/>
            </p:cNvGrpSpPr>
            <p:nvPr/>
          </p:nvGrpSpPr>
          <p:grpSpPr bwMode="auto">
            <a:xfrm>
              <a:off x="1728" y="1200"/>
              <a:ext cx="1715" cy="1613"/>
              <a:chOff x="2880" y="2520"/>
              <a:chExt cx="4288" cy="4032"/>
            </a:xfrm>
          </p:grpSpPr>
          <p:sp>
            <p:nvSpPr>
              <p:cNvPr id="193" name="Rectangle 131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32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33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34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8" name="Text Box 136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9" name="AutoShape 137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39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2" name="Line 140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41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142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5" name="Text Box 143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6" name="AutoShape 144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145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8" name="Line 146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0" name="Text Box 148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1" name="Line 149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50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51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52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5" name="Text Box 153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6" name="Line 154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Text Box 155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156"/>
              <p:cNvSpPr txBox="1">
                <a:spLocks noChangeArrowheads="1"/>
              </p:cNvSpPr>
              <p:nvPr/>
            </p:nvSpPr>
            <p:spPr bwMode="auto">
              <a:xfrm>
                <a:off x="5904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AutoShape 157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58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1" name="Text Box 159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2" name="Text Box 160"/>
              <p:cNvSpPr txBox="1">
                <a:spLocks noChangeArrowheads="1"/>
              </p:cNvSpPr>
              <p:nvPr/>
            </p:nvSpPr>
            <p:spPr bwMode="auto">
              <a:xfrm>
                <a:off x="5904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0" name="AutoShape 162"/>
            <p:cNvSpPr>
              <a:spLocks noChangeArrowheads="1"/>
            </p:cNvSpPr>
            <p:nvPr/>
          </p:nvSpPr>
          <p:spPr bwMode="auto">
            <a:xfrm>
              <a:off x="2448" y="1862"/>
              <a:ext cx="461" cy="46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63"/>
            <p:cNvSpPr>
              <a:spLocks noChangeArrowheads="1"/>
            </p:cNvSpPr>
            <p:nvPr/>
          </p:nvSpPr>
          <p:spPr bwMode="auto">
            <a:xfrm>
              <a:off x="2203" y="2112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164"/>
            <p:cNvSpPr>
              <a:spLocks noChangeArrowheads="1"/>
            </p:cNvSpPr>
            <p:nvPr/>
          </p:nvSpPr>
          <p:spPr bwMode="auto">
            <a:xfrm>
              <a:off x="2475" y="1627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165"/>
          <p:cNvGrpSpPr>
            <a:grpSpLocks/>
          </p:cNvGrpSpPr>
          <p:nvPr/>
        </p:nvGrpSpPr>
        <p:grpSpPr bwMode="auto">
          <a:xfrm>
            <a:off x="4724400" y="3352800"/>
            <a:ext cx="2057400" cy="701675"/>
            <a:chOff x="2880" y="2160"/>
            <a:chExt cx="1296" cy="442"/>
          </a:xfrm>
        </p:grpSpPr>
        <p:sp>
          <p:nvSpPr>
            <p:cNvPr id="225" name="Line 166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816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Text Box 167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B</a:t>
              </a:r>
              <a:r>
                <a:rPr lang="en-GB"/>
                <a:t>∙</a:t>
              </a:r>
              <a:r>
                <a:rPr lang="en-GB" sz="2000"/>
                <a:t>D</a:t>
              </a:r>
            </a:p>
          </p:txBody>
        </p:sp>
      </p:grpSp>
      <p:grpSp>
        <p:nvGrpSpPr>
          <p:cNvPr id="227" name="Group 178"/>
          <p:cNvGrpSpPr>
            <a:grpSpLocks/>
          </p:cNvGrpSpPr>
          <p:nvPr/>
        </p:nvGrpSpPr>
        <p:grpSpPr bwMode="auto">
          <a:xfrm>
            <a:off x="5181600" y="2438400"/>
            <a:ext cx="1905000" cy="396875"/>
            <a:chOff x="3264" y="1536"/>
            <a:chExt cx="1200" cy="250"/>
          </a:xfrm>
        </p:grpSpPr>
        <p:sp>
          <p:nvSpPr>
            <p:cNvPr id="228" name="Line 169"/>
            <p:cNvSpPr>
              <a:spLocks noChangeShapeType="1"/>
            </p:cNvSpPr>
            <p:nvPr/>
          </p:nvSpPr>
          <p:spPr bwMode="auto">
            <a:xfrm flipH="1">
              <a:off x="3264" y="1632"/>
              <a:ext cx="4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170"/>
            <p:cNvSpPr txBox="1">
              <a:spLocks noChangeArrowheads="1"/>
            </p:cNvSpPr>
            <p:nvPr/>
          </p:nvSpPr>
          <p:spPr bwMode="auto">
            <a:xfrm>
              <a:off x="3792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D'</a:t>
              </a:r>
            </a:p>
          </p:txBody>
        </p:sp>
      </p:grpSp>
      <p:grpSp>
        <p:nvGrpSpPr>
          <p:cNvPr id="230" name="Group 179"/>
          <p:cNvGrpSpPr>
            <a:grpSpLocks/>
          </p:cNvGrpSpPr>
          <p:nvPr/>
        </p:nvGrpSpPr>
        <p:grpSpPr bwMode="auto">
          <a:xfrm>
            <a:off x="1752600" y="2286000"/>
            <a:ext cx="2286000" cy="396875"/>
            <a:chOff x="1104" y="1440"/>
            <a:chExt cx="1440" cy="250"/>
          </a:xfrm>
        </p:grpSpPr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1776" y="1536"/>
              <a:ext cx="768" cy="9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173"/>
            <p:cNvSpPr txBox="1">
              <a:spLocks noChangeArrowheads="1"/>
            </p:cNvSpPr>
            <p:nvPr/>
          </p:nvSpPr>
          <p:spPr bwMode="auto">
            <a:xfrm>
              <a:off x="1104" y="144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A'∙B</a:t>
              </a:r>
              <a:r>
                <a:rPr lang="en-GB"/>
                <a:t>∙</a:t>
              </a:r>
              <a:r>
                <a:rPr lang="en-GB" sz="2000"/>
                <a:t>C'</a:t>
              </a:r>
            </a:p>
          </p:txBody>
        </p:sp>
      </p:grpSp>
      <p:grpSp>
        <p:nvGrpSpPr>
          <p:cNvPr id="233" name="Group 180"/>
          <p:cNvGrpSpPr>
            <a:grpSpLocks/>
          </p:cNvGrpSpPr>
          <p:nvPr/>
        </p:nvGrpSpPr>
        <p:grpSpPr bwMode="auto">
          <a:xfrm>
            <a:off x="2133600" y="3962400"/>
            <a:ext cx="1524000" cy="854075"/>
            <a:chOff x="1344" y="2496"/>
            <a:chExt cx="960" cy="538"/>
          </a:xfrm>
        </p:grpSpPr>
        <p:sp>
          <p:nvSpPr>
            <p:cNvPr id="234" name="Line 175"/>
            <p:cNvSpPr>
              <a:spLocks noChangeShapeType="1"/>
            </p:cNvSpPr>
            <p:nvPr/>
          </p:nvSpPr>
          <p:spPr bwMode="auto">
            <a:xfrm flipV="1">
              <a:off x="1968" y="2496"/>
              <a:ext cx="336" cy="3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176"/>
            <p:cNvSpPr txBox="1">
              <a:spLocks noChangeArrowheads="1"/>
            </p:cNvSpPr>
            <p:nvPr/>
          </p:nvSpPr>
          <p:spPr bwMode="auto">
            <a:xfrm>
              <a:off x="1344" y="278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C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rgbClr val="800000"/>
                </a:solidFill>
              </a:rPr>
              <a:t>F(A,B,C,D) = B∙D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C' + A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D'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5-4.	</a:t>
            </a:r>
            <a:r>
              <a:rPr lang="en-GB" dirty="0"/>
              <a:t>Find the minimal SOP expression for G(A,B,C,D).</a:t>
            </a:r>
            <a:endParaRPr lang="en-US" dirty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24040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sp>
        <p:nvSpPr>
          <p:cNvPr id="222" name="AutoShape 162"/>
          <p:cNvSpPr>
            <a:spLocks noChangeArrowheads="1"/>
          </p:cNvSpPr>
          <p:nvPr/>
        </p:nvSpPr>
        <p:spPr bwMode="auto">
          <a:xfrm>
            <a:off x="4167188" y="3622675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AutoShape 163"/>
          <p:cNvSpPr>
            <a:spLocks noChangeArrowheads="1"/>
          </p:cNvSpPr>
          <p:nvPr/>
        </p:nvSpPr>
        <p:spPr bwMode="auto">
          <a:xfrm>
            <a:off x="4610101" y="4052888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AutoShape 164"/>
          <p:cNvSpPr>
            <a:spLocks noChangeArrowheads="1"/>
          </p:cNvSpPr>
          <p:nvPr/>
        </p:nvSpPr>
        <p:spPr bwMode="auto">
          <a:xfrm>
            <a:off x="4209257" y="3269512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AutoShape 163"/>
          <p:cNvSpPr>
            <a:spLocks noChangeArrowheads="1"/>
          </p:cNvSpPr>
          <p:nvPr/>
        </p:nvSpPr>
        <p:spPr bwMode="auto">
          <a:xfrm rot="16200000">
            <a:off x="4841081" y="3441753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AutoShape 163"/>
          <p:cNvSpPr>
            <a:spLocks noChangeArrowheads="1"/>
          </p:cNvSpPr>
          <p:nvPr/>
        </p:nvSpPr>
        <p:spPr bwMode="auto">
          <a:xfrm rot="16200000">
            <a:off x="4015582" y="3874294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85800" y="36580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 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575" y="27921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B∙D,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525" y="2790997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A'∙B∙C',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7071" y="2773363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A∙C'∙D,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8583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A∙B∙C,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7871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A'∙C∙D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7259" y="4291751"/>
            <a:ext cx="21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All, except B∙D, are essential.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339" y="5264794"/>
            <a:ext cx="623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G = A'∙B∙C' + A∙C'∙D + A∙B∙C + A'∙C∙D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Simplified POS expression</a:t>
            </a:r>
            <a:r>
              <a:rPr lang="en-US" dirty="0"/>
              <a:t> can be obtained by grouping the </a:t>
            </a:r>
            <a:r>
              <a:rPr lang="en-US" dirty="0" err="1"/>
              <a:t>maxterms</a:t>
            </a:r>
            <a:r>
              <a:rPr lang="en-US" dirty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Given F =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>
                <a:sym typeface="Symbol" pitchFamily="18" charset="2"/>
              </a:rPr>
              <a:t>maxterms</a:t>
            </a:r>
            <a:r>
              <a:rPr lang="en-US" dirty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This gives the SOP of </a:t>
            </a:r>
            <a:r>
              <a:rPr lang="en-US">
                <a:solidFill>
                  <a:srgbClr val="C00000"/>
                </a:solidFill>
              </a:rPr>
              <a:t>F'</a:t>
            </a:r>
            <a:r>
              <a:rPr lang="en-US"/>
              <a:t> to be</a:t>
            </a:r>
            <a:br>
              <a:rPr lang="en-US"/>
            </a:br>
            <a:r>
              <a:rPr lang="en-US"/>
              <a:t>	F' = 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D' + A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/>
              <a:t>To get POS of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F 	= (BD' + AB)'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(BD')'  (AB)' 		(DeMorgan)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</a:t>
            </a:r>
            <a:r>
              <a:rPr lang="en-US" b="1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>
                <a:sym typeface="Symbol" pitchFamily="18" charset="2"/>
              </a:rPr>
              <a:t>	(DeMorgan)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are called </a:t>
            </a:r>
            <a:r>
              <a:rPr lang="en-US" dirty="0">
                <a:solidFill>
                  <a:srgbClr val="800000"/>
                </a:solidFill>
              </a:rPr>
              <a:t>don’t-care conditions</a:t>
            </a:r>
            <a:r>
              <a:rPr lang="en-US" dirty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circuit takes in a 3-bit value ABC and outputs 2-bit value FG which is the sum of the input bits. It is also known that inputs 000 and 111 never occur.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all inputs are valid.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could be chosen to be </a:t>
            </a:r>
            <a:r>
              <a:rPr lang="en-US" u="sng" dirty="0"/>
              <a:t>either</a:t>
            </a:r>
            <a:r>
              <a:rPr lang="en-US" dirty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usually use the notation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dirty="0" err="1"/>
              <a:t>d</a:t>
            </a:r>
            <a:r>
              <a:rPr lang="en-US" dirty="0"/>
              <a:t> to denote the set of don’t-care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Without 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A∙B'∙C' + A'∙B'∙C + A∙B∙C + A'∙B∙C'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B'∙C' + 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you are given the truth table for a function F(</a:t>
            </a:r>
            <a:r>
              <a:rPr lang="en-US" dirty="0" err="1"/>
              <a:t>K,L,M,N</a:t>
            </a:r>
            <a:r>
              <a:rPr lang="en-US" dirty="0"/>
              <a:t>) as follows: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7672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are also told that the inputs K, L, M, N are taken from the outputs of two half adders as shown:</a:t>
            </a:r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Then you may revise the truth table:</a:t>
            </a:r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0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078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K</a:t>
              </a: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M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N</a:t>
              </a: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L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PIs: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  	(Note: </a:t>
            </a:r>
            <a:r>
              <a:rPr lang="en-US" sz="1800" dirty="0" err="1">
                <a:sym typeface="Symbol" pitchFamily="18" charset="2"/>
              </a:rPr>
              <a:t>K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 err="1">
                <a:sym typeface="Symbol" pitchFamily="18" charset="2"/>
              </a:rPr>
              <a:t>M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N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u="sng" dirty="0">
                <a:sym typeface="Symbol" pitchFamily="18" charset="2"/>
              </a:rPr>
              <a:t>not</a:t>
            </a:r>
            <a:r>
              <a:rPr lang="en-US" sz="1800" dirty="0">
                <a:sym typeface="Symbol" pitchFamily="18" charset="2"/>
              </a:rPr>
              <a:t> considered PIs as they consist of only X’s.)  </a:t>
            </a:r>
            <a:r>
              <a:rPr lang="en-US" sz="1800" dirty="0"/>
              <a:t>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EPIs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/>
              <a:t>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F = </a:t>
            </a:r>
            <a:r>
              <a:rPr lang="en-US" dirty="0" err="1"/>
              <a:t>K'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K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'</a:t>
            </a:r>
            <a:r>
              <a:rPr lang="en-US" kern="0" dirty="0">
                <a:sym typeface="Symbol" pitchFamily="18" charset="2"/>
              </a:rPr>
              <a:t>∙</a:t>
            </a:r>
            <a:r>
              <a:rPr lang="en-US" dirty="0">
                <a:sym typeface="Symbol" pitchFamily="18" charset="2"/>
              </a:rPr>
              <a:t>N'  </a:t>
            </a:r>
            <a:r>
              <a:rPr lang="en-US" dirty="0"/>
              <a:t> </a:t>
            </a:r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/>
              <a:t>Example 1: Simplify 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x+y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x+y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(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x(1) 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(identity)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6 to 2.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3876675" y="3490744"/>
            <a:ext cx="2627312" cy="685800"/>
            <a:chOff x="2473" y="2208"/>
            <a:chExt cx="1655" cy="432"/>
          </a:xfrm>
        </p:grpSpPr>
        <p:grpSp>
          <p:nvGrpSpPr>
            <p:cNvPr id="54" name="Group 93"/>
            <p:cNvGrpSpPr>
              <a:grpSpLocks/>
            </p:cNvGrpSpPr>
            <p:nvPr/>
          </p:nvGrpSpPr>
          <p:grpSpPr bwMode="auto">
            <a:xfrm>
              <a:off x="2473" y="2208"/>
              <a:ext cx="1208" cy="432"/>
              <a:chOff x="2488" y="2208"/>
              <a:chExt cx="1208" cy="432"/>
            </a:xfrm>
          </p:grpSpPr>
          <p:sp>
            <p:nvSpPr>
              <p:cNvPr id="56" name="AutoShape 80"/>
              <p:cNvSpPr>
                <a:spLocks noChangeArrowheads="1"/>
              </p:cNvSpPr>
              <p:nvPr/>
            </p:nvSpPr>
            <p:spPr bwMode="auto">
              <a:xfrm>
                <a:off x="2488" y="220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H="1" flipV="1">
                <a:off x="2880" y="2352"/>
                <a:ext cx="816" cy="96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0000CC"/>
                  </a:solidFill>
                </a:rPr>
                <a:t>A</a:t>
              </a:r>
              <a:r>
                <a:rPr lang="en-GB" sz="2000">
                  <a:solidFill>
                    <a:srgbClr val="0000CC"/>
                  </a:solidFill>
                  <a:sym typeface="Symbol" pitchFamily="18" charset="2"/>
                </a:rPr>
                <a:t>D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3881688" y="3895599"/>
            <a:ext cx="2627312" cy="685800"/>
            <a:chOff x="2473" y="2444"/>
            <a:chExt cx="1655" cy="432"/>
          </a:xfrm>
        </p:grpSpPr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2473" y="2444"/>
              <a:ext cx="1224" cy="432"/>
              <a:chOff x="2472" y="2448"/>
              <a:chExt cx="1224" cy="432"/>
            </a:xfrm>
          </p:grpSpPr>
          <p:sp>
            <p:nvSpPr>
              <p:cNvPr id="61" name="AutoShape 81"/>
              <p:cNvSpPr>
                <a:spLocks noChangeArrowheads="1"/>
              </p:cNvSpPr>
              <p:nvPr/>
            </p:nvSpPr>
            <p:spPr bwMode="auto">
              <a:xfrm>
                <a:off x="2472" y="244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864" cy="48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800000"/>
                  </a:solidFill>
                </a:rPr>
                <a:t>A</a:t>
              </a:r>
              <a:r>
                <a:rPr lang="en-GB" sz="2000">
                  <a:solidFill>
                    <a:srgbClr val="800000"/>
                  </a:solidFill>
                  <a:sym typeface="Symbol" pitchFamily="18" charset="2"/>
                </a:rPr>
                <a:t>C</a:t>
              </a:r>
              <a:endParaRPr lang="en-GB" sz="24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4307137" y="3066131"/>
            <a:ext cx="2362200" cy="2073275"/>
            <a:chOff x="2736" y="1968"/>
            <a:chExt cx="1488" cy="1306"/>
          </a:xfrm>
        </p:grpSpPr>
        <p:grpSp>
          <p:nvGrpSpPr>
            <p:cNvPr id="64" name="Group 95"/>
            <p:cNvGrpSpPr>
              <a:grpSpLocks/>
            </p:cNvGrpSpPr>
            <p:nvPr/>
          </p:nvGrpSpPr>
          <p:grpSpPr bwMode="auto">
            <a:xfrm>
              <a:off x="2736" y="1968"/>
              <a:ext cx="960" cy="1152"/>
              <a:chOff x="2736" y="1968"/>
              <a:chExt cx="960" cy="1152"/>
            </a:xfrm>
          </p:grpSpPr>
          <p:sp>
            <p:nvSpPr>
              <p:cNvPr id="66" name="AutoShape 8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44" cy="96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 flipH="1" flipV="1">
                <a:off x="2880" y="2064"/>
                <a:ext cx="816" cy="105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3696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solidFill>
                    <a:srgbClr val="006600"/>
                  </a:solidFill>
                </a:rPr>
                <a:t>A</a:t>
              </a:r>
              <a:r>
                <a:rPr lang="en-GB" sz="2000" dirty="0">
                  <a:solidFill>
                    <a:srgbClr val="006600"/>
                  </a:solidFill>
                  <a:sym typeface="Symbol" pitchFamily="18" charset="2"/>
                </a:rPr>
                <a:t>B'</a:t>
              </a:r>
              <a:endParaRPr lang="en-GB" sz="2400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8" name="Group 100"/>
          <p:cNvGrpSpPr>
            <a:grpSpLocks/>
          </p:cNvGrpSpPr>
          <p:nvPr/>
        </p:nvGrpSpPr>
        <p:grpSpPr bwMode="auto">
          <a:xfrm>
            <a:off x="2935537" y="2924843"/>
            <a:ext cx="3733800" cy="1844675"/>
            <a:chOff x="1872" y="1872"/>
            <a:chExt cx="2352" cy="1162"/>
          </a:xfrm>
        </p:grpSpPr>
        <p:grpSp>
          <p:nvGrpSpPr>
            <p:cNvPr id="69" name="Group 96"/>
            <p:cNvGrpSpPr>
              <a:grpSpLocks/>
            </p:cNvGrpSpPr>
            <p:nvPr/>
          </p:nvGrpSpPr>
          <p:grpSpPr bwMode="auto">
            <a:xfrm>
              <a:off x="1872" y="1872"/>
              <a:ext cx="1056" cy="1070"/>
              <a:chOff x="1920" y="1920"/>
              <a:chExt cx="1056" cy="1070"/>
            </a:xfrm>
          </p:grpSpPr>
          <p:sp>
            <p:nvSpPr>
              <p:cNvPr id="72" name="Arc 45"/>
              <p:cNvSpPr>
                <a:spLocks/>
              </p:cNvSpPr>
              <p:nvPr/>
            </p:nvSpPr>
            <p:spPr bwMode="auto">
              <a:xfrm flipH="1">
                <a:off x="2688" y="2688"/>
                <a:ext cx="24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rc 46"/>
              <p:cNvSpPr>
                <a:spLocks/>
              </p:cNvSpPr>
              <p:nvPr/>
            </p:nvSpPr>
            <p:spPr bwMode="auto">
              <a:xfrm>
                <a:off x="1920" y="2688"/>
                <a:ext cx="28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rc 47"/>
              <p:cNvSpPr>
                <a:spLocks/>
              </p:cNvSpPr>
              <p:nvPr/>
            </p:nvSpPr>
            <p:spPr bwMode="auto">
              <a:xfrm flipH="1" flipV="1">
                <a:off x="2688" y="1920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rc 48"/>
              <p:cNvSpPr>
                <a:spLocks/>
              </p:cNvSpPr>
              <p:nvPr/>
            </p:nvSpPr>
            <p:spPr bwMode="auto">
              <a:xfrm flipV="1">
                <a:off x="1920" y="1920"/>
                <a:ext cx="296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2880" y="2880"/>
              <a:ext cx="81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90"/>
            <p:cNvSpPr txBox="1">
              <a:spLocks noChangeArrowheads="1"/>
            </p:cNvSpPr>
            <p:nvPr/>
          </p:nvSpPr>
          <p:spPr bwMode="auto">
            <a:xfrm>
              <a:off x="3696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B'</a:t>
              </a:r>
              <a:r>
                <a:rPr lang="en-GB" sz="2000">
                  <a:sym typeface="Symbol" pitchFamily="18" charset="2"/>
                </a:rPr>
                <a:t>D'</a:t>
              </a:r>
              <a:endParaRPr lang="en-GB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 +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C + B'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D'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X’s?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No, because all the 1’s (</a:t>
            </a:r>
            <a:r>
              <a:rPr lang="en-GB" sz="2000" dirty="0" err="1"/>
              <a:t>minterms</a:t>
            </a:r>
            <a:r>
              <a:rPr lang="en-GB" sz="2000" dirty="0"/>
              <a:t>) have been covered.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Answer:</a:t>
            </a:r>
            <a:r>
              <a:rPr lang="en-GB" sz="2400">
                <a:solidFill>
                  <a:schemeClr val="hlink"/>
                </a:solidFill>
              </a:rPr>
              <a:t> </a:t>
            </a:r>
            <a:r>
              <a:rPr lang="en-GB" sz="2400" b="1">
                <a:solidFill>
                  <a:srgbClr val="800000"/>
                </a:solidFill>
              </a:rPr>
              <a:t>F(A,B,C,D) = B'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D' + B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C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 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#2: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r>
              <a:rPr lang="en-GB" sz="2000" b="1" dirty="0">
                <a:solidFill>
                  <a:srgbClr val="800000"/>
                </a:solidFill>
              </a:rPr>
              <a:t>(A+B')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(A+D')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(B'+C+D)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152" y="2016"/>
              <a:chExt cx="1715" cy="1612"/>
            </a:xfrm>
          </p:grpSpPr>
          <p:grpSp>
            <p:nvGrpSpPr>
              <p:cNvPr id="61" name="Group 45"/>
              <p:cNvGrpSpPr>
                <a:grpSpLocks/>
              </p:cNvGrpSpPr>
              <p:nvPr/>
            </p:nvGrpSpPr>
            <p:grpSpPr bwMode="auto">
              <a:xfrm>
                <a:off x="1152" y="2016"/>
                <a:ext cx="1715" cy="1612"/>
                <a:chOff x="1392" y="2160"/>
                <a:chExt cx="1715" cy="1612"/>
              </a:xfrm>
            </p:grpSpPr>
            <p:sp>
              <p:nvSpPr>
                <p:cNvPr id="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8" y="2549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>
                  <a:off x="1828" y="2798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2085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6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256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7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50" y="3222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71" name="AutoShape 52"/>
                <p:cNvSpPr>
                  <a:spLocks/>
                </p:cNvSpPr>
                <p:nvPr/>
              </p:nvSpPr>
              <p:spPr bwMode="auto">
                <a:xfrm>
                  <a:off x="1611" y="3070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53"/>
                <p:cNvSpPr>
                  <a:spLocks/>
                </p:cNvSpPr>
                <p:nvPr/>
              </p:nvSpPr>
              <p:spPr bwMode="auto">
                <a:xfrm rot="5400000" flipV="1">
                  <a:off x="2563" y="2104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06" y="2160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>
                  <a:off x="2341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2597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2599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71" y="2391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79" name="AutoShape 59"/>
                <p:cNvSpPr>
                  <a:spLocks/>
                </p:cNvSpPr>
                <p:nvPr/>
              </p:nvSpPr>
              <p:spPr bwMode="auto">
                <a:xfrm rot="-5400000">
                  <a:off x="2296" y="3358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45" y="3623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0" y="2345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92" y="2395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5" y="2275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22" name="Line 64"/>
                <p:cNvSpPr>
                  <a:spLocks noChangeShapeType="1"/>
                </p:cNvSpPr>
                <p:nvPr/>
              </p:nvSpPr>
              <p:spPr bwMode="auto">
                <a:xfrm>
                  <a:off x="1828" y="304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65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66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64" y="307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64" y="3312"/>
                  <a:ext cx="257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7" name="Line 69"/>
                <p:cNvSpPr>
                  <a:spLocks noChangeShapeType="1"/>
                </p:cNvSpPr>
                <p:nvPr/>
              </p:nvSpPr>
              <p:spPr bwMode="auto">
                <a:xfrm>
                  <a:off x="1828" y="3544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AutoShape 70"/>
                <p:cNvSpPr>
                  <a:spLocks/>
                </p:cNvSpPr>
                <p:nvPr/>
              </p:nvSpPr>
              <p:spPr bwMode="auto">
                <a:xfrm flipH="1">
                  <a:off x="2888" y="2812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18" y="2966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52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62" name="AutoShape 75"/>
              <p:cNvSpPr>
                <a:spLocks noChangeArrowheads="1"/>
              </p:cNvSpPr>
              <p:nvPr/>
            </p:nvSpPr>
            <p:spPr bwMode="auto">
              <a:xfrm>
                <a:off x="1897" y="2447"/>
                <a:ext cx="432" cy="179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6"/>
              <p:cNvSpPr>
                <a:spLocks noChangeArrowheads="1"/>
              </p:cNvSpPr>
              <p:nvPr/>
            </p:nvSpPr>
            <p:spPr bwMode="auto">
              <a:xfrm rot="-5400000">
                <a:off x="1516" y="2787"/>
                <a:ext cx="928" cy="21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77"/>
              <p:cNvSpPr>
                <a:spLocks noChangeArrowheads="1"/>
              </p:cNvSpPr>
              <p:nvPr/>
            </p:nvSpPr>
            <p:spPr bwMode="auto">
              <a:xfrm rot="-5400000">
                <a:off x="1621" y="2690"/>
                <a:ext cx="432" cy="45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#3: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F'(A,B,C,D) =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m(4,5,6,9,11,12,13,14)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' =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Using DeMorgan’s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= (B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   = </a:t>
            </a:r>
            <a:r>
              <a:rPr lang="en-GB" sz="2000" b="1">
                <a:solidFill>
                  <a:srgbClr val="800000"/>
                </a:solidFill>
              </a:rPr>
              <a:t>(B'+C)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(B'+D)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(B+D')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56" name="AutoShape 41"/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43"/>
            <p:cNvSpPr>
              <a:spLocks/>
            </p:cNvSpPr>
            <p:nvPr/>
          </p:nvSpPr>
          <p:spPr bwMode="auto">
            <a:xfrm rot="5400000" flipH="1">
              <a:off x="2705100" y="51435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44"/>
            <p:cNvSpPr>
              <a:spLocks/>
            </p:cNvSpPr>
            <p:nvPr/>
          </p:nvSpPr>
          <p:spPr bwMode="auto">
            <a:xfrm rot="16200000" flipH="1" flipV="1">
              <a:off x="2705100" y="39243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6" name="AutoShape 78"/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5.8, </a:t>
            </a:r>
            <a:r>
              <a:rPr lang="en-US" sz="2400" dirty="0" err="1"/>
              <a:t>pg</a:t>
            </a:r>
            <a:r>
              <a:rPr lang="en-US" sz="2400" dirty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Quine-</a:t>
            </a:r>
            <a:r>
              <a:rPr lang="en-US" sz="2800" dirty="0" err="1">
                <a:solidFill>
                  <a:srgbClr val="800000"/>
                </a:solidFill>
              </a:rPr>
              <a:t>McCluskey</a:t>
            </a:r>
            <a:endParaRPr lang="en-US" sz="2800" dirty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5.10, </a:t>
            </a:r>
            <a:r>
              <a:rPr lang="en-US" sz="2400" dirty="0" err="1"/>
              <a:t>pg</a:t>
            </a:r>
            <a:r>
              <a:rPr lang="en-US" sz="2400" dirty="0"/>
              <a:t> 103 – 105.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the simplified SOP 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		(absorption 1)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 		(distributivity)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dirty="0">
                <a:sym typeface="Symbol" pitchFamily="18" charset="2"/>
              </a:rPr>
              <a:t>  		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		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	(absorption 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13 to 3.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22783" y="2160104"/>
            <a:ext cx="84813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894" y="2180252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56313" y="2180252"/>
            <a:ext cx="3882887" cy="1200329"/>
            <a:chOff x="4956313" y="2180252"/>
            <a:chExt cx="388288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877878" y="2180252"/>
              <a:ext cx="19613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  <a:p>
              <a:r>
                <a:rPr lang="en-SG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Half adder</a:t>
            </a:r>
            <a:r>
              <a:rPr lang="en-US" dirty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800000"/>
                </a:solidFill>
              </a:rPr>
              <a:t>black-box representation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truth table</a:t>
            </a:r>
            <a:r>
              <a:rPr lang="en-US" dirty="0"/>
              <a:t> for half adder are shown below.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canonical form (sum-of-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</a:t>
            </a:r>
            <a:r>
              <a:rPr lang="en-US" sz="2200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 = X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Unweighted</a:t>
            </a:r>
            <a:r>
              <a:rPr lang="en-US" dirty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a </a:t>
            </a:r>
            <a:r>
              <a:rPr lang="en-US" dirty="0">
                <a:solidFill>
                  <a:srgbClr val="800000"/>
                </a:solidFill>
              </a:rPr>
              <a:t>single bit change</a:t>
            </a:r>
            <a:r>
              <a:rPr lang="en-US" dirty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restricted to decimal digits: </a:t>
            </a:r>
            <a:r>
              <a:rPr lang="en-US" i="1" dirty="0"/>
              <a:t>n</a:t>
            </a:r>
            <a:r>
              <a:rPr lang="en-US" dirty="0"/>
              <a:t> bits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i="1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values.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Named after Frank </a:t>
            </a:r>
            <a:r>
              <a:rPr lang="en-SG" dirty="0" err="1"/>
              <a:t>Gray</a:t>
            </a:r>
            <a:r>
              <a:rPr lang="en-SG" dirty="0"/>
              <a:t>; also called </a:t>
            </a:r>
            <a:r>
              <a:rPr lang="en-SG" dirty="0">
                <a:solidFill>
                  <a:srgbClr val="0000FF"/>
                </a:solidFill>
              </a:rPr>
              <a:t>reflected binary code</a:t>
            </a:r>
            <a:r>
              <a:rPr lang="en-SG" dirty="0"/>
              <a:t>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Document" r:id="rId4" imgW="6043320" imgH="2649600" progId="Word.Document.8">
                  <p:embed/>
                </p:oleObj>
              </mc:Choice>
              <mc:Fallback>
                <p:oleObj name="Document" r:id="rId4" imgW="6043320" imgH="2649600" progId="Word.Document.8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18247</TotalTime>
  <Words>7210</Words>
  <Application>Microsoft Office PowerPoint</Application>
  <PresentationFormat>On-screen Show (4:3)</PresentationFormat>
  <Paragraphs>2087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ZapfDingbats</vt:lpstr>
      <vt:lpstr>Clarity</vt:lpstr>
      <vt:lpstr>Document</vt:lpstr>
      <vt:lpstr>http://www.comp.nus.edu.sg/~cs2100/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1658</cp:revision>
  <cp:lastPrinted>2017-06-30T03:15:07Z</cp:lastPrinted>
  <dcterms:created xsi:type="dcterms:W3CDTF">1998-09-05T15:03:32Z</dcterms:created>
  <dcterms:modified xsi:type="dcterms:W3CDTF">2021-09-28T14:36:45Z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