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622" r:id="rId3"/>
    <p:sldId id="468" r:id="rId4"/>
    <p:sldId id="601" r:id="rId5"/>
    <p:sldId id="525" r:id="rId6"/>
    <p:sldId id="557" r:id="rId7"/>
    <p:sldId id="558" r:id="rId8"/>
    <p:sldId id="577" r:id="rId9"/>
    <p:sldId id="578" r:id="rId10"/>
    <p:sldId id="559" r:id="rId11"/>
    <p:sldId id="579" r:id="rId12"/>
    <p:sldId id="618" r:id="rId13"/>
    <p:sldId id="581" r:id="rId14"/>
    <p:sldId id="582" r:id="rId15"/>
    <p:sldId id="583" r:id="rId16"/>
    <p:sldId id="584" r:id="rId17"/>
    <p:sldId id="621" r:id="rId18"/>
    <p:sldId id="572" r:id="rId19"/>
    <p:sldId id="585" r:id="rId20"/>
    <p:sldId id="586" r:id="rId21"/>
    <p:sldId id="587" r:id="rId22"/>
    <p:sldId id="588" r:id="rId23"/>
    <p:sldId id="589" r:id="rId24"/>
    <p:sldId id="308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7" autoAdjust="0"/>
    <p:restoredTop sz="91475" autoAdjust="0"/>
  </p:normalViewPr>
  <p:slideViewPr>
    <p:cSldViewPr snapToGrid="0">
      <p:cViewPr varScale="1">
        <p:scale>
          <a:sx n="184" d="100"/>
          <a:sy n="184" d="100"/>
        </p:scale>
        <p:origin x="2544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39B1-DEE8-4A45-A385-F29C53872361}" type="pres">
      <dgm:prSet presAssocID="{58AB6B1C-C21F-4364-ACA8-705E866302CC}" presName="sibTrans" presStyleLbl="node1" presStyleIdx="0" presStyleCnt="3"/>
      <dgm:spPr/>
      <dgm:t>
        <a:bodyPr/>
        <a:lstStyle/>
        <a:p>
          <a:endParaRPr lang="en-US"/>
        </a:p>
      </dgm:t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A5407C-2ABA-4D53-A6E4-65C1E42F44ED}" type="pres">
      <dgm:prSet presAssocID="{F6C2D785-60EF-4587-AFCF-1F8354AF04F3}" presName="sibTrans" presStyleLbl="node1" presStyleIdx="1" presStyleCnt="3"/>
      <dgm:spPr/>
      <dgm:t>
        <a:bodyPr/>
        <a:lstStyle/>
        <a:p>
          <a:endParaRPr lang="en-US"/>
        </a:p>
      </dgm:t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F257E-0E6F-48A7-B73F-3BF9D7D3B8C9}" type="pres">
      <dgm:prSet presAssocID="{410C827A-8B8F-4BD2-9371-0AF8EB9697F0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08-Aug-24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cs2100/2_resources/lectur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#2a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A3D9C94-3EC4-48E2-8B4D-7F8B65E9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2" y="488192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0F62921C-C08C-4C38-879F-F7E2538E5BAD}"/>
              </a:ext>
            </a:extLst>
          </p:cNvPr>
          <p:cNvGrpSpPr>
            <a:grpSpLocks/>
          </p:cNvGrpSpPr>
          <p:nvPr/>
        </p:nvGrpSpPr>
        <p:grpSpPr bwMode="auto">
          <a:xfrm>
            <a:off x="555457" y="1739128"/>
            <a:ext cx="2555875" cy="3071812"/>
            <a:chOff x="3346882" y="2379216"/>
            <a:chExt cx="2556769" cy="3071674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5FD6CC0-0DA3-4638-A2BE-2211785D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52C08B-939C-4A94-A6C2-ADD536F9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F17AA715-A200-43C6-AB70-C3B2227A6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CDCE00-B352-4236-AE49-C6C9E81EFB70}"/>
                  </a:ext>
                </a:extLst>
              </p:cNvPr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F47896-302A-4E77-A6DD-53F165C15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of </a:t>
                </a:r>
                <a:r>
                  <a:rPr lang="en-US" sz="1200" b="1" dirty="0" err="1"/>
                  <a:t>MileToKm.c</a:t>
                </a:r>
                <a:endParaRPr lang="en-SG" sz="1200" b="1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7A7B83-9276-44EE-B3CD-78508650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74" name="Group 20">
              <a:extLst>
                <a:ext uri="{FF2B5EF4-FFF2-40B4-BE49-F238E27FC236}">
                  <a16:creationId xmlns:a16="http://schemas.microsoft.com/office/drawing/2014/main" id="{7DB589ED-AE71-479D-9FE6-547A4A05B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EE1063-E776-4260-A9A8-57A519E1F406}"/>
                  </a:ext>
                </a:extLst>
              </p:cNvPr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B53FA3-D89E-4CA8-A5DA-E4A9D2C9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75" name="Group 21">
              <a:extLst>
                <a:ext uri="{FF2B5EF4-FFF2-40B4-BE49-F238E27FC236}">
                  <a16:creationId xmlns:a16="http://schemas.microsoft.com/office/drawing/2014/main" id="{01B418DE-BD30-4967-9904-6BDF430D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6B574-A18B-4A73-9BF8-C9FE5C0AAB11}"/>
                  </a:ext>
                </a:extLst>
              </p:cNvPr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D46490-75E8-4CD5-B650-B48E59839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087C8-A0AA-45BF-82FB-B869B95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83" name="Group 50">
            <a:extLst>
              <a:ext uri="{FF2B5EF4-FFF2-40B4-BE49-F238E27FC236}">
                <a16:creationId xmlns:a16="http://schemas.microsoft.com/office/drawing/2014/main" id="{591DFD59-6214-482C-A676-088D02AB529C}"/>
              </a:ext>
            </a:extLst>
          </p:cNvPr>
          <p:cNvGrpSpPr>
            <a:grpSpLocks/>
          </p:cNvGrpSpPr>
          <p:nvPr/>
        </p:nvGrpSpPr>
        <p:grpSpPr bwMode="auto">
          <a:xfrm>
            <a:off x="3263732" y="1739128"/>
            <a:ext cx="2867025" cy="4165600"/>
            <a:chOff x="3276538" y="1242874"/>
            <a:chExt cx="2867025" cy="4166239"/>
          </a:xfrm>
        </p:grpSpPr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74B823F3-3FB6-4C4F-A149-8B5133F9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85" name="Group 22">
              <a:extLst>
                <a:ext uri="{FF2B5EF4-FFF2-40B4-BE49-F238E27FC236}">
                  <a16:creationId xmlns:a16="http://schemas.microsoft.com/office/drawing/2014/main" id="{04C19929-A3B6-45E4-9211-C0EE1323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86" name="Rectangle 23">
                <a:extLst>
                  <a:ext uri="{FF2B5EF4-FFF2-40B4-BE49-F238E27FC236}">
                    <a16:creationId xmlns:a16="http://schemas.microsoft.com/office/drawing/2014/main" id="{7F4B241C-93AA-47AB-AA7B-D38A364F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87" name="TextBox 24">
                <a:extLst>
                  <a:ext uri="{FF2B5EF4-FFF2-40B4-BE49-F238E27FC236}">
                    <a16:creationId xmlns:a16="http://schemas.microsoft.com/office/drawing/2014/main" id="{61923BED-85AE-419E-8F3E-91A3DAC5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88" name="Group 19">
                <a:extLst>
                  <a:ext uri="{FF2B5EF4-FFF2-40B4-BE49-F238E27FC236}">
                    <a16:creationId xmlns:a16="http://schemas.microsoft.com/office/drawing/2014/main" id="{032341C8-6EC8-4B25-BD8B-4F2F6CE7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711B644-75E8-4E32-8E0C-40C2B7080923}"/>
                    </a:ext>
                  </a:extLst>
                </p:cNvPr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8" name="TextBox 35">
                  <a:extLst>
                    <a:ext uri="{FF2B5EF4-FFF2-40B4-BE49-F238E27FC236}">
                      <a16:creationId xmlns:a16="http://schemas.microsoft.com/office/drawing/2014/main" id="{75CD44C1-0C72-41C0-B8D8-2B5C096B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A155A6F6-A55F-482A-AD48-8AC5A685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90F71201-26C8-4715-B842-727FF123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43CC433-093F-45F5-840A-AAF2E90026B2}"/>
                    </a:ext>
                  </a:extLst>
                </p:cNvPr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05B59CD9-BE39-4D7F-8051-1B22CCFEFA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0CB779A8-57C8-4449-AF10-DF158F309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DB0EA04-A581-46EE-B252-5B51DDF29B38}"/>
                    </a:ext>
                  </a:extLst>
                </p:cNvPr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4" name="TextBox 31">
                  <a:extLst>
                    <a:ext uri="{FF2B5EF4-FFF2-40B4-BE49-F238E27FC236}">
                      <a16:creationId xmlns:a16="http://schemas.microsoft.com/office/drawing/2014/main" id="{E82AF6F4-B240-4E79-BDD5-4DA6387A3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F2730C59-029D-4754-AE14-088AF9D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99" name="Group 51">
            <a:extLst>
              <a:ext uri="{FF2B5EF4-FFF2-40B4-BE49-F238E27FC236}">
                <a16:creationId xmlns:a16="http://schemas.microsoft.com/office/drawing/2014/main" id="{06705457-D804-4175-A46A-F381B9BD6792}"/>
              </a:ext>
            </a:extLst>
          </p:cNvPr>
          <p:cNvGrpSpPr>
            <a:grpSpLocks/>
          </p:cNvGrpSpPr>
          <p:nvPr/>
        </p:nvGrpSpPr>
        <p:grpSpPr bwMode="auto">
          <a:xfrm>
            <a:off x="6067257" y="1739128"/>
            <a:ext cx="3063875" cy="4135437"/>
            <a:chOff x="6079370" y="1242874"/>
            <a:chExt cx="3064630" cy="4135461"/>
          </a:xfrm>
        </p:grpSpPr>
        <p:sp>
          <p:nvSpPr>
            <p:cNvPr id="100" name="TextBox 10">
              <a:extLst>
                <a:ext uri="{FF2B5EF4-FFF2-40B4-BE49-F238E27FC236}">
                  <a16:creationId xmlns:a16="http://schemas.microsoft.com/office/drawing/2014/main" id="{517F32A5-FDD9-4C10-BBDD-76BDB6A0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101" name="Group 36">
              <a:extLst>
                <a:ext uri="{FF2B5EF4-FFF2-40B4-BE49-F238E27FC236}">
                  <a16:creationId xmlns:a16="http://schemas.microsoft.com/office/drawing/2014/main" id="{C50D5852-F59D-4FC4-BBDD-8F7F2244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02" name="Rectangle 37">
                <a:extLst>
                  <a:ext uri="{FF2B5EF4-FFF2-40B4-BE49-F238E27FC236}">
                    <a16:creationId xmlns:a16="http://schemas.microsoft.com/office/drawing/2014/main" id="{E5492893-94AE-4C46-97C0-9E71C4E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TextBox 38">
                <a:extLst>
                  <a:ext uri="{FF2B5EF4-FFF2-40B4-BE49-F238E27FC236}">
                    <a16:creationId xmlns:a16="http://schemas.microsoft.com/office/drawing/2014/main" id="{1564D242-DD33-4BBC-93A0-A4A7E913B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104" name="Group 19">
                <a:extLst>
                  <a:ext uri="{FF2B5EF4-FFF2-40B4-BE49-F238E27FC236}">
                    <a16:creationId xmlns:a16="http://schemas.microsoft.com/office/drawing/2014/main" id="{D4370886-639D-40E7-8AFE-F9B937036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D3C6447-4A5D-48BE-BEA1-9BF77C7E9E8C}"/>
                    </a:ext>
                  </a:extLst>
                </p:cNvPr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4" name="TextBox 49">
                  <a:extLst>
                    <a:ext uri="{FF2B5EF4-FFF2-40B4-BE49-F238E27FC236}">
                      <a16:creationId xmlns:a16="http://schemas.microsoft.com/office/drawing/2014/main" id="{BA1CBF22-DCB9-4687-9603-9EE88A69A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105" name="Rectangle 40">
                <a:extLst>
                  <a:ext uri="{FF2B5EF4-FFF2-40B4-BE49-F238E27FC236}">
                    <a16:creationId xmlns:a16="http://schemas.microsoft.com/office/drawing/2014/main" id="{026A5BAB-14E6-4245-81A9-5712EC0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157D5039-443F-4806-9072-F32DB59CD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A44DEDC-A94F-40F0-B8B0-DF095C3F9133}"/>
                    </a:ext>
                  </a:extLst>
                </p:cNvPr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2" name="TextBox 47">
                  <a:extLst>
                    <a:ext uri="{FF2B5EF4-FFF2-40B4-BE49-F238E27FC236}">
                      <a16:creationId xmlns:a16="http://schemas.microsoft.com/office/drawing/2014/main" id="{A525C7B3-4629-4AE4-ABA1-70EB069E46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BC825E85-B2ED-451E-A210-DB86A20ED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4FB7CBD-C6ED-436F-89D8-3CB7BFD72772}"/>
                    </a:ext>
                  </a:extLst>
                </p:cNvPr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0" name="TextBox 45">
                  <a:extLst>
                    <a:ext uri="{FF2B5EF4-FFF2-40B4-BE49-F238E27FC236}">
                      <a16:creationId xmlns:a16="http://schemas.microsoft.com/office/drawing/2014/main" id="{DD27B922-8793-4056-A0DB-93A12BBA7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108" name="Rectangle 43">
                <a:extLst>
                  <a:ext uri="{FF2B5EF4-FFF2-40B4-BE49-F238E27FC236}">
                    <a16:creationId xmlns:a16="http://schemas.microsoft.com/office/drawing/2014/main" id="{E8E5BBB3-0410-4FBA-8847-E1E72379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7559B-0EE3-4F41-BC0E-998DFFC753BB}"/>
              </a:ext>
            </a:extLst>
          </p:cNvPr>
          <p:cNvSpPr txBox="1"/>
          <p:nvPr/>
        </p:nvSpPr>
        <p:spPr>
          <a:xfrm>
            <a:off x="561898" y="5316311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u="sng" dirty="0">
                <a:solidFill>
                  <a:srgbClr val="C00000"/>
                </a:solidFill>
              </a:rPr>
              <a:t>Very</a:t>
            </a:r>
            <a:r>
              <a:rPr lang="en-US" b="1" dirty="0">
                <a:solidFill>
                  <a:srgbClr val="C00000"/>
                </a:solidFill>
              </a:rPr>
              <a:t> common mistake.)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06E800-EFA2-4D51-8879-A01C12A4ABA0}"/>
              </a:ext>
            </a:extLst>
          </p:cNvPr>
          <p:cNvSpPr/>
          <p:nvPr/>
        </p:nvSpPr>
        <p:spPr bwMode="auto">
          <a:xfrm>
            <a:off x="4194324" y="3385232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44F94E-E0CD-413A-8B57-C08EDE02C94E}"/>
              </a:ext>
            </a:extLst>
          </p:cNvPr>
          <p:cNvSpPr/>
          <p:nvPr/>
        </p:nvSpPr>
        <p:spPr bwMode="auto">
          <a:xfrm>
            <a:off x="7102035" y="4227739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D90778-CE1E-46A6-9089-D62CA7287CE6}"/>
              </a:ext>
            </a:extLst>
          </p:cNvPr>
          <p:cNvCxnSpPr/>
          <p:nvPr/>
        </p:nvCxnSpPr>
        <p:spPr bwMode="auto">
          <a:xfrm>
            <a:off x="3234424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05EEE3-1376-47C4-B20D-2811C8126653}"/>
              </a:ext>
            </a:extLst>
          </p:cNvPr>
          <p:cNvCxnSpPr/>
          <p:nvPr/>
        </p:nvCxnSpPr>
        <p:spPr bwMode="auto">
          <a:xfrm>
            <a:off x="6083132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555457" y="1202769"/>
            <a:ext cx="5747086" cy="461665"/>
          </a:xfrm>
          <a:prstGeom prst="rect">
            <a:avLst/>
          </a:prstGeom>
          <a:solidFill>
            <a:srgbClr val="E2FFC5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What happens in the computer memory?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8C8BD2-F5A6-4412-80EA-33D778ED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69" y="3588670"/>
            <a:ext cx="3850145" cy="2365089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60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John von Neumann (1903 – 1957)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von Neumann architecture* </a:t>
            </a:r>
            <a:r>
              <a:rPr lang="en-SG" sz="2800" dirty="0"/>
              <a:t>describes a computer consisting of: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Central Processing Unit (CPU)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Registers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 control unit containing an instruction register and program counter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An arithmetic/logic unit (ALU)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Memory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Stores </a:t>
            </a:r>
            <a:r>
              <a:rPr lang="en-SG" sz="2000" u="sng" dirty="0"/>
              <a:t>both</a:t>
            </a:r>
            <a:r>
              <a:rPr lang="en-SG" sz="2000" dirty="0"/>
              <a:t> program and data in random-access memory (RAM)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I/O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06E02-26EB-4ACE-81D2-12F042E8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1" y="1345343"/>
            <a:ext cx="1251668" cy="163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EF9DD-84FE-4DA2-A06A-ED48D67FD7C2}"/>
              </a:ext>
            </a:extLst>
          </p:cNvPr>
          <p:cNvSpPr txBox="1"/>
          <p:nvPr/>
        </p:nvSpPr>
        <p:spPr>
          <a:xfrm>
            <a:off x="2672863" y="6360074"/>
            <a:ext cx="63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(* Also called </a:t>
            </a:r>
            <a:r>
              <a:rPr lang="en-SG" sz="1600" i="1" dirty="0"/>
              <a:t>Princeton architecture</a:t>
            </a:r>
            <a:r>
              <a:rPr lang="en-SG" sz="1600" dirty="0"/>
              <a:t>, or </a:t>
            </a:r>
            <a:r>
              <a:rPr lang="en-SG" sz="1600" i="1" dirty="0"/>
              <a:t>stored-program architecture</a:t>
            </a:r>
            <a:r>
              <a:rPr lang="en-SG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used in a program are stored in </a:t>
            </a:r>
            <a:r>
              <a:rPr lang="en-US" sz="2400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Every variable is identified by a 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(identifier), has a </a:t>
            </a:r>
            <a:r>
              <a:rPr lang="en-US" sz="2400" dirty="0">
                <a:solidFill>
                  <a:srgbClr val="C00000"/>
                </a:solidFill>
              </a:rPr>
              <a:t>data type</a:t>
            </a:r>
            <a:r>
              <a:rPr lang="en-US" sz="2400" dirty="0"/>
              <a:t>, and contains a </a:t>
            </a:r>
            <a:r>
              <a:rPr lang="en-US" sz="2400" dirty="0">
                <a:solidFill>
                  <a:srgbClr val="C00000"/>
                </a:solidFill>
              </a:rPr>
              <a:t>value </a:t>
            </a:r>
            <a:r>
              <a:rPr lang="en-US" sz="2400" dirty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7030A0"/>
                </a:solidFill>
              </a:rPr>
              <a:t>(Each variable actually has an </a:t>
            </a:r>
            <a:r>
              <a:rPr lang="en-SG" sz="2400" dirty="0">
                <a:solidFill>
                  <a:srgbClr val="C00000"/>
                </a:solidFill>
              </a:rPr>
              <a:t>address</a:t>
            </a:r>
            <a:r>
              <a:rPr lang="en-SG" sz="2400" dirty="0">
                <a:solidFill>
                  <a:srgbClr val="7030A0"/>
                </a:solidFill>
              </a:rPr>
              <a:t> too, but for the moment we will skip this until we discuss pointers.)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variable is </a:t>
            </a:r>
            <a:r>
              <a:rPr lang="en-US" sz="2000" u="sng" dirty="0"/>
              <a:t>declared</a:t>
            </a:r>
            <a:r>
              <a:rPr lang="en-US" sz="2000" dirty="0"/>
              <a:t>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‘count’ of type ‘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‘count’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Without initialization, the variable contains an </a:t>
            </a:r>
            <a:r>
              <a:rPr lang="en-US" sz="2400" dirty="0">
                <a:solidFill>
                  <a:srgbClr val="C00000"/>
                </a:solidFill>
              </a:rPr>
              <a:t>unknown value</a:t>
            </a:r>
            <a:r>
              <a:rPr lang="en-US" sz="2800" dirty="0"/>
              <a:t> </a:t>
            </a:r>
            <a:r>
              <a:rPr lang="en-US" sz="2000" dirty="0"/>
              <a:t>(Cannot assume that it is zero!)</a:t>
            </a:r>
          </a:p>
        </p:txBody>
      </p:sp>
      <p:sp>
        <p:nvSpPr>
          <p:cNvPr id="1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7627300" y="3841756"/>
            <a:ext cx="1472895" cy="1387290"/>
          </a:xfrm>
          <a:prstGeom prst="borderCallout2">
            <a:avLst>
              <a:gd name="adj1" fmla="val 18750"/>
              <a:gd name="adj2" fmla="val 129"/>
              <a:gd name="adj3" fmla="val 2460"/>
              <a:gd name="adj4" fmla="val -37210"/>
              <a:gd name="adj5" fmla="val 2067"/>
              <a:gd name="adj6" fmla="val -1702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Declaration via assignment in function/global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D9433-5D0C-4BD7-9967-37254615DEAA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C956A-C241-4582-80CC-92AB148A16CA}"/>
              </a:ext>
            </a:extLst>
          </p:cNvPr>
          <p:cNvSpPr/>
          <p:nvPr/>
        </p:nvSpPr>
        <p:spPr>
          <a:xfrm>
            <a:off x="5955957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EE7704-437C-45CF-A21E-A2B91C5914AB}"/>
              </a:ext>
            </a:extLst>
          </p:cNvPr>
          <p:cNvSpPr/>
          <p:nvPr/>
        </p:nvSpPr>
        <p:spPr>
          <a:xfrm>
            <a:off x="7039499" y="777307"/>
            <a:ext cx="658760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1C7DF08-91BF-4914-BD88-785355E4C664}"/>
              </a:ext>
            </a:extLst>
          </p:cNvPr>
          <p:cNvSpPr/>
          <p:nvPr/>
        </p:nvSpPr>
        <p:spPr>
          <a:xfrm>
            <a:off x="7627300" y="362566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896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Variables: Mistakes in Initialization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No initialization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D45-4AEA-49E7-B821-A555A6ACA874}"/>
              </a:ext>
            </a:extLst>
          </p:cNvPr>
          <p:cNvGrpSpPr/>
          <p:nvPr/>
        </p:nvGrpSpPr>
        <p:grpSpPr>
          <a:xfrm>
            <a:off x="3901965" y="1217790"/>
            <a:ext cx="3908366" cy="1651386"/>
            <a:chOff x="1616201" y="3234188"/>
            <a:chExt cx="3908366" cy="1651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86E70-DC04-4D6B-BE92-E75246A77586}"/>
                </a:ext>
              </a:extLst>
            </p:cNvPr>
            <p:cNvSpPr txBox="1"/>
            <p:nvPr/>
          </p:nvSpPr>
          <p:spPr>
            <a:xfrm>
              <a:off x="1616201" y="3408246"/>
              <a:ext cx="3582032" cy="14773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count = count + 12;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9D800-A0A8-4E41-B5FD-1C001046C22B}"/>
                </a:ext>
              </a:extLst>
            </p:cNvPr>
            <p:cNvSpPr txBox="1"/>
            <p:nvPr/>
          </p:nvSpPr>
          <p:spPr>
            <a:xfrm>
              <a:off x="3961033" y="3234188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InitVariable.c</a:t>
              </a:r>
              <a:endParaRPr lang="en-SG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375529-9ABC-4735-B26B-B8A27F3F13E6}"/>
              </a:ext>
            </a:extLst>
          </p:cNvPr>
          <p:cNvSpPr txBox="1"/>
          <p:nvPr/>
        </p:nvSpPr>
        <p:spPr>
          <a:xfrm>
            <a:off x="778795" y="3001954"/>
            <a:ext cx="72679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'main':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InitVariable.c:3:8: warning: 'count' is used uninitialized in this function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count + 12;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C76B-34DE-4134-8772-B50CDB505D9F}"/>
              </a:ext>
            </a:extLst>
          </p:cNvPr>
          <p:cNvSpPr txBox="1"/>
          <p:nvPr/>
        </p:nvSpPr>
        <p:spPr>
          <a:xfrm>
            <a:off x="357336" y="5073724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Redundant initialization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9CDF8-688C-42ED-B161-515A77E69569}"/>
              </a:ext>
            </a:extLst>
          </p:cNvPr>
          <p:cNvSpPr txBox="1"/>
          <p:nvPr/>
        </p:nvSpPr>
        <p:spPr>
          <a:xfrm>
            <a:off x="1032642" y="5668167"/>
            <a:ext cx="263731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3EA29-7036-4D66-8B8F-5C0798E2CE14}"/>
              </a:ext>
            </a:extLst>
          </p:cNvPr>
          <p:cNvSpPr txBox="1"/>
          <p:nvPr/>
        </p:nvSpPr>
        <p:spPr>
          <a:xfrm>
            <a:off x="4167742" y="5640274"/>
            <a:ext cx="371586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&amp;count);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96" y="1936179"/>
            <a:ext cx="2206540" cy="1440866"/>
            <a:chOff x="724596" y="1936179"/>
            <a:chExt cx="2206540" cy="14408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B91490-48D1-4189-9C5E-2722F91704DA}"/>
                </a:ext>
              </a:extLst>
            </p:cNvPr>
            <p:cNvGrpSpPr/>
            <p:nvPr/>
          </p:nvGrpSpPr>
          <p:grpSpPr>
            <a:xfrm>
              <a:off x="724596" y="1936179"/>
              <a:ext cx="2206540" cy="1065775"/>
              <a:chOff x="724596" y="1936179"/>
              <a:chExt cx="2206540" cy="1065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8A444-68D7-4D95-9645-B2A8A7E3B9E8}"/>
                  </a:ext>
                </a:extLst>
              </p:cNvPr>
              <p:cNvSpPr txBox="1"/>
              <p:nvPr/>
            </p:nvSpPr>
            <p:spPr>
              <a:xfrm>
                <a:off x="724596" y="1936179"/>
                <a:ext cx="22065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-Wall </a:t>
                </a:r>
                <a:r>
                  <a:rPr lang="en-SG" sz="2000" dirty="0"/>
                  <a:t>option turns on all warnings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B2DFD4-5676-4B0A-8CDA-F07C4FA2D1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827866" y="2644065"/>
                <a:ext cx="77134" cy="35788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1714500" y="2958624"/>
              <a:ext cx="935182" cy="418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llout: Bent Line 2">
            <a:extLst>
              <a:ext uri="{FF2B5EF4-FFF2-40B4-BE49-F238E27FC236}">
                <a16:creationId xmlns:a16="http://schemas.microsoft.com/office/drawing/2014/main" id="{73D8916A-0852-4837-A4E8-3E182F341093}"/>
              </a:ext>
            </a:extLst>
          </p:cNvPr>
          <p:cNvSpPr/>
          <p:nvPr/>
        </p:nvSpPr>
        <p:spPr>
          <a:xfrm>
            <a:off x="7627300" y="1936179"/>
            <a:ext cx="1472895" cy="932997"/>
          </a:xfrm>
          <a:prstGeom prst="borderCallout2">
            <a:avLst>
              <a:gd name="adj1" fmla="val -195"/>
              <a:gd name="adj2" fmla="val 86003"/>
              <a:gd name="adj3" fmla="val -60535"/>
              <a:gd name="adj4" fmla="val 66880"/>
              <a:gd name="adj5" fmla="val -58965"/>
              <a:gd name="adj6" fmla="val 130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Cannot declare without initialization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5E984EE3-B0E1-40D4-A731-768A2AE82C04}"/>
              </a:ext>
            </a:extLst>
          </p:cNvPr>
          <p:cNvSpPr/>
          <p:nvPr/>
        </p:nvSpPr>
        <p:spPr>
          <a:xfrm>
            <a:off x="7627300" y="172008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 animBg="1"/>
      <p:bldP spid="20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09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3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6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6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6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7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28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7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28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7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28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1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9474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1293B-8CC1-467E-A2D8-340C283D96C7}"/>
              </a:ext>
            </a:extLst>
          </p:cNvPr>
          <p:cNvGrpSpPr/>
          <p:nvPr/>
        </p:nvGrpSpPr>
        <p:grpSpPr>
          <a:xfrm>
            <a:off x="650240" y="1086649"/>
            <a:ext cx="8036560" cy="3231654"/>
            <a:chOff x="457200" y="1289849"/>
            <a:chExt cx="8036560" cy="3231654"/>
          </a:xfrm>
          <a:solidFill>
            <a:srgbClr val="FFFFCC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9A409-3AB5-4FE7-9E18-6626F12EAC4A}"/>
                </a:ext>
              </a:extLst>
            </p:cNvPr>
            <p:cNvSpPr txBox="1"/>
            <p:nvPr/>
          </p:nvSpPr>
          <p:spPr>
            <a:xfrm>
              <a:off x="457200" y="1474515"/>
              <a:ext cx="8036560" cy="3046988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program checks the memory size 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of each of the basic data types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'float'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'double'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'char'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D246B7-629A-4965-9D90-054CE53C71D4}"/>
                </a:ext>
              </a:extLst>
            </p:cNvPr>
            <p:cNvSpPr txBox="1"/>
            <p:nvPr/>
          </p:nvSpPr>
          <p:spPr>
            <a:xfrm>
              <a:off x="6741980" y="1289849"/>
              <a:ext cx="160364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DataTypes.c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50240" y="4482107"/>
            <a:ext cx="535514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</a:t>
            </a:r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'float'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'double' (in bytes): 8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'char' (in bytes):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4538973"/>
            <a:ext cx="5109660" cy="1817590"/>
            <a:chOff x="3429000" y="4538973"/>
            <a:chExt cx="5109660" cy="1817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7E4574-2CAF-4AE5-9AE1-E2A298BA63F8}"/>
                </a:ext>
              </a:extLst>
            </p:cNvPr>
            <p:cNvGrpSpPr/>
            <p:nvPr/>
          </p:nvGrpSpPr>
          <p:grpSpPr>
            <a:xfrm>
              <a:off x="3875809" y="4810991"/>
              <a:ext cx="4662851" cy="1545572"/>
              <a:chOff x="-1599635" y="1608870"/>
              <a:chExt cx="4662851" cy="154557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14B67-B612-45D0-AB9E-F414B654B04E}"/>
                  </a:ext>
                </a:extLst>
              </p:cNvPr>
              <p:cNvSpPr txBox="1"/>
              <p:nvPr/>
            </p:nvSpPr>
            <p:spPr>
              <a:xfrm>
                <a:off x="856676" y="1831003"/>
                <a:ext cx="22065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-o </a:t>
                </a:r>
                <a:r>
                  <a:rPr lang="en-SG" sz="2000" dirty="0"/>
                  <a:t>option specifies name of executable file (default is ‘</a:t>
                </a:r>
                <a:r>
                  <a:rPr lang="en-SG" sz="2000" dirty="0" err="1"/>
                  <a:t>a.out</a:t>
                </a:r>
                <a:r>
                  <a:rPr lang="en-SG" sz="2000" dirty="0"/>
                  <a:t>’)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757096-A52F-48D4-93A4-9A564B557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99635" y="1608870"/>
                <a:ext cx="2456311" cy="45999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29000" y="4538973"/>
              <a:ext cx="446809" cy="322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83F96B2A-80B9-44E4-BC1A-9D41FBA6B887}"/>
              </a:ext>
            </a:extLst>
          </p:cNvPr>
          <p:cNvSpPr/>
          <p:nvPr/>
        </p:nvSpPr>
        <p:spPr>
          <a:xfrm>
            <a:off x="6807352" y="3851804"/>
            <a:ext cx="2206540" cy="1181320"/>
          </a:xfrm>
          <a:prstGeom prst="borderCallout2">
            <a:avLst>
              <a:gd name="adj1" fmla="val 31934"/>
              <a:gd name="adj2" fmla="val -104"/>
              <a:gd name="adj3" fmla="val 15233"/>
              <a:gd name="adj4" fmla="val -22949"/>
              <a:gd name="adj5" fmla="val -29713"/>
              <a:gd name="adj6" fmla="val -226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Use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5A9042F-294C-4638-B564-C2A3B529066F}"/>
              </a:ext>
            </a:extLst>
          </p:cNvPr>
          <p:cNvSpPr/>
          <p:nvPr/>
        </p:nvSpPr>
        <p:spPr>
          <a:xfrm>
            <a:off x="6807352" y="36357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8199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06D3-5B21-C65F-230A-16E01E95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28B7-5E11-100F-822B-E5298DA3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sample programs are available at the Lecture Slides section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https://www.comp.nus.edu.sg/~cs2100/2_resources/lectures.html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4376-CF50-1F9D-BAAD-58F5D60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0CB7-C3B9-1A58-CEAC-1C1A3F97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018-CBB4-DAD9-A730-4EFD9A8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215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Program Structure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29" name="HighlightTextShape201406241503265130">
            <a:extLst>
              <a:ext uri="{FF2B5EF4-FFF2-40B4-BE49-F238E27FC236}">
                <a16:creationId xmlns:a16="http://schemas.microsoft.com/office/drawing/2014/main" id="{C334C220-26C8-42A6-AE0B-B1E55EAF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 and assignment statements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30" name="Picture 4" descr="fig01_12">
            <a:extLst>
              <a:ext uri="{FF2B5EF4-FFF2-40B4-BE49-F238E27FC236}">
                <a16:creationId xmlns:a16="http://schemas.microsoft.com/office/drawing/2014/main" id="{B7ADB29D-8D7F-4ECF-A2F9-E1EEFDB3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20" y="3828125"/>
            <a:ext cx="7792027" cy="288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95C9C4F2-BEED-48A5-AB3A-F5D3DAEF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" y="1250991"/>
            <a:ext cx="8363760" cy="53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We will focus on inclusion of header files and simple application of macro expansions (defining constants)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functions from certain libraries, you need to include the respective header file, examples: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mathematical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(In </a:t>
            </a:r>
            <a:r>
              <a:rPr lang="en-US" sz="2000" dirty="0" err="1"/>
              <a:t>sunfire</a:t>
            </a:r>
            <a:r>
              <a:rPr lang="en-US" sz="2000" dirty="0"/>
              <a:t>, need to compile with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lm</a:t>
            </a:r>
            <a:r>
              <a:rPr lang="en-US" sz="2000" dirty="0"/>
              <a:t> option)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string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47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</a:t>
            </a:r>
            <a:r>
              <a:rPr lang="en-US" sz="2000"/>
              <a:t>at </a:t>
            </a:r>
            <a:r>
              <a:rPr lang="en-US" sz="2000">
                <a:hlinkClick r:id="rId2"/>
              </a:rPr>
              <a:t>https</a:t>
            </a:r>
            <a:r>
              <a:rPr lang="en-US" sz="2000">
                <a:hlinkClick r:id="rId2"/>
              </a:rPr>
              <a:t>://</a:t>
            </a:r>
            <a:r>
              <a:rPr lang="en-US" sz="2000" smtClean="0">
                <a:hlinkClick r:id="rId2"/>
              </a:rPr>
              <a:t>sets.netlify.app/module/66988ae3322ba68d1103fdd4</a:t>
            </a:r>
            <a:r>
              <a:rPr lang="en-US" sz="2000" smtClean="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780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3FD4256-6A01-484D-AE5A-D8857BA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6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BBAD1CA8-23FF-4ED2-A908-822E15667D6D}"/>
              </a:ext>
            </a:extLst>
          </p:cNvPr>
          <p:cNvSpPr txBox="1"/>
          <p:nvPr/>
        </p:nvSpPr>
        <p:spPr>
          <a:xfrm>
            <a:off x="770184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31B75-2014-4F1E-BD84-C3EA4F583EB8}"/>
              </a:ext>
            </a:extLst>
          </p:cNvPr>
          <p:cNvGrpSpPr/>
          <p:nvPr/>
        </p:nvGrpSpPr>
        <p:grpSpPr>
          <a:xfrm>
            <a:off x="2295835" y="2602887"/>
            <a:ext cx="4724398" cy="1460595"/>
            <a:chOff x="2295835" y="2602887"/>
            <a:chExt cx="4724398" cy="1460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C5E70B-44AB-4EF6-AD07-87AF51ADB17D}"/>
                </a:ext>
              </a:extLst>
            </p:cNvPr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FAA80F-31DC-42A0-8EE2-731871CB425F}"/>
                </a:ext>
              </a:extLst>
            </p:cNvPr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19B8AB-936C-4AC3-BC29-365D1321EED1}"/>
                </a:ext>
              </a:extLst>
            </p:cNvPr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269F6-88B3-4FC9-83AD-B0400FD3C660}"/>
                </a:ext>
              </a:extLst>
            </p:cNvPr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C5A78-04B2-411F-BAC0-B371DA415A41}"/>
                </a:ext>
              </a:extLst>
            </p:cNvPr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[TextBox 1]">
            <a:extLst>
              <a:ext uri="{FF2B5EF4-FFF2-40B4-BE49-F238E27FC236}">
                <a16:creationId xmlns:a16="http://schemas.microsoft.com/office/drawing/2014/main" id="{650361A8-5929-42FF-85CD-D8C2F81A0AD8}"/>
              </a:ext>
            </a:extLst>
          </p:cNvPr>
          <p:cNvSpPr txBox="1"/>
          <p:nvPr/>
        </p:nvSpPr>
        <p:spPr>
          <a:xfrm>
            <a:off x="770184" y="4903445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5216B-2327-4A34-A885-943A049B0790}"/>
              </a:ext>
            </a:extLst>
          </p:cNvPr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688330" y="4063482"/>
            <a:ext cx="4390696" cy="1322812"/>
          </a:xfrm>
          <a:prstGeom prst="borderCallout2">
            <a:avLst>
              <a:gd name="adj1" fmla="val 44374"/>
              <a:gd name="adj2" fmla="val -85"/>
              <a:gd name="adj3" fmla="val 40892"/>
              <a:gd name="adj4" fmla="val -12790"/>
              <a:gd name="adj5" fmla="val -571"/>
              <a:gd name="adj6" fmla="val -468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SG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, there is no parallel, but closest is simply declare global variable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3.142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height / 3.0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[Group 22]">
            <a:extLst>
              <a:ext uri="{FF2B5EF4-FFF2-40B4-BE49-F238E27FC236}">
                <a16:creationId xmlns:a16="http://schemas.microsoft.com/office/drawing/2014/main" id="{6AE187A9-3096-4FF0-AB17-0E2F05BBAD24}"/>
              </a:ext>
            </a:extLst>
          </p:cNvPr>
          <p:cNvGrpSpPr/>
          <p:nvPr/>
        </p:nvGrpSpPr>
        <p:grpSpPr>
          <a:xfrm>
            <a:off x="681038" y="5149334"/>
            <a:ext cx="7439053" cy="1169551"/>
            <a:chOff x="681038" y="5149334"/>
            <a:chExt cx="7439053" cy="11695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D6468C-9D0E-43DD-8001-47318B939454}"/>
                </a:ext>
              </a:extLst>
            </p:cNvPr>
            <p:cNvSpPr txBox="1"/>
            <p:nvPr/>
          </p:nvSpPr>
          <p:spPr>
            <a:xfrm>
              <a:off x="681038" y="5149334"/>
              <a:ext cx="7170057" cy="11695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user_input.split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int(age), float(cap)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4AF98E-FACF-4827-9EB6-D5C7F502DFEA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InputOutputV2.py</a:t>
              </a:r>
              <a:endParaRPr lang="en-SG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56D19-6C24-401A-B70A-B1EB07159854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92D35B-9D64-4078-93CE-62022E9FFE9F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 = int(input(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ADD27B-368C-419B-88E4-6DFAF49FAEBC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InputOutput.py</a:t>
              </a:r>
              <a:endParaRPr lang="en-SG" sz="1600" dirty="0"/>
            </a:p>
          </p:txBody>
        </p:sp>
      </p:grp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DBC946C-7BEC-4BA9-8FF3-1C706213461C}"/>
              </a:ext>
            </a:extLst>
          </p:cNvPr>
          <p:cNvSpPr txBox="1">
            <a:spLocks/>
          </p:cNvSpPr>
          <p:nvPr/>
        </p:nvSpPr>
        <p:spPr>
          <a:xfrm>
            <a:off x="587375" y="1225550"/>
            <a:ext cx="8229600" cy="145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Input/output statements: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B7925-45BC-4B3B-B44B-913BB8790426}"/>
              </a:ext>
            </a:extLst>
          </p:cNvPr>
          <p:cNvGrpSpPr/>
          <p:nvPr/>
        </p:nvGrpSpPr>
        <p:grpSpPr>
          <a:xfrm>
            <a:off x="681038" y="3066534"/>
            <a:ext cx="7292922" cy="1875515"/>
            <a:chOff x="681038" y="3066534"/>
            <a:chExt cx="7292922" cy="18755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47308-62DF-4B3B-9DEA-8EE6018CB816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EFF6ED-BA15-49D5-953C-32EAC198DFA3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InputOutput.c</a:t>
              </a:r>
              <a:endParaRPr lang="en-SG" sz="1600" dirty="0"/>
            </a:p>
          </p:txBody>
        </p:sp>
      </p:grpSp>
      <p:grpSp>
        <p:nvGrpSpPr>
          <p:cNvPr id="36" name="[Group 22]">
            <a:extLst>
              <a:ext uri="{FF2B5EF4-FFF2-40B4-BE49-F238E27FC236}">
                <a16:creationId xmlns:a16="http://schemas.microsoft.com/office/drawing/2014/main" id="{6A5520B6-D32F-477D-A1A6-D228F489F6BE}"/>
              </a:ext>
            </a:extLst>
          </p:cNvPr>
          <p:cNvGrpSpPr/>
          <p:nvPr/>
        </p:nvGrpSpPr>
        <p:grpSpPr>
          <a:xfrm>
            <a:off x="675281" y="5149334"/>
            <a:ext cx="7444810" cy="1169551"/>
            <a:chOff x="675281" y="5149334"/>
            <a:chExt cx="744481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7B7266-8756-48DA-B960-9E82C62942FF}"/>
                </a:ext>
              </a:extLst>
            </p:cNvPr>
            <p:cNvSpPr txBox="1"/>
            <p:nvPr/>
          </p:nvSpPr>
          <p:spPr>
            <a:xfrm>
              <a:off x="675281" y="5149334"/>
              <a:ext cx="7170057" cy="1169551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16527-CE2A-44BE-8481-D27EEFEA1259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InputOutputV2.c</a:t>
              </a:r>
              <a:endParaRPr lang="en-SG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388F1F-9989-4EFB-ADAA-1F5390B6A137}"/>
              </a:ext>
            </a:extLst>
          </p:cNvPr>
          <p:cNvSpPr txBox="1"/>
          <p:nvPr/>
        </p:nvSpPr>
        <p:spPr>
          <a:xfrm>
            <a:off x="925351" y="164625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input ( prompt = None 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85798B-4A53-43BF-9BD1-A029033E2724}"/>
              </a:ext>
            </a:extLst>
          </p:cNvPr>
          <p:cNvSpPr txBox="1"/>
          <p:nvPr/>
        </p:nvSpPr>
        <p:spPr>
          <a:xfrm>
            <a:off x="925351" y="197489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 ( value list )</a:t>
            </a:r>
            <a:endParaRPr lang="en-SG"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441F-5CB7-4F64-9AD1-B144C5EBEEC7}"/>
              </a:ext>
            </a:extLst>
          </p:cNvPr>
          <p:cNvSpPr txBox="1"/>
          <p:nvPr/>
        </p:nvSpPr>
        <p:spPr>
          <a:xfrm>
            <a:off x="4194175" y="2671763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buFont typeface="Wingdings" pitchFamily="2" charset="2"/>
              <a:buNone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1555D-974C-45F7-8AEE-3BE6F9D7FAD8}"/>
              </a:ext>
            </a:extLst>
          </p:cNvPr>
          <p:cNvSpPr txBox="1"/>
          <p:nvPr/>
        </p:nvSpPr>
        <p:spPr>
          <a:xfrm>
            <a:off x="925351" y="2303537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string, print list 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3B630-A59C-4D1E-8930-1FB4C9527E24}"/>
              </a:ext>
            </a:extLst>
          </p:cNvPr>
          <p:cNvSpPr txBox="1"/>
          <p:nvPr/>
        </p:nvSpPr>
        <p:spPr>
          <a:xfrm>
            <a:off x="924437" y="164534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scanf</a:t>
            </a:r>
            <a:r>
              <a:rPr lang="en-US" dirty="0"/>
              <a:t> ( format string, input list );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DB7-2ED5-4D4D-ACF0-096631AE37C2}"/>
              </a:ext>
            </a:extLst>
          </p:cNvPr>
          <p:cNvSpPr txBox="1"/>
          <p:nvPr/>
        </p:nvSpPr>
        <p:spPr>
          <a:xfrm>
            <a:off x="924437" y="197398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 );</a:t>
            </a:r>
            <a:endParaRPr lang="en-SG" dirty="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2BF38CA3-B386-4A9F-BC7E-54F7A17BDC9B}"/>
              </a:ext>
            </a:extLst>
          </p:cNvPr>
          <p:cNvGrpSpPr>
            <a:grpSpLocks/>
          </p:cNvGrpSpPr>
          <p:nvPr/>
        </p:nvGrpSpPr>
        <p:grpSpPr bwMode="auto">
          <a:xfrm>
            <a:off x="4993328" y="1478976"/>
            <a:ext cx="2857767" cy="1077912"/>
            <a:chOff x="4993774" y="1479167"/>
            <a:chExt cx="2857717" cy="1077218"/>
          </a:xfrm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ECDC3BFA-2768-4871-BFFA-37B234E6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74" y="1514275"/>
              <a:ext cx="969915" cy="692477"/>
              <a:chOff x="4993774" y="1514275"/>
              <a:chExt cx="969915" cy="6924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2D2FE-7E19-4D13-8F13-7BCCE42BA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774" y="1514275"/>
                <a:ext cx="622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01F84C01-B686-49BD-9EA4-E7439ACC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8738" y="1828800"/>
                <a:ext cx="814951" cy="377952"/>
                <a:chOff x="5465730" y="1731264"/>
                <a:chExt cx="814951" cy="377952"/>
              </a:xfrm>
            </p:grpSpPr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D58A89CB-91A2-47DF-A097-7CE2B261A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30" y="1731264"/>
                  <a:ext cx="8149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0" name="TextBox 12">
                  <a:extLst>
                    <a:ext uri="{FF2B5EF4-FFF2-40B4-BE49-F238E27FC236}">
                      <a16:creationId xmlns:a16="http://schemas.microsoft.com/office/drawing/2014/main" id="{AE53BCDE-E648-49F5-9148-6649E989F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0855" y="1753233"/>
                  <a:ext cx="545753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058DF974-087E-4063-90D8-B6E527FD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155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</a:t>
              </a:r>
              <a:r>
                <a:rPr lang="en-US" sz="1600" u="sng" dirty="0">
                  <a:solidFill>
                    <a:srgbClr val="C00000"/>
                  </a:solidFill>
                </a:rPr>
                <a:t>varies</a:t>
              </a:r>
              <a:r>
                <a:rPr lang="en-US" sz="1600" dirty="0"/>
                <a:t> each time a program is run. </a:t>
              </a:r>
              <a:endParaRPr lang="en-SG" sz="16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BF3B5-1FB1-4CB6-BC40-6226C2064E34}"/>
              </a:ext>
            </a:extLst>
          </p:cNvPr>
          <p:cNvSpPr txBox="1"/>
          <p:nvPr/>
        </p:nvSpPr>
        <p:spPr>
          <a:xfrm>
            <a:off x="681038" y="2728913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One version: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EC8FB-87F0-445F-B977-4B1BF3ED5BC7}"/>
              </a:ext>
            </a:extLst>
          </p:cNvPr>
          <p:cNvSpPr txBox="1"/>
          <p:nvPr/>
        </p:nvSpPr>
        <p:spPr>
          <a:xfrm>
            <a:off x="681038" y="4782684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Another version:</a:t>
            </a:r>
          </a:p>
        </p:txBody>
      </p:sp>
    </p:spTree>
    <p:extLst>
      <p:ext uri="{BB962C8B-B14F-4D97-AF65-F5344CB8AC3E}">
        <p14:creationId xmlns:p14="http://schemas.microsoft.com/office/powerpoint/2010/main" val="394342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1" grpId="0" animBg="1"/>
      <p:bldP spid="48" grpId="0" animBg="1"/>
      <p:bldP spid="49" grpId="0" animBg="1"/>
      <p:bldP spid="50" grpId="0" animBg="1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07F0C3F8-9468-4B76-988F-E3086A64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  </a:t>
            </a:r>
            <a:r>
              <a:rPr lang="en-US" sz="2000" dirty="0"/>
              <a:t>are examples of </a:t>
            </a:r>
            <a:r>
              <a:rPr lang="en-US" sz="2000" dirty="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sz="2400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458E55-CC45-403C-95E9-730334457C6A}"/>
              </a:ext>
            </a:extLst>
          </p:cNvPr>
          <p:cNvGraphicFramePr>
            <a:graphicFrameLocks noGrp="1"/>
          </p:cNvGraphicFramePr>
          <p:nvPr/>
        </p:nvGraphicFramePr>
        <p:xfrm>
          <a:off x="849845" y="2143636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8BCA20E-D95F-4594-AAB9-7BDD7E6452BB}"/>
              </a:ext>
            </a:extLst>
          </p:cNvPr>
          <p:cNvSpPr txBox="1">
            <a:spLocks/>
          </p:cNvSpPr>
          <p:nvPr/>
        </p:nvSpPr>
        <p:spPr bwMode="auto">
          <a:xfrm>
            <a:off x="534988" y="4710085"/>
            <a:ext cx="8229600" cy="1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9E924-A053-4928-9EED-9656EFE9C4CD}"/>
              </a:ext>
            </a:extLst>
          </p:cNvPr>
          <p:cNvSpPr txBox="1"/>
          <p:nvPr/>
        </p:nvSpPr>
        <p:spPr>
          <a:xfrm>
            <a:off x="7504895" y="2486483"/>
            <a:ext cx="15523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buFont typeface="Wingdings" pitchFamily="2" charset="2"/>
              <a:buNone/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inputs are read as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AB5C3E-DB03-4D5F-8716-348156904C46}"/>
              </a:ext>
            </a:extLst>
          </p:cNvPr>
          <p:cNvSpPr/>
          <p:nvPr/>
        </p:nvSpPr>
        <p:spPr>
          <a:xfrm>
            <a:off x="7504896" y="21590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576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6" y="1474515"/>
            <a:ext cx="8229600" cy="1618777"/>
          </a:xfrm>
        </p:spPr>
        <p:txBody>
          <a:bodyPr/>
          <a:lstStyle/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 eaLnBrk="1" hangingPunct="1">
              <a:buSzPct val="120000"/>
              <a:buFont typeface="Wingdings" pitchFamily="2" charset="2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0989CF-547B-44DB-8297-1E0C6D7C6439}"/>
              </a:ext>
            </a:extLst>
          </p:cNvPr>
          <p:cNvGraphicFramePr>
            <a:graphicFrameLocks noGrp="1"/>
          </p:cNvGraphicFramePr>
          <p:nvPr/>
        </p:nvGraphicFramePr>
        <p:xfrm>
          <a:off x="694006" y="3189122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521725" y="5667375"/>
            <a:ext cx="5309627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TestIO.c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TestIO.py</a:t>
            </a:r>
          </a:p>
        </p:txBody>
      </p:sp>
    </p:spTree>
    <p:extLst>
      <p:ext uri="{BB962C8B-B14F-4D97-AF65-F5344CB8AC3E}">
        <p14:creationId xmlns:p14="http://schemas.microsoft.com/office/powerpoint/2010/main" val="103588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 fontScale="92500" lnSpcReduction="20000"/>
          </a:bodyPr>
          <a:lstStyle/>
          <a:p>
            <a:pPr marL="514350" indent="-514350" eaLnBrk="1" hangingPunct="1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von Neumann Architecture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5.1	</a:t>
            </a:r>
            <a:r>
              <a:rPr lang="en-GB" sz="2400" dirty="0" err="1"/>
              <a:t>Preprocessor</a:t>
            </a:r>
            <a:r>
              <a:rPr lang="en-GB" sz="2400" dirty="0"/>
              <a:t> Directives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5.2	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1074738" lvl="1" indent="-541338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5.3	Compute 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Arithmetic operators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Assignment statements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Typecast operator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93034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Selection Statements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6.1	Condition and Relational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6.2	Truth Values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6.3	Logical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6.4	Evaluation of Boolean Expressions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6.5	Short-Circuit Evaluation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Repetition Statements</a:t>
            </a:r>
            <a:endParaRPr lang="en-GB" sz="2200" dirty="0"/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7.1	Using ‘break’ in a loop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7.2	Using ‘continue’ in a loop</a:t>
            </a: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119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3D4DFD80-E062-4870-A82D-F87CB24B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: A general-purpose computer programming language developed in 1972 by </a:t>
            </a:r>
            <a:r>
              <a:rPr lang="en-US" sz="2800" dirty="0">
                <a:solidFill>
                  <a:srgbClr val="C00000"/>
                </a:solidFill>
              </a:rPr>
              <a:t>Dennis Ritchie </a:t>
            </a:r>
            <a:r>
              <a:rPr lang="en-US" sz="2800" dirty="0"/>
              <a:t>(1941 – 2011) at Bell Telephone Lab for use with the UNIX operation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70E0-88B4-45F2-849D-1765691E0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270171" y="3159025"/>
            <a:ext cx="2416629" cy="31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Quick Review: Edit, Compile, Execute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aphicFrame>
        <p:nvGraphicFramePr>
          <p:cNvPr id="16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77961"/>
              </p:ext>
            </p:extLst>
          </p:nvPr>
        </p:nvGraphicFramePr>
        <p:xfrm>
          <a:off x="7543800" y="1131558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989894"/>
            <a:ext cx="5303975" cy="987984"/>
            <a:chOff x="2445608" y="3620107"/>
            <a:chExt cx="5303975" cy="987984"/>
          </a:xfrm>
        </p:grpSpPr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8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25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2C391AAE-9932-41EB-A4B7-5E1C38A5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2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3273707"/>
            <a:ext cx="5451821" cy="998670"/>
            <a:chOff x="2441695" y="4608091"/>
            <a:chExt cx="5451821" cy="998670"/>
          </a:xfrm>
        </p:grpSpPr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0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7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4760239"/>
            <a:ext cx="5877559" cy="931874"/>
            <a:chOff x="2445608" y="5644984"/>
            <a:chExt cx="5877559" cy="931874"/>
          </a:xfrm>
        </p:grpSpPr>
        <p:grpSp>
          <p:nvGrpSpPr>
            <p:cNvPr id="43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53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50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52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8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7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986764" y="2308197"/>
            <a:ext cx="3711667" cy="3059723"/>
            <a:chOff x="4825247" y="1676398"/>
            <a:chExt cx="3711667" cy="3059723"/>
          </a:xfrm>
        </p:grpSpPr>
        <p:sp>
          <p:nvSpPr>
            <p:cNvPr id="56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735490" y="2823816"/>
            <a:ext cx="1773337" cy="1493312"/>
            <a:chOff x="5926017" y="2162908"/>
            <a:chExt cx="1773337" cy="1493312"/>
          </a:xfrm>
        </p:grpSpPr>
        <p:sp>
          <p:nvSpPr>
            <p:cNvPr id="59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253313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General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505E1-5D42-4E6D-8680-3B9F39C7C84E}"/>
              </a:ext>
            </a:extLst>
          </p:cNvPr>
          <p:cNvSpPr txBox="1"/>
          <p:nvPr/>
        </p:nvSpPr>
        <p:spPr>
          <a:xfrm>
            <a:off x="1147552" y="1911929"/>
            <a:ext cx="4979269" cy="29854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function header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572000" y="4423719"/>
            <a:ext cx="4077730" cy="1982183"/>
          </a:xfrm>
          <a:prstGeom prst="borderCallout2">
            <a:avLst>
              <a:gd name="adj1" fmla="val 18750"/>
              <a:gd name="adj2" fmla="val 129"/>
              <a:gd name="adj3" fmla="val 18750"/>
              <a:gd name="adj4" fmla="val -16667"/>
              <a:gd name="adj5" fmla="val -4742"/>
              <a:gd name="adj6" fmla="val -2655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None/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D7A57-FD51-49CA-8D44-B28873705066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6B804B-7994-4A32-9668-ECC85B0EB6E4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KMS_PER_MILE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 conversion constant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Get the distance in miles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miles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Convert the distance to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kms = KMS_PER_MILE * miles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Display the distance in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equals"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name == "__main__":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main()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MileToKm.py</a:t>
              </a:r>
              <a:endParaRPr lang="en-SG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90F52-3D0F-42FE-8662-C8A1C3D6BA77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B3AC1-874C-4FB3-8A16-048045453B5C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3D83F-9E43-4114-808B-40EC934063DA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MileToKm.c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ECBD5-C7C1-486F-A3BC-71D10F08AC69}"/>
              </a:ext>
            </a:extLst>
          </p:cNvPr>
          <p:cNvSpPr txBox="1"/>
          <p:nvPr/>
        </p:nvSpPr>
        <p:spPr>
          <a:xfrm>
            <a:off x="4863978" y="5076372"/>
            <a:ext cx="3822822" cy="11699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run</a:t>
            </a: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ADA3-C02D-459E-B63F-D681CDF7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2" y="5326485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MileToKm.c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a.out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BDF15-3211-4D4E-9746-CE81B33E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746297"/>
            <a:ext cx="2827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distance in miles: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4E14-F33C-4B23-9BE4-7B7548FA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265" y="5960808"/>
            <a:ext cx="3462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62571-0A4F-446B-A779-608DFEAE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811" y="5750720"/>
            <a:ext cx="725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315" y="6211669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(Note:		All C programs in the lectures are available on </a:t>
            </a:r>
            <a:r>
              <a:rPr lang="en-SG" dirty="0" err="1">
                <a:solidFill>
                  <a:srgbClr val="006600"/>
                </a:solidFill>
              </a:rPr>
              <a:t>LumiNUS</a:t>
            </a:r>
            <a:r>
              <a:rPr lang="en-SG" dirty="0">
                <a:solidFill>
                  <a:srgbClr val="006600"/>
                </a:solidFill>
              </a:rPr>
              <a:t> as well as the CS2100 website.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 advAuto="500"/>
      <p:bldP spid="22" grpId="0" uiExpand="1" build="p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59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5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7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4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5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</TotalTime>
  <Words>2676</Words>
  <Application>Microsoft Office PowerPoint</Application>
  <PresentationFormat>On-screen Show (4:3)</PresentationFormat>
  <Paragraphs>511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Lecture #2: Overview of C Programming (1/2)</vt:lpstr>
      <vt:lpstr>Lecture #2: Overview of C Programming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wongwf</cp:lastModifiedBy>
  <cp:revision>1444</cp:revision>
  <cp:lastPrinted>2017-06-30T03:15:07Z</cp:lastPrinted>
  <dcterms:created xsi:type="dcterms:W3CDTF">1998-09-05T15:03:32Z</dcterms:created>
  <dcterms:modified xsi:type="dcterms:W3CDTF">2024-08-08T10:12:59Z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