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0"/>
  </p:notesMasterIdLst>
  <p:handoutMasterIdLst>
    <p:handoutMasterId r:id="rId21"/>
  </p:handoutMasterIdLst>
  <p:sldIdLst>
    <p:sldId id="256" r:id="rId2"/>
    <p:sldId id="622" r:id="rId3"/>
    <p:sldId id="600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21" r:id="rId18"/>
    <p:sldId id="308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0021"/>
    <a:srgbClr val="FFFFCC"/>
    <a:srgbClr val="006600"/>
    <a:srgbClr val="E2FFC5"/>
    <a:srgbClr val="CCFF99"/>
    <a:srgbClr val="CCCCFF"/>
    <a:srgbClr val="CCFFFF"/>
    <a:srgbClr val="FFCC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601FB-50D7-4FD6-9E88-6FE3F12D0D84}" v="1" dt="2024-08-15T11:36:30.5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5" autoAdjust="0"/>
    <p:restoredTop sz="91475" autoAdjust="0"/>
  </p:normalViewPr>
  <p:slideViewPr>
    <p:cSldViewPr snapToGrid="0">
      <p:cViewPr varScale="1">
        <p:scale>
          <a:sx n="105" d="100"/>
          <a:sy n="105" d="100"/>
        </p:scale>
        <p:origin x="115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o Lim" userId="b974b992-a6ce-46a3-bf17-a437f308fc7e" providerId="ADAL" clId="{247601FB-50D7-4FD6-9E88-6FE3F12D0D84}"/>
    <pc:docChg chg="modSld">
      <pc:chgData name="Ricco Lim" userId="b974b992-a6ce-46a3-bf17-a437f308fc7e" providerId="ADAL" clId="{247601FB-50D7-4FD6-9E88-6FE3F12D0D84}" dt="2024-08-15T11:36:30.599" v="0"/>
      <pc:docMkLst>
        <pc:docMk/>
      </pc:docMkLst>
      <pc:sldChg chg="addSp">
        <pc:chgData name="Ricco Lim" userId="b974b992-a6ce-46a3-bf17-a437f308fc7e" providerId="ADAL" clId="{247601FB-50D7-4FD6-9E88-6FE3F12D0D84}" dt="2024-08-15T11:36:30.599" v="0"/>
        <pc:sldMkLst>
          <pc:docMk/>
          <pc:sldMk cId="2430126992" sldId="607"/>
        </pc:sldMkLst>
        <pc:inkChg chg="add">
          <ac:chgData name="Ricco Lim" userId="b974b992-a6ce-46a3-bf17-a437f308fc7e" providerId="ADAL" clId="{247601FB-50D7-4FD6-9E88-6FE3F12D0D84}" dt="2024-08-15T11:36:30.599" v="0"/>
          <ac:inkMkLst>
            <pc:docMk/>
            <pc:sldMk cId="2430126992" sldId="607"/>
            <ac:inkMk id="2" creationId="{A9D3553E-B140-59D6-1357-742BD15C13CE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1:35:06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6265 10152 46591 0,'2'-3'1024'0,"-2"1"224"0,0 1 32 0,0-1 16 0,2-1-1040 0,-2 2-256 0,2-2 0 0,-1-2 0 0,4-3 160 0,1-7-32 0,3-4 0 0,1-2 0 16,1 0-320-16,1-5-64 0,1 0 0 0,-1 0-16 15,2 1 272-15,-5 5 0 0,0 3 0 0,-4 5 0 16,-1 5 0-16,-2 3 0 0,-1 4 0 0,-1-1 0 16,0 2 192-16,0 0 64 0,0 1 0 0,-1 1 0 15,1 1-432-15,-2 0-80 16,2 3 0-16,0-1-16 0,0 0 272 0,0 2 0 0,0 4 0 0,0 3 0 0,0 3 0 0,2 3 0 16,-1 1 0-16,-1 1 0 0,4 0 0 0,-1 0 176 15,0-1-32-15,-2 1 0 0,1-1-144 0,-2 1 0 16,-2-1-160-16,-2 0 160 15,2-1-1984 1,-1-3-320-16,-2-1-48 0,3-4-16 0,-1-2-6080 0,-1-3-1232 16,-2 0-240-16,3-3-64 0,-2 0 8048 0,-2-2 1600 0,-1 1 336 0,1-2 0 0,2 0 0 0,0 2 0 0,0-2 0 0,-1 0 0 15,3 1 9600-15,-1-2 1904 16,3 1 368-16,-1-1 80 16,2 0-8736-16,-2 0-1744 0,2-1-336 0,2 0-80 0,-2 0-656 0,0 1-128 0,0-1-16 0,3-1-16 15,-3 1-240-15,0 0 0 0,0 0 0 0,17-7 0 16,-9 2 0-16,5-2 0 0,0-1 0 0,7 0 0 31,3-3 0-31,2 1-128 0,1-2 128 0,4 0 0 0,3-2-176 0,2 0 32 0,0-1 0 0,0-2 0 31,-5-1-3024-31,1-3-608 0,-3-1-112 16,-11-6-16-16</inkml:trace>
  <inkml:trace contextRef="#ctx0" brushRef="#br0" timeOffset="7233.77">9452 10256 43311 0,'-5'-2'3840'0,"2"-1"-3072"15,-2 0-608-15,3 1-160 0,2 1 384 0,-4-6 32 0,-3-5 16 0,-3-8 0 16,-1-2 224-16,1-3 48 0,0 2 16 0,7 0 0 15,1 2-528-15,5 1-192 0,-1 1 0 0,6-1 144 0,2 0-144 0,3 2 0 16,0 3 0-16,4 2 0 0,-3 4 0 16,2 5-224-16,1 2 32 0,1 5 0 15,2 3-272-15,-1 2-48 0,0 3-16 0,-2 2 0 32,-2 5-176-32,-1 1-16 0,-2 2-16 0,-6 1 0 0,-2 1 464 0,-6 1 80 0,-1-2 32 0,-7 2 0 0,-2 3 736 0,-6-2 128 15,-1 0 48-15,-4-3 0 0,-2-4-80 0,0-3-16 0,1-3 0 16,0-3 0-16,3-4 112 0,-2-3 32 0,3-2 0 15,0-2 0-15,2-2-352 0,5-2-80 0,1-2-16 16,2-1 0-16,1-3-176 0,2-3-48 16,0-4 0-16,3-7-15344 0,4-9-3072 0</inkml:trace>
  <inkml:trace contextRef="#ctx0" brushRef="#br0" timeOffset="9974.99">13387 10172 43311 0,'0'-8'3840'0,"0"3"-3072"0,0 0-608 0,-2 2-160 16,4 0 288-16,-2 1 32 0,2-3 0 0,1-1 0 15,0-4-128-15,7-5 0 0,3-2-16 0,5 1 0 16,5 1-176-16,4 2 0 0,4 2 0 0,5 3 0 16,1 5 0-16,2 4 0 0,-6 4 0 0,0 3 0 15,-7 6-384-15,-7 0 32 0,1 3 16 0,-7 1 0 16,-7 1-192-16,-6-1-48 16,-3 1 0-16,-10 1 0 0,-1 2 576 0,-5-1 0 0,-8-2 192 0,-2-1-48 15,-1-1 1024-15,-3-1 208 0,-3-2 32 0,-2-1 16 0,-3-2-592 16,4-1-112-16,0-7-16 0,4-3-16 0,1-4-48 0,5-5-16 15,8-1 0-15,6-3 0 0,3-1-336 0,4-3-64 16,3-2-16-16,3-3 0 16,6-3-944-16,5-5-192 0,9-5-32 0,5-4-14080 15,3-3-2800-15</inkml:trace>
  <inkml:trace contextRef="#ctx0" brushRef="#br0" timeOffset="12516.02">7793 9837 42383 0,'0'2'3776'0,"2"-1"-3024"0,-2 0-608 0,0 1-144 0,0 0-128 0,0 2-64 16,0 3-16-16,0 5 0 0,0 10 208 0,-2 10 0 15,1 10 144-15,1 1-144 0,0 0 0 0,3-4 128 0,1 0-128 0,1-6 0 16,2-5 0-16,2-2 128 0,2-3-128 0,12 6-8256 47,-2-13-1728-47,2-9-320 0</inkml:trace>
  <inkml:trace contextRef="#ctx0" brushRef="#br0" timeOffset="12667.31">7981 9910 43311 0,'2'3'3840'0,"-2"-2"-3072"0,0 0-608 0,0 1-160 15,0-1 544-15,0 1 80 0,0 3 16 0,0 5 0 0,-2 4-640 0,2 9-128 16,2 9-32-16,-1 5 0 0,3 5 160 0,2 2 0 16,-1 4 0-16,8 49-8832 31,0-18-1856-31,-4-21-384 0</inkml:trace>
  <inkml:trace contextRef="#ctx0" brushRef="#br0" timeOffset="13200.22">6108 9591 43311 0,'-9'-3'3840'0,"4"2"-3072"0,3 0-608 0,-2 1-160 0,1 0 384 0,1 0 64 0,-2 1 0 0,1 3 0 15,-2 4-448-15,-4 8 128 0,-2 10-128 0,-3 11 0 16,0 8 0-16,1 9 0 0,-2 8 0 0,2 4 0 16,6 3 0-16,4 1 0 0,8-2 0 0,5-5 0 15,8-5 0-15,5-4 0 0,5 1 128 0,8-4-128 16,6-3-208-16,4-2-80 0,2-2-16 0,1-3 0 0,7 1 304 0</inkml:trace>
  <inkml:trace contextRef="#ctx0" brushRef="#br0" timeOffset="13704.38">9679 9491 42383 0,'0'-1'3776'0,"2"1"-3024"0,-2 1-608 0,0 0-144 0,2 0 128 0,0 1-128 0,1 0 192 0,0 3-64 16,4 3-400-16,6 8-96 0,5 5-16 0,3 5 0 15,4 8 384-15,3 4 0 0,2 2 0 0,-2 4 0 16,-1 1 0-16,-3 0 0 16,-1 1 0-16,-5-1 0 15,-5-2 128-15,-3-4-128 0,-5 0 0 0,-5-5 128 16,-1-1 80-16,-6-3 16 0,-2-1 0 0,-5 2 0 15,-2 2 192-15,-4 3 32 0,-5 3 16 0,-1 0 0 16,-2-2-336-16,-2 2-128 0,-3 0 0 0,2-1 144 16,4-2-144-16</inkml:trace>
  <inkml:trace contextRef="#ctx0" brushRef="#br0" timeOffset="14621.06">10182 10004 43311 0,'0'-1'3840'15,"2"0"-3072"-15,-2 0-608 0,1 0-160 0,-1 1 320 0,2-2 48 16,-2 1 0-16,5-1 0 0,2 0-368 0,4-2 0 16,4 0 0-16,20 2-8800 15,-6 3-1760-15,-4 1-336 0</inkml:trace>
  <inkml:trace contextRef="#ctx0" brushRef="#br0" timeOffset="14825.98">10192 10113 46079 0,'0'0'4096'0,"0"0"-3280"0,0 0-656 0,0 0-160 0,0 0 304 0,0-1 16 15,0 1 16-15,0 0 0 16,2 0-336-16,0-1 0 0,1 0 0 0,-3 1 0 0,18 0-160 0,-5-1 160 0,2 1-192 16,3-2 192-1,3 1-128-15,2 0 128 0,-1-1 0 0,2 0 0 16,-1 0-768-16,2-1-32 0,0-2-16 0,-4-3-12512 15,0-1-2512-15</inkml:trace>
  <inkml:trace contextRef="#ctx0" brushRef="#br0" timeOffset="15053.48">10571 9848 42383 0,'0'0'3776'0,"2"0"-3024"0,-2 0-608 0,0 0-144 16,1 0 768-16,-1 0 128 0,0 1 32 0,0 0 0 16,0 2-672-16,2 1-256 15,-2 2 176-15,3 3-176 0,1 4-224 0,-1 2-144 0,-1 5-16 0,4 3-16 0,-1 3 400 0,0 2 0 32,0 2 0-32,1 0-128 0,1 0 128 0,-2 0 192 15,4 1-32-15,15 32-8992 31,4-11-1808-31,3-8-368 0</inkml:trace>
  <inkml:trace contextRef="#ctx0" brushRef="#br0" timeOffset="16603">11899 9849 35007 0,'0'1'3120'15,"0"-1"-2496"-15,0 1-496 0,0 0-128 0,0 0 880 0,0 2 144 16,0 0 48-16,0 4 0 0,2 2-1072 0,1 4-352 16,-1 0 0-16,1 2 0 0,-1-1 352 0,2 0-176 15,-2-1 176-15,1-2-128 0,1 0 128 0,-4-4 192 16,0-2-32-16,0-1-16 0,2-2 160 0,-4-1 16 15,2-1 16-15,-2 2 0 0,-1-2 112 0,-1-2 0 0,-2 2 16 0,-2 0 0 16,4 2 32-16,-4-1 0 0,-5 0 0 0,5 1 0 16,-2 0-176-16,0 1-16 0,-1 0-16 0,-1 1 0 15,1 0-288-15,1 2 160 0,1-1-160 0,0 0 128 16,2 0-128-16,2 0 160 0,1 1-160 0,0-1 160 16,2 1-160-16,1 0 0 0,-1 1-160 0,2-1 160 15,0-1-192-15,0 1 192 0,0 0-208 0,2 0 80 16,-1-1 128-16,4 0-128 0,-2 1 128 0,2-2-128 15,0-1 128-15,0 1 0 0,3-1 0 0,-1-1 0 0,0 0 0 0,2-1 0 16,-2 0 0-16,0-1 0 16,-1 0 0-16,2-1 128 0,-1 1-128 0,-4-3 0 0,3 0 128 0,-2 1-128 15,-2 3 128-15,-1 0-128 0,-1-1 0 0,0 1 144 16,-3-1-144-16,0 1 0 0,2-1 208 0,-3 1-64 16,2 0-16-16,-3 1 0 0,0 2 128 0,0-1 32 15,-3 2 0-15,0 1 0 0,-2 2-288 0,2 3 0 16,-1-2 128-16,4 2-128 0,-1 0 0 0,1 0 0 15,2-2 0-15,1 0 0 0,0 1 0 0,2-2 0 16,2 0 0-16,3 1-144 0,0-3 144 0,3-1 0 0,2 1-144 16,3-3 144-16,2 0 0 0,0-3 0 15,0-1 0-15,5-1 0 0,0 2 0 0,1-3 0 0,0-2 0 0,-3 2 128 16,-1 3-128-16,-2-1 0 16,-3-2 0-16,-3 3 0 0,-2 4 0 0,-4-2 0 0,-1-2 0 0,-2 2 0 15,3 4 0-15,-3-2 0 16,0-2 144-16,-1 0-144 0,1 1 0 0,1 1 0 15,-2 4 0-15,1-1-192 0,0 0 192 0,0 2 0 0,1 0 0 0,4 1 0 16,1 1-224-16,5-1-64 0,3 2-16 0,2-5 0 16,1-2 304-16</inkml:trace>
  <inkml:trace contextRef="#ctx0" brushRef="#br0" timeOffset="17168.72">12324 9841 40543 0,'-2'-2'3600'0,"2"1"-2880"0,-2 0-576 16,0 0-144-16,2 1 880 0,-2-1 144 0,-1-1 16 0,-2-2 16 15,-2 1-528-15,-1 0-96 16,1 1-32-16,-1 2 0 0,0 0-400 0,1 1 0 16,-1 3 0-16,0 2 0 0,0 0 0 0,1 2 0 0,-3 0-160 0,4 3 160 15,-3-1-320-15,4 3 16 0,-1-1 16 0,1 1 0 16,1-4 288-16,1 1 0 0,3 0 0 0,-2-2 144 0,4 0-272 0,-2-1-64 16,2-1-16-16,-1-1 0 0,3 0 208 0,1-1 0 15,1-1 0-15,1-1 0 16,0-1 0-16,-1-2 0 0,4 0 128 0,-2-1-128 0,2-1 0 0,-3-1 0 15,-1 1 0-15,-1-2 0 0,-1 3 0 0,2-1 0 32,-4 1 128-32,-1 1-128 0,1 0 0 0,-2 0 128 0,0 1-128 0,0 0 0 15,0 1 144-15,0 0-144 0,0 1 0 0,0 1 144 16,0-3-144-16,0 0 0 0,0 0 0 0,0 0-176 0,-3 23 176 0,3-15-192 16,0 0 192-16,0 2-192 15,0 1 192-15,0-1-160 0,-2-1 160 0,2-3-160 0,2 2 160 0,-1-1 0 0,-1 1 0 0,2-2 0 16,-2 0 0-16,2-1 0 15,-1 2 0-15,1-2-128 16,0 0 128-16,-1 0 0 0,1 1 0 0,0-1 128 0,2 1-128 0,-2 1 0 16,1 3 0-16,-1-1 128 15,1-3-128-15,1 2 0 0,-1-2 0 0,-1 0 0 16,4 0 0-16,-3 1 0 0,2-2 128 0,-1-1-128 16,1 2 0-16,3-2 0 0,-1 0 0 0,-1-1 128 15,5 0-448-15,0 0-96 0,0 0-16 0,-1-4-12368 16,0-3-2496-16</inkml:trace>
  <inkml:trace contextRef="#ctx0" brushRef="#br0" timeOffset="18254.21">13698 9634 41471 0,'4'0'3680'0,"-3"-1"-2944"0,-1 1-592 0,2 0-144 0,0 0 432 0,1 1 48 0,-1-1 16 0,4 3 0 16,4 3-496-16,5 3-336 0,3 6 48 0,7 3 16 15,-2 6 96-15,0 6 32 0,-3 1 0 0,-4 4 0 16,-1 4 144-16,2 4 0 0,-3 5 0 0,-2 2 0 15,-1 2 128-15,-4-5-128 0,-4-6 160 0,-1-4-160 16,-2-3 240-16,-3-1-48 0,-1-1-16 0,-1 0 0 16,1-3-16-16,0-1 0 0,1-1 0 0,3 15-8672 31,3-13-1728-31,3-9-336 0</inkml:trace>
  <inkml:trace contextRef="#ctx0" brushRef="#br0" timeOffset="19460.45">14080 9907 43311 0,'2'-2'3840'16,"0"-1"-3072"-16,0 1-608 0,-1 1-160 0,1 0 416 0,-2-1 48 0,3 0 16 0,2-1 0 16,3-3-480-16,2-2 0 0,5-1 0 0,2 0 0 0,6 0 0 0,0 1 0 15,0 1 0-15,3-1 0 0,-4 4 0 0,1 1-128 16,-2 2 128-16,4 8-8928 31,-4 5-1696-31,-4 6-320 0</inkml:trace>
  <inkml:trace contextRef="#ctx0" brushRef="#br0" timeOffset="19650.73">14183 10033 46991 0,'-4'-5'4176'0,"4"3"-3344"0,-3 0-656 0,3-1-176 16,2 3 448-16,-2 0 48 15,1 0 16-15,-1-1 0 0,0 0-512 0,2 0 0 0,0-1 0 0,1 1 0 16,2-1 0-16,0 0 0 16,5-1-160-16,2 0 160 0,2-1 0 0,6-1-160 0,-3-1 160 0,6 0 0 15,-2 0-336-15,4-3 32 0,1 0 16 0,-1-1-13856 16,0 0-2784-16</inkml:trace>
  <inkml:trace contextRef="#ctx0" brushRef="#br0" timeOffset="23006.7">10065 9521 39615 0,'0'-1'3520'0,"-2"-3"-2816"0,2 2-560 0,2-1-144 16,-2 0 304-16,2-1 16 0,-1-3 16 0,1-7 0 15,3-5-144-15,0-6-16 0,6-3-16 0,3 0 0 16,2 1-160-16,1 2 0 0,2 3 144 0,-2 0-144 16,3 2 208-16,1 1-16 0,2-1-16 0,0 3 0 0,2 2-16 15,-2 4 0-15,0 5 0 0,2-2 0 0,-2-2 32 0,3 0 0 16,-4 4 0-16,-1 3 0 0,0 1-192 0,-2 2 128 16,-1 2-128-16,-2 2 128 0,1 2-128 0,-1 4 0 15,-3 0 0-15,-1 4-176 16,1 0-192-16,-3 4-32 0,0 2-16 0,-4 1 0 0,-1 1 176 0,-3 1 48 15,0-1 0-15,-4-2 0 0,0 2 192 0,-1 2 128 16,-4-1 0-16,0 0-128 0,1-1 240 0,-2-1-64 16,-2 1-16-16,0 0 0 0,2-3-160 0,-2-1 0 15,0 0 0-15,-6 5-8256 32,4-8-1776-32,1-4-336 0</inkml:trace>
  <inkml:trace contextRef="#ctx0" brushRef="#br0" timeOffset="23244.32">10429 9595 41471 0,'0'1'3680'0,"0"0"-2944"0,0 0-592 0,0 0-144 16,2 0 832-16,-2-1 128 0,0 1 16 0,2 2 16 15,-1 2-784-15,1 4-208 0,0 2 0 0,-1 3 0 16,3-1 0-16,0 1 0 0,1 0 0 0,-1-1 0 16,1-1 0-16,0-1 0 0,3-2-192 0,-2 0 192 0,0-3 0 15,0-1 0-15,0-3 0 0,1 0 0 16,3-2 0-16,2-2 0 0,1-3 0 0,3-2 192 15,2-4 64-15,5-3 0 0,2-5 16 0,2-5 0 16,2-3-96-16,4-6-32 0,2-2 0 0,44-44-9280 31,-15 15-1856-31,-16 15-368 0</inkml:trace>
  <inkml:trace contextRef="#ctx0" brushRef="#br0" timeOffset="24843.9">10482 9800 40543 0,'-2'0'3600'0,"2"0"-2880"0,0 0-576 0,0-1-144 0,0 2 528 0,-1-1 80 0,1 1 16 0,-2 2 0 15,0 2-352-15,2 4-64 0,-3 3-16 0,1 10 0 16,0 8-192-16,-2 7 144 0,3 7-144 0,-1 2 128 16,2 2-128-16,3-1 0 0,5-2 0 0,-1-3 0 15,5 3 0-15,1-1 0 16,3-2 0-16,2-1 0 0,5-1 0 0,4-3 0 0,7-4 0 0,83 26-8720 31,-20-20-1632-31,-19-17-320 16</inkml:trace>
  <inkml:trace contextRef="#ctx0" brushRef="#br0" timeOffset="26255.73">14628 9964 42383 0,'-2'-6'3776'0,"-1"-2"-3024"0,3 2-608 0,0 3-144 16,0-2 640-16,0-3 80 15,0-7 32-15,2-9 0 0,1-7-432 0,7-5-64 0,0 3-32 0,6 3 0 16,4 2-224-16,3 5 0 0,1 5 0 0,3 3 0 16,1 6 0-16,-2 3 128 0,-1 6-128 0,-5 5 0 0,-2 4-192 0,-5 5-64 15,-3 3-32-15,-2 4 0 16,-3 5-272-16,-3 3-48 0,-4 4-16 0,-6 0 0 16,0-2 624-16,-6 0 0 0,-2-2 0 0,-2-2 0 0,1-4 336 15,-4-2 192-15,1-4 48 0,1-4 0 16,-1-1 0-16,3-6 16 0,-1-2 0 0,0-3 0 0,0-3-144 0,3-1-16 0,0-2-16 15,2-3 0 1,0-1-80-16,4 0-16 0,-2-4 0 0,22-50 0 47,11-2-800-47,4 4-160 16,-1 8-48-16,-4-7-20672 0</inkml:trace>
  <inkml:trace contextRef="#ctx0" brushRef="#br0" timeOffset="27717.2">6534 14686 43311 0,'2'0'3840'0,"-4"0"-3072"16,4 0-608-16,-2 0-160 0,0 1 176 0,0 0 0 0,0 0 0 0,3 4 0 16,-1 3-176-16,0 7 0 0,2 3 0 0,-1 4-176 15,3 4 16-15,-1 6 0 16,1 6 0-16,2 9 0 0,1 7 160 0,7 3 0 15,1-3 0-15,33 72-8496 16,-11-32-1744-16,-5-28-336 0</inkml:trace>
  <inkml:trace contextRef="#ctx0" brushRef="#br0" timeOffset="28883.43">10454 14589 43311 0,'-3'-2'3840'0,"-1"0"-3072"0,3 0-608 0,-2 1-160 0,3 0-592 0,-2-2-160 15,-1-2-16-15,-4-5-16 0,2-2 1232 0,0-3 256 16,0-1 64-16,5 1 0 0,0 0-512 0,5 3-112 0,-2-2-16 0,4 0 0 16,0 4-128-16,2 0 0 0,1 1 0 0,3 3 0 15,-1 1 0-15,-2 2 0 0,0 1 0 0,-2 2-176 16,2 2 48-16,-3 1 0 0,-1 3 0 0,1 2 0 16,4 4-192-16,-1 4-16 0,-3 2-16 0,-1 1 0 15,-1 0 352-15,-3-2-176 0,0-4 176 16,-2 0-128-16,-2-2 128 0,2-3 0 0,-2-1 128 0,-1-3-128 15,1 1 480-15,-3-3 32 0,2 0 0 0,-5 0 0 16,1-1 64-16,-1-2 32 0,-2 0 0 0,0-1 0 16,1-1-32-16,-1 0 0 0,-2-1 0 0,2 0 0 0,2-1-576 15,-2 0 0-15,3-1-192 0,2-2-13920 16,-1-2-2784-16</inkml:trace>
  <inkml:trace contextRef="#ctx0" brushRef="#br0" timeOffset="29796.87">9889 14317 38703 0,'0'1'3440'0,"-1"0"-2752"0,1 0-560 0,1 0-128 0,-1 1 432 0,-1 2 48 15,-1 5 16-15,2 3 0 16,0 6-496-16,0 4 0 0,3 0 0 0,13 24-8016 31,-1-8-1552-31,0-4-304 0</inkml:trace>
  <inkml:trace contextRef="#ctx0" brushRef="#br0" timeOffset="29928.38">9948 14721 47919 0,'2'1'4256'0,"-4"0"-3408"0,4-1-672 16,-2 0-176-1,0 0-496-15,0 1-128 0,2-2-16 0,-2 0-16 0,1 1 416 0,1-2 96 0,3-1 16 0,3-5-13312 31,5-3-2640-31</inkml:trace>
  <inkml:trace contextRef="#ctx0" brushRef="#br0" timeOffset="30846.19">10121 15112 39615 0,'0'0'3520'0,"2"-1"-2816"0,0 0-560 15,-1 0-144-15,4 0 0 0,0 0 0 0,2-3 0 0,9-2 0 16,4-2 0-16,9 0-224 0,3-3 80 0,3 2-11504 16,-1 0-2304-16</inkml:trace>
  <inkml:trace contextRef="#ctx0" brushRef="#br0" timeOffset="31051.4">10172 15308 43311 0,'0'0'3840'0,"0"0"-3072"15,0 0-608-15,0 0-160 0,2-1 320 0,-2 1 48 16,2-1 0-16,4 0 0 0,2-1-368 0,7-1 0 16,2-1-192-16,6-2 64 0,3-1 128 0,4 1-208 15,-1-4 80-15,3 2 128 16,5-1-960-16,-5-1-80 0,0 0-16 0,-6-3-11296 15,-1 0-2272-15</inkml:trace>
  <inkml:trace contextRef="#ctx0" brushRef="#br0" timeOffset="31256.21">10719 14909 45151 0,'-3'0'4016'0,"1"-2"-3216"0,2 2-640 0,0 0-160 15,0 0 656-15,0 0 112 0,0 0 0 0,-3 0 16 16,3 2-624-16,-3-1-160 0,3 1 0 0,0-2 0 15,0 0-192-15,0 0-80 0,8 24-16 0,-3-12 0 16,2 4 288-16,4 4 0 0,1 2-128 0,2-1 128 16,4 4 0-16,-1-2 0 0,5 1-128 0,-1-2 128 15,0-1-336-15,-3-1-16 0,1 0 0 0,-3 1-13280 16,-1 1-2640-16</inkml:trace>
  <inkml:trace contextRef="#ctx0" brushRef="#br0" timeOffset="32949.83">8333 14782 43311 0,'2'-1'3840'0,"-4"-1"-3072"0,4 1-608 16,-4 1-160-16,4 0 224 0,-4 0 16 0,2-2 0 0,0 0 0 15,-1 1 96-15,-1 0 32 0,2 1 0 16,0 0 0-16,0 0-368 0,0 0-320 0,0 0 64 0,-2 19 16 31,4-11-304-31,-2 1-64 0,2 1-16 0,-2 0 0 16,1 1 416-16,1-3 80 0,0-3 128 0,-1 0-208 0,1 0 208 0,0-2 0 0,-1 0 0 0,1-1 0 0,0-1 0 0,-2 0-192 16,0 0 48-16,2-1 16 15,-1-1 128-15,-1 1 144 0,0 0-16 0,-3-1-128 16,3 0 176-16,0 1-176 0,0 0 160 0,0 0-160 0,0 0 160 0,0 0-160 15,0 0 160-15,0 0-160 16,0 0 0-16,0 0 0 0,-9 20 0 0,4-12 0 0,-4 5 0 0,0 1 0 16,-1 2-160-16,-3 1 160 15,-1 1 0-15,0 0 0 0,0 1 0 0,3-2 128 16,0-2-128-16,3 0 0 0,1-2 0 0,2 0 0 0,1-1 0 0,2-1 0 16,2-5 0-16,2 0 128 0,2 0-128 0,1-2 0 0,0 0-176 15,4-1 176 1,5-1-288-16,2-1 32 0,0 0 16 0,2-3 0 0,1 1 368 0,-1-1 64 15,-1 0 0-15,-1 2 16 0,-4 0-208 0,1 2 0 16,-3 0 128-16,0 2-128 0,0 1 0 0,-5 3-240 16,1-2 48-16,-2 2 16 0,-3 1 48 0,1 0 0 0,-2 1 0 0,-2 2 0 15,-1 2 448-15,1 1 80 16,-4 1 32-16,1 1 0 0,0 0-32 0,2 2 0 0,-1 0 0 0,1-2 0 16,0-2-400-16,1 3 0 0,1 2 0 0,2 2 0 15,5 2 0-15,1 0 0 0,2 3 0 0,27 36-8688 31,2-12-1760-31,3-15-368 0</inkml:trace>
  <inkml:trace contextRef="#ctx0" brushRef="#br0" timeOffset="33304.93">5855 14909 35935 0,'2'16'3200'0,"1"6"-2560"0,1-2-512 0,-3-1-128 0,1 3-2880 15,4 17-608-15,1 34-112 0,11 45-32 0,8 38 3248 0,14 13 640 16,14-10 128-16,9-15 16 0,5-14-400 0</inkml:trace>
  <inkml:trace contextRef="#ctx0" brushRef="#br0" timeOffset="34032.71">11814 14954 46991 0,'-2'1'4176'0,"2"-2"-3344"0,2-1-656 0,-4 1-176 15,2-1 0-15,2 0 0 0,-1-1 0 0,4-3-176 16,3-3 48-16,5-1 0 0,1-2 0 0,30-4-9072 31,2 4-1808-31,-3 3-352 0</inkml:trace>
  <inkml:trace contextRef="#ctx0" brushRef="#br0" timeOffset="34286.6">11685 15371 22111 0,'7'0'1968'0,"-1"0"-1584"0,-1-1-384 0,0-2 0 15,-2 1 784-15,7 0 80 0,7-2 16 0,11-1 0 16,11-3-400-16,7 0-80 0,0 0-16 0,-1 1 0 16,4 0-96-16,-3 0-32 0,0 0 0 0,-2-1 0 15,-1 0 176-15,-6 0 16 0,-4 3 16 0,-1-3 0 16,2 1-464-16</inkml:trace>
  <inkml:trace contextRef="#ctx0" brushRef="#br0" timeOffset="34814.16">11310 14710 49759 0,'2'-1'4416'0,"-2"0"-3520"0,0 0-720 0,2 1-176 16,0 0-928-16,-2 1-224 0,1-1-32 0,1 1-16 0,3 1 816 0,2 4 144 15,2 2 48-15,0 3 0 0,4 6 192 0,0 3 0 16,5 5 0-16,-1 5-144 0,-2 4-96 0,1 1-16 16,0 5 0-16,-4-2 0 15,-1 1 256-15,-4-3 0 0,0 2-160 0,-4-4 160 16,1 2 0-16,-3-3 0 0,-2 1 0 0,-1-3 128 16,-1-3 16-16,-1-1 0 0,-1 1 0 0,2-2 0 15,-1-2-144-15,-2 0 0 0,-1 2 144 0,-14 34-8880 31,1-13-1776-31,-1-8-368 0</inkml:trace>
  <inkml:trace contextRef="#ctx0" brushRef="#br0" timeOffset="35208.66">12594 14784 46991 0,'2'2'4176'0,"-2"1"-3344"0,0 0-656 0,3-1-176 0,-3 1 0 0,2 4-192 15,0 7 32-15,1 10 16 0,2 12 16 0,1 12 0 0,1 7 0 0,-2 2 0 16,1 0 128-16,1 3 0 0,-2 2 0 0,2 1 0 15,1 2 0-15,0-4 0 0,-1-1 0 0,4-6 0 16,-1-3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8/15/2024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09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70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67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43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0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48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4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70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9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7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74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13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4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6222" y="6004559"/>
            <a:ext cx="643749" cy="634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6988ae3322ba68d1103fdd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</a:t>
            </a:r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#2c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Overview of C Programming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6.5 Short-Circuit Evaluation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22" name="[Rectangle 3]"/>
          <p:cNvSpPr txBox="1">
            <a:spLocks noChangeArrowheads="1"/>
          </p:cNvSpPr>
          <p:nvPr/>
        </p:nvSpPr>
        <p:spPr>
          <a:xfrm>
            <a:off x="352425" y="1248509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Does the following code give an error if variable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/>
              <a:t> is zero?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2019719" y="1813302"/>
            <a:ext cx="4273481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((a !=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(b/a &gt;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 . .);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Short-circuit evaluation</a:t>
            </a:r>
            <a:endParaRPr lang="en-US" dirty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|| expr2</a:t>
            </a:r>
            <a:r>
              <a:rPr lang="en-US" dirty="0"/>
              <a:t>: </a:t>
            </a: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expr2 and return true immediately, as the result will always be 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  <a:r>
              <a:rPr lang="en-US" kern="0" dirty="0"/>
              <a:t>: If </a:t>
            </a:r>
            <a:r>
              <a:rPr lang="en-US" u="sng" kern="0" dirty="0"/>
              <a:t>expr1 is false</a:t>
            </a:r>
            <a:r>
              <a:rPr lang="en-US" kern="0" dirty="0"/>
              <a:t>, skip evaluating expr2 and return false immediately, as the result will always be false.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92103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 Repetition Structures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27" name="Content Placeholder 5"/>
          <p:cNvSpPr>
            <a:spLocks noGrp="1"/>
          </p:cNvSpPr>
          <p:nvPr>
            <p:ph idx="1"/>
          </p:nvPr>
        </p:nvSpPr>
        <p:spPr>
          <a:xfrm>
            <a:off x="587375" y="1337722"/>
            <a:ext cx="8292856" cy="90435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 provides three control structures that allow you to select a group of statements to be executed repeatedly.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2473" y="2242075"/>
            <a:ext cx="3003159" cy="120032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65113" algn="l"/>
              </a:tabLst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loop body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6604" y="2242075"/>
            <a:ext cx="3404894" cy="1200329"/>
          </a:xfrm>
          <a:prstGeom prst="rect">
            <a:avLst/>
          </a:prstGeom>
          <a:solidFill>
            <a:srgbClr val="E2FFC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loop body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570F4-0512-43B1-8F6D-458747436FD9}"/>
              </a:ext>
            </a:extLst>
          </p:cNvPr>
          <p:cNvSpPr txBox="1"/>
          <p:nvPr/>
        </p:nvSpPr>
        <p:spPr>
          <a:xfrm>
            <a:off x="1767364" y="3812711"/>
            <a:ext cx="5932877" cy="1200329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b="1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loop body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7">
            <a:extLst>
              <a:ext uri="{FF2B5EF4-FFF2-40B4-BE49-F238E27FC236}">
                <a16:creationId xmlns:a16="http://schemas.microsoft.com/office/drawing/2014/main" id="{52D47EB4-3282-448F-BD56-0C61018C29CB}"/>
              </a:ext>
            </a:extLst>
          </p:cNvPr>
          <p:cNvGrpSpPr>
            <a:grpSpLocks/>
          </p:cNvGrpSpPr>
          <p:nvPr/>
        </p:nvGrpSpPr>
        <p:grpSpPr bwMode="auto">
          <a:xfrm>
            <a:off x="999765" y="4140664"/>
            <a:ext cx="2260045" cy="1931246"/>
            <a:chOff x="705178" y="2752793"/>
            <a:chExt cx="2259313" cy="1931495"/>
          </a:xfrm>
        </p:grpSpPr>
        <p:cxnSp>
          <p:nvCxnSpPr>
            <p:cNvPr id="15" name="Straight Arrow Connector 8">
              <a:extLst>
                <a:ext uri="{FF2B5EF4-FFF2-40B4-BE49-F238E27FC236}">
                  <a16:creationId xmlns:a16="http://schemas.microsoft.com/office/drawing/2014/main" id="{EF488256-16EE-4833-9BF0-D6ECC61D3F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873046" y="2752793"/>
              <a:ext cx="1091445" cy="1037545"/>
            </a:xfrm>
            <a:prstGeom prst="straightConnector1">
              <a:avLst/>
            </a:prstGeom>
            <a:noFill/>
            <a:ln w="28575" cap="sq" algn="ctr">
              <a:solidFill>
                <a:srgbClr val="9933FF"/>
              </a:solidFill>
              <a:round/>
              <a:headEnd/>
              <a:tailEnd type="triangle" w="med" len="med"/>
            </a:ln>
          </p:spPr>
        </p:cxn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EE89221A-EF5A-4B12-9D2A-7076EF66B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78" y="3760839"/>
              <a:ext cx="1993778" cy="9234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C00FF"/>
                  </a:solidFill>
                </a:rPr>
                <a:t>Initialization: </a:t>
              </a:r>
              <a:r>
                <a:rPr lang="en-US" dirty="0"/>
                <a:t>initialize the </a:t>
              </a:r>
              <a:r>
                <a:rPr lang="en-US" b="1" dirty="0">
                  <a:solidFill>
                    <a:srgbClr val="800000"/>
                  </a:solidFill>
                </a:rPr>
                <a:t>loop variable</a:t>
              </a:r>
              <a:endParaRPr lang="en-SG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17" name="Group 18">
            <a:extLst>
              <a:ext uri="{FF2B5EF4-FFF2-40B4-BE49-F238E27FC236}">
                <a16:creationId xmlns:a16="http://schemas.microsoft.com/office/drawing/2014/main" id="{63E4477B-0DE0-4E58-A546-F4061531D3A5}"/>
              </a:ext>
            </a:extLst>
          </p:cNvPr>
          <p:cNvGrpSpPr>
            <a:grpSpLocks/>
          </p:cNvGrpSpPr>
          <p:nvPr/>
        </p:nvGrpSpPr>
        <p:grpSpPr bwMode="auto">
          <a:xfrm>
            <a:off x="3321886" y="4140664"/>
            <a:ext cx="2701914" cy="2302184"/>
            <a:chOff x="2717654" y="2885040"/>
            <a:chExt cx="2701763" cy="2302070"/>
          </a:xfrm>
        </p:grpSpPr>
        <p:cxnSp>
          <p:nvCxnSpPr>
            <p:cNvPr id="18" name="Straight Arrow Connector 10">
              <a:extLst>
                <a:ext uri="{FF2B5EF4-FFF2-40B4-BE49-F238E27FC236}">
                  <a16:creationId xmlns:a16="http://schemas.microsoft.com/office/drawing/2014/main" id="{0F9ECE7E-3B47-4FB6-86E7-28DEC8F280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31344" y="2885040"/>
              <a:ext cx="980591" cy="1701710"/>
            </a:xfrm>
            <a:prstGeom prst="straightConnector1">
              <a:avLst/>
            </a:prstGeom>
            <a:noFill/>
            <a:ln w="28575" cap="sq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8AEA239E-0241-48A1-BD1C-4EFBE6CB7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654" y="4263826"/>
              <a:ext cx="2701763" cy="9232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Condition: </a:t>
              </a:r>
              <a:r>
                <a:rPr lang="en-US" dirty="0"/>
                <a:t>repeat loop while the condition on </a:t>
              </a:r>
              <a:r>
                <a:rPr lang="en-US" b="1" dirty="0">
                  <a:solidFill>
                    <a:srgbClr val="800000"/>
                  </a:solidFill>
                </a:rPr>
                <a:t>loop variable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/>
                <a:t>is </a:t>
              </a:r>
              <a:r>
                <a:rPr lang="en-US" dirty="0">
                  <a:solidFill>
                    <a:srgbClr val="0000FF"/>
                  </a:solidFill>
                </a:rPr>
                <a:t>true</a:t>
              </a:r>
              <a:endParaRPr lang="en-SG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99AB21-105C-4E62-A7D5-8F6957EAC719}"/>
              </a:ext>
            </a:extLst>
          </p:cNvPr>
          <p:cNvGrpSpPr>
            <a:grpSpLocks/>
          </p:cNvGrpSpPr>
          <p:nvPr/>
        </p:nvGrpSpPr>
        <p:grpSpPr bwMode="auto">
          <a:xfrm>
            <a:off x="6508379" y="4140664"/>
            <a:ext cx="1901976" cy="1700041"/>
            <a:chOff x="5856938" y="4189955"/>
            <a:chExt cx="1901864" cy="1700223"/>
          </a:xfrm>
        </p:grpSpPr>
        <p:cxnSp>
          <p:nvCxnSpPr>
            <p:cNvPr id="22" name="Straight Arrow Connector 13">
              <a:extLst>
                <a:ext uri="{FF2B5EF4-FFF2-40B4-BE49-F238E27FC236}">
                  <a16:creationId xmlns:a16="http://schemas.microsoft.com/office/drawing/2014/main" id="{DD85C763-FBAE-4F39-8347-80DA87A993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227802" y="4189955"/>
              <a:ext cx="392986" cy="771853"/>
            </a:xfrm>
            <a:prstGeom prst="straightConnector1">
              <a:avLst/>
            </a:prstGeom>
            <a:noFill/>
            <a:ln w="28575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Box 15">
              <a:extLst>
                <a:ext uri="{FF2B5EF4-FFF2-40B4-BE49-F238E27FC236}">
                  <a16:creationId xmlns:a16="http://schemas.microsoft.com/office/drawing/2014/main" id="{0A423C74-AA74-4747-9151-EFB75E121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6938" y="4966749"/>
              <a:ext cx="1901864" cy="9234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00"/>
                  </a:solidFill>
                </a:rPr>
                <a:t>Update: </a:t>
              </a:r>
              <a:r>
                <a:rPr lang="en-US" dirty="0"/>
                <a:t>change value of</a:t>
              </a:r>
              <a:r>
                <a:rPr lang="en-US" dirty="0">
                  <a:solidFill>
                    <a:srgbClr val="006600"/>
                  </a:solidFill>
                </a:rPr>
                <a:t> </a:t>
              </a:r>
              <a:r>
                <a:rPr lang="en-US" b="1" dirty="0">
                  <a:solidFill>
                    <a:srgbClr val="800000"/>
                  </a:solidFill>
                </a:rPr>
                <a:t>loop variable</a:t>
              </a:r>
              <a:endParaRPr lang="en-SG" b="1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9811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623592F-E342-4E62-99C8-3FA1A57ACF98}"/>
              </a:ext>
            </a:extLst>
          </p:cNvPr>
          <p:cNvSpPr txBox="1"/>
          <p:nvPr/>
        </p:nvSpPr>
        <p:spPr>
          <a:xfrm>
            <a:off x="829644" y="2259324"/>
            <a:ext cx="3335867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sum,i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D5CF6B-C690-4821-AB58-51E24F12AFF6}"/>
              </a:ext>
            </a:extLst>
          </p:cNvPr>
          <p:cNvSpPr txBox="1"/>
          <p:nvPr/>
        </p:nvSpPr>
        <p:spPr>
          <a:xfrm>
            <a:off x="1996656" y="1939085"/>
            <a:ext cx="2304779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Sum1To10_While.py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829644" y="2259324"/>
            <a:ext cx="3335867" cy="14773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215771-61E8-45C3-9B4E-7629F342F874}"/>
              </a:ext>
            </a:extLst>
          </p:cNvPr>
          <p:cNvSpPr txBox="1"/>
          <p:nvPr/>
        </p:nvSpPr>
        <p:spPr>
          <a:xfrm>
            <a:off x="1996656" y="1939085"/>
            <a:ext cx="230477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Sum1To10_While.c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695B57-5B85-448C-8D4C-95D9DB3B95BD}"/>
              </a:ext>
            </a:extLst>
          </p:cNvPr>
          <p:cNvSpPr txBox="1"/>
          <p:nvPr/>
        </p:nvSpPr>
        <p:spPr>
          <a:xfrm>
            <a:off x="4672842" y="2248134"/>
            <a:ext cx="3404894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195D0-96B1-4B1F-BF28-8564DD4D0004}"/>
              </a:ext>
            </a:extLst>
          </p:cNvPr>
          <p:cNvSpPr txBox="1"/>
          <p:nvPr/>
        </p:nvSpPr>
        <p:spPr>
          <a:xfrm>
            <a:off x="5710716" y="1934607"/>
            <a:ext cx="260364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Sum1To10_DoWhile.py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672843" y="2248134"/>
            <a:ext cx="3404894" cy="1754326"/>
          </a:xfrm>
          <a:prstGeom prst="rect">
            <a:avLst/>
          </a:prstGeom>
          <a:solidFill>
            <a:srgbClr val="E2FFC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0C4C36-8251-4C94-91E1-CBF5FA38E6D0}"/>
              </a:ext>
            </a:extLst>
          </p:cNvPr>
          <p:cNvSpPr txBox="1"/>
          <p:nvPr/>
        </p:nvSpPr>
        <p:spPr>
          <a:xfrm>
            <a:off x="5710717" y="1934607"/>
            <a:ext cx="260364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Sum1To10_DoWhile.c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A475DC-EC64-4419-AB97-8C93ACF3F37C}"/>
              </a:ext>
            </a:extLst>
          </p:cNvPr>
          <p:cNvSpPr txBox="1"/>
          <p:nvPr/>
        </p:nvSpPr>
        <p:spPr>
          <a:xfrm>
            <a:off x="1692321" y="4549584"/>
            <a:ext cx="5218227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2A6B86-D75B-449D-9A9C-FDC6CB884E9F}"/>
              </a:ext>
            </a:extLst>
          </p:cNvPr>
          <p:cNvSpPr txBox="1"/>
          <p:nvPr/>
        </p:nvSpPr>
        <p:spPr>
          <a:xfrm>
            <a:off x="5177481" y="4323636"/>
            <a:ext cx="2138655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Sum1To10_For.py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 Repetition Structures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570F4-0512-43B1-8F6D-458747436FD9}"/>
              </a:ext>
            </a:extLst>
          </p:cNvPr>
          <p:cNvSpPr txBox="1"/>
          <p:nvPr/>
        </p:nvSpPr>
        <p:spPr>
          <a:xfrm>
            <a:off x="1692321" y="4549584"/>
            <a:ext cx="5218227" cy="1200329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(sum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ontent Placeholder 5"/>
          <p:cNvSpPr>
            <a:spLocks noGrp="1"/>
          </p:cNvSpPr>
          <p:nvPr>
            <p:ph idx="1"/>
          </p:nvPr>
        </p:nvSpPr>
        <p:spPr>
          <a:xfrm>
            <a:off x="587375" y="1337723"/>
            <a:ext cx="8292856" cy="68246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Example: Summing from 1 through 10.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5A9695-6BBB-487A-A28A-685A9C49094A}"/>
              </a:ext>
            </a:extLst>
          </p:cNvPr>
          <p:cNvSpPr txBox="1"/>
          <p:nvPr/>
        </p:nvSpPr>
        <p:spPr>
          <a:xfrm>
            <a:off x="5177481" y="4323636"/>
            <a:ext cx="213865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Sum1To10_For.c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06854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[TextBox 8]">
            <a:extLst>
              <a:ext uri="{FF2B5EF4-FFF2-40B4-BE49-F238E27FC236}">
                <a16:creationId xmlns:a16="http://schemas.microsoft.com/office/drawing/2014/main" id="{EE7606E9-E8B7-41AD-A3D8-35AB00CC32D8}"/>
              </a:ext>
            </a:extLst>
          </p:cNvPr>
          <p:cNvSpPr txBox="1"/>
          <p:nvPr/>
        </p:nvSpPr>
        <p:spPr>
          <a:xfrm>
            <a:off x="901262" y="3715042"/>
            <a:ext cx="4903076" cy="255454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'break':"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EECE23E5-00BF-4514-8D57-EA330621D162}"/>
              </a:ext>
            </a:extLst>
          </p:cNvPr>
          <p:cNvSpPr txBox="1"/>
          <p:nvPr/>
        </p:nvSpPr>
        <p:spPr>
          <a:xfrm>
            <a:off x="901262" y="1654046"/>
            <a:ext cx="4903076" cy="193899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without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'break':"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9A1D19-6381-47B1-BB7C-310B31454551}"/>
              </a:ext>
            </a:extLst>
          </p:cNvPr>
          <p:cNvSpPr txBox="1"/>
          <p:nvPr/>
        </p:nvSpPr>
        <p:spPr>
          <a:xfrm>
            <a:off x="3954162" y="1356162"/>
            <a:ext cx="1947725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BreakInLoop.py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7.1 Using ‘break’ in a loop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4" name="[TextBox 1]">
            <a:extLst>
              <a:ext uri="{FF2B5EF4-FFF2-40B4-BE49-F238E27FC236}">
                <a16:creationId xmlns:a16="http://schemas.microsoft.com/office/drawing/2014/main" id="{B00C1989-1AA0-4A1C-AAEA-58E4F19865EE}"/>
              </a:ext>
            </a:extLst>
          </p:cNvPr>
          <p:cNvSpPr txBox="1"/>
          <p:nvPr/>
        </p:nvSpPr>
        <p:spPr>
          <a:xfrm>
            <a:off x="901262" y="1654046"/>
            <a:ext cx="4903076" cy="19389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without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'break':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[TextBox 2]">
            <a:extLst>
              <a:ext uri="{FF2B5EF4-FFF2-40B4-BE49-F238E27FC236}">
                <a16:creationId xmlns:a16="http://schemas.microsoft.com/office/drawing/2014/main" id="{A0C3FB87-F09B-4840-8562-7A8DB758520B}"/>
              </a:ext>
            </a:extLst>
          </p:cNvPr>
          <p:cNvSpPr txBox="1"/>
          <p:nvPr/>
        </p:nvSpPr>
        <p:spPr>
          <a:xfrm>
            <a:off x="5999437" y="1415181"/>
            <a:ext cx="2562672" cy="3139321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Without 'break':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[TextBox 9]">
            <a:extLst>
              <a:ext uri="{FF2B5EF4-FFF2-40B4-BE49-F238E27FC236}">
                <a16:creationId xmlns:a16="http://schemas.microsoft.com/office/drawing/2014/main" id="{FEFEEC76-3970-410E-80D5-92AFA77F4816}"/>
              </a:ext>
            </a:extLst>
          </p:cNvPr>
          <p:cNvSpPr txBox="1"/>
          <p:nvPr/>
        </p:nvSpPr>
        <p:spPr>
          <a:xfrm>
            <a:off x="5999437" y="4750483"/>
            <a:ext cx="2562672" cy="1754326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'break':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3954162" y="1356162"/>
            <a:ext cx="194772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BreakInLoop.c</a:t>
            </a:r>
            <a:endParaRPr lang="en-SG" dirty="0"/>
          </a:p>
        </p:txBody>
      </p:sp>
      <p:sp>
        <p:nvSpPr>
          <p:cNvPr id="20" name="[TextBox 8]">
            <a:extLst>
              <a:ext uri="{FF2B5EF4-FFF2-40B4-BE49-F238E27FC236}">
                <a16:creationId xmlns:a16="http://schemas.microsoft.com/office/drawing/2014/main" id="{8BE4DEA4-3D5C-4B8C-8D35-CBD4AF2F3A51}"/>
              </a:ext>
            </a:extLst>
          </p:cNvPr>
          <p:cNvSpPr txBox="1"/>
          <p:nvPr/>
        </p:nvSpPr>
        <p:spPr>
          <a:xfrm>
            <a:off x="901262" y="3715042"/>
            <a:ext cx="4903076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814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[TextBox 1]">
            <a:extLst>
              <a:ext uri="{FF2B5EF4-FFF2-40B4-BE49-F238E27FC236}">
                <a16:creationId xmlns:a16="http://schemas.microsoft.com/office/drawing/2014/main" id="{94B5D7C8-3334-4154-BD58-85AB1A98377C}"/>
              </a:ext>
            </a:extLst>
          </p:cNvPr>
          <p:cNvSpPr txBox="1"/>
          <p:nvPr/>
        </p:nvSpPr>
        <p:spPr>
          <a:xfrm>
            <a:off x="649177" y="1725495"/>
            <a:ext cx="5470635" cy="307776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'break'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 in a nested loop:"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print(i, 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7E11E-E03E-4870-A5F8-7C45DDEDE935}"/>
              </a:ext>
            </a:extLst>
          </p:cNvPr>
          <p:cNvSpPr txBox="1"/>
          <p:nvPr/>
        </p:nvSpPr>
        <p:spPr>
          <a:xfrm>
            <a:off x="4345913" y="1417400"/>
            <a:ext cx="1873584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BreakInLoop.py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7.1 Using ‘break’ in a loop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80605A68-56ED-4C8C-BCDF-E020B4583E39}"/>
              </a:ext>
            </a:extLst>
          </p:cNvPr>
          <p:cNvSpPr txBox="1"/>
          <p:nvPr/>
        </p:nvSpPr>
        <p:spPr>
          <a:xfrm>
            <a:off x="649177" y="1725495"/>
            <a:ext cx="5470635" cy="307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'break'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 in a nested loop: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i, j);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(j==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[TextBox 2]">
            <a:extLst>
              <a:ext uri="{FF2B5EF4-FFF2-40B4-BE49-F238E27FC236}">
                <a16:creationId xmlns:a16="http://schemas.microsoft.com/office/drawing/2014/main" id="{19E415F4-A7DF-4DFD-8FE2-523C5B0E4437}"/>
              </a:ext>
            </a:extLst>
          </p:cNvPr>
          <p:cNvSpPr txBox="1"/>
          <p:nvPr/>
        </p:nvSpPr>
        <p:spPr>
          <a:xfrm>
            <a:off x="6337738" y="1277007"/>
            <a:ext cx="2577661" cy="4524315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'break’ in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3, 3</a:t>
            </a:r>
          </a:p>
        </p:txBody>
      </p:sp>
      <p:sp>
        <p:nvSpPr>
          <p:cNvPr id="19" name="[Rectangle 3]">
            <a:extLst>
              <a:ext uri="{FF2B5EF4-FFF2-40B4-BE49-F238E27FC236}">
                <a16:creationId xmlns:a16="http://schemas.microsoft.com/office/drawing/2014/main" id="{2400E95D-F888-4D42-9996-49FFCB9F0E7C}"/>
              </a:ext>
            </a:extLst>
          </p:cNvPr>
          <p:cNvSpPr txBox="1">
            <a:spLocks noChangeArrowheads="1"/>
          </p:cNvSpPr>
          <p:nvPr/>
        </p:nvSpPr>
        <p:spPr>
          <a:xfrm>
            <a:off x="630620" y="4883587"/>
            <a:ext cx="5470635" cy="141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a nested loop,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/>
              <a:t> only breaks out of the inner-most loop that contains the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/>
              <a:t> statement.  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4345913" y="1417400"/>
            <a:ext cx="187358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BreakInLoop.c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51448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[TextBox 1]">
            <a:extLst>
              <a:ext uri="{FF2B5EF4-FFF2-40B4-BE49-F238E27FC236}">
                <a16:creationId xmlns:a16="http://schemas.microsoft.com/office/drawing/2014/main" id="{BFBACD78-2F6E-4BA6-A179-71E1F375D4D1}"/>
              </a:ext>
            </a:extLst>
          </p:cNvPr>
          <p:cNvSpPr txBox="1"/>
          <p:nvPr/>
        </p:nvSpPr>
        <p:spPr>
          <a:xfrm>
            <a:off x="1077218" y="1787647"/>
            <a:ext cx="4903076" cy="190821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without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'continue':"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60903-50B7-4321-B955-908A9BE07DFD}"/>
              </a:ext>
            </a:extLst>
          </p:cNvPr>
          <p:cNvSpPr txBox="1"/>
          <p:nvPr/>
        </p:nvSpPr>
        <p:spPr>
          <a:xfrm>
            <a:off x="3991602" y="1472150"/>
            <a:ext cx="2115817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ContinueInLoop.py</a:t>
            </a:r>
            <a:endParaRPr lang="en-SG" dirty="0"/>
          </a:p>
        </p:txBody>
      </p:sp>
      <p:sp>
        <p:nvSpPr>
          <p:cNvPr id="17" name="[TextBox 8]">
            <a:extLst>
              <a:ext uri="{FF2B5EF4-FFF2-40B4-BE49-F238E27FC236}">
                <a16:creationId xmlns:a16="http://schemas.microsoft.com/office/drawing/2014/main" id="{6670F06C-3D3E-4305-A0A1-18656D5FCA6E}"/>
              </a:ext>
            </a:extLst>
          </p:cNvPr>
          <p:cNvSpPr txBox="1"/>
          <p:nvPr/>
        </p:nvSpPr>
        <p:spPr>
          <a:xfrm>
            <a:off x="1077218" y="3967328"/>
            <a:ext cx="4903076" cy="255454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'continue':"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7.2 Using ‘continue’ in a loop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0" name="[TextBox 1]">
            <a:extLst>
              <a:ext uri="{FF2B5EF4-FFF2-40B4-BE49-F238E27FC236}">
                <a16:creationId xmlns:a16="http://schemas.microsoft.com/office/drawing/2014/main" id="{EB6EA7E9-BCBF-4BE6-9946-24EC33FD305F}"/>
              </a:ext>
            </a:extLst>
          </p:cNvPr>
          <p:cNvSpPr txBox="1"/>
          <p:nvPr/>
        </p:nvSpPr>
        <p:spPr>
          <a:xfrm>
            <a:off x="1077218" y="1787647"/>
            <a:ext cx="4903076" cy="19082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without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'continue':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[TextBox 2]">
            <a:extLst>
              <a:ext uri="{FF2B5EF4-FFF2-40B4-BE49-F238E27FC236}">
                <a16:creationId xmlns:a16="http://schemas.microsoft.com/office/drawing/2014/main" id="{4606674A-2174-4E86-A400-5369596C465D}"/>
              </a:ext>
            </a:extLst>
          </p:cNvPr>
          <p:cNvSpPr txBox="1"/>
          <p:nvPr/>
        </p:nvSpPr>
        <p:spPr>
          <a:xfrm>
            <a:off x="6234544" y="1105006"/>
            <a:ext cx="2553327" cy="286232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Without 'continue':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[TextBox 8]">
            <a:extLst>
              <a:ext uri="{FF2B5EF4-FFF2-40B4-BE49-F238E27FC236}">
                <a16:creationId xmlns:a16="http://schemas.microsoft.com/office/drawing/2014/main" id="{26F46045-8713-4DB5-9B50-80D44464FC63}"/>
              </a:ext>
            </a:extLst>
          </p:cNvPr>
          <p:cNvSpPr txBox="1"/>
          <p:nvPr/>
        </p:nvSpPr>
        <p:spPr>
          <a:xfrm>
            <a:off x="1077218" y="3967328"/>
            <a:ext cx="4903076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[TextBox 9]">
            <a:extLst>
              <a:ext uri="{FF2B5EF4-FFF2-40B4-BE49-F238E27FC236}">
                <a16:creationId xmlns:a16="http://schemas.microsoft.com/office/drawing/2014/main" id="{E7BAD37D-3674-46D2-8C14-D3726C7A32B4}"/>
              </a:ext>
            </a:extLst>
          </p:cNvPr>
          <p:cNvSpPr txBox="1"/>
          <p:nvPr/>
        </p:nvSpPr>
        <p:spPr>
          <a:xfrm>
            <a:off x="6234544" y="4063687"/>
            <a:ext cx="2553328" cy="2616101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'continue':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3991602" y="1472150"/>
            <a:ext cx="211581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ContinueInLoop.c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2032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[TextBox 1]">
            <a:extLst>
              <a:ext uri="{FF2B5EF4-FFF2-40B4-BE49-F238E27FC236}">
                <a16:creationId xmlns:a16="http://schemas.microsoft.com/office/drawing/2014/main" id="{DF0A6418-B6C7-4BA1-8F7D-F27759AE030E}"/>
              </a:ext>
            </a:extLst>
          </p:cNvPr>
          <p:cNvSpPr txBox="1"/>
          <p:nvPr/>
        </p:nvSpPr>
        <p:spPr>
          <a:xfrm>
            <a:off x="388882" y="1688564"/>
            <a:ext cx="5927836" cy="307776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'continue'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 in a nested loop:"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print(i, 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continue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1B4F6-8D5D-4095-8D50-B33551104BF5}"/>
              </a:ext>
            </a:extLst>
          </p:cNvPr>
          <p:cNvSpPr txBox="1"/>
          <p:nvPr/>
        </p:nvSpPr>
        <p:spPr>
          <a:xfrm>
            <a:off x="4248949" y="1410233"/>
            <a:ext cx="2155032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ContinueInLoop.py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7.2 Using ‘continue’ in a loop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ED5D76CC-08D7-4D8E-AF1F-8146D1BA07CB}"/>
              </a:ext>
            </a:extLst>
          </p:cNvPr>
          <p:cNvSpPr txBox="1"/>
          <p:nvPr/>
        </p:nvSpPr>
        <p:spPr>
          <a:xfrm>
            <a:off x="388882" y="1688564"/>
            <a:ext cx="5927836" cy="307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'continue'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 in a nested loop: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i, j);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(j==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continue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[Rectangle 3]">
            <a:extLst>
              <a:ext uri="{FF2B5EF4-FFF2-40B4-BE49-F238E27FC236}">
                <a16:creationId xmlns:a16="http://schemas.microsoft.com/office/drawing/2014/main" id="{0909F645-C51F-481C-9DED-4A7B1F74AA26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4859995"/>
            <a:ext cx="5251017" cy="14101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a nested loop,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GB" dirty="0"/>
              <a:t> only skips to the next iteration of the inner-most loop that contains the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GB" dirty="0"/>
              <a:t> statement.  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4248949" y="1410233"/>
            <a:ext cx="2155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ContinueInLoop.c</a:t>
            </a:r>
            <a:endParaRPr lang="en-SG" dirty="0"/>
          </a:p>
        </p:txBody>
      </p:sp>
      <p:sp>
        <p:nvSpPr>
          <p:cNvPr id="17" name="[TextBox 2]">
            <a:extLst>
              <a:ext uri="{FF2B5EF4-FFF2-40B4-BE49-F238E27FC236}">
                <a16:creationId xmlns:a16="http://schemas.microsoft.com/office/drawing/2014/main" id="{554F12A3-0071-4266-8E29-78516104C07E}"/>
              </a:ext>
            </a:extLst>
          </p:cNvPr>
          <p:cNvSpPr txBox="1"/>
          <p:nvPr/>
        </p:nvSpPr>
        <p:spPr>
          <a:xfrm>
            <a:off x="6554036" y="1234159"/>
            <a:ext cx="1408655" cy="4770537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[TextBox 2]">
            <a:extLst>
              <a:ext uri="{FF2B5EF4-FFF2-40B4-BE49-F238E27FC236}">
                <a16:creationId xmlns:a16="http://schemas.microsoft.com/office/drawing/2014/main" id="{AFE8263B-CB8F-497B-9C76-90714437CD37}"/>
              </a:ext>
            </a:extLst>
          </p:cNvPr>
          <p:cNvSpPr txBox="1"/>
          <p:nvPr/>
        </p:nvSpPr>
        <p:spPr>
          <a:xfrm>
            <a:off x="7608518" y="3895843"/>
            <a:ext cx="1078282" cy="233910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72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17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42A398-B160-CC91-B105-04B750C2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94" y="3160059"/>
            <a:ext cx="7356317" cy="3446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422A5-B9EC-A0CC-134A-7714166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D796-6032-90BC-BBA4-76F24878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9859"/>
          </a:xfrm>
        </p:spPr>
        <p:txBody>
          <a:bodyPr/>
          <a:lstStyle/>
          <a:p>
            <a:r>
              <a:rPr lang="en-US" dirty="0"/>
              <a:t>Please complete the “CS2100 C Programming Quiz 2” in Canvas.</a:t>
            </a:r>
          </a:p>
          <a:p>
            <a:pPr lvl="1"/>
            <a:r>
              <a:rPr lang="en-US" dirty="0"/>
              <a:t>Access via the “Quizzes” tool in the left toolbar and select the quiz on  the right side of the screen.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958F-F063-B8CD-A23E-A4BA37F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8AF7-D63B-7DA9-4DD2-FFD3A2C0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BAA3-36CF-A936-60B6-ECAFFAF0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C0390C-B698-776F-F7BD-88EF7853375F}"/>
              </a:ext>
            </a:extLst>
          </p:cNvPr>
          <p:cNvSpPr/>
          <p:nvPr/>
        </p:nvSpPr>
        <p:spPr>
          <a:xfrm>
            <a:off x="2126489" y="5811281"/>
            <a:ext cx="605117" cy="322729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F54235-9E65-68F7-9469-9A473BADFA7F}"/>
              </a:ext>
            </a:extLst>
          </p:cNvPr>
          <p:cNvSpPr/>
          <p:nvPr/>
        </p:nvSpPr>
        <p:spPr>
          <a:xfrm>
            <a:off x="3352800" y="6119531"/>
            <a:ext cx="2339788" cy="410137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69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7808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Ask at </a:t>
            </a:r>
            <a:r>
              <a:rPr lang="en-US" sz="2000">
                <a:hlinkClick r:id="rId2"/>
              </a:rPr>
              <a:t>https://sets.netlify.app/module/66988ae3322ba68d1103fdd4</a:t>
            </a:r>
            <a:r>
              <a:rPr lang="en-US" sz="2000"/>
              <a:t>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847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 Selection Structures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27" name="Content Placeholder 5"/>
          <p:cNvSpPr>
            <a:spLocks noGrp="1"/>
          </p:cNvSpPr>
          <p:nvPr>
            <p:ph idx="1"/>
          </p:nvPr>
        </p:nvSpPr>
        <p:spPr>
          <a:xfrm>
            <a:off x="587375" y="1406768"/>
            <a:ext cx="8292856" cy="1487157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 provides two control structures that allow you to select a group of statements to be executed or skipped when certain conditions are met.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3413" y="2749991"/>
            <a:ext cx="2348288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if … else …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587375" y="3574762"/>
            <a:ext cx="5915901" cy="9233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TRUE */ 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7375" y="4615768"/>
            <a:ext cx="5915901" cy="143577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TRUE  */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FALSE */ 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3574762"/>
            <a:ext cx="232287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# Statement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4292602"/>
            <a:ext cx="2322870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# Statement</a:t>
            </a:r>
          </a:p>
          <a:p>
            <a:pPr marL="90488" lvl="1">
              <a:tabLst>
                <a:tab pos="361950" algn="l"/>
              </a:tabLst>
              <a:defRPr/>
            </a:pP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tabLst>
                <a:tab pos="361950" algn="l"/>
              </a:tabLst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# Statement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# Statement</a:t>
            </a:r>
          </a:p>
        </p:txBody>
      </p:sp>
    </p:spTree>
    <p:extLst>
      <p:ext uri="{BB962C8B-B14F-4D97-AF65-F5344CB8AC3E}">
        <p14:creationId xmlns:p14="http://schemas.microsoft.com/office/powerpoint/2010/main" val="1816485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 Selection Structures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29" name="TextBox 28"/>
          <p:cNvSpPr txBox="1"/>
          <p:nvPr/>
        </p:nvSpPr>
        <p:spPr>
          <a:xfrm>
            <a:off x="3818505" y="1349571"/>
            <a:ext cx="1434855" cy="5232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switch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054055" y="2083806"/>
            <a:ext cx="7352525" cy="403187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variable or expression must be of discrete type */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( 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 or expression&gt;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value1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to execute if &lt;variable or expr&gt; == value1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to execute if &lt;variable or expr&gt; == value2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default: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to execute if &lt;variable or expr&gt; does not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equal to the value of any of the cases above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allout: Bent Line 2">
            <a:extLst>
              <a:ext uri="{FF2B5EF4-FFF2-40B4-BE49-F238E27FC236}">
                <a16:creationId xmlns:a16="http://schemas.microsoft.com/office/drawing/2014/main" id="{BA95BDBE-1AF4-453F-B0B4-729200DD5D4A}"/>
              </a:ext>
            </a:extLst>
          </p:cNvPr>
          <p:cNvSpPr/>
          <p:nvPr/>
        </p:nvSpPr>
        <p:spPr>
          <a:xfrm>
            <a:off x="6873454" y="1499403"/>
            <a:ext cx="1533126" cy="511970"/>
          </a:xfrm>
          <a:prstGeom prst="borderCallout2">
            <a:avLst>
              <a:gd name="adj1" fmla="val 44374"/>
              <a:gd name="adj2" fmla="val -85"/>
              <a:gd name="adj3" fmla="val 14834"/>
              <a:gd name="adj4" fmla="val -9738"/>
              <a:gd name="adj5" fmla="val 16412"/>
              <a:gd name="adj6" fmla="val -1053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No counterpart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8EB3DC33-E316-4DC8-9BD7-B3997C05E7DD}"/>
              </a:ext>
            </a:extLst>
          </p:cNvPr>
          <p:cNvSpPr/>
          <p:nvPr/>
        </p:nvSpPr>
        <p:spPr>
          <a:xfrm>
            <a:off x="6873453" y="1306591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68917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6.1 Condition and Relational Operators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 </a:t>
            </a:r>
            <a:r>
              <a:rPr lang="en-SG" dirty="0">
                <a:solidFill>
                  <a:srgbClr val="0000FF"/>
                </a:solidFill>
              </a:rPr>
              <a:t>condition</a:t>
            </a:r>
            <a:r>
              <a:rPr lang="en-SG" dirty="0"/>
              <a:t> is an expression evaluated to </a:t>
            </a:r>
            <a:r>
              <a:rPr lang="en-SG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SG" dirty="0"/>
              <a:t> or </a:t>
            </a:r>
            <a:r>
              <a:rPr lang="en-SG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It is composed of expressions combined with </a:t>
            </a:r>
            <a:r>
              <a:rPr lang="en-SG" dirty="0">
                <a:solidFill>
                  <a:srgbClr val="C00000"/>
                </a:solidFill>
              </a:rPr>
              <a:t>relational operators</a:t>
            </a:r>
            <a:r>
              <a:rPr lang="en-SG" dirty="0"/>
              <a:t>.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 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&lt;= 10)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 &gt; max)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!= -9)</a:t>
            </a:r>
            <a:endParaRPr lang="en-SG" b="1" dirty="0">
              <a:solidFill>
                <a:srgbClr val="99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21544302"/>
              </p:ext>
            </p:extLst>
          </p:nvPr>
        </p:nvGraphicFramePr>
        <p:xfrm>
          <a:off x="839974" y="3261824"/>
          <a:ext cx="6051176" cy="2560320"/>
        </p:xfrm>
        <a:graphic>
          <a:graphicData uri="http://schemas.openxmlformats.org/drawingml/2006/table">
            <a:tbl>
              <a:tblPr/>
              <a:tblGrid>
                <a:gridCol w="252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Relational Operator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Interpretation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 or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 or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not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Callout: Bent Line 2">
            <a:extLst>
              <a:ext uri="{FF2B5EF4-FFF2-40B4-BE49-F238E27FC236}">
                <a16:creationId xmlns:a16="http://schemas.microsoft.com/office/drawing/2014/main" id="{076991F6-580E-48C2-BC31-B3C805ED54AD}"/>
              </a:ext>
            </a:extLst>
          </p:cNvPr>
          <p:cNvSpPr/>
          <p:nvPr/>
        </p:nvSpPr>
        <p:spPr>
          <a:xfrm>
            <a:off x="7207397" y="3454636"/>
            <a:ext cx="1887324" cy="739558"/>
          </a:xfrm>
          <a:prstGeom prst="borderCallout2">
            <a:avLst>
              <a:gd name="adj1" fmla="val 44374"/>
              <a:gd name="adj2" fmla="val -85"/>
              <a:gd name="adj3" fmla="val 14834"/>
              <a:gd name="adj4" fmla="val -9738"/>
              <a:gd name="adj5" fmla="val 14931"/>
              <a:gd name="adj6" fmla="val -1683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Allows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&lt;= x &lt;= 5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25FB7CDB-7411-46F7-9C7F-24A05F45E8EB}"/>
              </a:ext>
            </a:extLst>
          </p:cNvPr>
          <p:cNvSpPr/>
          <p:nvPr/>
        </p:nvSpPr>
        <p:spPr>
          <a:xfrm>
            <a:off x="7207396" y="3261824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8814070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6.2 Truth Values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35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Boolean values: </a:t>
            </a:r>
            <a:r>
              <a:rPr lang="en-SG" dirty="0">
                <a:solidFill>
                  <a:srgbClr val="0000FF"/>
                </a:solidFill>
              </a:rPr>
              <a:t>true</a:t>
            </a:r>
            <a:r>
              <a:rPr lang="en-SG" dirty="0"/>
              <a:t> or </a:t>
            </a:r>
            <a:r>
              <a:rPr lang="en-SG" dirty="0">
                <a:solidFill>
                  <a:srgbClr val="0000FF"/>
                </a:solidFill>
              </a:rPr>
              <a:t>false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There is </a:t>
            </a:r>
            <a:r>
              <a:rPr lang="en-SG" u="sng" dirty="0"/>
              <a:t>no</a:t>
            </a:r>
            <a:r>
              <a:rPr lang="en-SG" dirty="0"/>
              <a:t> Boolean type in ANSI C. Instead, we use </a:t>
            </a:r>
            <a:r>
              <a:rPr lang="en-SG" b="1" dirty="0"/>
              <a:t>integers</a:t>
            </a:r>
            <a:r>
              <a:rPr lang="en-SG" dirty="0"/>
              <a:t>: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0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false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Any other value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 is used as the representative value for true in output)</a:t>
            </a:r>
          </a:p>
          <a:p>
            <a:pPr marL="535305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SG" dirty="0"/>
          </a:p>
        </p:txBody>
      </p:sp>
      <p:grpSp>
        <p:nvGrpSpPr>
          <p:cNvPr id="12" name="[Group 8]"/>
          <p:cNvGrpSpPr/>
          <p:nvPr/>
        </p:nvGrpSpPr>
        <p:grpSpPr>
          <a:xfrm>
            <a:off x="1000125" y="4045582"/>
            <a:ext cx="5038934" cy="1432881"/>
            <a:chOff x="1000125" y="4045582"/>
            <a:chExt cx="5038934" cy="1432881"/>
          </a:xfrm>
        </p:grpSpPr>
        <p:sp>
          <p:nvSpPr>
            <p:cNvPr id="13" name="TextBox 12"/>
            <p:cNvSpPr txBox="1"/>
            <p:nvPr/>
          </p:nvSpPr>
          <p:spPr>
            <a:xfrm>
              <a:off x="1000125" y="4278313"/>
              <a:ext cx="4848225" cy="120015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(2 &gt; 3);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b = (3 &gt; 2);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b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a, b);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0840" y="4045582"/>
              <a:ext cx="1708219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TruthValues.c</a:t>
              </a:r>
              <a:endParaRPr lang="en-SG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AF9532-D10A-4E73-9B2C-89A2391C434A}"/>
              </a:ext>
            </a:extLst>
          </p:cNvPr>
          <p:cNvSpPr txBox="1"/>
          <p:nvPr/>
        </p:nvSpPr>
        <p:spPr>
          <a:xfrm>
            <a:off x="6039059" y="4879587"/>
            <a:ext cx="23359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0; b = 1</a:t>
            </a:r>
          </a:p>
        </p:txBody>
      </p:sp>
      <p:sp>
        <p:nvSpPr>
          <p:cNvPr id="17" name="Callout: Bent Line 2">
            <a:extLst>
              <a:ext uri="{FF2B5EF4-FFF2-40B4-BE49-F238E27FC236}">
                <a16:creationId xmlns:a16="http://schemas.microsoft.com/office/drawing/2014/main" id="{1D57DA42-70E6-44E9-9818-843AE6041C20}"/>
              </a:ext>
            </a:extLst>
          </p:cNvPr>
          <p:cNvSpPr/>
          <p:nvPr/>
        </p:nvSpPr>
        <p:spPr>
          <a:xfrm>
            <a:off x="5569995" y="782162"/>
            <a:ext cx="3495783" cy="970992"/>
          </a:xfrm>
          <a:prstGeom prst="borderCallout2">
            <a:avLst>
              <a:gd name="adj1" fmla="val 44374"/>
              <a:gd name="adj2" fmla="val -85"/>
              <a:gd name="adj3" fmla="val 73480"/>
              <a:gd name="adj4" fmla="val -8642"/>
              <a:gd name="adj5" fmla="val 73577"/>
              <a:gd name="adj6" fmla="val -2278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b="1" i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NOTE</a:t>
            </a:r>
            <a:r>
              <a:rPr lang="en-US" sz="1600" i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 only integers!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In </a:t>
            </a:r>
            <a:r>
              <a:rPr lang="en-US" sz="1600" dirty="0">
                <a:solidFill>
                  <a:srgbClr val="C00000"/>
                </a:solidFill>
              </a:rPr>
              <a:t>Python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en-US" sz="1600" dirty="0">
                <a:solidFill>
                  <a:srgbClr val="C00000"/>
                </a:solidFill>
              </a:rPr>
              <a:t>JavaScript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you have </a:t>
            </a:r>
            <a:r>
              <a:rPr lang="en-US" sz="1600" u="sng" dirty="0">
                <a:solidFill>
                  <a:schemeClr val="tx1"/>
                </a:solidFill>
                <a:latin typeface="Calibri" pitchFamily="34" charset="0"/>
              </a:rPr>
              <a:t>truthy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en-US" sz="1600" u="sng" dirty="0" err="1">
                <a:solidFill>
                  <a:schemeClr val="tx1"/>
                </a:solidFill>
                <a:latin typeface="Calibri" pitchFamily="34" charset="0"/>
              </a:rPr>
              <a:t>falsy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values, but not in C</a:t>
            </a: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3272691E-6BB5-4109-80CD-B343B49B79B2}"/>
              </a:ext>
            </a:extLst>
          </p:cNvPr>
          <p:cNvSpPr/>
          <p:nvPr/>
        </p:nvSpPr>
        <p:spPr>
          <a:xfrm>
            <a:off x="5569995" y="589350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022564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6.3 Logical Operators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2905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Complex condition</a:t>
            </a:r>
            <a:r>
              <a:rPr lang="en-SG" sz="2000" dirty="0"/>
              <a:t>: combining two or more Boolean expressions.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Examples: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temperature is greater than 40C </a:t>
            </a:r>
            <a:r>
              <a:rPr lang="en-US" sz="1800" dirty="0">
                <a:solidFill>
                  <a:srgbClr val="0000FF"/>
                </a:solidFill>
              </a:rPr>
              <a:t>or</a:t>
            </a:r>
            <a:r>
              <a:rPr lang="en-US" sz="1800" dirty="0"/>
              <a:t> blood pressure is greater than 200, go to A&amp;E immediately.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If all the three subject scores (English, </a:t>
            </a:r>
            <a:r>
              <a:rPr lang="en-US" sz="1800" dirty="0" err="1"/>
              <a:t>Maths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and</a:t>
            </a:r>
            <a:r>
              <a:rPr lang="en-US" sz="1800" dirty="0"/>
              <a:t> Science) are greater than 85 </a:t>
            </a:r>
            <a:r>
              <a:rPr lang="en-US" sz="1800" dirty="0">
                <a:solidFill>
                  <a:srgbClr val="0000FF"/>
                </a:solidFill>
              </a:rPr>
              <a:t>and</a:t>
            </a:r>
            <a:r>
              <a:rPr lang="en-US" sz="1800" dirty="0"/>
              <a:t> mother tongue score is at least 80, recommend taking Higher Mother Tongue.</a:t>
            </a:r>
            <a:endParaRPr lang="en-SG" sz="1800" dirty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Logical operators </a:t>
            </a:r>
            <a:r>
              <a:rPr lang="en-SG" sz="2000" dirty="0"/>
              <a:t>are needed: </a:t>
            </a:r>
            <a:r>
              <a:rPr lang="en-US" sz="2000" dirty="0">
                <a:solidFill>
                  <a:srgbClr val="C00000"/>
                </a:solidFill>
              </a:rPr>
              <a:t>&amp;&amp;</a:t>
            </a:r>
            <a:r>
              <a:rPr lang="en-US" sz="2000" dirty="0"/>
              <a:t> (and), </a:t>
            </a:r>
            <a:r>
              <a:rPr lang="en-US" sz="2000" dirty="0">
                <a:solidFill>
                  <a:srgbClr val="C00000"/>
                </a:solidFill>
              </a:rPr>
              <a:t>||</a:t>
            </a:r>
            <a:r>
              <a:rPr lang="en-US" sz="2000" dirty="0"/>
              <a:t> (or), </a:t>
            </a:r>
            <a:r>
              <a:rPr lang="en-US" sz="2000" dirty="0">
                <a:solidFill>
                  <a:srgbClr val="C00000"/>
                </a:solidFill>
              </a:rPr>
              <a:t>!</a:t>
            </a:r>
            <a:r>
              <a:rPr lang="en-US" sz="2000" dirty="0"/>
              <a:t> (not).</a:t>
            </a:r>
            <a:endParaRPr lang="en-SG" sz="2000" dirty="0"/>
          </a:p>
        </p:txBody>
      </p:sp>
      <p:graphicFrame>
        <p:nvGraphicFramePr>
          <p:cNvPr id="17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762437859"/>
              </p:ext>
            </p:extLst>
          </p:nvPr>
        </p:nvGraphicFramePr>
        <p:xfrm>
          <a:off x="1033462" y="4332826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allout: Bent Line 2">
            <a:extLst>
              <a:ext uri="{FF2B5EF4-FFF2-40B4-BE49-F238E27FC236}">
                <a16:creationId xmlns:a16="http://schemas.microsoft.com/office/drawing/2014/main" id="{6137C9B4-F041-4120-9222-E901A5C72D9D}"/>
              </a:ext>
            </a:extLst>
          </p:cNvPr>
          <p:cNvSpPr/>
          <p:nvPr/>
        </p:nvSpPr>
        <p:spPr>
          <a:xfrm>
            <a:off x="6298021" y="4525638"/>
            <a:ext cx="2582949" cy="970992"/>
          </a:xfrm>
          <a:prstGeom prst="borderCallout2">
            <a:avLst>
              <a:gd name="adj1" fmla="val 44374"/>
              <a:gd name="adj2" fmla="val -85"/>
              <a:gd name="adj3" fmla="val -1519"/>
              <a:gd name="adj4" fmla="val -11398"/>
              <a:gd name="adj5" fmla="val -1422"/>
              <a:gd name="adj6" fmla="val -2363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|| B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A or B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&amp;&amp; B  A and B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!A  not A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996F13C8-E2E0-4EE4-A104-70EE3ABE7967}"/>
              </a:ext>
            </a:extLst>
          </p:cNvPr>
          <p:cNvSpPr/>
          <p:nvPr/>
        </p:nvSpPr>
        <p:spPr>
          <a:xfrm>
            <a:off x="6298021" y="4332826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6390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6.4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Evaluation of Boolean Expressions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2425" y="1131377"/>
            <a:ext cx="8397875" cy="1131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evaluation of a Boolean expression is done according to the </a:t>
            </a:r>
            <a:r>
              <a:rPr lang="en-US" dirty="0">
                <a:solidFill>
                  <a:srgbClr val="C00000"/>
                </a:solidFill>
              </a:rPr>
              <a:t>precedence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associativity</a:t>
            </a:r>
            <a:r>
              <a:rPr lang="en-US" dirty="0"/>
              <a:t> of the operators</a:t>
            </a:r>
            <a:r>
              <a:rPr lang="en-SG" dirty="0"/>
              <a:t>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48466"/>
              </p:ext>
            </p:extLst>
          </p:nvPr>
        </p:nvGraphicFramePr>
        <p:xfrm>
          <a:off x="674266" y="2063797"/>
          <a:ext cx="7754191" cy="426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922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r>
                        <a:rPr lang="en-US" baseline="0" dirty="0"/>
                        <a:t> Type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Associativity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Primary expression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 )    [ ]   .   -&gt;   </a:t>
                      </a:r>
                      <a:r>
                        <a:rPr lang="en-US" sz="1400" dirty="0" err="1"/>
                        <a:t>expr</a:t>
                      </a:r>
                      <a:r>
                        <a:rPr lang="en-US" sz="1400" dirty="0"/>
                        <a:t>++</a:t>
                      </a:r>
                      <a:r>
                        <a:rPr lang="en-US" sz="1400" baseline="0" dirty="0"/>
                        <a:t>   </a:t>
                      </a:r>
                      <a:r>
                        <a:rPr lang="en-US" sz="1400" baseline="0" dirty="0" err="1"/>
                        <a:t>expr</a:t>
                      </a:r>
                      <a:r>
                        <a:rPr lang="en-US" sz="1400" baseline="0" dirty="0"/>
                        <a:t>--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Unary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  &amp;  +  -  !  ~  ++</a:t>
                      </a:r>
                      <a:r>
                        <a:rPr lang="en-US" sz="1400" dirty="0" err="1"/>
                        <a:t>expr</a:t>
                      </a:r>
                      <a:r>
                        <a:rPr lang="en-US" sz="1400" baseline="0" dirty="0"/>
                        <a:t>  --</a:t>
                      </a:r>
                      <a:r>
                        <a:rPr lang="en-US" sz="1400" baseline="0" dirty="0" err="1"/>
                        <a:t>expr</a:t>
                      </a:r>
                      <a:r>
                        <a:rPr lang="en-US" sz="1400" baseline="0" dirty="0"/>
                        <a:t>  (typecast)  </a:t>
                      </a:r>
                      <a:r>
                        <a:rPr lang="en-US" sz="1400" baseline="0" dirty="0" err="1"/>
                        <a:t>sizeof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</a:t>
                      </a:r>
                      <a:r>
                        <a:rPr lang="en-US" sz="1600" baseline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95">
                <a:tc rowSpan="6">
                  <a:txBody>
                    <a:bodyPr/>
                    <a:lstStyle/>
                    <a:p>
                      <a:r>
                        <a:rPr lang="en-US" sz="1600" dirty="0"/>
                        <a:t>Binary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  /  %</a:t>
                      </a:r>
                      <a:endParaRPr lang="en-SG" sz="14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  -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  &gt;  &lt;=  &gt;=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==  !=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&amp;&amp;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||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Ternary operator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?: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</a:t>
                      </a:r>
                      <a:r>
                        <a:rPr lang="en-US" sz="1600" baseline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  +=  -=  *=  /=  %=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</a:t>
                      </a:r>
                      <a:r>
                        <a:rPr lang="en-US" sz="1600" baseline="0" dirty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Callout: Bent Line 2">
            <a:extLst>
              <a:ext uri="{FF2B5EF4-FFF2-40B4-BE49-F238E27FC236}">
                <a16:creationId xmlns:a16="http://schemas.microsoft.com/office/drawing/2014/main" id="{002D32B9-2E01-4CB4-BCB5-836D2115A079}"/>
              </a:ext>
            </a:extLst>
          </p:cNvPr>
          <p:cNvSpPr/>
          <p:nvPr/>
        </p:nvSpPr>
        <p:spPr>
          <a:xfrm>
            <a:off x="5651917" y="4344948"/>
            <a:ext cx="3251163" cy="725318"/>
          </a:xfrm>
          <a:prstGeom prst="borderCallout2">
            <a:avLst>
              <a:gd name="adj1" fmla="val 44374"/>
              <a:gd name="adj2" fmla="val -85"/>
              <a:gd name="adj3" fmla="val 173618"/>
              <a:gd name="adj4" fmla="val -21334"/>
              <a:gd name="adj5" fmla="val 174470"/>
              <a:gd name="adj6" fmla="val -8510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expr1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expr2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expr1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cond2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D026041E-28C6-4A85-9BED-7A22AC9818CD}"/>
              </a:ext>
            </a:extLst>
          </p:cNvPr>
          <p:cNvSpPr/>
          <p:nvPr/>
        </p:nvSpPr>
        <p:spPr>
          <a:xfrm>
            <a:off x="5651918" y="4152136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06376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6.4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Evaluation of Boolean Expressions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2425" y="1409667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What is the value of </a:t>
            </a:r>
            <a:r>
              <a:rPr lang="en-SG">
                <a:solidFill>
                  <a:srgbClr val="0000FF"/>
                </a:solidFill>
              </a:rPr>
              <a:t>x</a:t>
            </a:r>
            <a:r>
              <a:rPr lang="en-SG"/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1411" y="1933687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x </a:t>
            </a:r>
            <a:r>
              <a:rPr lang="en-US" sz="2000"/>
              <a:t>is true (1)</a:t>
            </a:r>
            <a:endParaRPr lang="en-SG" sz="2000" dirty="0"/>
          </a:p>
        </p:txBody>
      </p:sp>
      <p:sp>
        <p:nvSpPr>
          <p:cNvPr id="13" name="[TextBox 12]"/>
          <p:cNvSpPr txBox="1"/>
          <p:nvPr/>
        </p:nvSpPr>
        <p:spPr>
          <a:xfrm>
            <a:off x="915057" y="1933687"/>
            <a:ext cx="471011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x, y, z,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a = 4, b = -2, c = 0;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(a &gt; b || b &gt; c &amp;&amp; a ==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1411" y="2495876"/>
            <a:ext cx="3227414" cy="40011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/>
              <a:t>gcc</a:t>
            </a:r>
            <a:r>
              <a:rPr lang="en-US" sz="2000" dirty="0"/>
              <a:t> issues warning (why?)</a:t>
            </a:r>
            <a:endParaRPr lang="en-SG" sz="2000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52425" y="4360270"/>
            <a:ext cx="8397875" cy="59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What is the value of </a:t>
            </a:r>
            <a:r>
              <a:rPr lang="en-SG" dirty="0">
                <a:solidFill>
                  <a:srgbClr val="0000FF"/>
                </a:solidFill>
              </a:rPr>
              <a:t>z</a:t>
            </a:r>
            <a:r>
              <a:rPr lang="en-SG" dirty="0"/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057" y="4888898"/>
            <a:ext cx="4143375" cy="369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((a &gt; b) &amp;&amp; !(b &gt; c));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1411" y="4888898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z</a:t>
            </a:r>
            <a:r>
              <a:rPr lang="en-US" sz="2000"/>
              <a:t> </a:t>
            </a:r>
            <a:r>
              <a:rPr lang="en-US" sz="2000" dirty="0"/>
              <a:t>is true (1)</a:t>
            </a:r>
            <a:endParaRPr lang="en-SG" sz="200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52425" y="3169355"/>
            <a:ext cx="8397875" cy="62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Always good to add parentheses for readability.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2128" y="3674201"/>
            <a:ext cx="471011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y = ((a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 ||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&gt; c) &amp;&amp;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==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1411" y="3658842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y</a:t>
            </a:r>
            <a:r>
              <a:rPr lang="en-US" sz="2000"/>
              <a:t> </a:t>
            </a:r>
            <a:r>
              <a:rPr lang="en-US" sz="2000" dirty="0"/>
              <a:t>is false (0)</a:t>
            </a:r>
            <a:endParaRPr lang="en-SG" sz="2000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457199" y="5676901"/>
            <a:ext cx="2895602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EvalBoolean.c</a:t>
            </a:r>
            <a:endParaRPr lang="en-US" sz="2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D3553E-B140-59D6-1357-742BD15C13CE}"/>
                  </a:ext>
                </a:extLst>
              </p14:cNvPr>
              <p14:cNvContentPartPr/>
              <p14:nvPr/>
            </p14:nvContentPartPr>
            <p14:xfrm>
              <a:off x="2107800" y="3290400"/>
              <a:ext cx="3261240" cy="246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D3553E-B140-59D6-1357-742BD15C13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8440" y="3281040"/>
                <a:ext cx="3279960" cy="248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0126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70</TotalTime>
  <Words>2310</Words>
  <Application>Microsoft Office PowerPoint</Application>
  <PresentationFormat>On-screen Show (4:3)</PresentationFormat>
  <Paragraphs>462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Ricco Lim</cp:lastModifiedBy>
  <cp:revision>1445</cp:revision>
  <cp:lastPrinted>2017-06-30T03:15:07Z</cp:lastPrinted>
  <dcterms:created xsi:type="dcterms:W3CDTF">1998-09-05T15:03:32Z</dcterms:created>
  <dcterms:modified xsi:type="dcterms:W3CDTF">2024-08-15T11:36:30Z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