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6858000" cx="12192000"/>
  <p:notesSz cx="6858000" cy="9144000"/>
  <p:embeddedFontLst>
    <p:embeddedFont>
      <p:font typeface="Play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Play-regular.fntdata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Play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7fcba4d5c5_0_10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37fcba4d5c5_0_10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7fcba4d5c5_0_15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37fcba4d5c5_0_15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8023db715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38023db715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8023db715a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g38023db715a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8029d26ae8_5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g38029d26ae8_5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7fcba4d5c5_0_9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g37fcba4d5c5_0_9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8023db715a_3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g38023db715a_3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7fcba4d5c5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g37fcba4d5c5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7fcba4d5c5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g37fcba4d5c5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37fcba4d5c5_0_5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g37fcba4d5c5_0_5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7fcba4d5c5_0_8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g37fcba4d5c5_0_8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37fcba4d5c5_0_3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g37fcba4d5c5_0_3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37fcba4d5c5_0_15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g37fcba4d5c5_0_15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38023db715a_3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g38023db715a_3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38023db715a_3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g38023db715a_3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37fcba4d5c5_0_8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g37fcba4d5c5_0_8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38029d26ae8_2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g38029d26ae8_2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7fcba4d5c5_0_16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7fcba4d5c5_0_16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38029d26ae8_2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g38029d26ae8_2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38029d26ae8_2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g38029d26ae8_2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37fcba4d5c5_0_16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g37fcba4d5c5_0_16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7fcba4d5c5_0_16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g37fcba4d5c5_0_16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38029d26ae8_5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g38029d26ae8_5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37fcba4d5c5_0_17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g37fcba4d5c5_0_17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fcba4d5c5_0_9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7fcba4d5c5_0_9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38023db715a_3_1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g38023db715a_3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37fcba4d5c5_0_17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g37fcba4d5c5_0_17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37fcba4d5c5_0_17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g37fcba4d5c5_0_17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g37fcba4d5c5_0_17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g37fcba4d5c5_0_17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38029d26ae8_2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g38029d26ae8_2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37fcba4d5c5_0_17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g37fcba4d5c5_0_17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37fcba4d5c5_0_17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g37fcba4d5c5_0_17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g38023db715a_4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g38023db715a_4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37ff0094d5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g37ff0094d53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807baff74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807baff74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7fcba4d5c5_0_9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7fcba4d5c5_0_9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7fcba4d5c5_0_10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37fcba4d5c5_0_10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7fcba4d5c5_0_10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37fcba4d5c5_0_10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7fcba4d5c5_0_10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37fcba4d5c5_0_10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48.png"/><Relationship Id="rId10" Type="http://schemas.openxmlformats.org/officeDocument/2006/relationships/image" Target="../media/image35.png"/><Relationship Id="rId13" Type="http://schemas.openxmlformats.org/officeDocument/2006/relationships/image" Target="../media/image67.png"/><Relationship Id="rId1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4.png"/><Relationship Id="rId9" Type="http://schemas.openxmlformats.org/officeDocument/2006/relationships/image" Target="../media/image29.png"/><Relationship Id="rId15" Type="http://schemas.openxmlformats.org/officeDocument/2006/relationships/image" Target="../media/image55.png"/><Relationship Id="rId14" Type="http://schemas.openxmlformats.org/officeDocument/2006/relationships/image" Target="../media/image47.png"/><Relationship Id="rId17" Type="http://schemas.openxmlformats.org/officeDocument/2006/relationships/image" Target="../media/image46.png"/><Relationship Id="rId16" Type="http://schemas.openxmlformats.org/officeDocument/2006/relationships/image" Target="../media/image61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1.png"/><Relationship Id="rId5" Type="http://schemas.openxmlformats.org/officeDocument/2006/relationships/image" Target="../media/image69.png"/><Relationship Id="rId6" Type="http://schemas.openxmlformats.org/officeDocument/2006/relationships/hyperlink" Target="https://archive.ics.uci.edu/dataset/280/higgs" TargetMode="External"/><Relationship Id="rId7" Type="http://schemas.openxmlformats.org/officeDocument/2006/relationships/image" Target="../media/image52.png"/></Relationships>
</file>

<file path=ppt/slides/_rels/slide12.xml.rels><?xml version="1.0" encoding="UTF-8" standalone="yes"?><Relationships xmlns="http://schemas.openxmlformats.org/package/2006/relationships"><Relationship Id="rId20" Type="http://schemas.openxmlformats.org/officeDocument/2006/relationships/image" Target="../media/image74.png"/><Relationship Id="rId11" Type="http://schemas.openxmlformats.org/officeDocument/2006/relationships/image" Target="../media/image30.png"/><Relationship Id="rId10" Type="http://schemas.openxmlformats.org/officeDocument/2006/relationships/image" Target="../media/image44.png"/><Relationship Id="rId21" Type="http://schemas.openxmlformats.org/officeDocument/2006/relationships/image" Target="../media/image66.png"/><Relationship Id="rId13" Type="http://schemas.openxmlformats.org/officeDocument/2006/relationships/image" Target="../media/image29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35.png"/><Relationship Id="rId9" Type="http://schemas.openxmlformats.org/officeDocument/2006/relationships/image" Target="../media/image25.png"/><Relationship Id="rId15" Type="http://schemas.openxmlformats.org/officeDocument/2006/relationships/image" Target="../media/image49.png"/><Relationship Id="rId14" Type="http://schemas.openxmlformats.org/officeDocument/2006/relationships/image" Target="../media/image51.png"/><Relationship Id="rId17" Type="http://schemas.openxmlformats.org/officeDocument/2006/relationships/image" Target="../media/image59.png"/><Relationship Id="rId16" Type="http://schemas.openxmlformats.org/officeDocument/2006/relationships/image" Target="../media/image53.png"/><Relationship Id="rId5" Type="http://schemas.openxmlformats.org/officeDocument/2006/relationships/image" Target="../media/image36.png"/><Relationship Id="rId19" Type="http://schemas.openxmlformats.org/officeDocument/2006/relationships/image" Target="../media/image50.png"/><Relationship Id="rId6" Type="http://schemas.openxmlformats.org/officeDocument/2006/relationships/image" Target="../media/image39.png"/><Relationship Id="rId18" Type="http://schemas.openxmlformats.org/officeDocument/2006/relationships/image" Target="../media/image54.png"/><Relationship Id="rId7" Type="http://schemas.openxmlformats.org/officeDocument/2006/relationships/image" Target="../media/image32.png"/><Relationship Id="rId8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hyperlink" Target="https://archive.ics.uci.edu/dataset/280/higgs" TargetMode="External"/><Relationship Id="rId5" Type="http://schemas.openxmlformats.org/officeDocument/2006/relationships/image" Target="../media/image86.png"/><Relationship Id="rId6" Type="http://schemas.openxmlformats.org/officeDocument/2006/relationships/image" Target="../media/image73.png"/><Relationship Id="rId7" Type="http://schemas.openxmlformats.org/officeDocument/2006/relationships/image" Target="../media/image5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2.png"/><Relationship Id="rId5" Type="http://schemas.openxmlformats.org/officeDocument/2006/relationships/image" Target="../media/image6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72.png"/><Relationship Id="rId9" Type="http://schemas.openxmlformats.org/officeDocument/2006/relationships/image" Target="../media/image79.png"/><Relationship Id="rId5" Type="http://schemas.openxmlformats.org/officeDocument/2006/relationships/image" Target="../media/image76.png"/><Relationship Id="rId6" Type="http://schemas.openxmlformats.org/officeDocument/2006/relationships/image" Target="../media/image65.png"/><Relationship Id="rId7" Type="http://schemas.openxmlformats.org/officeDocument/2006/relationships/image" Target="../media/image60.png"/><Relationship Id="rId8" Type="http://schemas.openxmlformats.org/officeDocument/2006/relationships/image" Target="../media/image75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13" Type="http://schemas.openxmlformats.org/officeDocument/2006/relationships/image" Target="../media/image35.png"/><Relationship Id="rId1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6.png"/><Relationship Id="rId9" Type="http://schemas.openxmlformats.org/officeDocument/2006/relationships/image" Target="../media/image28.png"/><Relationship Id="rId15" Type="http://schemas.openxmlformats.org/officeDocument/2006/relationships/image" Target="../media/image70.png"/><Relationship Id="rId14" Type="http://schemas.openxmlformats.org/officeDocument/2006/relationships/image" Target="../media/image64.png"/><Relationship Id="rId17" Type="http://schemas.openxmlformats.org/officeDocument/2006/relationships/image" Target="../media/image30.png"/><Relationship Id="rId16" Type="http://schemas.openxmlformats.org/officeDocument/2006/relationships/image" Target="../media/image63.png"/><Relationship Id="rId5" Type="http://schemas.openxmlformats.org/officeDocument/2006/relationships/image" Target="../media/image20.png"/><Relationship Id="rId19" Type="http://schemas.openxmlformats.org/officeDocument/2006/relationships/image" Target="../media/image29.png"/><Relationship Id="rId6" Type="http://schemas.openxmlformats.org/officeDocument/2006/relationships/image" Target="../media/image22.png"/><Relationship Id="rId18" Type="http://schemas.openxmlformats.org/officeDocument/2006/relationships/image" Target="../media/image31.png"/><Relationship Id="rId7" Type="http://schemas.openxmlformats.org/officeDocument/2006/relationships/image" Target="../media/image34.png"/><Relationship Id="rId8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63.png"/><Relationship Id="rId10" Type="http://schemas.openxmlformats.org/officeDocument/2006/relationships/image" Target="../media/image70.png"/><Relationship Id="rId13" Type="http://schemas.openxmlformats.org/officeDocument/2006/relationships/image" Target="../media/image24.png"/><Relationship Id="rId1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35.png"/><Relationship Id="rId9" Type="http://schemas.openxmlformats.org/officeDocument/2006/relationships/image" Target="../media/image64.png"/><Relationship Id="rId15" Type="http://schemas.openxmlformats.org/officeDocument/2006/relationships/image" Target="../media/image30.png"/><Relationship Id="rId14" Type="http://schemas.openxmlformats.org/officeDocument/2006/relationships/image" Target="../media/image25.png"/><Relationship Id="rId17" Type="http://schemas.openxmlformats.org/officeDocument/2006/relationships/image" Target="../media/image29.png"/><Relationship Id="rId16" Type="http://schemas.openxmlformats.org/officeDocument/2006/relationships/image" Target="../media/image31.png"/><Relationship Id="rId5" Type="http://schemas.openxmlformats.org/officeDocument/2006/relationships/image" Target="../media/image87.png"/><Relationship Id="rId6" Type="http://schemas.openxmlformats.org/officeDocument/2006/relationships/image" Target="../media/image83.png"/><Relationship Id="rId7" Type="http://schemas.openxmlformats.org/officeDocument/2006/relationships/image" Target="../media/image81.png"/><Relationship Id="rId8" Type="http://schemas.openxmlformats.org/officeDocument/2006/relationships/image" Target="../media/image80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42.png"/><Relationship Id="rId10" Type="http://schemas.openxmlformats.org/officeDocument/2006/relationships/image" Target="../media/image78.png"/><Relationship Id="rId13" Type="http://schemas.openxmlformats.org/officeDocument/2006/relationships/image" Target="../media/image30.png"/><Relationship Id="rId1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44.png"/><Relationship Id="rId9" Type="http://schemas.openxmlformats.org/officeDocument/2006/relationships/image" Target="../media/image90.png"/><Relationship Id="rId15" Type="http://schemas.openxmlformats.org/officeDocument/2006/relationships/image" Target="../media/image29.png"/><Relationship Id="rId14" Type="http://schemas.openxmlformats.org/officeDocument/2006/relationships/image" Target="../media/image31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104.png"/><Relationship Id="rId8" Type="http://schemas.openxmlformats.org/officeDocument/2006/relationships/image" Target="../media/image7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10" Type="http://schemas.openxmlformats.org/officeDocument/2006/relationships/image" Target="../media/image19.png"/><Relationship Id="rId9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16.png"/><Relationship Id="rId8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31.png"/><Relationship Id="rId13" Type="http://schemas.openxmlformats.org/officeDocument/2006/relationships/image" Target="../media/image91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44.png"/><Relationship Id="rId9" Type="http://schemas.openxmlformats.org/officeDocument/2006/relationships/image" Target="../media/image30.png"/><Relationship Id="rId14" Type="http://schemas.openxmlformats.org/officeDocument/2006/relationships/image" Target="../media/image46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42.png"/><Relationship Id="rId8" Type="http://schemas.openxmlformats.org/officeDocument/2006/relationships/image" Target="../media/image82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8.png"/><Relationship Id="rId10" Type="http://schemas.openxmlformats.org/officeDocument/2006/relationships/image" Target="../media/image35.png"/><Relationship Id="rId13" Type="http://schemas.openxmlformats.org/officeDocument/2006/relationships/image" Target="../media/image67.png"/><Relationship Id="rId1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44.png"/><Relationship Id="rId9" Type="http://schemas.openxmlformats.org/officeDocument/2006/relationships/image" Target="../media/image29.png"/><Relationship Id="rId15" Type="http://schemas.openxmlformats.org/officeDocument/2006/relationships/image" Target="../media/image55.png"/><Relationship Id="rId14" Type="http://schemas.openxmlformats.org/officeDocument/2006/relationships/image" Target="../media/image47.png"/><Relationship Id="rId17" Type="http://schemas.openxmlformats.org/officeDocument/2006/relationships/image" Target="../media/image46.png"/><Relationship Id="rId16" Type="http://schemas.openxmlformats.org/officeDocument/2006/relationships/image" Target="../media/image61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97.png"/><Relationship Id="rId5" Type="http://schemas.openxmlformats.org/officeDocument/2006/relationships/image" Target="../media/image9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85.png"/><Relationship Id="rId5" Type="http://schemas.openxmlformats.org/officeDocument/2006/relationships/image" Target="../media/image8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20" Type="http://schemas.openxmlformats.org/officeDocument/2006/relationships/image" Target="../media/image106.png"/><Relationship Id="rId11" Type="http://schemas.openxmlformats.org/officeDocument/2006/relationships/image" Target="../media/image92.png"/><Relationship Id="rId10" Type="http://schemas.openxmlformats.org/officeDocument/2006/relationships/image" Target="../media/image94.png"/><Relationship Id="rId21" Type="http://schemas.openxmlformats.org/officeDocument/2006/relationships/image" Target="../media/image109.png"/><Relationship Id="rId13" Type="http://schemas.openxmlformats.org/officeDocument/2006/relationships/image" Target="../media/image93.png"/><Relationship Id="rId1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96.png"/><Relationship Id="rId9" Type="http://schemas.openxmlformats.org/officeDocument/2006/relationships/image" Target="../media/image98.png"/><Relationship Id="rId15" Type="http://schemas.openxmlformats.org/officeDocument/2006/relationships/image" Target="../media/image117.png"/><Relationship Id="rId14" Type="http://schemas.openxmlformats.org/officeDocument/2006/relationships/image" Target="../media/image128.png"/><Relationship Id="rId17" Type="http://schemas.openxmlformats.org/officeDocument/2006/relationships/image" Target="../media/image112.png"/><Relationship Id="rId16" Type="http://schemas.openxmlformats.org/officeDocument/2006/relationships/image" Target="../media/image102.png"/><Relationship Id="rId5" Type="http://schemas.openxmlformats.org/officeDocument/2006/relationships/image" Target="../media/image101.png"/><Relationship Id="rId19" Type="http://schemas.openxmlformats.org/officeDocument/2006/relationships/image" Target="../media/image122.png"/><Relationship Id="rId6" Type="http://schemas.openxmlformats.org/officeDocument/2006/relationships/image" Target="../media/image84.png"/><Relationship Id="rId18" Type="http://schemas.openxmlformats.org/officeDocument/2006/relationships/image" Target="../media/image108.png"/><Relationship Id="rId7" Type="http://schemas.openxmlformats.org/officeDocument/2006/relationships/image" Target="../media/image89.png"/><Relationship Id="rId8" Type="http://schemas.openxmlformats.org/officeDocument/2006/relationships/image" Target="../media/image95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9.png"/><Relationship Id="rId10" Type="http://schemas.openxmlformats.org/officeDocument/2006/relationships/image" Target="../media/image28.png"/><Relationship Id="rId13" Type="http://schemas.openxmlformats.org/officeDocument/2006/relationships/image" Target="../media/image24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26.png"/><Relationship Id="rId9" Type="http://schemas.openxmlformats.org/officeDocument/2006/relationships/image" Target="../media/image27.png"/><Relationship Id="rId15" Type="http://schemas.openxmlformats.org/officeDocument/2006/relationships/image" Target="../media/image44.png"/><Relationship Id="rId14" Type="http://schemas.openxmlformats.org/officeDocument/2006/relationships/image" Target="../media/image25.png"/><Relationship Id="rId17" Type="http://schemas.openxmlformats.org/officeDocument/2006/relationships/image" Target="../media/image107.png"/><Relationship Id="rId16" Type="http://schemas.openxmlformats.org/officeDocument/2006/relationships/image" Target="../media/image103.png"/><Relationship Id="rId5" Type="http://schemas.openxmlformats.org/officeDocument/2006/relationships/image" Target="../media/image105.png"/><Relationship Id="rId19" Type="http://schemas.openxmlformats.org/officeDocument/2006/relationships/image" Target="../media/image29.png"/><Relationship Id="rId6" Type="http://schemas.openxmlformats.org/officeDocument/2006/relationships/image" Target="../media/image20.png"/><Relationship Id="rId18" Type="http://schemas.openxmlformats.org/officeDocument/2006/relationships/image" Target="../media/image31.png"/><Relationship Id="rId7" Type="http://schemas.openxmlformats.org/officeDocument/2006/relationships/image" Target="../media/image22.png"/><Relationship Id="rId8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0.png"/><Relationship Id="rId10" Type="http://schemas.openxmlformats.org/officeDocument/2006/relationships/image" Target="../media/image64.png"/><Relationship Id="rId13" Type="http://schemas.openxmlformats.org/officeDocument/2006/relationships/image" Target="../media/image133.png"/><Relationship Id="rId1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9" Type="http://schemas.openxmlformats.org/officeDocument/2006/relationships/image" Target="../media/image35.png"/><Relationship Id="rId15" Type="http://schemas.openxmlformats.org/officeDocument/2006/relationships/image" Target="../media/image30.png"/><Relationship Id="rId14" Type="http://schemas.openxmlformats.org/officeDocument/2006/relationships/image" Target="../media/image63.png"/><Relationship Id="rId17" Type="http://schemas.openxmlformats.org/officeDocument/2006/relationships/image" Target="../media/image29.png"/><Relationship Id="rId16" Type="http://schemas.openxmlformats.org/officeDocument/2006/relationships/image" Target="../media/image31.png"/><Relationship Id="rId5" Type="http://schemas.openxmlformats.org/officeDocument/2006/relationships/image" Target="../media/image25.png"/><Relationship Id="rId6" Type="http://schemas.openxmlformats.org/officeDocument/2006/relationships/image" Target="../media/image111.png"/><Relationship Id="rId7" Type="http://schemas.openxmlformats.org/officeDocument/2006/relationships/image" Target="../media/image44.png"/><Relationship Id="rId8" Type="http://schemas.openxmlformats.org/officeDocument/2006/relationships/image" Target="../media/image137.png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4.png"/><Relationship Id="rId10" Type="http://schemas.openxmlformats.org/officeDocument/2006/relationships/image" Target="../media/image116.png"/><Relationship Id="rId13" Type="http://schemas.openxmlformats.org/officeDocument/2006/relationships/image" Target="../media/image24.png"/><Relationship Id="rId1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44.png"/><Relationship Id="rId9" Type="http://schemas.openxmlformats.org/officeDocument/2006/relationships/image" Target="../media/image113.png"/><Relationship Id="rId15" Type="http://schemas.openxmlformats.org/officeDocument/2006/relationships/image" Target="../media/image83.png"/><Relationship Id="rId14" Type="http://schemas.openxmlformats.org/officeDocument/2006/relationships/image" Target="../media/image120.png"/><Relationship Id="rId17" Type="http://schemas.openxmlformats.org/officeDocument/2006/relationships/image" Target="../media/image127.png"/><Relationship Id="rId16" Type="http://schemas.openxmlformats.org/officeDocument/2006/relationships/image" Target="../media/image25.png"/><Relationship Id="rId5" Type="http://schemas.openxmlformats.org/officeDocument/2006/relationships/image" Target="../media/image115.png"/><Relationship Id="rId19" Type="http://schemas.openxmlformats.org/officeDocument/2006/relationships/image" Target="../media/image80.png"/><Relationship Id="rId6" Type="http://schemas.openxmlformats.org/officeDocument/2006/relationships/image" Target="../media/image35.png"/><Relationship Id="rId18" Type="http://schemas.openxmlformats.org/officeDocument/2006/relationships/image" Target="../media/image81.png"/><Relationship Id="rId7" Type="http://schemas.openxmlformats.org/officeDocument/2006/relationships/image" Target="../media/image119.png"/><Relationship Id="rId8" Type="http://schemas.openxmlformats.org/officeDocument/2006/relationships/image" Target="../media/image121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arxiv.org/search/cs?searchtype=author&amp;query=Demmel,+J" TargetMode="External"/><Relationship Id="rId10" Type="http://schemas.openxmlformats.org/officeDocument/2006/relationships/hyperlink" Target="https://arxiv.org/search/cs?searchtype=author&amp;query=Gleich,+D+F" TargetMode="External"/><Relationship Id="rId13" Type="http://schemas.openxmlformats.org/officeDocument/2006/relationships/image" Target="../media/image33.png"/><Relationship Id="rId12" Type="http://schemas.openxmlformats.org/officeDocument/2006/relationships/hyperlink" Target="https://arxiv.org/search/cs?searchtype=author&amp;query=Demmel,+J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9" Type="http://schemas.openxmlformats.org/officeDocument/2006/relationships/hyperlink" Target="https://arxiv.org/search/cs?searchtype=author&amp;query=Gleich,+D+F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hyperlink" Target="https://arxiv.org/abs/1301.1071" TargetMode="External"/><Relationship Id="rId8" Type="http://schemas.openxmlformats.org/officeDocument/2006/relationships/hyperlink" Target="https://arxiv.org/search/cs?searchtype=author&amp;query=Benson,+A+R" TargetMode="External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image" Target="../media/image77.png"/><Relationship Id="rId10" Type="http://schemas.openxmlformats.org/officeDocument/2006/relationships/image" Target="../media/image104.png"/><Relationship Id="rId13" Type="http://schemas.openxmlformats.org/officeDocument/2006/relationships/image" Target="../media/image131.png"/><Relationship Id="rId1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44.png"/><Relationship Id="rId9" Type="http://schemas.openxmlformats.org/officeDocument/2006/relationships/image" Target="../media/image126.png"/><Relationship Id="rId15" Type="http://schemas.openxmlformats.org/officeDocument/2006/relationships/image" Target="../media/image90.png"/><Relationship Id="rId14" Type="http://schemas.openxmlformats.org/officeDocument/2006/relationships/image" Target="../media/image135.png"/><Relationship Id="rId17" Type="http://schemas.openxmlformats.org/officeDocument/2006/relationships/image" Target="../media/image42.png"/><Relationship Id="rId16" Type="http://schemas.openxmlformats.org/officeDocument/2006/relationships/image" Target="../media/image78.png"/><Relationship Id="rId5" Type="http://schemas.openxmlformats.org/officeDocument/2006/relationships/image" Target="../media/image157.png"/><Relationship Id="rId6" Type="http://schemas.openxmlformats.org/officeDocument/2006/relationships/image" Target="../media/image24.png"/><Relationship Id="rId18" Type="http://schemas.openxmlformats.org/officeDocument/2006/relationships/image" Target="../media/image82.png"/><Relationship Id="rId7" Type="http://schemas.openxmlformats.org/officeDocument/2006/relationships/image" Target="../media/image125.png"/><Relationship Id="rId8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54.png"/><Relationship Id="rId11" Type="http://schemas.openxmlformats.org/officeDocument/2006/relationships/image" Target="../media/image139.png"/><Relationship Id="rId22" Type="http://schemas.openxmlformats.org/officeDocument/2006/relationships/image" Target="../media/image153.png"/><Relationship Id="rId10" Type="http://schemas.openxmlformats.org/officeDocument/2006/relationships/image" Target="../media/image141.png"/><Relationship Id="rId21" Type="http://schemas.openxmlformats.org/officeDocument/2006/relationships/image" Target="../media/image134.png"/><Relationship Id="rId13" Type="http://schemas.openxmlformats.org/officeDocument/2006/relationships/image" Target="../media/image149.png"/><Relationship Id="rId1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44.png"/><Relationship Id="rId9" Type="http://schemas.openxmlformats.org/officeDocument/2006/relationships/image" Target="../media/image146.png"/><Relationship Id="rId15" Type="http://schemas.openxmlformats.org/officeDocument/2006/relationships/image" Target="../media/image143.png"/><Relationship Id="rId14" Type="http://schemas.openxmlformats.org/officeDocument/2006/relationships/image" Target="../media/image140.png"/><Relationship Id="rId17" Type="http://schemas.openxmlformats.org/officeDocument/2006/relationships/image" Target="../media/image138.png"/><Relationship Id="rId16" Type="http://schemas.openxmlformats.org/officeDocument/2006/relationships/image" Target="../media/image136.png"/><Relationship Id="rId5" Type="http://schemas.openxmlformats.org/officeDocument/2006/relationships/image" Target="../media/image130.png"/><Relationship Id="rId19" Type="http://schemas.openxmlformats.org/officeDocument/2006/relationships/image" Target="../media/image35.png"/><Relationship Id="rId6" Type="http://schemas.openxmlformats.org/officeDocument/2006/relationships/image" Target="../media/image24.png"/><Relationship Id="rId18" Type="http://schemas.openxmlformats.org/officeDocument/2006/relationships/image" Target="../media/image142.png"/><Relationship Id="rId7" Type="http://schemas.openxmlformats.org/officeDocument/2006/relationships/image" Target="../media/image123.png"/><Relationship Id="rId8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20" Type="http://schemas.openxmlformats.org/officeDocument/2006/relationships/image" Target="../media/image55.png"/><Relationship Id="rId11" Type="http://schemas.openxmlformats.org/officeDocument/2006/relationships/image" Target="../media/image144.png"/><Relationship Id="rId22" Type="http://schemas.openxmlformats.org/officeDocument/2006/relationships/image" Target="../media/image147.png"/><Relationship Id="rId10" Type="http://schemas.openxmlformats.org/officeDocument/2006/relationships/image" Target="../media/image42.png"/><Relationship Id="rId21" Type="http://schemas.openxmlformats.org/officeDocument/2006/relationships/image" Target="../media/image61.png"/><Relationship Id="rId13" Type="http://schemas.openxmlformats.org/officeDocument/2006/relationships/image" Target="../media/image145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44.png"/><Relationship Id="rId9" Type="http://schemas.openxmlformats.org/officeDocument/2006/relationships/image" Target="../media/image151.png"/><Relationship Id="rId15" Type="http://schemas.openxmlformats.org/officeDocument/2006/relationships/image" Target="../media/image152.png"/><Relationship Id="rId14" Type="http://schemas.openxmlformats.org/officeDocument/2006/relationships/image" Target="../media/image171.png"/><Relationship Id="rId17" Type="http://schemas.openxmlformats.org/officeDocument/2006/relationships/image" Target="../media/image56.png"/><Relationship Id="rId16" Type="http://schemas.openxmlformats.org/officeDocument/2006/relationships/image" Target="../media/image48.png"/><Relationship Id="rId5" Type="http://schemas.openxmlformats.org/officeDocument/2006/relationships/image" Target="../media/image167.png"/><Relationship Id="rId19" Type="http://schemas.openxmlformats.org/officeDocument/2006/relationships/image" Target="../media/image47.png"/><Relationship Id="rId6" Type="http://schemas.openxmlformats.org/officeDocument/2006/relationships/image" Target="../media/image24.png"/><Relationship Id="rId18" Type="http://schemas.openxmlformats.org/officeDocument/2006/relationships/image" Target="../media/image67.png"/><Relationship Id="rId7" Type="http://schemas.openxmlformats.org/officeDocument/2006/relationships/image" Target="../media/image155.png"/><Relationship Id="rId8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156.png"/><Relationship Id="rId5" Type="http://schemas.openxmlformats.org/officeDocument/2006/relationships/image" Target="../media/image148.png"/><Relationship Id="rId6" Type="http://schemas.openxmlformats.org/officeDocument/2006/relationships/image" Target="../media/image15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156.png"/><Relationship Id="rId5" Type="http://schemas.openxmlformats.org/officeDocument/2006/relationships/image" Target="../media/image15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165.png"/><Relationship Id="rId5" Type="http://schemas.openxmlformats.org/officeDocument/2006/relationships/image" Target="../media/image161.png"/><Relationship Id="rId6" Type="http://schemas.openxmlformats.org/officeDocument/2006/relationships/image" Target="../media/image160.png"/><Relationship Id="rId7" Type="http://schemas.openxmlformats.org/officeDocument/2006/relationships/image" Target="../media/image159.png"/><Relationship Id="rId8" Type="http://schemas.openxmlformats.org/officeDocument/2006/relationships/image" Target="../media/image17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18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182.png"/><Relationship Id="rId5" Type="http://schemas.openxmlformats.org/officeDocument/2006/relationships/image" Target="../media/image169.png"/><Relationship Id="rId6" Type="http://schemas.openxmlformats.org/officeDocument/2006/relationships/image" Target="../media/image162.png"/><Relationship Id="rId7" Type="http://schemas.openxmlformats.org/officeDocument/2006/relationships/image" Target="../media/image168.png"/><Relationship Id="rId8" Type="http://schemas.openxmlformats.org/officeDocument/2006/relationships/image" Target="../media/image17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16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17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172.png"/><Relationship Id="rId5" Type="http://schemas.openxmlformats.org/officeDocument/2006/relationships/image" Target="../media/image163.png"/><Relationship Id="rId6" Type="http://schemas.openxmlformats.org/officeDocument/2006/relationships/image" Target="../media/image164.png"/><Relationship Id="rId7" Type="http://schemas.openxmlformats.org/officeDocument/2006/relationships/image" Target="../media/image17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18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Relationship Id="rId4" Type="http://schemas.openxmlformats.org/officeDocument/2006/relationships/image" Target="../media/image184.png"/><Relationship Id="rId5" Type="http://schemas.openxmlformats.org/officeDocument/2006/relationships/image" Target="../media/image18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180.png"/><Relationship Id="rId7" Type="http://schemas.openxmlformats.org/officeDocument/2006/relationships/image" Target="../media/image17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Relationship Id="rId4" Type="http://schemas.openxmlformats.org/officeDocument/2006/relationships/image" Target="../media/image176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13" Type="http://schemas.openxmlformats.org/officeDocument/2006/relationships/image" Target="../media/image35.png"/><Relationship Id="rId1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6.png"/><Relationship Id="rId9" Type="http://schemas.openxmlformats.org/officeDocument/2006/relationships/image" Target="../media/image28.png"/><Relationship Id="rId15" Type="http://schemas.openxmlformats.org/officeDocument/2006/relationships/image" Target="../media/image31.png"/><Relationship Id="rId14" Type="http://schemas.openxmlformats.org/officeDocument/2006/relationships/image" Target="../media/image30.png"/><Relationship Id="rId17" Type="http://schemas.openxmlformats.org/officeDocument/2006/relationships/image" Target="../media/image36.png"/><Relationship Id="rId16" Type="http://schemas.openxmlformats.org/officeDocument/2006/relationships/image" Target="../media/image29.png"/><Relationship Id="rId5" Type="http://schemas.openxmlformats.org/officeDocument/2006/relationships/image" Target="../media/image20.png"/><Relationship Id="rId19" Type="http://schemas.openxmlformats.org/officeDocument/2006/relationships/image" Target="../media/image32.png"/><Relationship Id="rId6" Type="http://schemas.openxmlformats.org/officeDocument/2006/relationships/image" Target="../media/image22.png"/><Relationship Id="rId18" Type="http://schemas.openxmlformats.org/officeDocument/2006/relationships/image" Target="../media/image39.png"/><Relationship Id="rId7" Type="http://schemas.openxmlformats.org/officeDocument/2006/relationships/image" Target="../media/image34.png"/><Relationship Id="rId8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44.png"/><Relationship Id="rId13" Type="http://schemas.openxmlformats.org/officeDocument/2006/relationships/image" Target="../media/image29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35.png"/><Relationship Id="rId9" Type="http://schemas.openxmlformats.org/officeDocument/2006/relationships/image" Target="../media/image25.png"/><Relationship Id="rId14" Type="http://schemas.openxmlformats.org/officeDocument/2006/relationships/image" Target="../media/image38.png"/><Relationship Id="rId5" Type="http://schemas.openxmlformats.org/officeDocument/2006/relationships/image" Target="../media/image36.png"/><Relationship Id="rId6" Type="http://schemas.openxmlformats.org/officeDocument/2006/relationships/image" Target="../media/image39.png"/><Relationship Id="rId7" Type="http://schemas.openxmlformats.org/officeDocument/2006/relationships/image" Target="../media/image32.png"/><Relationship Id="rId8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8.png"/><Relationship Id="rId10" Type="http://schemas.openxmlformats.org/officeDocument/2006/relationships/image" Target="../media/image35.png"/><Relationship Id="rId13" Type="http://schemas.openxmlformats.org/officeDocument/2006/relationships/image" Target="../media/image45.png"/><Relationship Id="rId1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5" Type="http://schemas.openxmlformats.org/officeDocument/2006/relationships/image" Target="../media/image25.png"/><Relationship Id="rId6" Type="http://schemas.openxmlformats.org/officeDocument/2006/relationships/image" Target="../media/image44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45.png"/><Relationship Id="rId10" Type="http://schemas.openxmlformats.org/officeDocument/2006/relationships/image" Target="../media/image42.png"/><Relationship Id="rId13" Type="http://schemas.openxmlformats.org/officeDocument/2006/relationships/image" Target="../media/image46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5" Type="http://schemas.openxmlformats.org/officeDocument/2006/relationships/image" Target="../media/image25.png"/><Relationship Id="rId6" Type="http://schemas.openxmlformats.org/officeDocument/2006/relationships/image" Target="../media/image44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132C4F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89" name="Google Shape;89;p13"/>
          <p:cNvPicPr preferRelativeResize="0"/>
          <p:nvPr/>
        </p:nvPicPr>
        <p:blipFill rotWithShape="1">
          <a:blip r:embed="rId3">
            <a:alphaModFix amt="19000"/>
          </a:blip>
          <a:srcRect b="23775" l="0" r="67085" t="37214"/>
          <a:stretch/>
        </p:blipFill>
        <p:spPr>
          <a:xfrm>
            <a:off x="1216474" y="0"/>
            <a:ext cx="1097552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testo, Carattere, simbolo, logo&#10;&#10;Descrizione generata automaticamente" id="90" name="Google Shape;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247" y="218859"/>
            <a:ext cx="2623071" cy="13827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3"/>
          <p:cNvGrpSpPr/>
          <p:nvPr/>
        </p:nvGrpSpPr>
        <p:grpSpPr>
          <a:xfrm>
            <a:off x="8875420" y="454870"/>
            <a:ext cx="3036080" cy="877163"/>
            <a:chOff x="8778403" y="333309"/>
            <a:chExt cx="3036080" cy="877163"/>
          </a:xfrm>
        </p:grpSpPr>
        <p:sp>
          <p:nvSpPr>
            <p:cNvPr id="92" name="Google Shape;92;p13"/>
            <p:cNvSpPr txBox="1"/>
            <p:nvPr/>
          </p:nvSpPr>
          <p:spPr>
            <a:xfrm>
              <a:off x="8778403" y="333309"/>
              <a:ext cx="2194232" cy="877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t-IT" sz="1700" u="none" cap="none" strike="noStrike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Dipartimento di Fisica e Astronomia 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t-IT" sz="1700" u="none" cap="none" strike="noStrike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rPr>
                <a:t>Galileo Galilei</a:t>
              </a:r>
              <a:endParaRPr/>
            </a:p>
          </p:txBody>
        </p:sp>
        <p:grpSp>
          <p:nvGrpSpPr>
            <p:cNvPr id="93" name="Google Shape;93;p13"/>
            <p:cNvGrpSpPr/>
            <p:nvPr/>
          </p:nvGrpSpPr>
          <p:grpSpPr>
            <a:xfrm>
              <a:off x="11094483" y="411890"/>
              <a:ext cx="720000" cy="720000"/>
              <a:chOff x="11094483" y="411890"/>
              <a:chExt cx="720000" cy="720000"/>
            </a:xfrm>
          </p:grpSpPr>
          <p:pic>
            <p:nvPicPr>
              <p:cNvPr descr="SUMMER ASYAGO 2024 8-12 e 15-19 luglio &amp; 26-30 agosto (alla memoria di  Antonio Tegon)" id="94" name="Google Shape;94;p1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1094483" y="445465"/>
                <a:ext cx="678253" cy="6864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5" name="Google Shape;95;p13"/>
              <p:cNvSpPr/>
              <p:nvPr/>
            </p:nvSpPr>
            <p:spPr>
              <a:xfrm>
                <a:off x="11094483" y="411890"/>
                <a:ext cx="720000" cy="720000"/>
              </a:xfrm>
              <a:prstGeom prst="rect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2F2F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6" name="Google Shape;96;p13"/>
          <p:cNvSpPr txBox="1"/>
          <p:nvPr/>
        </p:nvSpPr>
        <p:spPr>
          <a:xfrm>
            <a:off x="1885875" y="2396825"/>
            <a:ext cx="8988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32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Direct QR factorizations for tall-and-skinny matrices in MapReduce architectures</a:t>
            </a:r>
            <a:endParaRPr b="0" i="0" sz="2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61563" y="5580977"/>
            <a:ext cx="35953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2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Management and Analysis of Physics Datasets – B</a:t>
            </a:r>
            <a:endParaRPr b="1" sz="20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9405797" y="6040361"/>
            <a:ext cx="26330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it-IT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LESSANDRO</a:t>
            </a:r>
            <a:r>
              <a:rPr b="1" lang="it-IT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M</a:t>
            </a:r>
            <a:r>
              <a:rPr b="1" lang="it-IT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IOTTO  </a:t>
            </a:r>
            <a:endParaRPr sz="20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161579" y="6319400"/>
            <a:ext cx="34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lang="it-IT"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ROF.     </a:t>
            </a:r>
            <a:r>
              <a:rPr b="1" lang="it-IT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1" lang="it-IT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ACOPO</a:t>
            </a:r>
            <a:r>
              <a:rPr b="1" lang="it-IT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b="1" lang="it-IT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AZZINI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2983950" y="3498325"/>
            <a:ext cx="622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Austin R. Benson, David F. Gleich, James Demmel</a:t>
            </a:r>
            <a:endParaRPr sz="20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3841952" y="3891825"/>
            <a:ext cx="450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4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IEE International Conference on Big Data (2013)</a:t>
            </a:r>
            <a:endParaRPr sz="105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9405797" y="5734865"/>
            <a:ext cx="26330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lang="it-IT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ICCARDO</a:t>
            </a:r>
            <a:r>
              <a:rPr b="1" lang="it-IT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b="1" lang="it-IT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ORTE  </a:t>
            </a:r>
            <a:endParaRPr sz="20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9405797" y="6349153"/>
            <a:ext cx="26330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it-IT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ORENZO</a:t>
            </a:r>
            <a:r>
              <a:rPr b="1" lang="it-IT" sz="20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1" lang="it-IT" sz="16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IZZI  </a:t>
            </a:r>
            <a:endParaRPr sz="20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2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2"/>
          <p:cNvSpPr/>
          <p:nvPr/>
        </p:nvSpPr>
        <p:spPr>
          <a:xfrm>
            <a:off x="0" y="6737764"/>
            <a:ext cx="12192000" cy="120300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467" name="Google Shape;467;p22"/>
          <p:cNvPicPr preferRelativeResize="0"/>
          <p:nvPr/>
        </p:nvPicPr>
        <p:blipFill rotWithShape="1">
          <a:blip r:embed="rId3">
            <a:alphaModFix amt="19000"/>
          </a:blip>
          <a:srcRect b="59317" l="0" r="66833" t="37214"/>
          <a:stretch/>
        </p:blipFill>
        <p:spPr>
          <a:xfrm>
            <a:off x="1132918" y="0"/>
            <a:ext cx="1105908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22"/>
          <p:cNvSpPr txBox="1"/>
          <p:nvPr/>
        </p:nvSpPr>
        <p:spPr>
          <a:xfrm>
            <a:off x="194616" y="73965"/>
            <a:ext cx="5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Cholesky </a:t>
            </a: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TSQR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2"/>
          <p:cNvSpPr/>
          <p:nvPr/>
        </p:nvSpPr>
        <p:spPr>
          <a:xfrm>
            <a:off x="592325" y="1538400"/>
            <a:ext cx="5301000" cy="3781200"/>
          </a:xfrm>
          <a:prstGeom prst="roundRect">
            <a:avLst>
              <a:gd fmla="val 1916" name="adj"/>
            </a:avLst>
          </a:prstGeom>
          <a:solidFill>
            <a:srgbClr val="0F2440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2"/>
          <p:cNvSpPr/>
          <p:nvPr/>
        </p:nvSpPr>
        <p:spPr>
          <a:xfrm>
            <a:off x="661425" y="1609726"/>
            <a:ext cx="5137200" cy="245400"/>
          </a:xfrm>
          <a:prstGeom prst="roundRect">
            <a:avLst>
              <a:gd fmla="val 32069" name="adj"/>
            </a:avLst>
          </a:prstGeom>
          <a:solidFill>
            <a:srgbClr val="132C4F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./functions.py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2"/>
          <p:cNvSpPr/>
          <p:nvPr/>
        </p:nvSpPr>
        <p:spPr>
          <a:xfrm>
            <a:off x="661325" y="4191476"/>
            <a:ext cx="5137200" cy="307800"/>
          </a:xfrm>
          <a:prstGeom prst="roundRect">
            <a:avLst>
              <a:gd fmla="val 11961" name="adj"/>
            </a:avLst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2"/>
          <p:cNvSpPr txBox="1"/>
          <p:nvPr/>
        </p:nvSpPr>
        <p:spPr>
          <a:xfrm>
            <a:off x="781600" y="2005889"/>
            <a:ext cx="4974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cholesky_tsqr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dask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.array.Array):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 chunks_delayed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dask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.delayed(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gramMatMul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chunk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                     for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chunk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.to_delayed().ravel()]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1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Gram_global_delayed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dask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.delayed(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chunks_delayed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  </a:t>
            </a:r>
            <a:endParaRPr sz="11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dask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.delayed(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linalg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cholesky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Gram_global_delayed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1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R_inv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dask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.delayed(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Inverse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    Q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.map_blocks(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MatMul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R_inv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.dtype)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endParaRPr sz="1300"/>
          </a:p>
        </p:txBody>
      </p:sp>
      <p:sp>
        <p:nvSpPr>
          <p:cNvPr id="473" name="Google Shape;473;p22"/>
          <p:cNvSpPr/>
          <p:nvPr/>
        </p:nvSpPr>
        <p:spPr>
          <a:xfrm>
            <a:off x="7046130" y="3295708"/>
            <a:ext cx="13335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2"/>
          <p:cNvSpPr txBox="1"/>
          <p:nvPr/>
        </p:nvSpPr>
        <p:spPr>
          <a:xfrm>
            <a:off x="7046126" y="3295698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2</a:t>
            </a:r>
            <a:endParaRPr/>
          </a:p>
        </p:txBody>
      </p:sp>
      <p:sp>
        <p:nvSpPr>
          <p:cNvPr id="475" name="Google Shape;475;p22"/>
          <p:cNvSpPr/>
          <p:nvPr/>
        </p:nvSpPr>
        <p:spPr>
          <a:xfrm>
            <a:off x="7046111" y="1967993"/>
            <a:ext cx="13335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2"/>
          <p:cNvSpPr txBox="1"/>
          <p:nvPr/>
        </p:nvSpPr>
        <p:spPr>
          <a:xfrm>
            <a:off x="7046109" y="1967993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1</a:t>
            </a:r>
            <a:endParaRPr/>
          </a:p>
        </p:txBody>
      </p:sp>
      <p:sp>
        <p:nvSpPr>
          <p:cNvPr id="477" name="Google Shape;477;p22"/>
          <p:cNvSpPr/>
          <p:nvPr/>
        </p:nvSpPr>
        <p:spPr>
          <a:xfrm>
            <a:off x="7046128" y="4605829"/>
            <a:ext cx="13335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2"/>
          <p:cNvSpPr txBox="1"/>
          <p:nvPr/>
        </p:nvSpPr>
        <p:spPr>
          <a:xfrm>
            <a:off x="7046126" y="4605829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3</a:t>
            </a:r>
            <a:endParaRPr/>
          </a:p>
        </p:txBody>
      </p:sp>
      <p:sp>
        <p:nvSpPr>
          <p:cNvPr id="479" name="Google Shape;479;p22"/>
          <p:cNvSpPr/>
          <p:nvPr/>
        </p:nvSpPr>
        <p:spPr>
          <a:xfrm>
            <a:off x="7158601" y="4954341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2"/>
          <p:cNvSpPr txBox="1"/>
          <p:nvPr/>
        </p:nvSpPr>
        <p:spPr>
          <a:xfrm>
            <a:off x="7150203" y="5399847"/>
            <a:ext cx="459000" cy="16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81" name="Google Shape;481;p22"/>
          <p:cNvSpPr/>
          <p:nvPr/>
        </p:nvSpPr>
        <p:spPr>
          <a:xfrm>
            <a:off x="7191776" y="2309836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2"/>
          <p:cNvSpPr txBox="1"/>
          <p:nvPr/>
        </p:nvSpPr>
        <p:spPr>
          <a:xfrm>
            <a:off x="7183378" y="2755342"/>
            <a:ext cx="455700" cy="169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83" name="Google Shape;483;p22"/>
          <p:cNvSpPr/>
          <p:nvPr/>
        </p:nvSpPr>
        <p:spPr>
          <a:xfrm>
            <a:off x="7188961" y="3637541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2"/>
          <p:cNvSpPr txBox="1"/>
          <p:nvPr/>
        </p:nvSpPr>
        <p:spPr>
          <a:xfrm>
            <a:off x="7180563" y="4083047"/>
            <a:ext cx="459000" cy="169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85" name="Google Shape;485;p22"/>
          <p:cNvSpPr txBox="1"/>
          <p:nvPr/>
        </p:nvSpPr>
        <p:spPr>
          <a:xfrm>
            <a:off x="7283474" y="2373636"/>
            <a:ext cx="250800" cy="276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5549" l="-34138" r="-1707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486" name="Google Shape;486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5556" y="4998174"/>
            <a:ext cx="432000" cy="3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67086" y="3670905"/>
            <a:ext cx="432000" cy="356571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22"/>
          <p:cNvSpPr/>
          <p:nvPr/>
        </p:nvSpPr>
        <p:spPr>
          <a:xfrm>
            <a:off x="7758686" y="3634191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2"/>
          <p:cNvSpPr/>
          <p:nvPr/>
        </p:nvSpPr>
        <p:spPr>
          <a:xfrm>
            <a:off x="7758686" y="2309841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2"/>
          <p:cNvSpPr/>
          <p:nvPr/>
        </p:nvSpPr>
        <p:spPr>
          <a:xfrm>
            <a:off x="7758686" y="4954641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2"/>
          <p:cNvSpPr txBox="1"/>
          <p:nvPr/>
        </p:nvSpPr>
        <p:spPr>
          <a:xfrm>
            <a:off x="7782020" y="4083066"/>
            <a:ext cx="357600" cy="1692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92" name="Google Shape;492;p22"/>
          <p:cNvSpPr txBox="1"/>
          <p:nvPr/>
        </p:nvSpPr>
        <p:spPr>
          <a:xfrm>
            <a:off x="7782020" y="5399854"/>
            <a:ext cx="357600" cy="1692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93" name="Google Shape;493;p22"/>
          <p:cNvSpPr txBox="1"/>
          <p:nvPr/>
        </p:nvSpPr>
        <p:spPr>
          <a:xfrm>
            <a:off x="7795883" y="2755341"/>
            <a:ext cx="357600" cy="1692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494" name="Google Shape;494;p22"/>
          <p:cNvCxnSpPr/>
          <p:nvPr/>
        </p:nvCxnSpPr>
        <p:spPr>
          <a:xfrm>
            <a:off x="8596000" y="5092963"/>
            <a:ext cx="633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5" name="Google Shape;495;p22"/>
          <p:cNvSpPr txBox="1"/>
          <p:nvPr/>
        </p:nvSpPr>
        <p:spPr>
          <a:xfrm>
            <a:off x="8554015" y="4799113"/>
            <a:ext cx="63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endParaRPr/>
          </a:p>
        </p:txBody>
      </p:sp>
      <p:cxnSp>
        <p:nvCxnSpPr>
          <p:cNvPr id="496" name="Google Shape;496;p22"/>
          <p:cNvCxnSpPr/>
          <p:nvPr/>
        </p:nvCxnSpPr>
        <p:spPr>
          <a:xfrm>
            <a:off x="8588800" y="3839675"/>
            <a:ext cx="633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7" name="Google Shape;497;p22"/>
          <p:cNvSpPr txBox="1"/>
          <p:nvPr/>
        </p:nvSpPr>
        <p:spPr>
          <a:xfrm>
            <a:off x="8546815" y="3545825"/>
            <a:ext cx="63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endParaRPr/>
          </a:p>
        </p:txBody>
      </p:sp>
      <p:cxnSp>
        <p:nvCxnSpPr>
          <p:cNvPr id="498" name="Google Shape;498;p22"/>
          <p:cNvCxnSpPr/>
          <p:nvPr/>
        </p:nvCxnSpPr>
        <p:spPr>
          <a:xfrm>
            <a:off x="8578137" y="2534313"/>
            <a:ext cx="633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9" name="Google Shape;499;p22"/>
          <p:cNvSpPr txBox="1"/>
          <p:nvPr/>
        </p:nvSpPr>
        <p:spPr>
          <a:xfrm>
            <a:off x="8536153" y="2240463"/>
            <a:ext cx="63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endParaRPr/>
          </a:p>
        </p:txBody>
      </p:sp>
      <p:sp>
        <p:nvSpPr>
          <p:cNvPr id="500" name="Google Shape;500;p22"/>
          <p:cNvSpPr/>
          <p:nvPr/>
        </p:nvSpPr>
        <p:spPr>
          <a:xfrm>
            <a:off x="9521774" y="3292508"/>
            <a:ext cx="10752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2"/>
          <p:cNvSpPr txBox="1"/>
          <p:nvPr/>
        </p:nvSpPr>
        <p:spPr>
          <a:xfrm>
            <a:off x="9521767" y="3292497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2</a:t>
            </a:r>
            <a:endParaRPr/>
          </a:p>
        </p:txBody>
      </p:sp>
      <p:sp>
        <p:nvSpPr>
          <p:cNvPr id="502" name="Google Shape;502;p22"/>
          <p:cNvSpPr/>
          <p:nvPr/>
        </p:nvSpPr>
        <p:spPr>
          <a:xfrm>
            <a:off x="9530210" y="1968000"/>
            <a:ext cx="10695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2"/>
          <p:cNvSpPr txBox="1"/>
          <p:nvPr/>
        </p:nvSpPr>
        <p:spPr>
          <a:xfrm>
            <a:off x="9532228" y="1967988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1</a:t>
            </a:r>
            <a:endParaRPr/>
          </a:p>
        </p:txBody>
      </p:sp>
      <p:sp>
        <p:nvSpPr>
          <p:cNvPr id="504" name="Google Shape;504;p22"/>
          <p:cNvSpPr/>
          <p:nvPr/>
        </p:nvSpPr>
        <p:spPr>
          <a:xfrm>
            <a:off x="9521776" y="4608601"/>
            <a:ext cx="10752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2"/>
          <p:cNvSpPr txBox="1"/>
          <p:nvPr/>
        </p:nvSpPr>
        <p:spPr>
          <a:xfrm>
            <a:off x="9521768" y="4608592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3</a:t>
            </a:r>
            <a:endParaRPr/>
          </a:p>
        </p:txBody>
      </p:sp>
      <p:sp>
        <p:nvSpPr>
          <p:cNvPr id="506" name="Google Shape;506;p22"/>
          <p:cNvSpPr/>
          <p:nvPr/>
        </p:nvSpPr>
        <p:spPr>
          <a:xfrm>
            <a:off x="9634243" y="4957104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12501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25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2"/>
          <p:cNvSpPr txBox="1"/>
          <p:nvPr/>
        </p:nvSpPr>
        <p:spPr>
          <a:xfrm>
            <a:off x="9625845" y="5402610"/>
            <a:ext cx="459000" cy="1692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4289" l="-3949" r="-26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08" name="Google Shape;508;p22"/>
          <p:cNvSpPr txBox="1"/>
          <p:nvPr/>
        </p:nvSpPr>
        <p:spPr>
          <a:xfrm>
            <a:off x="9704915" y="5056872"/>
            <a:ext cx="290700" cy="2463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29998" l="-20829" r="-62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09" name="Google Shape;509;p22"/>
          <p:cNvSpPr/>
          <p:nvPr/>
        </p:nvSpPr>
        <p:spPr>
          <a:xfrm>
            <a:off x="9677895" y="2309831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12501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25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2"/>
          <p:cNvSpPr txBox="1"/>
          <p:nvPr/>
        </p:nvSpPr>
        <p:spPr>
          <a:xfrm>
            <a:off x="9669497" y="2755337"/>
            <a:ext cx="455700" cy="1692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851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11" name="Google Shape;511;p22"/>
          <p:cNvSpPr txBox="1"/>
          <p:nvPr/>
        </p:nvSpPr>
        <p:spPr>
          <a:xfrm>
            <a:off x="9748567" y="2397580"/>
            <a:ext cx="290700" cy="2463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27498" l="-20829" r="-62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12" name="Google Shape;512;p22"/>
          <p:cNvSpPr/>
          <p:nvPr/>
        </p:nvSpPr>
        <p:spPr>
          <a:xfrm>
            <a:off x="9664602" y="3634340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12501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25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2"/>
          <p:cNvSpPr txBox="1"/>
          <p:nvPr/>
        </p:nvSpPr>
        <p:spPr>
          <a:xfrm>
            <a:off x="9656204" y="4079846"/>
            <a:ext cx="459000" cy="1692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289" l="-3949" r="-26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14" name="Google Shape;514;p22"/>
          <p:cNvSpPr txBox="1"/>
          <p:nvPr/>
        </p:nvSpPr>
        <p:spPr>
          <a:xfrm>
            <a:off x="9731647" y="3722207"/>
            <a:ext cx="290700" cy="2463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26829" l="-23399" r="-63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515" name="Google Shape;515;p2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746825" y="2403201"/>
            <a:ext cx="455700" cy="265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2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750075" y="3739142"/>
            <a:ext cx="455700" cy="265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2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735950" y="5056998"/>
            <a:ext cx="455700" cy="265848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22"/>
          <p:cNvSpPr txBox="1"/>
          <p:nvPr/>
        </p:nvSpPr>
        <p:spPr>
          <a:xfrm>
            <a:off x="6269950" y="1001513"/>
            <a:ext cx="542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</a:t>
            </a:r>
            <a:r>
              <a:rPr b="1" lang="it-IT" sz="2400">
                <a:solidFill>
                  <a:schemeClr val="dk1"/>
                </a:solidFill>
              </a:rPr>
              <a:t>2</a:t>
            </a:r>
            <a:r>
              <a:rPr b="1" lang="it-I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it-IT" sz="2400">
                <a:solidFill>
                  <a:srgbClr val="1F5C99"/>
                </a:solidFill>
              </a:rPr>
              <a:t>Recovering Q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3"/>
          <p:cNvSpPr/>
          <p:nvPr/>
        </p:nvSpPr>
        <p:spPr>
          <a:xfrm>
            <a:off x="0" y="6737764"/>
            <a:ext cx="12192000" cy="120300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525" name="Google Shape;525;p23"/>
          <p:cNvPicPr preferRelativeResize="0"/>
          <p:nvPr/>
        </p:nvPicPr>
        <p:blipFill rotWithShape="1">
          <a:blip r:embed="rId3">
            <a:alphaModFix amt="19000"/>
          </a:blip>
          <a:srcRect b="59317" l="0" r="66833" t="37214"/>
          <a:stretch/>
        </p:blipFill>
        <p:spPr>
          <a:xfrm>
            <a:off x="1132918" y="0"/>
            <a:ext cx="1105908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3"/>
          <p:cNvSpPr txBox="1"/>
          <p:nvPr/>
        </p:nvSpPr>
        <p:spPr>
          <a:xfrm>
            <a:off x="194616" y="73965"/>
            <a:ext cx="5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Cholesky TSQR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7" name="Google Shape;527;p23" title="Cholesky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650" y="951725"/>
            <a:ext cx="2833175" cy="545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23" title="CloudVeneto_Cal_3workers.png"/>
          <p:cNvPicPr preferRelativeResize="0"/>
          <p:nvPr/>
        </p:nvPicPr>
        <p:blipFill rotWithShape="1">
          <a:blip r:embed="rId5">
            <a:alphaModFix/>
          </a:blip>
          <a:srcRect b="11962" l="9214" r="54538" t="4264"/>
          <a:stretch/>
        </p:blipFill>
        <p:spPr>
          <a:xfrm>
            <a:off x="5033750" y="1840275"/>
            <a:ext cx="2833174" cy="36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23"/>
          <p:cNvSpPr txBox="1"/>
          <p:nvPr/>
        </p:nvSpPr>
        <p:spPr>
          <a:xfrm>
            <a:off x="4768825" y="847588"/>
            <a:ext cx="293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chemeClr val="dk1"/>
                </a:solidFill>
              </a:rPr>
              <a:t>Computation of </a:t>
            </a:r>
            <a:r>
              <a:rPr b="1" i="1" lang="it-IT" sz="2400">
                <a:solidFill>
                  <a:schemeClr val="dk1"/>
                </a:solidFill>
              </a:rPr>
              <a:t>R</a:t>
            </a:r>
            <a:endParaRPr/>
          </a:p>
        </p:txBody>
      </p:sp>
      <p:sp>
        <p:nvSpPr>
          <p:cNvPr id="530" name="Google Shape;530;p23"/>
          <p:cNvSpPr txBox="1"/>
          <p:nvPr/>
        </p:nvSpPr>
        <p:spPr>
          <a:xfrm>
            <a:off x="4768825" y="1172363"/>
            <a:ext cx="309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800">
                <a:solidFill>
                  <a:schemeClr val="dk1"/>
                </a:solidFill>
              </a:rPr>
              <a:t>First and second step</a:t>
            </a:r>
            <a:endParaRPr/>
          </a:p>
        </p:txBody>
      </p:sp>
      <p:sp>
        <p:nvSpPr>
          <p:cNvPr id="531" name="Google Shape;531;p23"/>
          <p:cNvSpPr/>
          <p:nvPr/>
        </p:nvSpPr>
        <p:spPr>
          <a:xfrm>
            <a:off x="604798" y="4862225"/>
            <a:ext cx="3475800" cy="99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6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3"/>
          <p:cNvSpPr/>
          <p:nvPr/>
        </p:nvSpPr>
        <p:spPr>
          <a:xfrm>
            <a:off x="553350" y="3832225"/>
            <a:ext cx="3475800" cy="553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E1B18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3"/>
          <p:cNvSpPr/>
          <p:nvPr/>
        </p:nvSpPr>
        <p:spPr>
          <a:xfrm>
            <a:off x="553350" y="2900125"/>
            <a:ext cx="3475800" cy="1151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F5C99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3"/>
          <p:cNvSpPr/>
          <p:nvPr/>
        </p:nvSpPr>
        <p:spPr>
          <a:xfrm>
            <a:off x="553350" y="847600"/>
            <a:ext cx="3475800" cy="1740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900F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5" name="Google Shape;535;p23" title="CloudVeneto_Cal_3workers.png"/>
          <p:cNvPicPr preferRelativeResize="0"/>
          <p:nvPr/>
        </p:nvPicPr>
        <p:blipFill rotWithShape="1">
          <a:blip r:embed="rId5">
            <a:alphaModFix/>
          </a:blip>
          <a:srcRect b="12058" l="63435" r="1246" t="4489"/>
          <a:stretch/>
        </p:blipFill>
        <p:spPr>
          <a:xfrm>
            <a:off x="8525841" y="1787974"/>
            <a:ext cx="2760609" cy="3586307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23"/>
          <p:cNvSpPr txBox="1"/>
          <p:nvPr/>
        </p:nvSpPr>
        <p:spPr>
          <a:xfrm>
            <a:off x="8437175" y="847588"/>
            <a:ext cx="293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chemeClr val="dk1"/>
                </a:solidFill>
              </a:rPr>
              <a:t>Computation of </a:t>
            </a:r>
            <a:r>
              <a:rPr b="1" i="1" lang="it-IT" sz="2400">
                <a:solidFill>
                  <a:schemeClr val="dk1"/>
                </a:solidFill>
              </a:rPr>
              <a:t>Q</a:t>
            </a:r>
            <a:endParaRPr/>
          </a:p>
        </p:txBody>
      </p:sp>
      <p:sp>
        <p:nvSpPr>
          <p:cNvPr id="537" name="Google Shape;537;p23"/>
          <p:cNvSpPr txBox="1"/>
          <p:nvPr/>
        </p:nvSpPr>
        <p:spPr>
          <a:xfrm>
            <a:off x="8489550" y="1163738"/>
            <a:ext cx="283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800">
                <a:solidFill>
                  <a:schemeClr val="dk1"/>
                </a:solidFill>
              </a:rPr>
              <a:t>Third step</a:t>
            </a:r>
            <a:endParaRPr/>
          </a:p>
        </p:txBody>
      </p:sp>
      <p:sp>
        <p:nvSpPr>
          <p:cNvPr id="538" name="Google Shape;538;p23"/>
          <p:cNvSpPr txBox="1"/>
          <p:nvPr/>
        </p:nvSpPr>
        <p:spPr>
          <a:xfrm>
            <a:off x="9475125" y="6285050"/>
            <a:ext cx="264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HIGGS dataset</a:t>
            </a: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12 workers (only 3 displayed in the DAG out of simplicity)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9" name="Google Shape;539;p23"/>
          <p:cNvPicPr preferRelativeResize="0"/>
          <p:nvPr/>
        </p:nvPicPr>
        <p:blipFill rotWithShape="1">
          <a:blip r:embed="rId7">
            <a:alphaModFix/>
          </a:blip>
          <a:srcRect b="34959" l="12722" r="7760" t="0"/>
          <a:stretch/>
        </p:blipFill>
        <p:spPr>
          <a:xfrm>
            <a:off x="4282199" y="1677963"/>
            <a:ext cx="7676052" cy="38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4"/>
          <p:cNvSpPr/>
          <p:nvPr/>
        </p:nvSpPr>
        <p:spPr>
          <a:xfrm>
            <a:off x="0" y="6737764"/>
            <a:ext cx="12192000" cy="120300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546" name="Google Shape;546;p24"/>
          <p:cNvPicPr preferRelativeResize="0"/>
          <p:nvPr/>
        </p:nvPicPr>
        <p:blipFill rotWithShape="1">
          <a:blip r:embed="rId3">
            <a:alphaModFix amt="19000"/>
          </a:blip>
          <a:srcRect b="59317" l="0" r="66833" t="37214"/>
          <a:stretch/>
        </p:blipFill>
        <p:spPr>
          <a:xfrm>
            <a:off x="1132918" y="0"/>
            <a:ext cx="1105908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24"/>
          <p:cNvSpPr txBox="1"/>
          <p:nvPr/>
        </p:nvSpPr>
        <p:spPr>
          <a:xfrm>
            <a:off x="194616" y="73965"/>
            <a:ext cx="5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Cholesky TSQR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4"/>
          <p:cNvSpPr/>
          <p:nvPr/>
        </p:nvSpPr>
        <p:spPr>
          <a:xfrm>
            <a:off x="400775" y="2410838"/>
            <a:ext cx="5481600" cy="3636000"/>
          </a:xfrm>
          <a:prstGeom prst="roundRect">
            <a:avLst>
              <a:gd fmla="val 1916" name="adj"/>
            </a:avLst>
          </a:prstGeom>
          <a:solidFill>
            <a:srgbClr val="0F2440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4"/>
          <p:cNvSpPr/>
          <p:nvPr/>
        </p:nvSpPr>
        <p:spPr>
          <a:xfrm>
            <a:off x="469875" y="2482163"/>
            <a:ext cx="5339100" cy="245400"/>
          </a:xfrm>
          <a:prstGeom prst="roundRect">
            <a:avLst>
              <a:gd fmla="val 32069" name="adj"/>
            </a:avLst>
          </a:prstGeom>
          <a:solidFill>
            <a:srgbClr val="132C4F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./functions.py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4"/>
          <p:cNvSpPr txBox="1"/>
          <p:nvPr/>
        </p:nvSpPr>
        <p:spPr>
          <a:xfrm>
            <a:off x="593500" y="2832375"/>
            <a:ext cx="52155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cholesky_tsqr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dask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.array.Array):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1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len(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chunks_delayed</a:t>
            </a: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) &gt; 1:</a:t>
            </a:r>
            <a:endParaRPr sz="11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new_level</a:t>
            </a: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(0, 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(chunks_delayed), 2):</a:t>
            </a:r>
            <a:endParaRPr sz="11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 + 1 </a:t>
            </a: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(chunks_delayed):</a:t>
            </a:r>
            <a:endParaRPr sz="11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new_level</a:t>
            </a: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dask</a:t>
            </a: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delayed</a:t>
            </a: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chunks_delayed</a:t>
            </a: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[i],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chunks_delayed</a:t>
            </a: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[i+1]))</a:t>
            </a:r>
            <a:endParaRPr sz="11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new_level</a:t>
            </a: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chunks_delayed</a:t>
            </a: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chunks_delayed</a:t>
            </a: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new_level</a:t>
            </a:r>
            <a:endParaRPr sz="11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1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Q, R</a:t>
            </a:r>
            <a:endParaRPr sz="1300"/>
          </a:p>
        </p:txBody>
      </p:sp>
      <p:sp>
        <p:nvSpPr>
          <p:cNvPr id="551" name="Google Shape;551;p24"/>
          <p:cNvSpPr txBox="1"/>
          <p:nvPr/>
        </p:nvSpPr>
        <p:spPr>
          <a:xfrm>
            <a:off x="253250" y="747050"/>
            <a:ext cx="56031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1F5C99"/>
                </a:solidFill>
              </a:rPr>
              <a:t>A different version: pair reduction</a:t>
            </a:r>
            <a:endParaRPr b="1" sz="2400">
              <a:solidFill>
                <a:srgbClr val="1F5C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solidFill>
                  <a:schemeClr val="dk2"/>
                </a:solidFill>
              </a:rPr>
              <a:t>As of now, one worker only gather all the Gram matrices and perform the sum (serial)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solidFill>
                  <a:schemeClr val="dk2"/>
                </a:solidFill>
              </a:rPr>
              <a:t>Let’s parallelize the sum to</a:t>
            </a:r>
            <a:r>
              <a:rPr b="1" lang="it-IT">
                <a:solidFill>
                  <a:schemeClr val="dk2"/>
                </a:solidFill>
              </a:rPr>
              <a:t>o</a:t>
            </a:r>
            <a:r>
              <a:rPr b="1" lang="it-IT">
                <a:solidFill>
                  <a:schemeClr val="dk2"/>
                </a:solidFill>
              </a:rPr>
              <a:t> with a pairwise-reduction technique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552" name="Google Shape;552;p24"/>
          <p:cNvSpPr/>
          <p:nvPr/>
        </p:nvSpPr>
        <p:spPr>
          <a:xfrm>
            <a:off x="6824513" y="1074763"/>
            <a:ext cx="15726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4"/>
          <p:cNvSpPr txBox="1"/>
          <p:nvPr/>
        </p:nvSpPr>
        <p:spPr>
          <a:xfrm>
            <a:off x="6824487" y="1074731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1</a:t>
            </a:r>
            <a:endParaRPr/>
          </a:p>
        </p:txBody>
      </p:sp>
      <p:sp>
        <p:nvSpPr>
          <p:cNvPr id="554" name="Google Shape;554;p24"/>
          <p:cNvSpPr txBox="1"/>
          <p:nvPr/>
        </p:nvSpPr>
        <p:spPr>
          <a:xfrm>
            <a:off x="7736757" y="1838012"/>
            <a:ext cx="357600" cy="16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55" name="Google Shape;555;p24"/>
          <p:cNvSpPr/>
          <p:nvPr/>
        </p:nvSpPr>
        <p:spPr>
          <a:xfrm>
            <a:off x="7598611" y="1382525"/>
            <a:ext cx="6339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6" name="Google Shape;55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6307" y="1456138"/>
            <a:ext cx="598510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4"/>
          <p:cNvSpPr/>
          <p:nvPr/>
        </p:nvSpPr>
        <p:spPr>
          <a:xfrm>
            <a:off x="6828712" y="2386363"/>
            <a:ext cx="15726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4"/>
          <p:cNvSpPr txBox="1"/>
          <p:nvPr/>
        </p:nvSpPr>
        <p:spPr>
          <a:xfrm>
            <a:off x="6827995" y="2386331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559" name="Google Shape;559;p24"/>
          <p:cNvSpPr txBox="1"/>
          <p:nvPr/>
        </p:nvSpPr>
        <p:spPr>
          <a:xfrm>
            <a:off x="7740265" y="3149612"/>
            <a:ext cx="357600" cy="16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60" name="Google Shape;560;p24"/>
          <p:cNvSpPr/>
          <p:nvPr/>
        </p:nvSpPr>
        <p:spPr>
          <a:xfrm>
            <a:off x="7602118" y="2694125"/>
            <a:ext cx="6339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4"/>
          <p:cNvSpPr/>
          <p:nvPr/>
        </p:nvSpPr>
        <p:spPr>
          <a:xfrm>
            <a:off x="6827156" y="3697988"/>
            <a:ext cx="15726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4"/>
          <p:cNvSpPr txBox="1"/>
          <p:nvPr/>
        </p:nvSpPr>
        <p:spPr>
          <a:xfrm>
            <a:off x="6826695" y="3697956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563" name="Google Shape;563;p24"/>
          <p:cNvSpPr txBox="1"/>
          <p:nvPr/>
        </p:nvSpPr>
        <p:spPr>
          <a:xfrm>
            <a:off x="7738965" y="4461237"/>
            <a:ext cx="357600" cy="16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64" name="Google Shape;564;p24"/>
          <p:cNvSpPr/>
          <p:nvPr/>
        </p:nvSpPr>
        <p:spPr>
          <a:xfrm>
            <a:off x="7600818" y="4005750"/>
            <a:ext cx="6339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5" name="Google Shape;56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8607" y="2758520"/>
            <a:ext cx="633900" cy="322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98607" y="4076050"/>
            <a:ext cx="633900" cy="322934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24"/>
          <p:cNvSpPr/>
          <p:nvPr/>
        </p:nvSpPr>
        <p:spPr>
          <a:xfrm>
            <a:off x="6997010" y="1382545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4"/>
          <p:cNvSpPr txBox="1"/>
          <p:nvPr/>
        </p:nvSpPr>
        <p:spPr>
          <a:xfrm>
            <a:off x="7011823" y="1814546"/>
            <a:ext cx="455700" cy="169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851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69" name="Google Shape;569;p24"/>
          <p:cNvSpPr/>
          <p:nvPr/>
        </p:nvSpPr>
        <p:spPr>
          <a:xfrm>
            <a:off x="6997010" y="2697940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4"/>
          <p:cNvSpPr txBox="1"/>
          <p:nvPr/>
        </p:nvSpPr>
        <p:spPr>
          <a:xfrm>
            <a:off x="7011823" y="3129939"/>
            <a:ext cx="459000" cy="169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71" name="Google Shape;571;p24"/>
          <p:cNvSpPr/>
          <p:nvPr/>
        </p:nvSpPr>
        <p:spPr>
          <a:xfrm>
            <a:off x="7002599" y="4010337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4"/>
          <p:cNvSpPr txBox="1"/>
          <p:nvPr/>
        </p:nvSpPr>
        <p:spPr>
          <a:xfrm>
            <a:off x="7017413" y="4442337"/>
            <a:ext cx="459000" cy="1692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851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73" name="Google Shape;573;p24"/>
          <p:cNvSpPr txBox="1"/>
          <p:nvPr/>
        </p:nvSpPr>
        <p:spPr>
          <a:xfrm>
            <a:off x="7088758" y="1441459"/>
            <a:ext cx="250800" cy="2769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5549" l="-34138" r="-1707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574" name="Google Shape;574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003175" y="4045063"/>
            <a:ext cx="432000" cy="3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003771" y="2740093"/>
            <a:ext cx="432000" cy="356571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24"/>
          <p:cNvSpPr/>
          <p:nvPr/>
        </p:nvSpPr>
        <p:spPr>
          <a:xfrm>
            <a:off x="6828931" y="5002850"/>
            <a:ext cx="15726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4"/>
          <p:cNvSpPr txBox="1"/>
          <p:nvPr/>
        </p:nvSpPr>
        <p:spPr>
          <a:xfrm>
            <a:off x="6819177" y="5002819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578" name="Google Shape;578;p24"/>
          <p:cNvSpPr txBox="1"/>
          <p:nvPr/>
        </p:nvSpPr>
        <p:spPr>
          <a:xfrm>
            <a:off x="7740740" y="5766099"/>
            <a:ext cx="357600" cy="16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79" name="Google Shape;579;p24"/>
          <p:cNvSpPr/>
          <p:nvPr/>
        </p:nvSpPr>
        <p:spPr>
          <a:xfrm>
            <a:off x="7602593" y="5310613"/>
            <a:ext cx="6339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4"/>
          <p:cNvSpPr/>
          <p:nvPr/>
        </p:nvSpPr>
        <p:spPr>
          <a:xfrm>
            <a:off x="7004374" y="5315199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4"/>
          <p:cNvSpPr txBox="1"/>
          <p:nvPr/>
        </p:nvSpPr>
        <p:spPr>
          <a:xfrm>
            <a:off x="7019188" y="5747199"/>
            <a:ext cx="459000" cy="1692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851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82" name="Google Shape;582;p24"/>
          <p:cNvSpPr/>
          <p:nvPr/>
        </p:nvSpPr>
        <p:spPr>
          <a:xfrm>
            <a:off x="9125738" y="1074775"/>
            <a:ext cx="15726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4"/>
          <p:cNvSpPr txBox="1"/>
          <p:nvPr/>
        </p:nvSpPr>
        <p:spPr>
          <a:xfrm>
            <a:off x="9125712" y="1074744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1</a:t>
            </a:r>
            <a:endParaRPr/>
          </a:p>
        </p:txBody>
      </p:sp>
      <p:sp>
        <p:nvSpPr>
          <p:cNvPr id="584" name="Google Shape;584;p24"/>
          <p:cNvSpPr/>
          <p:nvPr/>
        </p:nvSpPr>
        <p:spPr>
          <a:xfrm>
            <a:off x="9129919" y="2386375"/>
            <a:ext cx="23187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4"/>
          <p:cNvSpPr txBox="1"/>
          <p:nvPr/>
        </p:nvSpPr>
        <p:spPr>
          <a:xfrm>
            <a:off x="9129220" y="2386344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586" name="Google Shape;586;p24"/>
          <p:cNvSpPr/>
          <p:nvPr/>
        </p:nvSpPr>
        <p:spPr>
          <a:xfrm>
            <a:off x="9128381" y="3698000"/>
            <a:ext cx="15726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4"/>
          <p:cNvSpPr txBox="1"/>
          <p:nvPr/>
        </p:nvSpPr>
        <p:spPr>
          <a:xfrm>
            <a:off x="9127920" y="3697968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588" name="Google Shape;588;p24"/>
          <p:cNvSpPr/>
          <p:nvPr/>
        </p:nvSpPr>
        <p:spPr>
          <a:xfrm>
            <a:off x="9298235" y="1382558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4"/>
          <p:cNvSpPr txBox="1"/>
          <p:nvPr/>
        </p:nvSpPr>
        <p:spPr>
          <a:xfrm>
            <a:off x="9313048" y="1814558"/>
            <a:ext cx="455700" cy="169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851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90" name="Google Shape;590;p24"/>
          <p:cNvSpPr/>
          <p:nvPr/>
        </p:nvSpPr>
        <p:spPr>
          <a:xfrm>
            <a:off x="9298235" y="2697952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4"/>
          <p:cNvSpPr txBox="1"/>
          <p:nvPr/>
        </p:nvSpPr>
        <p:spPr>
          <a:xfrm>
            <a:off x="9313048" y="3141784"/>
            <a:ext cx="459000" cy="169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92" name="Google Shape;592;p24"/>
          <p:cNvSpPr/>
          <p:nvPr/>
        </p:nvSpPr>
        <p:spPr>
          <a:xfrm>
            <a:off x="9303825" y="4010349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4"/>
          <p:cNvSpPr txBox="1"/>
          <p:nvPr/>
        </p:nvSpPr>
        <p:spPr>
          <a:xfrm>
            <a:off x="9318638" y="4442349"/>
            <a:ext cx="459000" cy="1692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851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594" name="Google Shape;594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304996" y="2740106"/>
            <a:ext cx="432000" cy="356571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24"/>
          <p:cNvSpPr/>
          <p:nvPr/>
        </p:nvSpPr>
        <p:spPr>
          <a:xfrm>
            <a:off x="9857050" y="2687348"/>
            <a:ext cx="13872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4"/>
          <p:cNvSpPr txBox="1"/>
          <p:nvPr/>
        </p:nvSpPr>
        <p:spPr>
          <a:xfrm>
            <a:off x="10340757" y="3146192"/>
            <a:ext cx="357600" cy="16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97" name="Google Shape;597;p24"/>
          <p:cNvSpPr/>
          <p:nvPr/>
        </p:nvSpPr>
        <p:spPr>
          <a:xfrm>
            <a:off x="9130147" y="5014550"/>
            <a:ext cx="23187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4"/>
          <p:cNvSpPr txBox="1"/>
          <p:nvPr/>
        </p:nvSpPr>
        <p:spPr>
          <a:xfrm>
            <a:off x="9129695" y="5014519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599" name="Google Shape;599;p24"/>
          <p:cNvSpPr txBox="1"/>
          <p:nvPr/>
        </p:nvSpPr>
        <p:spPr>
          <a:xfrm>
            <a:off x="10413672" y="5777799"/>
            <a:ext cx="357600" cy="16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00" name="Google Shape;600;p24"/>
          <p:cNvSpPr/>
          <p:nvPr/>
        </p:nvSpPr>
        <p:spPr>
          <a:xfrm>
            <a:off x="9903824" y="5322325"/>
            <a:ext cx="13872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4"/>
          <p:cNvSpPr/>
          <p:nvPr/>
        </p:nvSpPr>
        <p:spPr>
          <a:xfrm>
            <a:off x="9305600" y="5326899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4"/>
          <p:cNvSpPr txBox="1"/>
          <p:nvPr/>
        </p:nvSpPr>
        <p:spPr>
          <a:xfrm>
            <a:off x="9320413" y="5758899"/>
            <a:ext cx="459000" cy="1692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851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603" name="Google Shape;603;p24"/>
          <p:cNvCxnSpPr>
            <a:stCxn id="557" idx="3"/>
            <a:endCxn id="584" idx="1"/>
          </p:cNvCxnSpPr>
          <p:nvPr/>
        </p:nvCxnSpPr>
        <p:spPr>
          <a:xfrm>
            <a:off x="8401312" y="2902513"/>
            <a:ext cx="72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4" name="Google Shape;604;p24"/>
          <p:cNvCxnSpPr>
            <a:stCxn id="552" idx="3"/>
            <a:endCxn id="584" idx="1"/>
          </p:cNvCxnSpPr>
          <p:nvPr/>
        </p:nvCxnSpPr>
        <p:spPr>
          <a:xfrm>
            <a:off x="8397113" y="1590913"/>
            <a:ext cx="732900" cy="131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5" name="Google Shape;605;p24"/>
          <p:cNvCxnSpPr/>
          <p:nvPr/>
        </p:nvCxnSpPr>
        <p:spPr>
          <a:xfrm>
            <a:off x="8415312" y="5596663"/>
            <a:ext cx="72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6" name="Google Shape;606;p24"/>
          <p:cNvCxnSpPr/>
          <p:nvPr/>
        </p:nvCxnSpPr>
        <p:spPr>
          <a:xfrm>
            <a:off x="8401700" y="4238588"/>
            <a:ext cx="732900" cy="131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607" name="Google Shape;607;p2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911975" y="2767763"/>
            <a:ext cx="12763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2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9928228" y="5397663"/>
            <a:ext cx="12763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2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071371" y="5403047"/>
            <a:ext cx="289021" cy="2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2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9381120" y="5419162"/>
            <a:ext cx="289025" cy="245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2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9371629" y="1467800"/>
            <a:ext cx="289025" cy="245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2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9370178" y="4102615"/>
            <a:ext cx="289025" cy="245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2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7660970" y="5393296"/>
            <a:ext cx="516217" cy="2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24"/>
          <p:cNvSpPr/>
          <p:nvPr/>
        </p:nvSpPr>
        <p:spPr>
          <a:xfrm>
            <a:off x="9898436" y="1373100"/>
            <a:ext cx="6339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4"/>
          <p:cNvSpPr/>
          <p:nvPr/>
        </p:nvSpPr>
        <p:spPr>
          <a:xfrm>
            <a:off x="9905061" y="4004838"/>
            <a:ext cx="6339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6" name="Google Shape;616;p2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9935598" y="1436700"/>
            <a:ext cx="568273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2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9921840" y="4065574"/>
            <a:ext cx="598525" cy="3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24"/>
          <p:cNvSpPr txBox="1"/>
          <p:nvPr/>
        </p:nvSpPr>
        <p:spPr>
          <a:xfrm>
            <a:off x="10036582" y="4446417"/>
            <a:ext cx="357600" cy="16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19" name="Google Shape;619;p24"/>
          <p:cNvSpPr txBox="1"/>
          <p:nvPr/>
        </p:nvSpPr>
        <p:spPr>
          <a:xfrm>
            <a:off x="10059632" y="1845967"/>
            <a:ext cx="357600" cy="16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5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5"/>
          <p:cNvSpPr/>
          <p:nvPr/>
        </p:nvSpPr>
        <p:spPr>
          <a:xfrm>
            <a:off x="0" y="6737764"/>
            <a:ext cx="12192000" cy="120300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626" name="Google Shape;626;p25"/>
          <p:cNvPicPr preferRelativeResize="0"/>
          <p:nvPr/>
        </p:nvPicPr>
        <p:blipFill rotWithShape="1">
          <a:blip r:embed="rId3">
            <a:alphaModFix amt="19000"/>
          </a:blip>
          <a:srcRect b="59317" l="0" r="66833" t="37214"/>
          <a:stretch/>
        </p:blipFill>
        <p:spPr>
          <a:xfrm>
            <a:off x="1132918" y="0"/>
            <a:ext cx="1105908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25"/>
          <p:cNvSpPr txBox="1"/>
          <p:nvPr/>
        </p:nvSpPr>
        <p:spPr>
          <a:xfrm>
            <a:off x="194616" y="73965"/>
            <a:ext cx="5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Cholesky TSQR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25"/>
          <p:cNvSpPr txBox="1"/>
          <p:nvPr/>
        </p:nvSpPr>
        <p:spPr>
          <a:xfrm>
            <a:off x="10876925" y="6222950"/>
            <a:ext cx="127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HIGGS dataset</a:t>
            </a: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12 workers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9" name="Google Shape;62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525" y="1892963"/>
            <a:ext cx="7858049" cy="38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25"/>
          <p:cNvSpPr txBox="1"/>
          <p:nvPr/>
        </p:nvSpPr>
        <p:spPr>
          <a:xfrm>
            <a:off x="392000" y="1193888"/>
            <a:ext cx="334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chemeClr val="dk1"/>
                </a:solidFill>
              </a:rPr>
              <a:t>Computation of </a:t>
            </a:r>
            <a:r>
              <a:rPr b="1" i="1" lang="it-IT" sz="2400">
                <a:solidFill>
                  <a:schemeClr val="dk1"/>
                </a:solidFill>
              </a:rPr>
              <a:t>R</a:t>
            </a:r>
            <a:endParaRPr/>
          </a:p>
        </p:txBody>
      </p:sp>
      <p:sp>
        <p:nvSpPr>
          <p:cNvPr id="631" name="Google Shape;631;p25"/>
          <p:cNvSpPr txBox="1"/>
          <p:nvPr/>
        </p:nvSpPr>
        <p:spPr>
          <a:xfrm>
            <a:off x="4889878" y="1193888"/>
            <a:ext cx="334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chemeClr val="dk1"/>
                </a:solidFill>
              </a:rPr>
              <a:t>Computation of </a:t>
            </a:r>
            <a:r>
              <a:rPr b="1" i="1" lang="it-IT" sz="2400">
                <a:solidFill>
                  <a:schemeClr val="dk1"/>
                </a:solidFill>
              </a:rPr>
              <a:t>Q</a:t>
            </a:r>
            <a:endParaRPr/>
          </a:p>
        </p:txBody>
      </p:sp>
      <p:sp>
        <p:nvSpPr>
          <p:cNvPr id="632" name="Google Shape;632;p25"/>
          <p:cNvSpPr/>
          <p:nvPr/>
        </p:nvSpPr>
        <p:spPr>
          <a:xfrm>
            <a:off x="8567425" y="2586675"/>
            <a:ext cx="250800" cy="232200"/>
          </a:xfrm>
          <a:prstGeom prst="ellipse">
            <a:avLst/>
          </a:prstGeom>
          <a:solidFill>
            <a:srgbClr val="6A995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5"/>
          <p:cNvSpPr/>
          <p:nvPr/>
        </p:nvSpPr>
        <p:spPr>
          <a:xfrm>
            <a:off x="8567425" y="3203725"/>
            <a:ext cx="250800" cy="232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5"/>
          <p:cNvSpPr/>
          <p:nvPr/>
        </p:nvSpPr>
        <p:spPr>
          <a:xfrm>
            <a:off x="8567425" y="3810972"/>
            <a:ext cx="250800" cy="2322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5"/>
          <p:cNvSpPr txBox="1"/>
          <p:nvPr/>
        </p:nvSpPr>
        <p:spPr>
          <a:xfrm>
            <a:off x="8818225" y="24872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600">
                <a:solidFill>
                  <a:schemeClr val="accent3"/>
                </a:solidFill>
              </a:rPr>
              <a:t>Local Gram matrix</a:t>
            </a:r>
            <a:endParaRPr sz="600">
              <a:solidFill>
                <a:schemeClr val="accent3"/>
              </a:solidFill>
            </a:endParaRPr>
          </a:p>
        </p:txBody>
      </p:sp>
      <p:sp>
        <p:nvSpPr>
          <p:cNvPr id="636" name="Google Shape;636;p25"/>
          <p:cNvSpPr txBox="1"/>
          <p:nvPr/>
        </p:nvSpPr>
        <p:spPr>
          <a:xfrm>
            <a:off x="8836810" y="3122088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600">
                <a:solidFill>
                  <a:srgbClr val="FFD966"/>
                </a:solidFill>
              </a:rPr>
              <a:t>Block-wise MatMul </a:t>
            </a:r>
            <a:endParaRPr sz="600">
              <a:solidFill>
                <a:srgbClr val="FFD966"/>
              </a:solidFill>
            </a:endParaRPr>
          </a:p>
        </p:txBody>
      </p:sp>
      <p:pic>
        <p:nvPicPr>
          <p:cNvPr id="637" name="Google Shape;63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36324" y="2500313"/>
            <a:ext cx="63817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857471" y="3133445"/>
            <a:ext cx="101917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25"/>
          <p:cNvSpPr txBox="1"/>
          <p:nvPr/>
        </p:nvSpPr>
        <p:spPr>
          <a:xfrm>
            <a:off x="8847464" y="3698572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600">
                <a:solidFill>
                  <a:srgbClr val="FF0000"/>
                </a:solidFill>
              </a:rPr>
              <a:t>Transfer (of Gram, R_inv)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640" name="Google Shape;640;p25"/>
          <p:cNvSpPr/>
          <p:nvPr/>
        </p:nvSpPr>
        <p:spPr>
          <a:xfrm>
            <a:off x="8567425" y="4450470"/>
            <a:ext cx="250800" cy="232200"/>
          </a:xfrm>
          <a:prstGeom prst="ellipse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5"/>
          <p:cNvSpPr txBox="1"/>
          <p:nvPr/>
        </p:nvSpPr>
        <p:spPr>
          <a:xfrm>
            <a:off x="8886385" y="4351007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600">
                <a:solidFill>
                  <a:srgbClr val="674EA7"/>
                </a:solidFill>
              </a:rPr>
              <a:t>Pairwise sum</a:t>
            </a:r>
            <a:endParaRPr sz="6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26"/>
          <p:cNvSpPr/>
          <p:nvPr/>
        </p:nvSpPr>
        <p:spPr>
          <a:xfrm>
            <a:off x="0" y="6737764"/>
            <a:ext cx="12192000" cy="120300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648" name="Google Shape;648;p26"/>
          <p:cNvPicPr preferRelativeResize="0"/>
          <p:nvPr/>
        </p:nvPicPr>
        <p:blipFill rotWithShape="1">
          <a:blip r:embed="rId3">
            <a:alphaModFix amt="19000"/>
          </a:blip>
          <a:srcRect b="59317" l="0" r="66833" t="37214"/>
          <a:stretch/>
        </p:blipFill>
        <p:spPr>
          <a:xfrm>
            <a:off x="1132918" y="0"/>
            <a:ext cx="1105908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26"/>
          <p:cNvSpPr txBox="1"/>
          <p:nvPr/>
        </p:nvSpPr>
        <p:spPr>
          <a:xfrm>
            <a:off x="194616" y="73965"/>
            <a:ext cx="5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Cholesky TSQR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26"/>
          <p:cNvSpPr txBox="1"/>
          <p:nvPr/>
        </p:nvSpPr>
        <p:spPr>
          <a:xfrm>
            <a:off x="10876925" y="6222950"/>
            <a:ext cx="127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HIGGS dataset, 12 workers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26"/>
          <p:cNvSpPr txBox="1"/>
          <p:nvPr/>
        </p:nvSpPr>
        <p:spPr>
          <a:xfrm>
            <a:off x="390300" y="845625"/>
            <a:ext cx="11411400" cy="2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</a:rPr>
              <a:t>Comparing the two methods, the version </a:t>
            </a:r>
            <a:r>
              <a:rPr b="1" lang="it-IT" sz="1600">
                <a:solidFill>
                  <a:srgbClr val="2C64B6"/>
                </a:solidFill>
              </a:rPr>
              <a:t>without pairwise reduction</a:t>
            </a:r>
            <a:r>
              <a:rPr lang="it-IT" sz="1600">
                <a:solidFill>
                  <a:schemeClr val="dk1"/>
                </a:solidFill>
              </a:rPr>
              <a:t> proves slightly faster than the alternative.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</a:rPr>
              <a:t>Why? Adding multiple pairwise summations </a:t>
            </a:r>
            <a:r>
              <a:rPr b="1" lang="it-IT" sz="1600">
                <a:solidFill>
                  <a:schemeClr val="dk1"/>
                </a:solidFill>
              </a:rPr>
              <a:t>increases orchestration overhead.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</a:rPr>
              <a:t>It’s more efficient to transfer all the Gram matrices and aggregate them on a single worker, </a:t>
            </a:r>
            <a:r>
              <a:rPr b="1" lang="it-IT" sz="1600">
                <a:solidFill>
                  <a:schemeClr val="dk1"/>
                </a:solidFill>
              </a:rPr>
              <a:t>since these matrices are very small</a:t>
            </a:r>
            <a:r>
              <a:rPr lang="it-IT" sz="1600">
                <a:solidFill>
                  <a:schemeClr val="dk1"/>
                </a:solidFill>
              </a:rPr>
              <a:t> (typical in tall and skinny matrices).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</a:rPr>
              <a:t>Had the Gram matrices been larger (</a:t>
            </a:r>
            <a:r>
              <a:rPr i="1" lang="it-IT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it-IT" sz="1600">
                <a:solidFill>
                  <a:schemeClr val="dk1"/>
                </a:solidFill>
              </a:rPr>
              <a:t> larger) data transfers would have become a significant bottleneck, and the pairwise reduction approach might have been preferable.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652" name="Google Shape;652;p26"/>
          <p:cNvPicPr preferRelativeResize="0"/>
          <p:nvPr/>
        </p:nvPicPr>
        <p:blipFill rotWithShape="1">
          <a:blip r:embed="rId4">
            <a:alphaModFix/>
          </a:blip>
          <a:srcRect b="31427" l="11290" r="-1041" t="0"/>
          <a:stretch/>
        </p:blipFill>
        <p:spPr>
          <a:xfrm>
            <a:off x="194625" y="3444251"/>
            <a:ext cx="5921654" cy="282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26"/>
          <p:cNvPicPr preferRelativeResize="0"/>
          <p:nvPr/>
        </p:nvPicPr>
        <p:blipFill rotWithShape="1">
          <a:blip r:embed="rId5">
            <a:alphaModFix/>
          </a:blip>
          <a:srcRect b="35802" l="0" r="960" t="0"/>
          <a:stretch/>
        </p:blipFill>
        <p:spPr>
          <a:xfrm>
            <a:off x="5896754" y="3543736"/>
            <a:ext cx="6169751" cy="2644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659" name="Google Shape;659;p27"/>
          <p:cNvPicPr preferRelativeResize="0"/>
          <p:nvPr/>
        </p:nvPicPr>
        <p:blipFill rotWithShape="1">
          <a:blip r:embed="rId3">
            <a:alphaModFix amt="19000"/>
          </a:blip>
          <a:srcRect b="23777" l="0" r="67084" t="37212"/>
          <a:stretch/>
        </p:blipFill>
        <p:spPr>
          <a:xfrm>
            <a:off x="1216474" y="0"/>
            <a:ext cx="1097552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27"/>
          <p:cNvSpPr txBox="1"/>
          <p:nvPr/>
        </p:nvSpPr>
        <p:spPr>
          <a:xfrm>
            <a:off x="1058975" y="1219275"/>
            <a:ext cx="222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METHOD 2:</a:t>
            </a:r>
            <a:endParaRPr i="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27"/>
          <p:cNvSpPr txBox="1"/>
          <p:nvPr/>
        </p:nvSpPr>
        <p:spPr>
          <a:xfrm>
            <a:off x="1058975" y="1659550"/>
            <a:ext cx="5482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4700">
                <a:solidFill>
                  <a:srgbClr val="F2F2F2"/>
                </a:solidFill>
              </a:rPr>
              <a:t>Indirect TSQR</a:t>
            </a:r>
            <a:endParaRPr b="0" i="0" sz="3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27"/>
          <p:cNvSpPr txBox="1"/>
          <p:nvPr/>
        </p:nvSpPr>
        <p:spPr>
          <a:xfrm>
            <a:off x="1132275" y="24124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./Indirect.ipynb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8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28"/>
          <p:cNvSpPr/>
          <p:nvPr/>
        </p:nvSpPr>
        <p:spPr>
          <a:xfrm>
            <a:off x="0" y="6737764"/>
            <a:ext cx="12192000" cy="120300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669" name="Google Shape;669;p28"/>
          <p:cNvPicPr preferRelativeResize="0"/>
          <p:nvPr/>
        </p:nvPicPr>
        <p:blipFill rotWithShape="1">
          <a:blip r:embed="rId3">
            <a:alphaModFix amt="19000"/>
          </a:blip>
          <a:srcRect b="59317" l="0" r="66833" t="37214"/>
          <a:stretch/>
        </p:blipFill>
        <p:spPr>
          <a:xfrm>
            <a:off x="1132918" y="0"/>
            <a:ext cx="1105908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28"/>
          <p:cNvSpPr txBox="1"/>
          <p:nvPr/>
        </p:nvSpPr>
        <p:spPr>
          <a:xfrm>
            <a:off x="194616" y="73965"/>
            <a:ext cx="5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Indirect</a:t>
            </a: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TSQR method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1" name="Google Shape;6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9463" y="1766350"/>
            <a:ext cx="412432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0313" y="1723375"/>
            <a:ext cx="404812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03163" y="3343038"/>
            <a:ext cx="244792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49688" y="3792025"/>
            <a:ext cx="38100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24925" y="5781738"/>
            <a:ext cx="11239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12475" y="1194625"/>
            <a:ext cx="1019175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28"/>
          <p:cNvSpPr txBox="1"/>
          <p:nvPr/>
        </p:nvSpPr>
        <p:spPr>
          <a:xfrm>
            <a:off x="946275" y="1194625"/>
            <a:ext cx="68427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solidFill>
                  <a:schemeClr val="dk1"/>
                </a:solidFill>
              </a:rPr>
              <a:t>For an input matrix			we perform partitioned QR factorizations: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78" name="Google Shape;678;p28"/>
          <p:cNvSpPr txBox="1"/>
          <p:nvPr/>
        </p:nvSpPr>
        <p:spPr>
          <a:xfrm>
            <a:off x="946275" y="2710825"/>
            <a:ext cx="68427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solidFill>
                  <a:schemeClr val="dk1"/>
                </a:solidFill>
              </a:rPr>
              <a:t>Secondly, the global R matrix is obtained by stacking the shattered partitions: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79" name="Google Shape;679;p28"/>
          <p:cNvSpPr txBox="1"/>
          <p:nvPr/>
        </p:nvSpPr>
        <p:spPr>
          <a:xfrm>
            <a:off x="946275" y="5129525"/>
            <a:ext cx="68427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solidFill>
                  <a:schemeClr val="dk1"/>
                </a:solidFill>
              </a:rPr>
              <a:t>Ultimately the global Q is recovered indirectly by means of the inverse of R: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9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29"/>
          <p:cNvSpPr/>
          <p:nvPr/>
        </p:nvSpPr>
        <p:spPr>
          <a:xfrm>
            <a:off x="0" y="6737764"/>
            <a:ext cx="12192000" cy="120300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686" name="Google Shape;686;p29"/>
          <p:cNvPicPr preferRelativeResize="0"/>
          <p:nvPr/>
        </p:nvPicPr>
        <p:blipFill rotWithShape="1">
          <a:blip r:embed="rId3">
            <a:alphaModFix amt="19000"/>
          </a:blip>
          <a:srcRect b="59317" l="0" r="66833" t="37214"/>
          <a:stretch/>
        </p:blipFill>
        <p:spPr>
          <a:xfrm>
            <a:off x="1132918" y="0"/>
            <a:ext cx="1105908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29"/>
          <p:cNvSpPr txBox="1"/>
          <p:nvPr/>
        </p:nvSpPr>
        <p:spPr>
          <a:xfrm>
            <a:off x="194616" y="73965"/>
            <a:ext cx="5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Indirect</a:t>
            </a: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TSQR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29"/>
          <p:cNvSpPr/>
          <p:nvPr/>
        </p:nvSpPr>
        <p:spPr>
          <a:xfrm>
            <a:off x="581825" y="1504625"/>
            <a:ext cx="4960800" cy="4264200"/>
          </a:xfrm>
          <a:prstGeom prst="roundRect">
            <a:avLst>
              <a:gd fmla="val 1916" name="adj"/>
            </a:avLst>
          </a:prstGeom>
          <a:solidFill>
            <a:srgbClr val="0F2440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29"/>
          <p:cNvSpPr/>
          <p:nvPr/>
        </p:nvSpPr>
        <p:spPr>
          <a:xfrm>
            <a:off x="650923" y="1575960"/>
            <a:ext cx="4838100" cy="260700"/>
          </a:xfrm>
          <a:prstGeom prst="roundRect">
            <a:avLst>
              <a:gd fmla="val 32069" name="adj"/>
            </a:avLst>
          </a:prstGeom>
          <a:solidFill>
            <a:srgbClr val="132C4F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./functions.py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29"/>
          <p:cNvSpPr/>
          <p:nvPr/>
        </p:nvSpPr>
        <p:spPr>
          <a:xfrm>
            <a:off x="705975" y="2602798"/>
            <a:ext cx="4728000" cy="674700"/>
          </a:xfrm>
          <a:prstGeom prst="roundRect">
            <a:avLst>
              <a:gd fmla="val 11961" name="adj"/>
            </a:avLst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29"/>
          <p:cNvSpPr txBox="1"/>
          <p:nvPr/>
        </p:nvSpPr>
        <p:spPr>
          <a:xfrm>
            <a:off x="862425" y="2058400"/>
            <a:ext cx="4415100" cy="3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indirect_tsqr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n_cols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.shape[</a:t>
            </a:r>
            <a:r>
              <a:rPr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R_blocks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.map_blocks(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compute_R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	         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.dtype,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	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chunks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n_cols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n_cols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R_stack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R_blocks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.persist()  </a:t>
            </a:r>
            <a:b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linalg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R_stack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eye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n_cols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.dtype)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R_inv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solve_triangular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lower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R_inv</a:t>
            </a:r>
            <a:b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1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Google Shape;692;p29"/>
          <p:cNvSpPr/>
          <p:nvPr/>
        </p:nvSpPr>
        <p:spPr>
          <a:xfrm>
            <a:off x="6209746" y="3365685"/>
            <a:ext cx="1247700" cy="747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29"/>
          <p:cNvSpPr/>
          <p:nvPr/>
        </p:nvSpPr>
        <p:spPr>
          <a:xfrm>
            <a:off x="6209743" y="2618136"/>
            <a:ext cx="1247700" cy="747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29"/>
          <p:cNvSpPr txBox="1"/>
          <p:nvPr/>
        </p:nvSpPr>
        <p:spPr>
          <a:xfrm>
            <a:off x="6385305" y="2868313"/>
            <a:ext cx="294300" cy="276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5549" l="-20829" r="-83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95" name="Google Shape;695;p29"/>
          <p:cNvSpPr txBox="1"/>
          <p:nvPr/>
        </p:nvSpPr>
        <p:spPr>
          <a:xfrm>
            <a:off x="6767965" y="2884188"/>
            <a:ext cx="579900" cy="215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289" l="-4169" r="-311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96" name="Google Shape;696;p29"/>
          <p:cNvSpPr txBox="1"/>
          <p:nvPr/>
        </p:nvSpPr>
        <p:spPr>
          <a:xfrm>
            <a:off x="6360314" y="3615862"/>
            <a:ext cx="299700" cy="276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5549" l="-20408" r="-815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97" name="Google Shape;697;p29"/>
          <p:cNvSpPr txBox="1"/>
          <p:nvPr/>
        </p:nvSpPr>
        <p:spPr>
          <a:xfrm>
            <a:off x="6742974" y="3631737"/>
            <a:ext cx="584100" cy="215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4289" l="-4169" r="-41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98" name="Google Shape;698;p29"/>
          <p:cNvSpPr/>
          <p:nvPr/>
        </p:nvSpPr>
        <p:spPr>
          <a:xfrm>
            <a:off x="6209746" y="4107233"/>
            <a:ext cx="1247700" cy="747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29"/>
          <p:cNvSpPr txBox="1"/>
          <p:nvPr/>
        </p:nvSpPr>
        <p:spPr>
          <a:xfrm>
            <a:off x="6360314" y="4357410"/>
            <a:ext cx="299700" cy="2769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3039" l="-20408" r="-815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00" name="Google Shape;700;p29"/>
          <p:cNvSpPr txBox="1"/>
          <p:nvPr/>
        </p:nvSpPr>
        <p:spPr>
          <a:xfrm>
            <a:off x="6742974" y="4373285"/>
            <a:ext cx="584100" cy="215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4289" l="-4169" r="-41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701" name="Google Shape;701;p29"/>
          <p:cNvCxnSpPr/>
          <p:nvPr/>
        </p:nvCxnSpPr>
        <p:spPr>
          <a:xfrm flipH="1" rot="10800000">
            <a:off x="7618800" y="2408763"/>
            <a:ext cx="346200" cy="51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02" name="Google Shape;702;p29"/>
          <p:cNvCxnSpPr/>
          <p:nvPr/>
        </p:nvCxnSpPr>
        <p:spPr>
          <a:xfrm>
            <a:off x="7608938" y="3671350"/>
            <a:ext cx="253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03" name="Google Shape;703;p29"/>
          <p:cNvCxnSpPr/>
          <p:nvPr/>
        </p:nvCxnSpPr>
        <p:spPr>
          <a:xfrm>
            <a:off x="7645000" y="4520163"/>
            <a:ext cx="263100" cy="45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04" name="Google Shape;704;p29"/>
          <p:cNvSpPr/>
          <p:nvPr/>
        </p:nvSpPr>
        <p:spPr>
          <a:xfrm>
            <a:off x="8095663" y="1833901"/>
            <a:ext cx="12477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29"/>
          <p:cNvSpPr txBox="1"/>
          <p:nvPr/>
        </p:nvSpPr>
        <p:spPr>
          <a:xfrm>
            <a:off x="8095661" y="1833901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1</a:t>
            </a:r>
            <a:endParaRPr/>
          </a:p>
        </p:txBody>
      </p:sp>
      <p:sp>
        <p:nvSpPr>
          <p:cNvPr id="706" name="Google Shape;706;p29"/>
          <p:cNvSpPr/>
          <p:nvPr/>
        </p:nvSpPr>
        <p:spPr>
          <a:xfrm>
            <a:off x="8207597" y="2215296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9"/>
          <p:cNvSpPr/>
          <p:nvPr/>
        </p:nvSpPr>
        <p:spPr>
          <a:xfrm>
            <a:off x="8095663" y="3156005"/>
            <a:ext cx="12477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9"/>
          <p:cNvSpPr txBox="1"/>
          <p:nvPr/>
        </p:nvSpPr>
        <p:spPr>
          <a:xfrm>
            <a:off x="8095661" y="3156005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2</a:t>
            </a:r>
            <a:endParaRPr/>
          </a:p>
        </p:txBody>
      </p:sp>
      <p:sp>
        <p:nvSpPr>
          <p:cNvPr id="709" name="Google Shape;709;p29"/>
          <p:cNvSpPr/>
          <p:nvPr/>
        </p:nvSpPr>
        <p:spPr>
          <a:xfrm>
            <a:off x="8095663" y="4478006"/>
            <a:ext cx="12477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9"/>
          <p:cNvSpPr txBox="1"/>
          <p:nvPr/>
        </p:nvSpPr>
        <p:spPr>
          <a:xfrm>
            <a:off x="8095661" y="4478006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3</a:t>
            </a:r>
            <a:endParaRPr/>
          </a:p>
        </p:txBody>
      </p:sp>
      <p:sp>
        <p:nvSpPr>
          <p:cNvPr id="711" name="Google Shape;711;p29"/>
          <p:cNvSpPr txBox="1"/>
          <p:nvPr/>
        </p:nvSpPr>
        <p:spPr>
          <a:xfrm>
            <a:off x="8222410" y="2647296"/>
            <a:ext cx="455700" cy="1692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851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12" name="Google Shape;712;p29"/>
          <p:cNvSpPr/>
          <p:nvPr/>
        </p:nvSpPr>
        <p:spPr>
          <a:xfrm>
            <a:off x="8207597" y="3530689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9"/>
          <p:cNvSpPr txBox="1"/>
          <p:nvPr/>
        </p:nvSpPr>
        <p:spPr>
          <a:xfrm>
            <a:off x="8222410" y="3962690"/>
            <a:ext cx="459000" cy="1692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14" name="Google Shape;714;p29"/>
          <p:cNvSpPr/>
          <p:nvPr/>
        </p:nvSpPr>
        <p:spPr>
          <a:xfrm>
            <a:off x="8213187" y="4843087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29"/>
          <p:cNvSpPr txBox="1"/>
          <p:nvPr/>
        </p:nvSpPr>
        <p:spPr>
          <a:xfrm>
            <a:off x="8228000" y="5275087"/>
            <a:ext cx="459000" cy="1692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851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16" name="Google Shape;716;p29"/>
          <p:cNvSpPr/>
          <p:nvPr/>
        </p:nvSpPr>
        <p:spPr>
          <a:xfrm>
            <a:off x="10195525" y="1857975"/>
            <a:ext cx="13131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29"/>
          <p:cNvSpPr txBox="1"/>
          <p:nvPr/>
        </p:nvSpPr>
        <p:spPr>
          <a:xfrm>
            <a:off x="10195506" y="1857956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1</a:t>
            </a:r>
            <a:endParaRPr/>
          </a:p>
        </p:txBody>
      </p:sp>
      <p:sp>
        <p:nvSpPr>
          <p:cNvPr id="718" name="Google Shape;718;p29"/>
          <p:cNvSpPr/>
          <p:nvPr/>
        </p:nvSpPr>
        <p:spPr>
          <a:xfrm>
            <a:off x="10215797" y="3169575"/>
            <a:ext cx="13131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29"/>
          <p:cNvSpPr txBox="1"/>
          <p:nvPr/>
        </p:nvSpPr>
        <p:spPr>
          <a:xfrm>
            <a:off x="10216706" y="3169560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2</a:t>
            </a:r>
            <a:endParaRPr/>
          </a:p>
        </p:txBody>
      </p:sp>
      <p:sp>
        <p:nvSpPr>
          <p:cNvPr id="720" name="Google Shape;720;p29"/>
          <p:cNvSpPr/>
          <p:nvPr/>
        </p:nvSpPr>
        <p:spPr>
          <a:xfrm>
            <a:off x="10199684" y="4481175"/>
            <a:ext cx="13131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29"/>
          <p:cNvSpPr txBox="1"/>
          <p:nvPr/>
        </p:nvSpPr>
        <p:spPr>
          <a:xfrm>
            <a:off x="10199856" y="4481161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3</a:t>
            </a:r>
            <a:endParaRPr/>
          </a:p>
        </p:txBody>
      </p:sp>
      <p:cxnSp>
        <p:nvCxnSpPr>
          <p:cNvPr id="722" name="Google Shape;722;p29"/>
          <p:cNvCxnSpPr/>
          <p:nvPr/>
        </p:nvCxnSpPr>
        <p:spPr>
          <a:xfrm>
            <a:off x="9462531" y="4928175"/>
            <a:ext cx="633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23" name="Google Shape;723;p29"/>
          <p:cNvSpPr txBox="1"/>
          <p:nvPr/>
        </p:nvSpPr>
        <p:spPr>
          <a:xfrm>
            <a:off x="9420547" y="4634325"/>
            <a:ext cx="63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endParaRPr/>
          </a:p>
        </p:txBody>
      </p:sp>
      <p:sp>
        <p:nvSpPr>
          <p:cNvPr id="724" name="Google Shape;724;p29"/>
          <p:cNvSpPr/>
          <p:nvPr/>
        </p:nvSpPr>
        <p:spPr>
          <a:xfrm>
            <a:off x="10913792" y="4796873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29"/>
          <p:cNvSpPr txBox="1"/>
          <p:nvPr/>
        </p:nvSpPr>
        <p:spPr>
          <a:xfrm>
            <a:off x="10949283" y="5249048"/>
            <a:ext cx="357600" cy="1692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26" name="Google Shape;726;p29"/>
          <p:cNvSpPr txBox="1"/>
          <p:nvPr/>
        </p:nvSpPr>
        <p:spPr>
          <a:xfrm>
            <a:off x="10932284" y="4858343"/>
            <a:ext cx="399300" cy="3090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3719" l="-10608" r="-908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27" name="Google Shape;727;p29"/>
          <p:cNvSpPr/>
          <p:nvPr/>
        </p:nvSpPr>
        <p:spPr>
          <a:xfrm>
            <a:off x="10922192" y="3498341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9"/>
          <p:cNvSpPr txBox="1"/>
          <p:nvPr/>
        </p:nvSpPr>
        <p:spPr>
          <a:xfrm>
            <a:off x="10957683" y="3950516"/>
            <a:ext cx="357600" cy="1692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29" name="Google Shape;729;p29"/>
          <p:cNvSpPr txBox="1"/>
          <p:nvPr/>
        </p:nvSpPr>
        <p:spPr>
          <a:xfrm>
            <a:off x="10940684" y="3559811"/>
            <a:ext cx="399300" cy="3186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1539" l="-12309" r="-92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30" name="Google Shape;730;p29"/>
          <p:cNvSpPr/>
          <p:nvPr/>
        </p:nvSpPr>
        <p:spPr>
          <a:xfrm>
            <a:off x="10913785" y="2193149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9"/>
          <p:cNvSpPr txBox="1"/>
          <p:nvPr/>
        </p:nvSpPr>
        <p:spPr>
          <a:xfrm>
            <a:off x="10949276" y="2645324"/>
            <a:ext cx="357600" cy="1692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32" name="Google Shape;732;p29"/>
          <p:cNvSpPr txBox="1"/>
          <p:nvPr/>
        </p:nvSpPr>
        <p:spPr>
          <a:xfrm>
            <a:off x="10932277" y="2254619"/>
            <a:ext cx="399300" cy="3186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11539" l="-10608" r="-908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733" name="Google Shape;733;p29"/>
          <p:cNvCxnSpPr/>
          <p:nvPr/>
        </p:nvCxnSpPr>
        <p:spPr>
          <a:xfrm>
            <a:off x="9455331" y="3674888"/>
            <a:ext cx="633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34" name="Google Shape;734;p29"/>
          <p:cNvSpPr txBox="1"/>
          <p:nvPr/>
        </p:nvSpPr>
        <p:spPr>
          <a:xfrm>
            <a:off x="9413347" y="3381038"/>
            <a:ext cx="63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endParaRPr/>
          </a:p>
        </p:txBody>
      </p:sp>
      <p:cxnSp>
        <p:nvCxnSpPr>
          <p:cNvPr id="735" name="Google Shape;735;p29"/>
          <p:cNvCxnSpPr/>
          <p:nvPr/>
        </p:nvCxnSpPr>
        <p:spPr>
          <a:xfrm>
            <a:off x="9444669" y="2369525"/>
            <a:ext cx="633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36" name="Google Shape;736;p29"/>
          <p:cNvSpPr txBox="1"/>
          <p:nvPr/>
        </p:nvSpPr>
        <p:spPr>
          <a:xfrm>
            <a:off x="9402684" y="2075675"/>
            <a:ext cx="63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endParaRPr/>
          </a:p>
        </p:txBody>
      </p:sp>
      <p:sp>
        <p:nvSpPr>
          <p:cNvPr id="737" name="Google Shape;737;p29"/>
          <p:cNvSpPr txBox="1"/>
          <p:nvPr/>
        </p:nvSpPr>
        <p:spPr>
          <a:xfrm>
            <a:off x="7380121" y="1082425"/>
            <a:ext cx="329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 </a:t>
            </a:r>
            <a:r>
              <a:rPr b="1" lang="it-IT" sz="2400">
                <a:solidFill>
                  <a:srgbClr val="1F5C99"/>
                </a:solidFill>
                <a:latin typeface="Arial"/>
                <a:ea typeface="Arial"/>
                <a:cs typeface="Arial"/>
                <a:sym typeface="Arial"/>
              </a:rPr>
              <a:t>Local QR</a:t>
            </a:r>
            <a:endParaRPr/>
          </a:p>
        </p:txBody>
      </p:sp>
      <p:sp>
        <p:nvSpPr>
          <p:cNvPr id="738" name="Google Shape;738;p29"/>
          <p:cNvSpPr/>
          <p:nvPr/>
        </p:nvSpPr>
        <p:spPr>
          <a:xfrm>
            <a:off x="10346831" y="4796887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29"/>
          <p:cNvSpPr txBox="1"/>
          <p:nvPr/>
        </p:nvSpPr>
        <p:spPr>
          <a:xfrm>
            <a:off x="10361644" y="5228887"/>
            <a:ext cx="459000" cy="1692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851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40" name="Google Shape;740;p29"/>
          <p:cNvSpPr/>
          <p:nvPr/>
        </p:nvSpPr>
        <p:spPr>
          <a:xfrm>
            <a:off x="10348416" y="2193146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29"/>
          <p:cNvSpPr txBox="1"/>
          <p:nvPr/>
        </p:nvSpPr>
        <p:spPr>
          <a:xfrm>
            <a:off x="10363229" y="2625146"/>
            <a:ext cx="455700" cy="1692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851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42" name="Google Shape;742;p29"/>
          <p:cNvSpPr/>
          <p:nvPr/>
        </p:nvSpPr>
        <p:spPr>
          <a:xfrm>
            <a:off x="10363216" y="3495014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29"/>
          <p:cNvSpPr txBox="1"/>
          <p:nvPr/>
        </p:nvSpPr>
        <p:spPr>
          <a:xfrm>
            <a:off x="10378029" y="3927015"/>
            <a:ext cx="459000" cy="1692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44" name="Google Shape;744;p29"/>
          <p:cNvSpPr txBox="1"/>
          <p:nvPr/>
        </p:nvSpPr>
        <p:spPr>
          <a:xfrm>
            <a:off x="8299346" y="2274209"/>
            <a:ext cx="250800" cy="27690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15549" l="-34138" r="-1707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745" name="Google Shape;745;p2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213763" y="4877813"/>
            <a:ext cx="432000" cy="3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29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214359" y="3561011"/>
            <a:ext cx="432000" cy="356571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29"/>
          <p:cNvSpPr txBox="1"/>
          <p:nvPr/>
        </p:nvSpPr>
        <p:spPr>
          <a:xfrm>
            <a:off x="10433708" y="2263741"/>
            <a:ext cx="250800" cy="27690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15549" l="-34138" r="-1707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748" name="Google Shape;748;p2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0348125" y="4856878"/>
            <a:ext cx="432000" cy="3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29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0348721" y="3550544"/>
            <a:ext cx="432000" cy="356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0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0"/>
          <p:cNvSpPr/>
          <p:nvPr/>
        </p:nvSpPr>
        <p:spPr>
          <a:xfrm>
            <a:off x="0" y="6737764"/>
            <a:ext cx="12192000" cy="120300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756" name="Google Shape;756;p30"/>
          <p:cNvPicPr preferRelativeResize="0"/>
          <p:nvPr/>
        </p:nvPicPr>
        <p:blipFill rotWithShape="1">
          <a:blip r:embed="rId3">
            <a:alphaModFix amt="19000"/>
          </a:blip>
          <a:srcRect b="59317" l="0" r="66833" t="37214"/>
          <a:stretch/>
        </p:blipFill>
        <p:spPr>
          <a:xfrm>
            <a:off x="1132918" y="0"/>
            <a:ext cx="1105908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30"/>
          <p:cNvSpPr txBox="1"/>
          <p:nvPr/>
        </p:nvSpPr>
        <p:spPr>
          <a:xfrm>
            <a:off x="194616" y="73965"/>
            <a:ext cx="5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Indirect TSQR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30"/>
          <p:cNvSpPr/>
          <p:nvPr/>
        </p:nvSpPr>
        <p:spPr>
          <a:xfrm>
            <a:off x="581825" y="1504625"/>
            <a:ext cx="4960800" cy="4264200"/>
          </a:xfrm>
          <a:prstGeom prst="roundRect">
            <a:avLst>
              <a:gd fmla="val 1916" name="adj"/>
            </a:avLst>
          </a:prstGeom>
          <a:solidFill>
            <a:srgbClr val="0F2440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30"/>
          <p:cNvSpPr/>
          <p:nvPr/>
        </p:nvSpPr>
        <p:spPr>
          <a:xfrm>
            <a:off x="650923" y="1575960"/>
            <a:ext cx="4838100" cy="260700"/>
          </a:xfrm>
          <a:prstGeom prst="roundRect">
            <a:avLst>
              <a:gd fmla="val 32069" name="adj"/>
            </a:avLst>
          </a:prstGeom>
          <a:solidFill>
            <a:srgbClr val="132C4F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./functions.py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30"/>
          <p:cNvSpPr/>
          <p:nvPr/>
        </p:nvSpPr>
        <p:spPr>
          <a:xfrm>
            <a:off x="698225" y="3375649"/>
            <a:ext cx="4728000" cy="318600"/>
          </a:xfrm>
          <a:prstGeom prst="roundRect">
            <a:avLst>
              <a:gd fmla="val 11961" name="adj"/>
            </a:avLst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0"/>
          <p:cNvSpPr txBox="1"/>
          <p:nvPr/>
        </p:nvSpPr>
        <p:spPr>
          <a:xfrm>
            <a:off x="862425" y="2058400"/>
            <a:ext cx="4415100" cy="3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indirect_tsqr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n_cols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.shape[</a:t>
            </a:r>
            <a:r>
              <a:rPr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R_blocks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.map_blocks(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compute_R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	         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.dtype,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	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chunks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n_cols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n_cols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R_stack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R_blocks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.persist()  </a:t>
            </a:r>
            <a:b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linalg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R_stack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eye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n_cols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.dtype)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R_inv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solve_triangular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lower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R_inv</a:t>
            </a:r>
            <a:b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1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2" name="Google Shape;762;p30"/>
          <p:cNvSpPr txBox="1"/>
          <p:nvPr/>
        </p:nvSpPr>
        <p:spPr>
          <a:xfrm>
            <a:off x="7046100" y="1057950"/>
            <a:ext cx="329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 </a:t>
            </a:r>
            <a:r>
              <a:rPr b="1" lang="it-IT" sz="2400">
                <a:solidFill>
                  <a:srgbClr val="1F5C99"/>
                </a:solidFill>
                <a:latin typeface="Arial"/>
                <a:ea typeface="Arial"/>
                <a:cs typeface="Arial"/>
                <a:sym typeface="Arial"/>
              </a:rPr>
              <a:t>Global QR</a:t>
            </a:r>
            <a:endParaRPr/>
          </a:p>
        </p:txBody>
      </p:sp>
      <p:sp>
        <p:nvSpPr>
          <p:cNvPr id="763" name="Google Shape;763;p30"/>
          <p:cNvSpPr/>
          <p:nvPr/>
        </p:nvSpPr>
        <p:spPr>
          <a:xfrm>
            <a:off x="9003900" y="3163700"/>
            <a:ext cx="24582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30"/>
          <p:cNvSpPr txBox="1"/>
          <p:nvPr/>
        </p:nvSpPr>
        <p:spPr>
          <a:xfrm>
            <a:off x="8999453" y="3167910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2</a:t>
            </a:r>
            <a:endParaRPr/>
          </a:p>
        </p:txBody>
      </p:sp>
      <p:sp>
        <p:nvSpPr>
          <p:cNvPr id="765" name="Google Shape;765;p30"/>
          <p:cNvSpPr/>
          <p:nvPr/>
        </p:nvSpPr>
        <p:spPr>
          <a:xfrm>
            <a:off x="9010525" y="1843400"/>
            <a:ext cx="11700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0"/>
          <p:cNvSpPr txBox="1"/>
          <p:nvPr/>
        </p:nvSpPr>
        <p:spPr>
          <a:xfrm>
            <a:off x="9009914" y="1843401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1</a:t>
            </a:r>
            <a:endParaRPr/>
          </a:p>
        </p:txBody>
      </p:sp>
      <p:sp>
        <p:nvSpPr>
          <p:cNvPr id="767" name="Google Shape;767;p30"/>
          <p:cNvSpPr/>
          <p:nvPr/>
        </p:nvSpPr>
        <p:spPr>
          <a:xfrm>
            <a:off x="8999449" y="4484000"/>
            <a:ext cx="11700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0"/>
          <p:cNvSpPr txBox="1"/>
          <p:nvPr/>
        </p:nvSpPr>
        <p:spPr>
          <a:xfrm>
            <a:off x="8999454" y="4484005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3</a:t>
            </a:r>
            <a:endParaRPr/>
          </a:p>
        </p:txBody>
      </p:sp>
      <p:sp>
        <p:nvSpPr>
          <p:cNvPr id="769" name="Google Shape;769;p30"/>
          <p:cNvSpPr/>
          <p:nvPr/>
        </p:nvSpPr>
        <p:spPr>
          <a:xfrm>
            <a:off x="10801410" y="3507659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30"/>
          <p:cNvSpPr txBox="1"/>
          <p:nvPr/>
        </p:nvSpPr>
        <p:spPr>
          <a:xfrm>
            <a:off x="10836901" y="3959834"/>
            <a:ext cx="357600" cy="16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71" name="Google Shape;771;p30"/>
          <p:cNvSpPr txBox="1"/>
          <p:nvPr/>
        </p:nvSpPr>
        <p:spPr>
          <a:xfrm>
            <a:off x="10819902" y="3569129"/>
            <a:ext cx="399300" cy="309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719" l="-12309" r="-92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72" name="Google Shape;772;p30"/>
          <p:cNvSpPr/>
          <p:nvPr/>
        </p:nvSpPr>
        <p:spPr>
          <a:xfrm>
            <a:off x="10273415" y="3507659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30"/>
          <p:cNvSpPr txBox="1"/>
          <p:nvPr/>
        </p:nvSpPr>
        <p:spPr>
          <a:xfrm>
            <a:off x="10308906" y="3959834"/>
            <a:ext cx="357600" cy="16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5169" r="-68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74" name="Google Shape;774;p30"/>
          <p:cNvSpPr txBox="1"/>
          <p:nvPr/>
        </p:nvSpPr>
        <p:spPr>
          <a:xfrm>
            <a:off x="10291907" y="3569129"/>
            <a:ext cx="399300" cy="3186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1539" l="-12309" r="-92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75" name="Google Shape;775;p30"/>
          <p:cNvSpPr/>
          <p:nvPr/>
        </p:nvSpPr>
        <p:spPr>
          <a:xfrm>
            <a:off x="9748484" y="3514328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30"/>
          <p:cNvSpPr txBox="1"/>
          <p:nvPr/>
        </p:nvSpPr>
        <p:spPr>
          <a:xfrm>
            <a:off x="9783975" y="3966503"/>
            <a:ext cx="357600" cy="16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5169" r="-68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77" name="Google Shape;777;p30"/>
          <p:cNvSpPr txBox="1"/>
          <p:nvPr/>
        </p:nvSpPr>
        <p:spPr>
          <a:xfrm>
            <a:off x="9766976" y="3575798"/>
            <a:ext cx="399300" cy="3186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1539" l="-12309" r="-92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78" name="Google Shape;778;p30"/>
          <p:cNvSpPr/>
          <p:nvPr/>
        </p:nvSpPr>
        <p:spPr>
          <a:xfrm>
            <a:off x="9695770" y="3446963"/>
            <a:ext cx="1593000" cy="688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9" name="Google Shape;779;p30"/>
          <p:cNvCxnSpPr/>
          <p:nvPr/>
        </p:nvCxnSpPr>
        <p:spPr>
          <a:xfrm>
            <a:off x="8019067" y="2380100"/>
            <a:ext cx="697200" cy="118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80" name="Google Shape;780;p30"/>
          <p:cNvSpPr txBox="1"/>
          <p:nvPr/>
        </p:nvSpPr>
        <p:spPr>
          <a:xfrm>
            <a:off x="7891549" y="3443445"/>
            <a:ext cx="84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endParaRPr/>
          </a:p>
        </p:txBody>
      </p:sp>
      <p:cxnSp>
        <p:nvCxnSpPr>
          <p:cNvPr id="781" name="Google Shape;781;p30"/>
          <p:cNvCxnSpPr/>
          <p:nvPr/>
        </p:nvCxnSpPr>
        <p:spPr>
          <a:xfrm>
            <a:off x="8019067" y="3736888"/>
            <a:ext cx="730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82" name="Google Shape;782;p30"/>
          <p:cNvCxnSpPr/>
          <p:nvPr/>
        </p:nvCxnSpPr>
        <p:spPr>
          <a:xfrm flipH="1" rot="10800000">
            <a:off x="8007550" y="3889525"/>
            <a:ext cx="759600" cy="120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83" name="Google Shape;783;p30"/>
          <p:cNvSpPr txBox="1"/>
          <p:nvPr/>
        </p:nvSpPr>
        <p:spPr>
          <a:xfrm rot="3622450">
            <a:off x="8070172" y="2709377"/>
            <a:ext cx="841739" cy="307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endParaRPr/>
          </a:p>
        </p:txBody>
      </p:sp>
      <p:sp>
        <p:nvSpPr>
          <p:cNvPr id="784" name="Google Shape;784;p30"/>
          <p:cNvSpPr txBox="1"/>
          <p:nvPr/>
        </p:nvSpPr>
        <p:spPr>
          <a:xfrm rot="-3529784">
            <a:off x="7888405" y="4220942"/>
            <a:ext cx="842184" cy="30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endParaRPr/>
          </a:p>
        </p:txBody>
      </p:sp>
      <p:sp>
        <p:nvSpPr>
          <p:cNvPr id="785" name="Google Shape;785;p30"/>
          <p:cNvSpPr txBox="1"/>
          <p:nvPr/>
        </p:nvSpPr>
        <p:spPr>
          <a:xfrm>
            <a:off x="10810426" y="3223946"/>
            <a:ext cx="478500" cy="184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9348" l="-7689" r="-38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86" name="Google Shape;786;p30"/>
          <p:cNvSpPr/>
          <p:nvPr/>
        </p:nvSpPr>
        <p:spPr>
          <a:xfrm>
            <a:off x="6437425" y="1831075"/>
            <a:ext cx="13131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0"/>
          <p:cNvSpPr txBox="1"/>
          <p:nvPr/>
        </p:nvSpPr>
        <p:spPr>
          <a:xfrm>
            <a:off x="6437406" y="1831069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1</a:t>
            </a:r>
            <a:endParaRPr/>
          </a:p>
        </p:txBody>
      </p:sp>
      <p:sp>
        <p:nvSpPr>
          <p:cNvPr id="788" name="Google Shape;788;p30"/>
          <p:cNvSpPr/>
          <p:nvPr/>
        </p:nvSpPr>
        <p:spPr>
          <a:xfrm>
            <a:off x="6457697" y="3142675"/>
            <a:ext cx="13131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30"/>
          <p:cNvSpPr txBox="1"/>
          <p:nvPr/>
        </p:nvSpPr>
        <p:spPr>
          <a:xfrm>
            <a:off x="6458606" y="3142673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2</a:t>
            </a:r>
            <a:endParaRPr/>
          </a:p>
        </p:txBody>
      </p:sp>
      <p:sp>
        <p:nvSpPr>
          <p:cNvPr id="790" name="Google Shape;790;p30"/>
          <p:cNvSpPr/>
          <p:nvPr/>
        </p:nvSpPr>
        <p:spPr>
          <a:xfrm>
            <a:off x="6441584" y="4454275"/>
            <a:ext cx="13131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0"/>
          <p:cNvSpPr txBox="1"/>
          <p:nvPr/>
        </p:nvSpPr>
        <p:spPr>
          <a:xfrm>
            <a:off x="6441756" y="4454274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3</a:t>
            </a:r>
            <a:endParaRPr/>
          </a:p>
        </p:txBody>
      </p:sp>
      <p:sp>
        <p:nvSpPr>
          <p:cNvPr id="792" name="Google Shape;792;p30"/>
          <p:cNvSpPr/>
          <p:nvPr/>
        </p:nvSpPr>
        <p:spPr>
          <a:xfrm>
            <a:off x="7168630" y="4769986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0"/>
          <p:cNvSpPr txBox="1"/>
          <p:nvPr/>
        </p:nvSpPr>
        <p:spPr>
          <a:xfrm>
            <a:off x="7204121" y="5222161"/>
            <a:ext cx="357600" cy="16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94" name="Google Shape;794;p30"/>
          <p:cNvSpPr txBox="1"/>
          <p:nvPr/>
        </p:nvSpPr>
        <p:spPr>
          <a:xfrm>
            <a:off x="7187122" y="4831456"/>
            <a:ext cx="399300" cy="3090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3719" l="-10608" r="-908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95" name="Google Shape;795;p30"/>
          <p:cNvSpPr/>
          <p:nvPr/>
        </p:nvSpPr>
        <p:spPr>
          <a:xfrm>
            <a:off x="7177029" y="3471453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30"/>
          <p:cNvSpPr txBox="1"/>
          <p:nvPr/>
        </p:nvSpPr>
        <p:spPr>
          <a:xfrm>
            <a:off x="7212520" y="3923628"/>
            <a:ext cx="357600" cy="16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97" name="Google Shape;797;p30"/>
          <p:cNvSpPr txBox="1"/>
          <p:nvPr/>
        </p:nvSpPr>
        <p:spPr>
          <a:xfrm>
            <a:off x="7195521" y="3532923"/>
            <a:ext cx="399300" cy="3186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1539" l="-12309" r="-92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98" name="Google Shape;798;p30"/>
          <p:cNvSpPr/>
          <p:nvPr/>
        </p:nvSpPr>
        <p:spPr>
          <a:xfrm>
            <a:off x="7168622" y="2166262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30"/>
          <p:cNvSpPr txBox="1"/>
          <p:nvPr/>
        </p:nvSpPr>
        <p:spPr>
          <a:xfrm>
            <a:off x="7204113" y="2618437"/>
            <a:ext cx="357600" cy="16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00" name="Google Shape;800;p30"/>
          <p:cNvSpPr txBox="1"/>
          <p:nvPr/>
        </p:nvSpPr>
        <p:spPr>
          <a:xfrm>
            <a:off x="7187114" y="2227732"/>
            <a:ext cx="399300" cy="3186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1539" l="-10608" r="-908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01" name="Google Shape;801;p30"/>
          <p:cNvSpPr/>
          <p:nvPr/>
        </p:nvSpPr>
        <p:spPr>
          <a:xfrm>
            <a:off x="6588731" y="4769999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30"/>
          <p:cNvSpPr txBox="1"/>
          <p:nvPr/>
        </p:nvSpPr>
        <p:spPr>
          <a:xfrm>
            <a:off x="6603544" y="5201999"/>
            <a:ext cx="459000" cy="1692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851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03" name="Google Shape;803;p30"/>
          <p:cNvSpPr/>
          <p:nvPr/>
        </p:nvSpPr>
        <p:spPr>
          <a:xfrm>
            <a:off x="6590316" y="2166258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0"/>
          <p:cNvSpPr txBox="1"/>
          <p:nvPr/>
        </p:nvSpPr>
        <p:spPr>
          <a:xfrm>
            <a:off x="6605129" y="2598258"/>
            <a:ext cx="455700" cy="1692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851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05" name="Google Shape;805;p30"/>
          <p:cNvSpPr/>
          <p:nvPr/>
        </p:nvSpPr>
        <p:spPr>
          <a:xfrm>
            <a:off x="6605116" y="3468127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30"/>
          <p:cNvSpPr txBox="1"/>
          <p:nvPr/>
        </p:nvSpPr>
        <p:spPr>
          <a:xfrm>
            <a:off x="6619929" y="3900127"/>
            <a:ext cx="459000" cy="1692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07" name="Google Shape;807;p30"/>
          <p:cNvSpPr/>
          <p:nvPr/>
        </p:nvSpPr>
        <p:spPr>
          <a:xfrm>
            <a:off x="9152581" y="4803049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30"/>
          <p:cNvSpPr txBox="1"/>
          <p:nvPr/>
        </p:nvSpPr>
        <p:spPr>
          <a:xfrm>
            <a:off x="9167394" y="5235049"/>
            <a:ext cx="459000" cy="1692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851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09" name="Google Shape;809;p30"/>
          <p:cNvSpPr/>
          <p:nvPr/>
        </p:nvSpPr>
        <p:spPr>
          <a:xfrm>
            <a:off x="9144522" y="3513984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30"/>
          <p:cNvSpPr txBox="1"/>
          <p:nvPr/>
        </p:nvSpPr>
        <p:spPr>
          <a:xfrm>
            <a:off x="9159335" y="3945984"/>
            <a:ext cx="459000" cy="1692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11" name="Google Shape;811;p30"/>
          <p:cNvSpPr/>
          <p:nvPr/>
        </p:nvSpPr>
        <p:spPr>
          <a:xfrm>
            <a:off x="9152141" y="2151208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0"/>
          <p:cNvSpPr txBox="1"/>
          <p:nvPr/>
        </p:nvSpPr>
        <p:spPr>
          <a:xfrm>
            <a:off x="9166954" y="2583208"/>
            <a:ext cx="455700" cy="1692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851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13" name="Google Shape;813;p30"/>
          <p:cNvSpPr txBox="1"/>
          <p:nvPr/>
        </p:nvSpPr>
        <p:spPr>
          <a:xfrm>
            <a:off x="6671067" y="2214530"/>
            <a:ext cx="250800" cy="2769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5549" l="-34138" r="-1707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814" name="Google Shape;814;p3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585484" y="4818134"/>
            <a:ext cx="432000" cy="3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3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586080" y="3511800"/>
            <a:ext cx="432000" cy="356571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30"/>
          <p:cNvSpPr txBox="1"/>
          <p:nvPr/>
        </p:nvSpPr>
        <p:spPr>
          <a:xfrm>
            <a:off x="9251258" y="2219436"/>
            <a:ext cx="250800" cy="2769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5549" l="-34138" r="-1707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817" name="Google Shape;817;p3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9165675" y="4833507"/>
            <a:ext cx="432000" cy="3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3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9166271" y="3548106"/>
            <a:ext cx="432000" cy="356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31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31"/>
          <p:cNvSpPr/>
          <p:nvPr/>
        </p:nvSpPr>
        <p:spPr>
          <a:xfrm>
            <a:off x="0" y="6737764"/>
            <a:ext cx="12192000" cy="120300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825" name="Google Shape;825;p31"/>
          <p:cNvPicPr preferRelativeResize="0"/>
          <p:nvPr/>
        </p:nvPicPr>
        <p:blipFill rotWithShape="1">
          <a:blip r:embed="rId3">
            <a:alphaModFix amt="19000"/>
          </a:blip>
          <a:srcRect b="59317" l="0" r="66833" t="37214"/>
          <a:stretch/>
        </p:blipFill>
        <p:spPr>
          <a:xfrm>
            <a:off x="1132918" y="0"/>
            <a:ext cx="1105908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31"/>
          <p:cNvSpPr txBox="1"/>
          <p:nvPr/>
        </p:nvSpPr>
        <p:spPr>
          <a:xfrm>
            <a:off x="194616" y="73965"/>
            <a:ext cx="5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Indirect TSQR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31"/>
          <p:cNvSpPr/>
          <p:nvPr/>
        </p:nvSpPr>
        <p:spPr>
          <a:xfrm>
            <a:off x="581825" y="1504625"/>
            <a:ext cx="4960800" cy="4264200"/>
          </a:xfrm>
          <a:prstGeom prst="roundRect">
            <a:avLst>
              <a:gd fmla="val 1916" name="adj"/>
            </a:avLst>
          </a:prstGeom>
          <a:solidFill>
            <a:srgbClr val="0F2440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31"/>
          <p:cNvSpPr/>
          <p:nvPr/>
        </p:nvSpPr>
        <p:spPr>
          <a:xfrm>
            <a:off x="650923" y="1575960"/>
            <a:ext cx="4838100" cy="260700"/>
          </a:xfrm>
          <a:prstGeom prst="roundRect">
            <a:avLst>
              <a:gd fmla="val 32069" name="adj"/>
            </a:avLst>
          </a:prstGeom>
          <a:solidFill>
            <a:srgbClr val="132C4F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./functions.py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31"/>
          <p:cNvSpPr/>
          <p:nvPr/>
        </p:nvSpPr>
        <p:spPr>
          <a:xfrm>
            <a:off x="698225" y="3804797"/>
            <a:ext cx="4728000" cy="318600"/>
          </a:xfrm>
          <a:prstGeom prst="roundRect">
            <a:avLst>
              <a:gd fmla="val 11961" name="adj"/>
            </a:avLst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31"/>
          <p:cNvSpPr txBox="1"/>
          <p:nvPr/>
        </p:nvSpPr>
        <p:spPr>
          <a:xfrm>
            <a:off x="862425" y="2058400"/>
            <a:ext cx="4415100" cy="3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indirect_tsqr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n_cols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.shape[</a:t>
            </a:r>
            <a:r>
              <a:rPr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R_blocks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.map_blocks(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compute_R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	         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.dtype,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	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chunks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n_cols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n_cols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R_stack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R_blocks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.persist()  </a:t>
            </a:r>
            <a:b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linalg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R_stack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eye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n_cols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.dtype)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R_inv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solve_triangular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lower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R_inv</a:t>
            </a:r>
            <a:b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1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1" name="Google Shape;831;p31"/>
          <p:cNvSpPr txBox="1"/>
          <p:nvPr/>
        </p:nvSpPr>
        <p:spPr>
          <a:xfrm>
            <a:off x="7046100" y="1057950"/>
            <a:ext cx="329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 </a:t>
            </a:r>
            <a:r>
              <a:rPr b="1" lang="it-IT" sz="2400">
                <a:solidFill>
                  <a:srgbClr val="1F5C99"/>
                </a:solidFill>
                <a:latin typeface="Arial"/>
                <a:ea typeface="Arial"/>
                <a:cs typeface="Arial"/>
                <a:sym typeface="Arial"/>
              </a:rPr>
              <a:t>Global QR</a:t>
            </a:r>
            <a:endParaRPr/>
          </a:p>
        </p:txBody>
      </p:sp>
      <p:sp>
        <p:nvSpPr>
          <p:cNvPr id="832" name="Google Shape;832;p31"/>
          <p:cNvSpPr/>
          <p:nvPr/>
        </p:nvSpPr>
        <p:spPr>
          <a:xfrm>
            <a:off x="6661171" y="3258721"/>
            <a:ext cx="13461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31"/>
          <p:cNvSpPr txBox="1"/>
          <p:nvPr/>
        </p:nvSpPr>
        <p:spPr>
          <a:xfrm>
            <a:off x="6661170" y="3258721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2</a:t>
            </a:r>
            <a:endParaRPr/>
          </a:p>
        </p:txBody>
      </p:sp>
      <p:sp>
        <p:nvSpPr>
          <p:cNvPr id="834" name="Google Shape;834;p31"/>
          <p:cNvSpPr/>
          <p:nvPr/>
        </p:nvSpPr>
        <p:spPr>
          <a:xfrm>
            <a:off x="6671633" y="1934212"/>
            <a:ext cx="13335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31"/>
          <p:cNvSpPr txBox="1"/>
          <p:nvPr/>
        </p:nvSpPr>
        <p:spPr>
          <a:xfrm>
            <a:off x="6671631" y="1934212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1</a:t>
            </a:r>
            <a:endParaRPr/>
          </a:p>
        </p:txBody>
      </p:sp>
      <p:sp>
        <p:nvSpPr>
          <p:cNvPr id="836" name="Google Shape;836;p31"/>
          <p:cNvSpPr/>
          <p:nvPr/>
        </p:nvSpPr>
        <p:spPr>
          <a:xfrm>
            <a:off x="6661173" y="4574816"/>
            <a:ext cx="13335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31"/>
          <p:cNvSpPr txBox="1"/>
          <p:nvPr/>
        </p:nvSpPr>
        <p:spPr>
          <a:xfrm>
            <a:off x="6661171" y="4574816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3</a:t>
            </a:r>
            <a:endParaRPr/>
          </a:p>
        </p:txBody>
      </p:sp>
      <p:sp>
        <p:nvSpPr>
          <p:cNvPr id="838" name="Google Shape;838;p31"/>
          <p:cNvSpPr/>
          <p:nvPr/>
        </p:nvSpPr>
        <p:spPr>
          <a:xfrm>
            <a:off x="6773646" y="4923328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31"/>
          <p:cNvSpPr txBox="1"/>
          <p:nvPr/>
        </p:nvSpPr>
        <p:spPr>
          <a:xfrm>
            <a:off x="6765248" y="5368834"/>
            <a:ext cx="459000" cy="16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851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40" name="Google Shape;840;p31"/>
          <p:cNvSpPr/>
          <p:nvPr/>
        </p:nvSpPr>
        <p:spPr>
          <a:xfrm>
            <a:off x="6817298" y="2276055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31"/>
          <p:cNvSpPr txBox="1"/>
          <p:nvPr/>
        </p:nvSpPr>
        <p:spPr>
          <a:xfrm>
            <a:off x="6808900" y="2721561"/>
            <a:ext cx="455700" cy="169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42" name="Google Shape;842;p31"/>
          <p:cNvSpPr/>
          <p:nvPr/>
        </p:nvSpPr>
        <p:spPr>
          <a:xfrm>
            <a:off x="6804005" y="3600564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31"/>
          <p:cNvSpPr txBox="1"/>
          <p:nvPr/>
        </p:nvSpPr>
        <p:spPr>
          <a:xfrm>
            <a:off x="6795607" y="4046070"/>
            <a:ext cx="459000" cy="169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851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44" name="Google Shape;844;p31"/>
          <p:cNvSpPr/>
          <p:nvPr/>
        </p:nvSpPr>
        <p:spPr>
          <a:xfrm>
            <a:off x="7372999" y="3600564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31"/>
          <p:cNvSpPr txBox="1"/>
          <p:nvPr/>
        </p:nvSpPr>
        <p:spPr>
          <a:xfrm>
            <a:off x="7372999" y="4046069"/>
            <a:ext cx="436200" cy="169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5928" l="-6939" r="-27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46" name="Google Shape;846;p31"/>
          <p:cNvSpPr txBox="1"/>
          <p:nvPr/>
        </p:nvSpPr>
        <p:spPr>
          <a:xfrm>
            <a:off x="7414375" y="3689917"/>
            <a:ext cx="399300" cy="2565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7139" l="-10608" r="-9088" t="-4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47" name="Google Shape;847;p31"/>
          <p:cNvSpPr/>
          <p:nvPr/>
        </p:nvSpPr>
        <p:spPr>
          <a:xfrm>
            <a:off x="9313570" y="3255065"/>
            <a:ext cx="20583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31"/>
          <p:cNvSpPr txBox="1"/>
          <p:nvPr/>
        </p:nvSpPr>
        <p:spPr>
          <a:xfrm>
            <a:off x="9313569" y="3255065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2</a:t>
            </a:r>
            <a:endParaRPr/>
          </a:p>
        </p:txBody>
      </p:sp>
      <p:sp>
        <p:nvSpPr>
          <p:cNvPr id="849" name="Google Shape;849;p31"/>
          <p:cNvSpPr/>
          <p:nvPr/>
        </p:nvSpPr>
        <p:spPr>
          <a:xfrm>
            <a:off x="9313554" y="1927360"/>
            <a:ext cx="13335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31"/>
          <p:cNvSpPr txBox="1"/>
          <p:nvPr/>
        </p:nvSpPr>
        <p:spPr>
          <a:xfrm>
            <a:off x="9313552" y="1927360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1</a:t>
            </a:r>
            <a:endParaRPr/>
          </a:p>
        </p:txBody>
      </p:sp>
      <p:sp>
        <p:nvSpPr>
          <p:cNvPr id="851" name="Google Shape;851;p31"/>
          <p:cNvSpPr/>
          <p:nvPr/>
        </p:nvSpPr>
        <p:spPr>
          <a:xfrm>
            <a:off x="9313571" y="4565196"/>
            <a:ext cx="13335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31"/>
          <p:cNvSpPr txBox="1"/>
          <p:nvPr/>
        </p:nvSpPr>
        <p:spPr>
          <a:xfrm>
            <a:off x="9313569" y="4565196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3</a:t>
            </a:r>
            <a:endParaRPr/>
          </a:p>
        </p:txBody>
      </p:sp>
      <p:sp>
        <p:nvSpPr>
          <p:cNvPr id="853" name="Google Shape;853;p31"/>
          <p:cNvSpPr/>
          <p:nvPr/>
        </p:nvSpPr>
        <p:spPr>
          <a:xfrm>
            <a:off x="9426044" y="4913708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31"/>
          <p:cNvSpPr txBox="1"/>
          <p:nvPr/>
        </p:nvSpPr>
        <p:spPr>
          <a:xfrm>
            <a:off x="9417646" y="5359214"/>
            <a:ext cx="459000" cy="16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55" name="Google Shape;855;p31"/>
          <p:cNvSpPr/>
          <p:nvPr/>
        </p:nvSpPr>
        <p:spPr>
          <a:xfrm>
            <a:off x="9459219" y="2269203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31"/>
          <p:cNvSpPr txBox="1"/>
          <p:nvPr/>
        </p:nvSpPr>
        <p:spPr>
          <a:xfrm>
            <a:off x="9450821" y="2714709"/>
            <a:ext cx="455700" cy="169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57" name="Google Shape;857;p31"/>
          <p:cNvSpPr/>
          <p:nvPr/>
        </p:nvSpPr>
        <p:spPr>
          <a:xfrm>
            <a:off x="9456404" y="3596908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31"/>
          <p:cNvSpPr txBox="1"/>
          <p:nvPr/>
        </p:nvSpPr>
        <p:spPr>
          <a:xfrm>
            <a:off x="9448006" y="4042414"/>
            <a:ext cx="459000" cy="169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59" name="Google Shape;859;p31"/>
          <p:cNvSpPr/>
          <p:nvPr/>
        </p:nvSpPr>
        <p:spPr>
          <a:xfrm>
            <a:off x="10025398" y="3596908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31"/>
          <p:cNvSpPr txBox="1"/>
          <p:nvPr/>
        </p:nvSpPr>
        <p:spPr>
          <a:xfrm>
            <a:off x="10041350" y="4042413"/>
            <a:ext cx="436200" cy="169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5000" l="-6939" r="-27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61" name="Google Shape;861;p31"/>
          <p:cNvSpPr txBox="1"/>
          <p:nvPr/>
        </p:nvSpPr>
        <p:spPr>
          <a:xfrm>
            <a:off x="10058123" y="3695291"/>
            <a:ext cx="407400" cy="2565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28569" l="-16418" r="-7458" t="-4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62" name="Google Shape;862;p31"/>
          <p:cNvSpPr/>
          <p:nvPr/>
        </p:nvSpPr>
        <p:spPr>
          <a:xfrm>
            <a:off x="10594015" y="3591769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C64B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31"/>
          <p:cNvSpPr txBox="1"/>
          <p:nvPr/>
        </p:nvSpPr>
        <p:spPr>
          <a:xfrm>
            <a:off x="10631151" y="4046468"/>
            <a:ext cx="357600" cy="1692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64" name="Google Shape;864;p31"/>
          <p:cNvSpPr txBox="1"/>
          <p:nvPr/>
        </p:nvSpPr>
        <p:spPr>
          <a:xfrm>
            <a:off x="10618339" y="3696564"/>
            <a:ext cx="407700" cy="2565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7139" l="-11938" r="-8949" t="-4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865" name="Google Shape;865;p31"/>
          <p:cNvCxnSpPr/>
          <p:nvPr/>
        </p:nvCxnSpPr>
        <p:spPr>
          <a:xfrm>
            <a:off x="8165461" y="3806926"/>
            <a:ext cx="88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66" name="Google Shape;866;p31"/>
          <p:cNvSpPr txBox="1"/>
          <p:nvPr/>
        </p:nvSpPr>
        <p:spPr>
          <a:xfrm>
            <a:off x="6904850" y="2346255"/>
            <a:ext cx="250800" cy="2769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5549" l="-34138" r="-1707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867" name="Google Shape;867;p3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777399" y="4970793"/>
            <a:ext cx="432000" cy="3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3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798929" y="3643525"/>
            <a:ext cx="432000" cy="356571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31"/>
          <p:cNvSpPr txBox="1"/>
          <p:nvPr/>
        </p:nvSpPr>
        <p:spPr>
          <a:xfrm>
            <a:off x="9550917" y="2333003"/>
            <a:ext cx="250800" cy="2769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5549" l="-34138" r="-1707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870" name="Google Shape;870;p3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412999" y="4957541"/>
            <a:ext cx="432000" cy="3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3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9434529" y="3630272"/>
            <a:ext cx="432000" cy="356571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31"/>
          <p:cNvSpPr/>
          <p:nvPr/>
        </p:nvSpPr>
        <p:spPr>
          <a:xfrm>
            <a:off x="9987750" y="3562875"/>
            <a:ext cx="518700" cy="652800"/>
          </a:xfrm>
          <a:prstGeom prst="rect">
            <a:avLst/>
          </a:prstGeom>
          <a:solidFill>
            <a:srgbClr val="FFFFFF">
              <a:alpha val="506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>
            <a:off x="0" y="0"/>
            <a:ext cx="12192000" cy="609599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0" y="6737764"/>
            <a:ext cx="12192000" cy="120236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110" name="Google Shape;110;p14"/>
          <p:cNvPicPr preferRelativeResize="0"/>
          <p:nvPr/>
        </p:nvPicPr>
        <p:blipFill rotWithShape="1">
          <a:blip r:embed="rId3">
            <a:alphaModFix amt="19000"/>
          </a:blip>
          <a:srcRect b="59318" l="0" r="66834" t="37214"/>
          <a:stretch/>
        </p:blipFill>
        <p:spPr>
          <a:xfrm>
            <a:off x="1132918" y="0"/>
            <a:ext cx="11059082" cy="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 txBox="1"/>
          <p:nvPr/>
        </p:nvSpPr>
        <p:spPr>
          <a:xfrm>
            <a:off x="194616" y="73965"/>
            <a:ext cx="53009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Introduction: </a:t>
            </a:r>
            <a:r>
              <a:rPr b="1" i="1" lang="it-IT" sz="2400">
                <a:solidFill>
                  <a:srgbClr val="F2F2F2"/>
                </a:solidFill>
                <a:latin typeface="Cambria"/>
                <a:ea typeface="Cambria"/>
                <a:cs typeface="Cambria"/>
                <a:sym typeface="Cambria"/>
              </a:rPr>
              <a:t>QR</a:t>
            </a: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decomposition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4491383" y="1727390"/>
            <a:ext cx="1745100" cy="3107100"/>
          </a:xfrm>
          <a:prstGeom prst="rect">
            <a:avLst/>
          </a:prstGeom>
          <a:solidFill>
            <a:srgbClr val="9CDCFE"/>
          </a:solidFill>
          <a:ln cap="flat" cmpd="sng" w="16275">
            <a:solidFill>
              <a:srgbClr val="2C64B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025" lIns="78125" spcFirstLastPara="1" rIns="78125" wrap="square" tIns="39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3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10050661" y="2453903"/>
            <a:ext cx="1745100" cy="1654200"/>
          </a:xfrm>
          <a:prstGeom prst="rect">
            <a:avLst/>
          </a:prstGeom>
          <a:solidFill>
            <a:schemeClr val="lt1"/>
          </a:solidFill>
          <a:ln cap="flat" cmpd="sng" w="162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025" lIns="78125" spcFirstLastPara="1" rIns="78125" wrap="square" tIns="39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3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7466202" y="1727390"/>
            <a:ext cx="1745100" cy="3107100"/>
          </a:xfrm>
          <a:prstGeom prst="rect">
            <a:avLst/>
          </a:prstGeom>
          <a:solidFill>
            <a:srgbClr val="132D4F"/>
          </a:solidFill>
          <a:ln cap="flat" cmpd="sng" w="162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9025" lIns="78125" spcFirstLastPara="1" rIns="78125" wrap="square" tIns="39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3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055" y="5137470"/>
            <a:ext cx="293069" cy="26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1908" y="5095973"/>
            <a:ext cx="338261" cy="310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13669" y="5074838"/>
            <a:ext cx="293071" cy="26914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 txBox="1"/>
          <p:nvPr/>
        </p:nvSpPr>
        <p:spPr>
          <a:xfrm>
            <a:off x="6628946" y="3017914"/>
            <a:ext cx="5088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78125" lIns="78125" spcFirstLastPara="1" rIns="78125" wrap="square" tIns="781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92">
                <a:solidFill>
                  <a:schemeClr val="dk1"/>
                </a:solidFill>
              </a:rPr>
              <a:t>=</a:t>
            </a:r>
            <a:endParaRPr sz="2392">
              <a:solidFill>
                <a:schemeClr val="dk1"/>
              </a:solidFill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9511972" y="2982565"/>
            <a:ext cx="2382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78125" lIns="78125" spcFirstLastPara="1" rIns="78125" wrap="square" tIns="781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92">
                <a:solidFill>
                  <a:schemeClr val="dk1"/>
                </a:solidFill>
              </a:rPr>
              <a:t>x</a:t>
            </a:r>
            <a:endParaRPr sz="2392">
              <a:solidFill>
                <a:schemeClr val="dk1"/>
              </a:solidFill>
            </a:endParaRPr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6999" y="1401072"/>
            <a:ext cx="771536" cy="269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15268" y="1401061"/>
            <a:ext cx="771536" cy="269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537482" y="2138918"/>
            <a:ext cx="771554" cy="2691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4"/>
          <p:cNvCxnSpPr/>
          <p:nvPr/>
        </p:nvCxnSpPr>
        <p:spPr>
          <a:xfrm>
            <a:off x="10043441" y="2466505"/>
            <a:ext cx="1746600" cy="1635600"/>
          </a:xfrm>
          <a:prstGeom prst="straightConnector1">
            <a:avLst/>
          </a:prstGeom>
          <a:noFill/>
          <a:ln cap="flat" cmpd="sng" w="81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4"/>
          <p:cNvSpPr txBox="1"/>
          <p:nvPr/>
        </p:nvSpPr>
        <p:spPr>
          <a:xfrm>
            <a:off x="10440243" y="3276099"/>
            <a:ext cx="3990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78125" lIns="78125" spcFirstLastPara="1" rIns="78125" wrap="square" tIns="781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2">
              <a:solidFill>
                <a:schemeClr val="dk1"/>
              </a:solidFill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6584476" y="4988323"/>
            <a:ext cx="5088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78125" lIns="78125" spcFirstLastPara="1" rIns="78125" wrap="square" tIns="781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92">
                <a:solidFill>
                  <a:schemeClr val="dk1"/>
                </a:solidFill>
              </a:rPr>
              <a:t>=</a:t>
            </a:r>
            <a:endParaRPr sz="2392">
              <a:solidFill>
                <a:schemeClr val="dk1"/>
              </a:solidFill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4008684" y="5522962"/>
            <a:ext cx="27954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78125" lIns="78125" spcFirstLastPara="1" rIns="78125" wrap="square" tIns="781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66">
                <a:solidFill>
                  <a:schemeClr val="dk1"/>
                </a:solidFill>
              </a:rPr>
              <a:t>A tall-and-skinny matrix (            )</a:t>
            </a:r>
            <a:endParaRPr sz="1366">
              <a:solidFill>
                <a:schemeClr val="dk1"/>
              </a:solidFill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00710" y="5641600"/>
            <a:ext cx="561230" cy="1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4"/>
          <p:cNvSpPr txBox="1"/>
          <p:nvPr/>
        </p:nvSpPr>
        <p:spPr>
          <a:xfrm>
            <a:off x="7065515" y="5522837"/>
            <a:ext cx="27954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78125" lIns="78125" spcFirstLastPara="1" rIns="78125" wrap="square" tIns="781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66">
                <a:solidFill>
                  <a:schemeClr val="dk1"/>
                </a:solidFill>
              </a:rPr>
              <a:t>An orthogonal matrix  (                )          </a:t>
            </a:r>
            <a:endParaRPr sz="1366">
              <a:solidFill>
                <a:schemeClr val="dk1"/>
              </a:solidFill>
            </a:endParaRPr>
          </a:p>
        </p:txBody>
      </p:sp>
      <p:pic>
        <p:nvPicPr>
          <p:cNvPr id="129" name="Google Shape;129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917029" y="5591475"/>
            <a:ext cx="761117" cy="23104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4"/>
          <p:cNvSpPr txBox="1"/>
          <p:nvPr/>
        </p:nvSpPr>
        <p:spPr>
          <a:xfrm>
            <a:off x="10003735" y="5522837"/>
            <a:ext cx="26994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78125" lIns="78125" spcFirstLastPara="1" rIns="78125" wrap="square" tIns="781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66">
                <a:solidFill>
                  <a:schemeClr val="dk1"/>
                </a:solidFill>
              </a:rPr>
              <a:t>An upper </a:t>
            </a:r>
            <a:r>
              <a:rPr lang="it-IT" sz="1366">
                <a:solidFill>
                  <a:schemeClr val="dk1"/>
                </a:solidFill>
              </a:rPr>
              <a:t>triangular</a:t>
            </a:r>
            <a:r>
              <a:rPr lang="it-IT" sz="1366">
                <a:solidFill>
                  <a:schemeClr val="dk1"/>
                </a:solidFill>
              </a:rPr>
              <a:t> matrix</a:t>
            </a:r>
            <a:endParaRPr sz="1366">
              <a:solidFill>
                <a:schemeClr val="dk1"/>
              </a:solidFill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501600" y="1128825"/>
            <a:ext cx="37950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1800">
                <a:solidFill>
                  <a:srgbClr val="2C64B6"/>
                </a:solidFill>
                <a:latin typeface="Cambria"/>
                <a:ea typeface="Cambria"/>
                <a:cs typeface="Cambria"/>
                <a:sym typeface="Cambria"/>
              </a:rPr>
              <a:t>QR</a:t>
            </a:r>
            <a:r>
              <a:rPr b="1" lang="it-IT" sz="1800">
                <a:solidFill>
                  <a:srgbClr val="2C64B6"/>
                </a:solidFill>
              </a:rPr>
              <a:t> Decomposition</a:t>
            </a:r>
            <a:r>
              <a:rPr lang="it-IT" sz="1800">
                <a:solidFill>
                  <a:schemeClr val="dk1"/>
                </a:solidFill>
              </a:rPr>
              <a:t> </a:t>
            </a:r>
            <a:r>
              <a:rPr b="1" lang="it-IT" sz="1800">
                <a:solidFill>
                  <a:schemeClr val="dk1"/>
                </a:solidFill>
              </a:rPr>
              <a:t>expresses a matrix </a:t>
            </a:r>
            <a:r>
              <a:rPr b="1" i="1" lang="it-IT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="1" lang="it-IT" sz="1800">
                <a:solidFill>
                  <a:schemeClr val="dk1"/>
                </a:solidFill>
              </a:rPr>
              <a:t> as</a:t>
            </a:r>
            <a:r>
              <a:rPr lang="it-IT" sz="1800">
                <a:solidFill>
                  <a:schemeClr val="dk1"/>
                </a:solidFill>
              </a:rPr>
              <a:t> </a:t>
            </a:r>
            <a:r>
              <a:rPr b="1" i="1" lang="it-IT" sz="1800">
                <a:solidFill>
                  <a:srgbClr val="1F5C99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="1" lang="it-IT" sz="1800">
                <a:solidFill>
                  <a:srgbClr val="1F5C99"/>
                </a:solidFill>
                <a:latin typeface="Cambria"/>
                <a:ea typeface="Cambria"/>
                <a:cs typeface="Cambria"/>
                <a:sym typeface="Cambria"/>
              </a:rPr>
              <a:t>=</a:t>
            </a:r>
            <a:r>
              <a:rPr b="1" i="1" lang="it-IT" sz="1800">
                <a:solidFill>
                  <a:srgbClr val="1F5C99"/>
                </a:solidFill>
                <a:latin typeface="Cambria"/>
                <a:ea typeface="Cambria"/>
                <a:cs typeface="Cambria"/>
                <a:sym typeface="Cambria"/>
              </a:rPr>
              <a:t>QR</a:t>
            </a:r>
            <a:r>
              <a:rPr b="1" lang="it-IT" sz="1800">
                <a:solidFill>
                  <a:schemeClr val="dk1"/>
                </a:solidFill>
              </a:rPr>
              <a:t>, with</a:t>
            </a:r>
            <a:r>
              <a:rPr lang="it-IT" sz="1800">
                <a:solidFill>
                  <a:srgbClr val="1F5C99"/>
                </a:solidFill>
              </a:rPr>
              <a:t> </a:t>
            </a:r>
            <a:r>
              <a:rPr b="1" i="1" lang="it-IT" sz="1800">
                <a:solidFill>
                  <a:srgbClr val="1F5C99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r>
              <a:rPr lang="it-IT" sz="1800">
                <a:solidFill>
                  <a:schemeClr val="dk1"/>
                </a:solidFill>
              </a:rPr>
              <a:t> </a:t>
            </a:r>
            <a:r>
              <a:rPr b="1" lang="it-IT" sz="1800">
                <a:solidFill>
                  <a:schemeClr val="dk1"/>
                </a:solidFill>
              </a:rPr>
              <a:t>orthogonal and</a:t>
            </a:r>
            <a:r>
              <a:rPr lang="it-IT" sz="1800">
                <a:solidFill>
                  <a:schemeClr val="dk1"/>
                </a:solidFill>
              </a:rPr>
              <a:t> </a:t>
            </a:r>
            <a:r>
              <a:rPr b="1" i="1" lang="it-IT" sz="1800">
                <a:solidFill>
                  <a:srgbClr val="1F5C99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it-IT" sz="1800">
                <a:solidFill>
                  <a:schemeClr val="dk1"/>
                </a:solidFill>
              </a:rPr>
              <a:t> </a:t>
            </a:r>
            <a:r>
              <a:rPr b="1" lang="it-IT" sz="1800">
                <a:solidFill>
                  <a:schemeClr val="dk1"/>
                </a:solidFill>
              </a:rPr>
              <a:t>upper triangular.</a:t>
            </a:r>
            <a:r>
              <a:rPr lang="it-IT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800">
                <a:solidFill>
                  <a:schemeClr val="dk1"/>
                </a:solidFill>
              </a:rPr>
              <a:t>It is key in solving linear systems, least squares, and numerical methods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800">
                <a:solidFill>
                  <a:schemeClr val="dk1"/>
                </a:solidFill>
              </a:rPr>
              <a:t>When a matrix has many more rows than columns, it is called </a:t>
            </a:r>
            <a:r>
              <a:rPr b="1" lang="it-IT" sz="1800">
                <a:solidFill>
                  <a:srgbClr val="1F5C99"/>
                </a:solidFill>
              </a:rPr>
              <a:t>tall-and-skinny</a:t>
            </a:r>
            <a:r>
              <a:rPr b="1" lang="it-IT" sz="1800">
                <a:solidFill>
                  <a:schemeClr val="dk1"/>
                </a:solidFill>
              </a:rPr>
              <a:t>. Fast and accurate </a:t>
            </a:r>
            <a:r>
              <a:rPr b="1" i="1" lang="it-IT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QR</a:t>
            </a:r>
            <a:r>
              <a:rPr b="1" lang="it-IT" sz="1800">
                <a:solidFill>
                  <a:schemeClr val="dk1"/>
                </a:solidFill>
              </a:rPr>
              <a:t> decomposition is crucial in data science, where datasets often contain many records but relatively few features.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2" name="Google Shape;132;p14"/>
          <p:cNvSpPr/>
          <p:nvPr/>
        </p:nvSpPr>
        <p:spPr>
          <a:xfrm rot="10800000">
            <a:off x="10050925" y="2466375"/>
            <a:ext cx="1741500" cy="1641000"/>
          </a:xfrm>
          <a:prstGeom prst="rtTriangle">
            <a:avLst/>
          </a:prstGeom>
          <a:solidFill>
            <a:srgbClr val="45818E"/>
          </a:solidFill>
          <a:ln cap="flat" cmpd="sng" w="162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2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32"/>
          <p:cNvSpPr/>
          <p:nvPr/>
        </p:nvSpPr>
        <p:spPr>
          <a:xfrm>
            <a:off x="0" y="6737764"/>
            <a:ext cx="12192000" cy="120300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879" name="Google Shape;879;p32"/>
          <p:cNvPicPr preferRelativeResize="0"/>
          <p:nvPr/>
        </p:nvPicPr>
        <p:blipFill rotWithShape="1">
          <a:blip r:embed="rId3">
            <a:alphaModFix amt="19000"/>
          </a:blip>
          <a:srcRect b="59317" l="0" r="66833" t="37214"/>
          <a:stretch/>
        </p:blipFill>
        <p:spPr>
          <a:xfrm>
            <a:off x="1132918" y="0"/>
            <a:ext cx="1105908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32"/>
          <p:cNvSpPr txBox="1"/>
          <p:nvPr/>
        </p:nvSpPr>
        <p:spPr>
          <a:xfrm>
            <a:off x="194616" y="73965"/>
            <a:ext cx="5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Indirect TSQR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32"/>
          <p:cNvSpPr/>
          <p:nvPr/>
        </p:nvSpPr>
        <p:spPr>
          <a:xfrm>
            <a:off x="581825" y="1504625"/>
            <a:ext cx="4960800" cy="4264200"/>
          </a:xfrm>
          <a:prstGeom prst="roundRect">
            <a:avLst>
              <a:gd fmla="val 1916" name="adj"/>
            </a:avLst>
          </a:prstGeom>
          <a:solidFill>
            <a:srgbClr val="0F2440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32"/>
          <p:cNvSpPr/>
          <p:nvPr/>
        </p:nvSpPr>
        <p:spPr>
          <a:xfrm>
            <a:off x="650923" y="1575960"/>
            <a:ext cx="4838100" cy="260700"/>
          </a:xfrm>
          <a:prstGeom prst="roundRect">
            <a:avLst>
              <a:gd fmla="val 32069" name="adj"/>
            </a:avLst>
          </a:prstGeom>
          <a:solidFill>
            <a:srgbClr val="132C4F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./functions.py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32"/>
          <p:cNvSpPr/>
          <p:nvPr/>
        </p:nvSpPr>
        <p:spPr>
          <a:xfrm>
            <a:off x="698225" y="4262876"/>
            <a:ext cx="4728000" cy="541500"/>
          </a:xfrm>
          <a:prstGeom prst="roundRect">
            <a:avLst>
              <a:gd fmla="val 11961" name="adj"/>
            </a:avLst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32"/>
          <p:cNvSpPr txBox="1"/>
          <p:nvPr/>
        </p:nvSpPr>
        <p:spPr>
          <a:xfrm>
            <a:off x="862425" y="2058400"/>
            <a:ext cx="4415100" cy="3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indirect_tsqr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n_cols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.shape[</a:t>
            </a:r>
            <a:r>
              <a:rPr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R_blocks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.map_blocks(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compute_R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	         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.dtype,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	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chunks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n_cols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n_cols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R_stack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R_blocks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.persist()  </a:t>
            </a:r>
            <a:b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linalg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R_stack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eye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n_cols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.dtype)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R_inv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solve_triangular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lower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R_inv</a:t>
            </a:r>
            <a:b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1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5" name="Google Shape;885;p32"/>
          <p:cNvSpPr txBox="1"/>
          <p:nvPr/>
        </p:nvSpPr>
        <p:spPr>
          <a:xfrm>
            <a:off x="7046100" y="1057950"/>
            <a:ext cx="329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</a:t>
            </a:r>
            <a:r>
              <a:rPr b="1" lang="it-IT" sz="2400">
                <a:solidFill>
                  <a:schemeClr val="dk1"/>
                </a:solidFill>
              </a:rPr>
              <a:t>3</a:t>
            </a:r>
            <a:r>
              <a:rPr b="1" lang="it-I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it-IT" sz="2400">
                <a:solidFill>
                  <a:srgbClr val="1F5C99"/>
                </a:solidFill>
              </a:rPr>
              <a:t>Recovering </a:t>
            </a:r>
            <a:r>
              <a:rPr b="1" lang="it-IT" sz="2400">
                <a:solidFill>
                  <a:srgbClr val="1F5C99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886" name="Google Shape;886;p32"/>
          <p:cNvSpPr/>
          <p:nvPr/>
        </p:nvSpPr>
        <p:spPr>
          <a:xfrm>
            <a:off x="6100195" y="3295725"/>
            <a:ext cx="13335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32"/>
          <p:cNvSpPr txBox="1"/>
          <p:nvPr/>
        </p:nvSpPr>
        <p:spPr>
          <a:xfrm>
            <a:off x="6100191" y="3295715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2</a:t>
            </a:r>
            <a:endParaRPr/>
          </a:p>
        </p:txBody>
      </p:sp>
      <p:sp>
        <p:nvSpPr>
          <p:cNvPr id="888" name="Google Shape;888;p32"/>
          <p:cNvSpPr/>
          <p:nvPr/>
        </p:nvSpPr>
        <p:spPr>
          <a:xfrm>
            <a:off x="6100176" y="1968010"/>
            <a:ext cx="13335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32"/>
          <p:cNvSpPr txBox="1"/>
          <p:nvPr/>
        </p:nvSpPr>
        <p:spPr>
          <a:xfrm>
            <a:off x="6100174" y="1968010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1</a:t>
            </a:r>
            <a:endParaRPr/>
          </a:p>
        </p:txBody>
      </p:sp>
      <p:sp>
        <p:nvSpPr>
          <p:cNvPr id="890" name="Google Shape;890;p32"/>
          <p:cNvSpPr/>
          <p:nvPr/>
        </p:nvSpPr>
        <p:spPr>
          <a:xfrm>
            <a:off x="6100193" y="4605846"/>
            <a:ext cx="13335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32"/>
          <p:cNvSpPr txBox="1"/>
          <p:nvPr/>
        </p:nvSpPr>
        <p:spPr>
          <a:xfrm>
            <a:off x="6100191" y="4605846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3</a:t>
            </a:r>
            <a:endParaRPr/>
          </a:p>
        </p:txBody>
      </p:sp>
      <p:sp>
        <p:nvSpPr>
          <p:cNvPr id="892" name="Google Shape;892;p32"/>
          <p:cNvSpPr/>
          <p:nvPr/>
        </p:nvSpPr>
        <p:spPr>
          <a:xfrm>
            <a:off x="6212666" y="4954358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32"/>
          <p:cNvSpPr txBox="1"/>
          <p:nvPr/>
        </p:nvSpPr>
        <p:spPr>
          <a:xfrm>
            <a:off x="6204268" y="5399864"/>
            <a:ext cx="459000" cy="16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94" name="Google Shape;894;p32"/>
          <p:cNvSpPr/>
          <p:nvPr/>
        </p:nvSpPr>
        <p:spPr>
          <a:xfrm>
            <a:off x="6245841" y="2309853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32"/>
          <p:cNvSpPr txBox="1"/>
          <p:nvPr/>
        </p:nvSpPr>
        <p:spPr>
          <a:xfrm>
            <a:off x="6237443" y="2755359"/>
            <a:ext cx="455700" cy="169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96" name="Google Shape;896;p32"/>
          <p:cNvSpPr/>
          <p:nvPr/>
        </p:nvSpPr>
        <p:spPr>
          <a:xfrm>
            <a:off x="6243026" y="3637558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32"/>
          <p:cNvSpPr txBox="1"/>
          <p:nvPr/>
        </p:nvSpPr>
        <p:spPr>
          <a:xfrm>
            <a:off x="6234628" y="4083064"/>
            <a:ext cx="459000" cy="169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98" name="Google Shape;898;p32"/>
          <p:cNvSpPr/>
          <p:nvPr/>
        </p:nvSpPr>
        <p:spPr>
          <a:xfrm>
            <a:off x="6829604" y="3632419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C64B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32"/>
          <p:cNvSpPr txBox="1"/>
          <p:nvPr/>
        </p:nvSpPr>
        <p:spPr>
          <a:xfrm>
            <a:off x="6866740" y="4087118"/>
            <a:ext cx="357600" cy="169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00" name="Google Shape;900;p32"/>
          <p:cNvSpPr txBox="1"/>
          <p:nvPr/>
        </p:nvSpPr>
        <p:spPr>
          <a:xfrm>
            <a:off x="6853928" y="3737214"/>
            <a:ext cx="407700" cy="2565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7139" l="-11938" r="-8949" t="-4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01" name="Google Shape;901;p32"/>
          <p:cNvSpPr txBox="1"/>
          <p:nvPr/>
        </p:nvSpPr>
        <p:spPr>
          <a:xfrm>
            <a:off x="6337539" y="2373653"/>
            <a:ext cx="250800" cy="2769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5549" l="-34138" r="-1707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902" name="Google Shape;902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99621" y="4998191"/>
            <a:ext cx="432000" cy="3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21151" y="3670922"/>
            <a:ext cx="432000" cy="356571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32"/>
          <p:cNvSpPr/>
          <p:nvPr/>
        </p:nvSpPr>
        <p:spPr>
          <a:xfrm>
            <a:off x="8170481" y="3295725"/>
            <a:ext cx="13335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32"/>
          <p:cNvSpPr txBox="1"/>
          <p:nvPr/>
        </p:nvSpPr>
        <p:spPr>
          <a:xfrm>
            <a:off x="8170477" y="3295715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2</a:t>
            </a:r>
            <a:endParaRPr/>
          </a:p>
        </p:txBody>
      </p:sp>
      <p:sp>
        <p:nvSpPr>
          <p:cNvPr id="906" name="Google Shape;906;p32"/>
          <p:cNvSpPr/>
          <p:nvPr/>
        </p:nvSpPr>
        <p:spPr>
          <a:xfrm>
            <a:off x="8170462" y="1968010"/>
            <a:ext cx="13335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32"/>
          <p:cNvSpPr txBox="1"/>
          <p:nvPr/>
        </p:nvSpPr>
        <p:spPr>
          <a:xfrm>
            <a:off x="8170460" y="1968010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1</a:t>
            </a:r>
            <a:endParaRPr/>
          </a:p>
        </p:txBody>
      </p:sp>
      <p:sp>
        <p:nvSpPr>
          <p:cNvPr id="908" name="Google Shape;908;p32"/>
          <p:cNvSpPr/>
          <p:nvPr/>
        </p:nvSpPr>
        <p:spPr>
          <a:xfrm>
            <a:off x="8170479" y="4605846"/>
            <a:ext cx="13335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32"/>
          <p:cNvSpPr txBox="1"/>
          <p:nvPr/>
        </p:nvSpPr>
        <p:spPr>
          <a:xfrm>
            <a:off x="8170477" y="4605846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3</a:t>
            </a:r>
            <a:endParaRPr/>
          </a:p>
        </p:txBody>
      </p:sp>
      <p:sp>
        <p:nvSpPr>
          <p:cNvPr id="910" name="Google Shape;910;p32"/>
          <p:cNvSpPr/>
          <p:nvPr/>
        </p:nvSpPr>
        <p:spPr>
          <a:xfrm>
            <a:off x="8282952" y="4954358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32"/>
          <p:cNvSpPr txBox="1"/>
          <p:nvPr/>
        </p:nvSpPr>
        <p:spPr>
          <a:xfrm>
            <a:off x="8274554" y="5399864"/>
            <a:ext cx="459000" cy="16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12" name="Google Shape;912;p32"/>
          <p:cNvSpPr/>
          <p:nvPr/>
        </p:nvSpPr>
        <p:spPr>
          <a:xfrm>
            <a:off x="8316127" y="2309853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32"/>
          <p:cNvSpPr txBox="1"/>
          <p:nvPr/>
        </p:nvSpPr>
        <p:spPr>
          <a:xfrm>
            <a:off x="8307729" y="2755359"/>
            <a:ext cx="455700" cy="169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14" name="Google Shape;914;p32"/>
          <p:cNvSpPr/>
          <p:nvPr/>
        </p:nvSpPr>
        <p:spPr>
          <a:xfrm>
            <a:off x="8313312" y="3637558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32"/>
          <p:cNvSpPr txBox="1"/>
          <p:nvPr/>
        </p:nvSpPr>
        <p:spPr>
          <a:xfrm>
            <a:off x="8304914" y="4083064"/>
            <a:ext cx="459000" cy="169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16" name="Google Shape;916;p32"/>
          <p:cNvSpPr txBox="1"/>
          <p:nvPr/>
        </p:nvSpPr>
        <p:spPr>
          <a:xfrm>
            <a:off x="8407825" y="2373653"/>
            <a:ext cx="250800" cy="2769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5549" l="-34138" r="-1707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917" name="Google Shape;917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269907" y="4998191"/>
            <a:ext cx="432000" cy="3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291437" y="3670922"/>
            <a:ext cx="432000" cy="356571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32"/>
          <p:cNvSpPr/>
          <p:nvPr/>
        </p:nvSpPr>
        <p:spPr>
          <a:xfrm>
            <a:off x="8883037" y="3634208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2"/>
          <p:cNvSpPr/>
          <p:nvPr/>
        </p:nvSpPr>
        <p:spPr>
          <a:xfrm>
            <a:off x="8883037" y="2309858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32"/>
          <p:cNvSpPr/>
          <p:nvPr/>
        </p:nvSpPr>
        <p:spPr>
          <a:xfrm>
            <a:off x="8883037" y="4954658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32"/>
          <p:cNvSpPr txBox="1"/>
          <p:nvPr/>
        </p:nvSpPr>
        <p:spPr>
          <a:xfrm>
            <a:off x="8906371" y="4083084"/>
            <a:ext cx="357600" cy="1692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23" name="Google Shape;923;p32"/>
          <p:cNvSpPr txBox="1"/>
          <p:nvPr/>
        </p:nvSpPr>
        <p:spPr>
          <a:xfrm>
            <a:off x="8906371" y="5399871"/>
            <a:ext cx="357600" cy="1692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24" name="Google Shape;924;p32"/>
          <p:cNvSpPr txBox="1"/>
          <p:nvPr/>
        </p:nvSpPr>
        <p:spPr>
          <a:xfrm>
            <a:off x="8920234" y="2755359"/>
            <a:ext cx="357600" cy="1692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925" name="Google Shape;925;p32"/>
          <p:cNvCxnSpPr/>
          <p:nvPr/>
        </p:nvCxnSpPr>
        <p:spPr>
          <a:xfrm flipH="1" rot="10800000">
            <a:off x="7559033" y="2477026"/>
            <a:ext cx="517500" cy="112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26" name="Google Shape;926;p32"/>
          <p:cNvCxnSpPr/>
          <p:nvPr/>
        </p:nvCxnSpPr>
        <p:spPr>
          <a:xfrm>
            <a:off x="7586483" y="3853551"/>
            <a:ext cx="46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27" name="Google Shape;927;p32"/>
          <p:cNvCxnSpPr/>
          <p:nvPr/>
        </p:nvCxnSpPr>
        <p:spPr>
          <a:xfrm>
            <a:off x="7549033" y="4087126"/>
            <a:ext cx="488400" cy="111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28" name="Google Shape;928;p32"/>
          <p:cNvCxnSpPr/>
          <p:nvPr/>
        </p:nvCxnSpPr>
        <p:spPr>
          <a:xfrm>
            <a:off x="9626375" y="5162338"/>
            <a:ext cx="633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29" name="Google Shape;929;p32"/>
          <p:cNvSpPr txBox="1"/>
          <p:nvPr/>
        </p:nvSpPr>
        <p:spPr>
          <a:xfrm>
            <a:off x="9584390" y="4868488"/>
            <a:ext cx="63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endParaRPr/>
          </a:p>
        </p:txBody>
      </p:sp>
      <p:cxnSp>
        <p:nvCxnSpPr>
          <p:cNvPr id="930" name="Google Shape;930;p32"/>
          <p:cNvCxnSpPr/>
          <p:nvPr/>
        </p:nvCxnSpPr>
        <p:spPr>
          <a:xfrm>
            <a:off x="9619175" y="3909050"/>
            <a:ext cx="633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31" name="Google Shape;931;p32"/>
          <p:cNvSpPr txBox="1"/>
          <p:nvPr/>
        </p:nvSpPr>
        <p:spPr>
          <a:xfrm>
            <a:off x="9577190" y="3615200"/>
            <a:ext cx="63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endParaRPr/>
          </a:p>
        </p:txBody>
      </p:sp>
      <p:cxnSp>
        <p:nvCxnSpPr>
          <p:cNvPr id="932" name="Google Shape;932;p32"/>
          <p:cNvCxnSpPr/>
          <p:nvPr/>
        </p:nvCxnSpPr>
        <p:spPr>
          <a:xfrm>
            <a:off x="9608512" y="2603688"/>
            <a:ext cx="633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33" name="Google Shape;933;p32"/>
          <p:cNvSpPr txBox="1"/>
          <p:nvPr/>
        </p:nvSpPr>
        <p:spPr>
          <a:xfrm>
            <a:off x="9566528" y="2309838"/>
            <a:ext cx="63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endParaRPr/>
          </a:p>
        </p:txBody>
      </p:sp>
      <p:sp>
        <p:nvSpPr>
          <p:cNvPr id="934" name="Google Shape;934;p32"/>
          <p:cNvSpPr/>
          <p:nvPr/>
        </p:nvSpPr>
        <p:spPr>
          <a:xfrm>
            <a:off x="10357180" y="3294058"/>
            <a:ext cx="13335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32"/>
          <p:cNvSpPr txBox="1"/>
          <p:nvPr/>
        </p:nvSpPr>
        <p:spPr>
          <a:xfrm>
            <a:off x="10357176" y="3294048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2</a:t>
            </a:r>
            <a:endParaRPr/>
          </a:p>
        </p:txBody>
      </p:sp>
      <p:sp>
        <p:nvSpPr>
          <p:cNvPr id="936" name="Google Shape;936;p32"/>
          <p:cNvSpPr/>
          <p:nvPr/>
        </p:nvSpPr>
        <p:spPr>
          <a:xfrm>
            <a:off x="10357161" y="1966343"/>
            <a:ext cx="13335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32"/>
          <p:cNvSpPr txBox="1"/>
          <p:nvPr/>
        </p:nvSpPr>
        <p:spPr>
          <a:xfrm>
            <a:off x="10357159" y="1966343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1</a:t>
            </a:r>
            <a:endParaRPr/>
          </a:p>
        </p:txBody>
      </p:sp>
      <p:sp>
        <p:nvSpPr>
          <p:cNvPr id="938" name="Google Shape;938;p32"/>
          <p:cNvSpPr/>
          <p:nvPr/>
        </p:nvSpPr>
        <p:spPr>
          <a:xfrm>
            <a:off x="10357178" y="4604179"/>
            <a:ext cx="13335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32"/>
          <p:cNvSpPr txBox="1"/>
          <p:nvPr/>
        </p:nvSpPr>
        <p:spPr>
          <a:xfrm>
            <a:off x="10357176" y="4604179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3</a:t>
            </a:r>
            <a:endParaRPr/>
          </a:p>
        </p:txBody>
      </p:sp>
      <p:sp>
        <p:nvSpPr>
          <p:cNvPr id="940" name="Google Shape;940;p32"/>
          <p:cNvSpPr/>
          <p:nvPr/>
        </p:nvSpPr>
        <p:spPr>
          <a:xfrm>
            <a:off x="10469651" y="4952691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32"/>
          <p:cNvSpPr txBox="1"/>
          <p:nvPr/>
        </p:nvSpPr>
        <p:spPr>
          <a:xfrm>
            <a:off x="10461253" y="5398197"/>
            <a:ext cx="459000" cy="16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42" name="Google Shape;942;p32"/>
          <p:cNvSpPr/>
          <p:nvPr/>
        </p:nvSpPr>
        <p:spPr>
          <a:xfrm>
            <a:off x="10502826" y="2308186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32"/>
          <p:cNvSpPr txBox="1"/>
          <p:nvPr/>
        </p:nvSpPr>
        <p:spPr>
          <a:xfrm>
            <a:off x="10494428" y="2753692"/>
            <a:ext cx="455700" cy="169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44" name="Google Shape;944;p32"/>
          <p:cNvSpPr/>
          <p:nvPr/>
        </p:nvSpPr>
        <p:spPr>
          <a:xfrm>
            <a:off x="10500011" y="3635891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2"/>
          <p:cNvSpPr txBox="1"/>
          <p:nvPr/>
        </p:nvSpPr>
        <p:spPr>
          <a:xfrm>
            <a:off x="10491613" y="4081397"/>
            <a:ext cx="459000" cy="169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46" name="Google Shape;946;p32"/>
          <p:cNvSpPr txBox="1"/>
          <p:nvPr/>
        </p:nvSpPr>
        <p:spPr>
          <a:xfrm>
            <a:off x="10594524" y="2371986"/>
            <a:ext cx="250800" cy="2769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5549" l="-34138" r="-1707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947" name="Google Shape;947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456606" y="4996524"/>
            <a:ext cx="432000" cy="3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478136" y="3669255"/>
            <a:ext cx="432000" cy="356571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32"/>
          <p:cNvSpPr/>
          <p:nvPr/>
        </p:nvSpPr>
        <p:spPr>
          <a:xfrm>
            <a:off x="11069736" y="3632541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32"/>
          <p:cNvSpPr/>
          <p:nvPr/>
        </p:nvSpPr>
        <p:spPr>
          <a:xfrm>
            <a:off x="11069736" y="2308191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32"/>
          <p:cNvSpPr/>
          <p:nvPr/>
        </p:nvSpPr>
        <p:spPr>
          <a:xfrm>
            <a:off x="11069736" y="4952991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32"/>
          <p:cNvSpPr txBox="1"/>
          <p:nvPr/>
        </p:nvSpPr>
        <p:spPr>
          <a:xfrm>
            <a:off x="11093070" y="4081416"/>
            <a:ext cx="357600" cy="1692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53" name="Google Shape;953;p32"/>
          <p:cNvSpPr txBox="1"/>
          <p:nvPr/>
        </p:nvSpPr>
        <p:spPr>
          <a:xfrm>
            <a:off x="11093070" y="5398204"/>
            <a:ext cx="357600" cy="1692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54" name="Google Shape;954;p32"/>
          <p:cNvSpPr txBox="1"/>
          <p:nvPr/>
        </p:nvSpPr>
        <p:spPr>
          <a:xfrm>
            <a:off x="11106933" y="2753691"/>
            <a:ext cx="357600" cy="1692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955" name="Google Shape;955;p3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906513" y="2373658"/>
            <a:ext cx="357600" cy="3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Google Shape;956;p3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906363" y="3693696"/>
            <a:ext cx="357600" cy="3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p3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906513" y="5013746"/>
            <a:ext cx="357600" cy="34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p3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057875" y="2412513"/>
            <a:ext cx="455700" cy="265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3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064875" y="3732563"/>
            <a:ext cx="455700" cy="265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Google Shape;960;p3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042825" y="5066988"/>
            <a:ext cx="455700" cy="2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33"/>
          <p:cNvSpPr/>
          <p:nvPr/>
        </p:nvSpPr>
        <p:spPr>
          <a:xfrm>
            <a:off x="0" y="6737764"/>
            <a:ext cx="12192000" cy="120300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967" name="Google Shape;967;p33"/>
          <p:cNvPicPr preferRelativeResize="0"/>
          <p:nvPr/>
        </p:nvPicPr>
        <p:blipFill rotWithShape="1">
          <a:blip r:embed="rId3">
            <a:alphaModFix amt="19000"/>
          </a:blip>
          <a:srcRect b="59317" l="0" r="66833" t="37214"/>
          <a:stretch/>
        </p:blipFill>
        <p:spPr>
          <a:xfrm>
            <a:off x="1132918" y="0"/>
            <a:ext cx="1105908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33"/>
          <p:cNvSpPr txBox="1"/>
          <p:nvPr/>
        </p:nvSpPr>
        <p:spPr>
          <a:xfrm>
            <a:off x="194616" y="73965"/>
            <a:ext cx="5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Indirect TSQR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33"/>
          <p:cNvSpPr/>
          <p:nvPr/>
        </p:nvSpPr>
        <p:spPr>
          <a:xfrm>
            <a:off x="581825" y="1504625"/>
            <a:ext cx="4960800" cy="4264200"/>
          </a:xfrm>
          <a:prstGeom prst="roundRect">
            <a:avLst>
              <a:gd fmla="val 1916" name="adj"/>
            </a:avLst>
          </a:prstGeom>
          <a:solidFill>
            <a:srgbClr val="0F2440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33"/>
          <p:cNvSpPr/>
          <p:nvPr/>
        </p:nvSpPr>
        <p:spPr>
          <a:xfrm>
            <a:off x="650923" y="1575960"/>
            <a:ext cx="4838100" cy="260700"/>
          </a:xfrm>
          <a:prstGeom prst="roundRect">
            <a:avLst>
              <a:gd fmla="val 32069" name="adj"/>
            </a:avLst>
          </a:prstGeom>
          <a:solidFill>
            <a:srgbClr val="132C4F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./functions.py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33"/>
          <p:cNvSpPr/>
          <p:nvPr/>
        </p:nvSpPr>
        <p:spPr>
          <a:xfrm>
            <a:off x="698225" y="4942726"/>
            <a:ext cx="4728000" cy="260700"/>
          </a:xfrm>
          <a:prstGeom prst="roundRect">
            <a:avLst>
              <a:gd fmla="val 11961" name="adj"/>
            </a:avLst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33"/>
          <p:cNvSpPr txBox="1"/>
          <p:nvPr/>
        </p:nvSpPr>
        <p:spPr>
          <a:xfrm>
            <a:off x="862425" y="2058400"/>
            <a:ext cx="4415100" cy="3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indirect_tsqr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n_cols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.shape[</a:t>
            </a:r>
            <a:r>
              <a:rPr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R_blocks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.map_blocks(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compute_R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	         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.dtype,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	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chunks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n_cols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n_cols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R_stack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R_blocks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.persist()  </a:t>
            </a:r>
            <a:b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linalg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R_stack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eye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n_cols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.dtype)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R_inv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solve_triangular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lower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R_inv</a:t>
            </a:r>
            <a:b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1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3" name="Google Shape;973;p33"/>
          <p:cNvSpPr txBox="1"/>
          <p:nvPr/>
        </p:nvSpPr>
        <p:spPr>
          <a:xfrm>
            <a:off x="7046100" y="1057950"/>
            <a:ext cx="329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</a:t>
            </a:r>
            <a:r>
              <a:rPr b="1" lang="it-IT" sz="2400">
                <a:solidFill>
                  <a:schemeClr val="dk1"/>
                </a:solidFill>
              </a:rPr>
              <a:t>3</a:t>
            </a:r>
            <a:r>
              <a:rPr b="1" lang="it-I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it-IT" sz="2400">
                <a:solidFill>
                  <a:srgbClr val="1F5C99"/>
                </a:solidFill>
              </a:rPr>
              <a:t>Recovering </a:t>
            </a:r>
            <a:r>
              <a:rPr b="1" lang="it-IT" sz="2400">
                <a:solidFill>
                  <a:srgbClr val="1F5C99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974" name="Google Shape;974;p33"/>
          <p:cNvSpPr/>
          <p:nvPr/>
        </p:nvSpPr>
        <p:spPr>
          <a:xfrm>
            <a:off x="7046130" y="3295708"/>
            <a:ext cx="13335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33"/>
          <p:cNvSpPr txBox="1"/>
          <p:nvPr/>
        </p:nvSpPr>
        <p:spPr>
          <a:xfrm>
            <a:off x="7046126" y="3295698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2</a:t>
            </a:r>
            <a:endParaRPr/>
          </a:p>
        </p:txBody>
      </p:sp>
      <p:sp>
        <p:nvSpPr>
          <p:cNvPr id="976" name="Google Shape;976;p33"/>
          <p:cNvSpPr/>
          <p:nvPr/>
        </p:nvSpPr>
        <p:spPr>
          <a:xfrm>
            <a:off x="7046111" y="1967993"/>
            <a:ext cx="13335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33"/>
          <p:cNvSpPr txBox="1"/>
          <p:nvPr/>
        </p:nvSpPr>
        <p:spPr>
          <a:xfrm>
            <a:off x="7046109" y="1967993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1</a:t>
            </a:r>
            <a:endParaRPr/>
          </a:p>
        </p:txBody>
      </p:sp>
      <p:sp>
        <p:nvSpPr>
          <p:cNvPr id="978" name="Google Shape;978;p33"/>
          <p:cNvSpPr/>
          <p:nvPr/>
        </p:nvSpPr>
        <p:spPr>
          <a:xfrm>
            <a:off x="7046128" y="4605829"/>
            <a:ext cx="13335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33"/>
          <p:cNvSpPr txBox="1"/>
          <p:nvPr/>
        </p:nvSpPr>
        <p:spPr>
          <a:xfrm>
            <a:off x="7046126" y="4605829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3</a:t>
            </a:r>
            <a:endParaRPr/>
          </a:p>
        </p:txBody>
      </p:sp>
      <p:sp>
        <p:nvSpPr>
          <p:cNvPr id="980" name="Google Shape;980;p33"/>
          <p:cNvSpPr/>
          <p:nvPr/>
        </p:nvSpPr>
        <p:spPr>
          <a:xfrm>
            <a:off x="7158601" y="4954341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33"/>
          <p:cNvSpPr txBox="1"/>
          <p:nvPr/>
        </p:nvSpPr>
        <p:spPr>
          <a:xfrm>
            <a:off x="7150203" y="5399847"/>
            <a:ext cx="459000" cy="16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82" name="Google Shape;982;p33"/>
          <p:cNvSpPr/>
          <p:nvPr/>
        </p:nvSpPr>
        <p:spPr>
          <a:xfrm>
            <a:off x="7191776" y="2309836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33"/>
          <p:cNvSpPr txBox="1"/>
          <p:nvPr/>
        </p:nvSpPr>
        <p:spPr>
          <a:xfrm>
            <a:off x="7183378" y="2755342"/>
            <a:ext cx="455700" cy="169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84" name="Google Shape;984;p33"/>
          <p:cNvSpPr/>
          <p:nvPr/>
        </p:nvSpPr>
        <p:spPr>
          <a:xfrm>
            <a:off x="7188961" y="3637541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33"/>
          <p:cNvSpPr txBox="1"/>
          <p:nvPr/>
        </p:nvSpPr>
        <p:spPr>
          <a:xfrm>
            <a:off x="7180563" y="4083047"/>
            <a:ext cx="459000" cy="169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86" name="Google Shape;986;p33"/>
          <p:cNvSpPr txBox="1"/>
          <p:nvPr/>
        </p:nvSpPr>
        <p:spPr>
          <a:xfrm>
            <a:off x="7283474" y="2373636"/>
            <a:ext cx="250800" cy="276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5549" l="-34138" r="-1707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987" name="Google Shape;987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5556" y="4998174"/>
            <a:ext cx="432000" cy="3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67086" y="3670905"/>
            <a:ext cx="432000" cy="356571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p33"/>
          <p:cNvSpPr/>
          <p:nvPr/>
        </p:nvSpPr>
        <p:spPr>
          <a:xfrm>
            <a:off x="7758686" y="3634191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33"/>
          <p:cNvSpPr/>
          <p:nvPr/>
        </p:nvSpPr>
        <p:spPr>
          <a:xfrm>
            <a:off x="7758686" y="2309841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33"/>
          <p:cNvSpPr/>
          <p:nvPr/>
        </p:nvSpPr>
        <p:spPr>
          <a:xfrm>
            <a:off x="7758686" y="4954641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33"/>
          <p:cNvSpPr txBox="1"/>
          <p:nvPr/>
        </p:nvSpPr>
        <p:spPr>
          <a:xfrm>
            <a:off x="7782020" y="4083066"/>
            <a:ext cx="357600" cy="1692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93" name="Google Shape;993;p33"/>
          <p:cNvSpPr txBox="1"/>
          <p:nvPr/>
        </p:nvSpPr>
        <p:spPr>
          <a:xfrm>
            <a:off x="7782020" y="5399854"/>
            <a:ext cx="357600" cy="1692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94" name="Google Shape;994;p33"/>
          <p:cNvSpPr txBox="1"/>
          <p:nvPr/>
        </p:nvSpPr>
        <p:spPr>
          <a:xfrm>
            <a:off x="7795883" y="2755341"/>
            <a:ext cx="357600" cy="1692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995" name="Google Shape;995;p33"/>
          <p:cNvCxnSpPr/>
          <p:nvPr/>
        </p:nvCxnSpPr>
        <p:spPr>
          <a:xfrm>
            <a:off x="8596000" y="5092963"/>
            <a:ext cx="633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96" name="Google Shape;996;p33"/>
          <p:cNvSpPr txBox="1"/>
          <p:nvPr/>
        </p:nvSpPr>
        <p:spPr>
          <a:xfrm>
            <a:off x="8554015" y="4799113"/>
            <a:ext cx="63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endParaRPr/>
          </a:p>
        </p:txBody>
      </p:sp>
      <p:cxnSp>
        <p:nvCxnSpPr>
          <p:cNvPr id="997" name="Google Shape;997;p33"/>
          <p:cNvCxnSpPr/>
          <p:nvPr/>
        </p:nvCxnSpPr>
        <p:spPr>
          <a:xfrm>
            <a:off x="8588800" y="3839675"/>
            <a:ext cx="633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98" name="Google Shape;998;p33"/>
          <p:cNvSpPr txBox="1"/>
          <p:nvPr/>
        </p:nvSpPr>
        <p:spPr>
          <a:xfrm>
            <a:off x="8546815" y="3545825"/>
            <a:ext cx="63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endParaRPr/>
          </a:p>
        </p:txBody>
      </p:sp>
      <p:cxnSp>
        <p:nvCxnSpPr>
          <p:cNvPr id="999" name="Google Shape;999;p33"/>
          <p:cNvCxnSpPr/>
          <p:nvPr/>
        </p:nvCxnSpPr>
        <p:spPr>
          <a:xfrm>
            <a:off x="8578137" y="2534313"/>
            <a:ext cx="633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0" name="Google Shape;1000;p33"/>
          <p:cNvSpPr txBox="1"/>
          <p:nvPr/>
        </p:nvSpPr>
        <p:spPr>
          <a:xfrm>
            <a:off x="8536153" y="2240463"/>
            <a:ext cx="63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endParaRPr/>
          </a:p>
        </p:txBody>
      </p:sp>
      <p:sp>
        <p:nvSpPr>
          <p:cNvPr id="1001" name="Google Shape;1001;p33"/>
          <p:cNvSpPr/>
          <p:nvPr/>
        </p:nvSpPr>
        <p:spPr>
          <a:xfrm>
            <a:off x="9521774" y="3292508"/>
            <a:ext cx="10752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33"/>
          <p:cNvSpPr txBox="1"/>
          <p:nvPr/>
        </p:nvSpPr>
        <p:spPr>
          <a:xfrm>
            <a:off x="9521767" y="3292497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2</a:t>
            </a:r>
            <a:endParaRPr/>
          </a:p>
        </p:txBody>
      </p:sp>
      <p:sp>
        <p:nvSpPr>
          <p:cNvPr id="1003" name="Google Shape;1003;p33"/>
          <p:cNvSpPr/>
          <p:nvPr/>
        </p:nvSpPr>
        <p:spPr>
          <a:xfrm>
            <a:off x="9530210" y="1968000"/>
            <a:ext cx="10695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33"/>
          <p:cNvSpPr txBox="1"/>
          <p:nvPr/>
        </p:nvSpPr>
        <p:spPr>
          <a:xfrm>
            <a:off x="9532228" y="1967988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1</a:t>
            </a:r>
            <a:endParaRPr/>
          </a:p>
        </p:txBody>
      </p:sp>
      <p:sp>
        <p:nvSpPr>
          <p:cNvPr id="1005" name="Google Shape;1005;p33"/>
          <p:cNvSpPr/>
          <p:nvPr/>
        </p:nvSpPr>
        <p:spPr>
          <a:xfrm>
            <a:off x="9521776" y="4608601"/>
            <a:ext cx="10752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33"/>
          <p:cNvSpPr txBox="1"/>
          <p:nvPr/>
        </p:nvSpPr>
        <p:spPr>
          <a:xfrm>
            <a:off x="9521768" y="4608592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3</a:t>
            </a:r>
            <a:endParaRPr/>
          </a:p>
        </p:txBody>
      </p:sp>
      <p:sp>
        <p:nvSpPr>
          <p:cNvPr id="1007" name="Google Shape;1007;p33"/>
          <p:cNvSpPr/>
          <p:nvPr/>
        </p:nvSpPr>
        <p:spPr>
          <a:xfrm>
            <a:off x="9634243" y="4957104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12501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25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33"/>
          <p:cNvSpPr txBox="1"/>
          <p:nvPr/>
        </p:nvSpPr>
        <p:spPr>
          <a:xfrm>
            <a:off x="9625845" y="5402610"/>
            <a:ext cx="459000" cy="1692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4289" l="-3949" r="-26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09" name="Google Shape;1009;p33"/>
          <p:cNvSpPr txBox="1"/>
          <p:nvPr/>
        </p:nvSpPr>
        <p:spPr>
          <a:xfrm>
            <a:off x="9704915" y="5056872"/>
            <a:ext cx="290700" cy="2463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29998" l="-20829" r="-62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10" name="Google Shape;1010;p33"/>
          <p:cNvSpPr/>
          <p:nvPr/>
        </p:nvSpPr>
        <p:spPr>
          <a:xfrm>
            <a:off x="9677895" y="2309831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12501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25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33"/>
          <p:cNvSpPr txBox="1"/>
          <p:nvPr/>
        </p:nvSpPr>
        <p:spPr>
          <a:xfrm>
            <a:off x="9669497" y="2755337"/>
            <a:ext cx="455700" cy="1692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851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12" name="Google Shape;1012;p33"/>
          <p:cNvSpPr txBox="1"/>
          <p:nvPr/>
        </p:nvSpPr>
        <p:spPr>
          <a:xfrm>
            <a:off x="9748567" y="2397580"/>
            <a:ext cx="290700" cy="2463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27498" l="-20829" r="-62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13" name="Google Shape;1013;p33"/>
          <p:cNvSpPr/>
          <p:nvPr/>
        </p:nvSpPr>
        <p:spPr>
          <a:xfrm>
            <a:off x="9664602" y="3634340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12501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25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33"/>
          <p:cNvSpPr txBox="1"/>
          <p:nvPr/>
        </p:nvSpPr>
        <p:spPr>
          <a:xfrm>
            <a:off x="9656204" y="4079846"/>
            <a:ext cx="459000" cy="1692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289" l="-3949" r="-26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15" name="Google Shape;1015;p33"/>
          <p:cNvSpPr txBox="1"/>
          <p:nvPr/>
        </p:nvSpPr>
        <p:spPr>
          <a:xfrm>
            <a:off x="9731647" y="3722207"/>
            <a:ext cx="290700" cy="2463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26829" l="-23399" r="-63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016" name="Google Shape;1016;p3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746825" y="2403201"/>
            <a:ext cx="455700" cy="265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3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750075" y="3739142"/>
            <a:ext cx="455700" cy="265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8" name="Google Shape;1018;p3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735950" y="5056998"/>
            <a:ext cx="455700" cy="2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34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34"/>
          <p:cNvSpPr/>
          <p:nvPr/>
        </p:nvSpPr>
        <p:spPr>
          <a:xfrm>
            <a:off x="0" y="6737764"/>
            <a:ext cx="12192000" cy="120300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1025" name="Google Shape;1025;p34"/>
          <p:cNvPicPr preferRelativeResize="0"/>
          <p:nvPr/>
        </p:nvPicPr>
        <p:blipFill rotWithShape="1">
          <a:blip r:embed="rId3">
            <a:alphaModFix amt="19000"/>
          </a:blip>
          <a:srcRect b="59317" l="0" r="66833" t="37214"/>
          <a:stretch/>
        </p:blipFill>
        <p:spPr>
          <a:xfrm>
            <a:off x="1132918" y="0"/>
            <a:ext cx="1105908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Google Shape;1026;p34"/>
          <p:cNvSpPr txBox="1"/>
          <p:nvPr/>
        </p:nvSpPr>
        <p:spPr>
          <a:xfrm>
            <a:off x="194616" y="73965"/>
            <a:ext cx="5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</a:rPr>
              <a:t>I</a:t>
            </a: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ndirect TSQR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7" name="Google Shape;102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075" y="1072800"/>
            <a:ext cx="10625010" cy="2427815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Google Shape;1028;p34"/>
          <p:cNvSpPr/>
          <p:nvPr/>
        </p:nvSpPr>
        <p:spPr>
          <a:xfrm>
            <a:off x="576725" y="928225"/>
            <a:ext cx="1089000" cy="270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AD54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34"/>
          <p:cNvSpPr/>
          <p:nvPr/>
        </p:nvSpPr>
        <p:spPr>
          <a:xfrm>
            <a:off x="2633768" y="928208"/>
            <a:ext cx="1089000" cy="270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E1B18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34"/>
          <p:cNvSpPr/>
          <p:nvPr/>
        </p:nvSpPr>
        <p:spPr>
          <a:xfrm>
            <a:off x="3788150" y="932225"/>
            <a:ext cx="1403400" cy="2709000"/>
          </a:xfrm>
          <a:prstGeom prst="roundRect">
            <a:avLst>
              <a:gd fmla="val 9311" name="adj"/>
            </a:avLst>
          </a:prstGeom>
          <a:noFill/>
          <a:ln cap="flat" cmpd="sng" w="19050">
            <a:solidFill>
              <a:srgbClr val="1E978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34"/>
          <p:cNvSpPr/>
          <p:nvPr/>
        </p:nvSpPr>
        <p:spPr>
          <a:xfrm>
            <a:off x="5260850" y="945150"/>
            <a:ext cx="3030300" cy="2675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AD54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34"/>
          <p:cNvSpPr/>
          <p:nvPr/>
        </p:nvSpPr>
        <p:spPr>
          <a:xfrm>
            <a:off x="8356496" y="911275"/>
            <a:ext cx="462000" cy="270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E1B18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34"/>
          <p:cNvSpPr/>
          <p:nvPr/>
        </p:nvSpPr>
        <p:spPr>
          <a:xfrm>
            <a:off x="1723550" y="911275"/>
            <a:ext cx="856500" cy="270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72A79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34"/>
          <p:cNvSpPr/>
          <p:nvPr/>
        </p:nvSpPr>
        <p:spPr>
          <a:xfrm>
            <a:off x="8883875" y="928200"/>
            <a:ext cx="635400" cy="2709000"/>
          </a:xfrm>
          <a:prstGeom prst="roundRect">
            <a:avLst>
              <a:gd fmla="val 9311" name="adj"/>
            </a:avLst>
          </a:prstGeom>
          <a:noFill/>
          <a:ln cap="flat" cmpd="sng" w="19050">
            <a:solidFill>
              <a:srgbClr val="1E978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34"/>
          <p:cNvSpPr/>
          <p:nvPr/>
        </p:nvSpPr>
        <p:spPr>
          <a:xfrm>
            <a:off x="9584650" y="928225"/>
            <a:ext cx="1768800" cy="2709000"/>
          </a:xfrm>
          <a:prstGeom prst="roundRect">
            <a:avLst>
              <a:gd fmla="val 9652" name="adj"/>
            </a:avLst>
          </a:prstGeom>
          <a:noFill/>
          <a:ln cap="flat" cmpd="sng" w="19050">
            <a:solidFill>
              <a:srgbClr val="CAD54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34"/>
          <p:cNvSpPr txBox="1"/>
          <p:nvPr/>
        </p:nvSpPr>
        <p:spPr>
          <a:xfrm>
            <a:off x="1760158" y="3721814"/>
            <a:ext cx="78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Step 1</a:t>
            </a:r>
            <a:endParaRPr/>
          </a:p>
        </p:txBody>
      </p:sp>
      <p:sp>
        <p:nvSpPr>
          <p:cNvPr id="1037" name="Google Shape;1037;p34"/>
          <p:cNvSpPr txBox="1"/>
          <p:nvPr/>
        </p:nvSpPr>
        <p:spPr>
          <a:xfrm>
            <a:off x="4246708" y="3781852"/>
            <a:ext cx="78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1038" name="Google Shape;1038;p34"/>
          <p:cNvSpPr txBox="1"/>
          <p:nvPr/>
        </p:nvSpPr>
        <p:spPr>
          <a:xfrm>
            <a:off x="7884633" y="3781852"/>
            <a:ext cx="78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039" name="Google Shape;1039;p34"/>
          <p:cNvSpPr txBox="1"/>
          <p:nvPr/>
        </p:nvSpPr>
        <p:spPr>
          <a:xfrm>
            <a:off x="10613174" y="6116200"/>
            <a:ext cx="95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Higgs dataset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0" name="Google Shape;1040;p34"/>
          <p:cNvPicPr preferRelativeResize="0"/>
          <p:nvPr/>
        </p:nvPicPr>
        <p:blipFill rotWithShape="1">
          <a:blip r:embed="rId5">
            <a:alphaModFix/>
          </a:blip>
          <a:srcRect b="35001" l="25799" r="0" t="0"/>
          <a:stretch/>
        </p:blipFill>
        <p:spPr>
          <a:xfrm>
            <a:off x="2456325" y="4092404"/>
            <a:ext cx="7036501" cy="2582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35"/>
          <p:cNvSpPr/>
          <p:nvPr/>
        </p:nvSpPr>
        <p:spPr>
          <a:xfrm>
            <a:off x="6338925" y="3514399"/>
            <a:ext cx="4728000" cy="318600"/>
          </a:xfrm>
          <a:prstGeom prst="roundRect">
            <a:avLst>
              <a:gd fmla="val 11961" name="adj"/>
            </a:avLst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35"/>
          <p:cNvSpPr/>
          <p:nvPr/>
        </p:nvSpPr>
        <p:spPr>
          <a:xfrm>
            <a:off x="6338925" y="2775440"/>
            <a:ext cx="4728000" cy="2661000"/>
          </a:xfrm>
          <a:prstGeom prst="roundRect">
            <a:avLst>
              <a:gd fmla="val 4638" name="adj"/>
            </a:avLst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35"/>
          <p:cNvSpPr/>
          <p:nvPr/>
        </p:nvSpPr>
        <p:spPr>
          <a:xfrm>
            <a:off x="6338925" y="2775458"/>
            <a:ext cx="4728000" cy="2927100"/>
          </a:xfrm>
          <a:prstGeom prst="roundRect">
            <a:avLst>
              <a:gd fmla="val 212" name="adj"/>
            </a:avLst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35"/>
          <p:cNvSpPr/>
          <p:nvPr/>
        </p:nvSpPr>
        <p:spPr>
          <a:xfrm>
            <a:off x="6222525" y="889800"/>
            <a:ext cx="4960800" cy="5411400"/>
          </a:xfrm>
          <a:prstGeom prst="roundRect">
            <a:avLst>
              <a:gd fmla="val 1916" name="adj"/>
            </a:avLst>
          </a:prstGeom>
          <a:solidFill>
            <a:srgbClr val="0F2440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indirect_parallel_delayed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n_cols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.shape[</a:t>
            </a:r>
            <a:r>
              <a:rPr lang="it-IT" sz="12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R_blocks</a:t>
            </a:r>
            <a:r>
              <a:rPr lang="it-IT" sz="10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0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0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.map_blocks(</a:t>
            </a:r>
            <a:r>
              <a:rPr lang="it-IT" sz="10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compute_R</a:t>
            </a:r>
            <a:r>
              <a:rPr lang="it-IT" sz="10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sz="10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lang="it-IT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it-IT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0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.dtype,</a:t>
            </a:r>
            <a:endParaRPr sz="105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lang="it-IT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chunks</a:t>
            </a:r>
            <a:r>
              <a:rPr lang="it-IT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0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n_cols</a:t>
            </a:r>
            <a:r>
              <a:rPr lang="it-IT" sz="10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n_cols</a:t>
            </a:r>
            <a:r>
              <a:rPr lang="it-IT" sz="10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R_list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R_blocks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.to_delayed().ravel())    </a:t>
            </a:r>
            <a:endParaRPr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R_stack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dask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delayed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vstack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it-IT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R_list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     </a:t>
            </a:r>
            <a:endParaRPr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R_delayed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dask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delayed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compute_R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it-IT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R_stack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     </a:t>
            </a:r>
            <a:b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2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eye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n_cols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.dtype)</a:t>
            </a:r>
            <a:endParaRPr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R_inv_delayed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dask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delayed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solve_triangular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(</a:t>
            </a:r>
            <a:r>
              <a:rPr lang="it-IT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R_delayed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2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lower=</a:t>
            </a:r>
            <a:r>
              <a:rPr lang="it-IT" sz="12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R_inv_da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2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2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from_delayed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R_inv_delayed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lang="it-IT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n_cols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n_cols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lang="it-IT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.dtype)</a:t>
            </a:r>
            <a:endParaRPr sz="12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Q_da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2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R_inv_da</a:t>
            </a:r>
            <a:br>
              <a:rPr lang="it-IT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it-IT" sz="12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Q_da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R_delayed</a:t>
            </a:r>
            <a:r>
              <a:rPr lang="it-IT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9" name="Google Shape;1049;p35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35"/>
          <p:cNvSpPr/>
          <p:nvPr/>
        </p:nvSpPr>
        <p:spPr>
          <a:xfrm>
            <a:off x="0" y="6737764"/>
            <a:ext cx="12192000" cy="120300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1051" name="Google Shape;1051;p35"/>
          <p:cNvPicPr preferRelativeResize="0"/>
          <p:nvPr/>
        </p:nvPicPr>
        <p:blipFill rotWithShape="1">
          <a:blip r:embed="rId3">
            <a:alphaModFix amt="19000"/>
          </a:blip>
          <a:srcRect b="59317" l="0" r="66833" t="37214"/>
          <a:stretch/>
        </p:blipFill>
        <p:spPr>
          <a:xfrm>
            <a:off x="1132918" y="0"/>
            <a:ext cx="1105908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Google Shape;1052;p35"/>
          <p:cNvSpPr txBox="1"/>
          <p:nvPr/>
        </p:nvSpPr>
        <p:spPr>
          <a:xfrm>
            <a:off x="194616" y="73965"/>
            <a:ext cx="5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Indirect TSQR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35"/>
          <p:cNvSpPr/>
          <p:nvPr/>
        </p:nvSpPr>
        <p:spPr>
          <a:xfrm>
            <a:off x="581825" y="1504625"/>
            <a:ext cx="4960800" cy="4264200"/>
          </a:xfrm>
          <a:prstGeom prst="roundRect">
            <a:avLst>
              <a:gd fmla="val 1916" name="adj"/>
            </a:avLst>
          </a:prstGeom>
          <a:solidFill>
            <a:srgbClr val="0F2440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35"/>
          <p:cNvSpPr/>
          <p:nvPr/>
        </p:nvSpPr>
        <p:spPr>
          <a:xfrm>
            <a:off x="650923" y="1575960"/>
            <a:ext cx="4838100" cy="260700"/>
          </a:xfrm>
          <a:prstGeom prst="roundRect">
            <a:avLst>
              <a:gd fmla="val 32069" name="adj"/>
            </a:avLst>
          </a:prstGeom>
          <a:solidFill>
            <a:srgbClr val="132C4F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./functions.py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35"/>
          <p:cNvSpPr/>
          <p:nvPr/>
        </p:nvSpPr>
        <p:spPr>
          <a:xfrm>
            <a:off x="698225" y="3375649"/>
            <a:ext cx="4728000" cy="318600"/>
          </a:xfrm>
          <a:prstGeom prst="roundRect">
            <a:avLst>
              <a:gd fmla="val 11961" name="adj"/>
            </a:avLst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35"/>
          <p:cNvSpPr txBox="1"/>
          <p:nvPr/>
        </p:nvSpPr>
        <p:spPr>
          <a:xfrm>
            <a:off x="862425" y="2058400"/>
            <a:ext cx="4415100" cy="36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indirect_tsqr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n_cols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.shape[</a:t>
            </a:r>
            <a:r>
              <a:rPr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R_blocks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.map_blocks(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compute_R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	         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.dtype,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	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chunks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n_cols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n_cols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R_stack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R_blocks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.compute()  </a:t>
            </a:r>
            <a:b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linalg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R_stack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eye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n_cols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.dtype)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R_inv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solve_triangular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lower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R_inv</a:t>
            </a:r>
            <a:b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1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7" name="Google Shape;1057;p35"/>
          <p:cNvSpPr txBox="1"/>
          <p:nvPr/>
        </p:nvSpPr>
        <p:spPr>
          <a:xfrm>
            <a:off x="774250" y="789300"/>
            <a:ext cx="394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chemeClr val="dk1"/>
                </a:solidFill>
              </a:rPr>
              <a:t>Variations</a:t>
            </a:r>
            <a:r>
              <a:rPr b="1" lang="it-I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it-IT" sz="2400">
                <a:solidFill>
                  <a:srgbClr val="1F5C99"/>
                </a:solidFill>
                <a:latin typeface="Arial"/>
                <a:ea typeface="Arial"/>
                <a:cs typeface="Arial"/>
                <a:sym typeface="Arial"/>
              </a:rPr>
              <a:t>Global QR</a:t>
            </a:r>
            <a:endParaRPr/>
          </a:p>
        </p:txBody>
      </p:sp>
      <p:sp>
        <p:nvSpPr>
          <p:cNvPr id="1058" name="Google Shape;1058;p35"/>
          <p:cNvSpPr/>
          <p:nvPr/>
        </p:nvSpPr>
        <p:spPr>
          <a:xfrm>
            <a:off x="6283873" y="889798"/>
            <a:ext cx="4838100" cy="260700"/>
          </a:xfrm>
          <a:prstGeom prst="roundRect">
            <a:avLst>
              <a:gd fmla="val 32069" name="adj"/>
            </a:avLst>
          </a:prstGeom>
          <a:solidFill>
            <a:srgbClr val="132C4F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./functions.py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36"/>
          <p:cNvSpPr/>
          <p:nvPr/>
        </p:nvSpPr>
        <p:spPr>
          <a:xfrm>
            <a:off x="0" y="6737764"/>
            <a:ext cx="12192000" cy="120300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1065" name="Google Shape;1065;p36"/>
          <p:cNvPicPr preferRelativeResize="0"/>
          <p:nvPr/>
        </p:nvPicPr>
        <p:blipFill rotWithShape="1">
          <a:blip r:embed="rId3">
            <a:alphaModFix amt="19000"/>
          </a:blip>
          <a:srcRect b="59317" l="0" r="66833" t="37214"/>
          <a:stretch/>
        </p:blipFill>
        <p:spPr>
          <a:xfrm>
            <a:off x="1132918" y="0"/>
            <a:ext cx="1105908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Google Shape;1066;p36"/>
          <p:cNvSpPr txBox="1"/>
          <p:nvPr/>
        </p:nvSpPr>
        <p:spPr>
          <a:xfrm>
            <a:off x="194616" y="73965"/>
            <a:ext cx="5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Indirect TSQR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36"/>
          <p:cNvSpPr txBox="1"/>
          <p:nvPr/>
        </p:nvSpPr>
        <p:spPr>
          <a:xfrm>
            <a:off x="4071375" y="826275"/>
            <a:ext cx="394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chemeClr val="dk1"/>
                </a:solidFill>
              </a:rPr>
              <a:t>Variations</a:t>
            </a:r>
            <a:r>
              <a:rPr b="1" lang="it-I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it-IT" sz="2400">
                <a:solidFill>
                  <a:srgbClr val="1F5C99"/>
                </a:solidFill>
                <a:latin typeface="Arial"/>
                <a:ea typeface="Arial"/>
                <a:cs typeface="Arial"/>
                <a:sym typeface="Arial"/>
              </a:rPr>
              <a:t>Global QR</a:t>
            </a:r>
            <a:endParaRPr/>
          </a:p>
        </p:txBody>
      </p:sp>
      <p:pic>
        <p:nvPicPr>
          <p:cNvPr id="1068" name="Google Shape;1068;p36"/>
          <p:cNvPicPr preferRelativeResize="0"/>
          <p:nvPr/>
        </p:nvPicPr>
        <p:blipFill rotWithShape="1">
          <a:blip r:embed="rId4">
            <a:alphaModFix/>
          </a:blip>
          <a:srcRect b="34929" l="25233" r="0" t="0"/>
          <a:stretch/>
        </p:blipFill>
        <p:spPr>
          <a:xfrm>
            <a:off x="2685324" y="1287975"/>
            <a:ext cx="6821349" cy="248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9" name="Google Shape;1069;p36"/>
          <p:cNvPicPr preferRelativeResize="0"/>
          <p:nvPr/>
        </p:nvPicPr>
        <p:blipFill rotWithShape="1">
          <a:blip r:embed="rId5">
            <a:alphaModFix/>
          </a:blip>
          <a:srcRect b="37248" l="25183" r="0" t="0"/>
          <a:stretch/>
        </p:blipFill>
        <p:spPr>
          <a:xfrm>
            <a:off x="2283049" y="3928813"/>
            <a:ext cx="7524352" cy="26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1075" name="Google Shape;1075;p37"/>
          <p:cNvPicPr preferRelativeResize="0"/>
          <p:nvPr/>
        </p:nvPicPr>
        <p:blipFill rotWithShape="1">
          <a:blip r:embed="rId3">
            <a:alphaModFix amt="19000"/>
          </a:blip>
          <a:srcRect b="23777" l="0" r="67084" t="37212"/>
          <a:stretch/>
        </p:blipFill>
        <p:spPr>
          <a:xfrm>
            <a:off x="1216474" y="0"/>
            <a:ext cx="1097552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6" name="Google Shape;1076;p37"/>
          <p:cNvSpPr txBox="1"/>
          <p:nvPr/>
        </p:nvSpPr>
        <p:spPr>
          <a:xfrm>
            <a:off x="1058975" y="1219275"/>
            <a:ext cx="222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METHOD 3:</a:t>
            </a:r>
            <a:endParaRPr i="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37"/>
          <p:cNvSpPr txBox="1"/>
          <p:nvPr/>
        </p:nvSpPr>
        <p:spPr>
          <a:xfrm>
            <a:off x="1058975" y="1659550"/>
            <a:ext cx="5482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4700">
                <a:solidFill>
                  <a:srgbClr val="F2F2F2"/>
                </a:solidFill>
              </a:rPr>
              <a:t>Direct </a:t>
            </a:r>
            <a:r>
              <a:rPr b="1" lang="it-IT" sz="4700">
                <a:solidFill>
                  <a:srgbClr val="F2F2F2"/>
                </a:solidFill>
              </a:rPr>
              <a:t>TSQR</a:t>
            </a:r>
            <a:endParaRPr b="0" i="0" sz="3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37"/>
          <p:cNvSpPr txBox="1"/>
          <p:nvPr/>
        </p:nvSpPr>
        <p:spPr>
          <a:xfrm>
            <a:off x="1132275" y="24124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./Direct</a:t>
            </a:r>
            <a:r>
              <a:rPr lang="it-IT" sz="15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.ipynb</a:t>
            </a:r>
            <a:endParaRPr sz="17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8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38"/>
          <p:cNvSpPr/>
          <p:nvPr/>
        </p:nvSpPr>
        <p:spPr>
          <a:xfrm>
            <a:off x="0" y="6737764"/>
            <a:ext cx="12192000" cy="120300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1085" name="Google Shape;1085;p38"/>
          <p:cNvPicPr preferRelativeResize="0"/>
          <p:nvPr/>
        </p:nvPicPr>
        <p:blipFill rotWithShape="1">
          <a:blip r:embed="rId3">
            <a:alphaModFix amt="19000"/>
          </a:blip>
          <a:srcRect b="59317" l="0" r="66833" t="37214"/>
          <a:stretch/>
        </p:blipFill>
        <p:spPr>
          <a:xfrm>
            <a:off x="1132918" y="0"/>
            <a:ext cx="1105908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38"/>
          <p:cNvSpPr txBox="1"/>
          <p:nvPr/>
        </p:nvSpPr>
        <p:spPr>
          <a:xfrm>
            <a:off x="194616" y="73965"/>
            <a:ext cx="5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Direct TSQR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38"/>
          <p:cNvSpPr txBox="1"/>
          <p:nvPr/>
        </p:nvSpPr>
        <p:spPr>
          <a:xfrm>
            <a:off x="1853459" y="2084084"/>
            <a:ext cx="21684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82000" lIns="82000" spcFirstLastPara="1" rIns="82000" wrap="square" tIns="8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331">
                <a:solidFill>
                  <a:srgbClr val="1F5C99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r>
              <a:rPr b="1" lang="it-IT" sz="233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Local </a:t>
            </a:r>
            <a:r>
              <a:rPr b="1" i="1" lang="it-IT" sz="233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QR</a:t>
            </a:r>
            <a:endParaRPr b="1" i="1" sz="233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88" name="Google Shape;1088;p38"/>
          <p:cNvSpPr txBox="1"/>
          <p:nvPr/>
        </p:nvSpPr>
        <p:spPr>
          <a:xfrm>
            <a:off x="1853447" y="3140374"/>
            <a:ext cx="24630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82000" lIns="82000" spcFirstLastPara="1" rIns="82000" wrap="square" tIns="8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331">
                <a:solidFill>
                  <a:srgbClr val="1F5C99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r>
              <a:rPr b="1" lang="it-IT" sz="233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Global </a:t>
            </a:r>
            <a:r>
              <a:rPr b="1" i="1" lang="it-IT" sz="233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QR</a:t>
            </a:r>
            <a:endParaRPr b="1" i="1" sz="233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89" name="Google Shape;1089;p38"/>
          <p:cNvSpPr txBox="1"/>
          <p:nvPr/>
        </p:nvSpPr>
        <p:spPr>
          <a:xfrm>
            <a:off x="1851912" y="4244742"/>
            <a:ext cx="27972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82000" lIns="82000" spcFirstLastPara="1" rIns="82000" wrap="square" tIns="8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331">
                <a:solidFill>
                  <a:srgbClr val="1F5C99"/>
                </a:solidFill>
                <a:latin typeface="Calibri"/>
                <a:ea typeface="Calibri"/>
                <a:cs typeface="Calibri"/>
                <a:sym typeface="Calibri"/>
              </a:rPr>
              <a:t>Step 3</a:t>
            </a:r>
            <a:r>
              <a:rPr b="1" lang="it-IT" sz="233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Assembling </a:t>
            </a:r>
            <a:r>
              <a:rPr b="1" i="1" lang="it-IT" sz="233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</a:t>
            </a:r>
            <a:endParaRPr b="1" i="1" sz="233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90" name="Google Shape;109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921" y="1229709"/>
            <a:ext cx="3075399" cy="3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1" name="Google Shape;109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31703" y="1247255"/>
            <a:ext cx="1234671" cy="310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2" name="Google Shape;1092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8591" y="2090991"/>
            <a:ext cx="2018345" cy="490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3" name="Google Shape;1093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599" y="2032621"/>
            <a:ext cx="970303" cy="299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4" name="Google Shape;1094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65601" y="2332010"/>
            <a:ext cx="1071877" cy="299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5" name="Google Shape;1095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80834" y="2854507"/>
            <a:ext cx="3560645" cy="477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6" name="Google Shape;1096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778509" y="2975540"/>
            <a:ext cx="1107650" cy="23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" name="Google Shape;1097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778509" y="3548790"/>
            <a:ext cx="1107641" cy="234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3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762585" y="3312412"/>
            <a:ext cx="1077895" cy="251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099;p3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034929" y="3396720"/>
            <a:ext cx="1833274" cy="33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100;p3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773297" y="4094825"/>
            <a:ext cx="1069349" cy="3272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1" name="Google Shape;1101;p38"/>
          <p:cNvCxnSpPr/>
          <p:nvPr/>
        </p:nvCxnSpPr>
        <p:spPr>
          <a:xfrm>
            <a:off x="1715625" y="2755036"/>
            <a:ext cx="8523000" cy="0"/>
          </a:xfrm>
          <a:prstGeom prst="straightConnector1">
            <a:avLst/>
          </a:prstGeom>
          <a:noFill/>
          <a:ln cap="flat" cmpd="sng" w="8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38"/>
          <p:cNvCxnSpPr/>
          <p:nvPr/>
        </p:nvCxnSpPr>
        <p:spPr>
          <a:xfrm>
            <a:off x="1764970" y="1898487"/>
            <a:ext cx="8523000" cy="0"/>
          </a:xfrm>
          <a:prstGeom prst="straightConnector1">
            <a:avLst/>
          </a:prstGeom>
          <a:noFill/>
          <a:ln cap="flat" cmpd="sng" w="8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38"/>
          <p:cNvCxnSpPr/>
          <p:nvPr/>
        </p:nvCxnSpPr>
        <p:spPr>
          <a:xfrm>
            <a:off x="1715625" y="3893092"/>
            <a:ext cx="8523000" cy="0"/>
          </a:xfrm>
          <a:prstGeom prst="straightConnector1">
            <a:avLst/>
          </a:prstGeom>
          <a:noFill/>
          <a:ln cap="flat" cmpd="sng" w="8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4" name="Google Shape;1104;p38"/>
          <p:cNvSpPr txBox="1"/>
          <p:nvPr/>
        </p:nvSpPr>
        <p:spPr>
          <a:xfrm>
            <a:off x="3269006" y="1112988"/>
            <a:ext cx="10224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84300" lIns="84300" spcFirstLastPara="1" rIns="84300" wrap="square" tIns="84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3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endParaRPr b="1" i="1" sz="2397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05" name="Google Shape;1105;p3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068600" y="4561250"/>
            <a:ext cx="1562948" cy="4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3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507011" y="5498352"/>
            <a:ext cx="3075401" cy="343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" name="Google Shape;1107;p3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773308" y="4696974"/>
            <a:ext cx="1069327" cy="272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3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831695" y="5576973"/>
            <a:ext cx="950576" cy="2499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9" name="Google Shape;1109;p38"/>
          <p:cNvCxnSpPr/>
          <p:nvPr/>
        </p:nvCxnSpPr>
        <p:spPr>
          <a:xfrm>
            <a:off x="1715625" y="5139737"/>
            <a:ext cx="8523000" cy="0"/>
          </a:xfrm>
          <a:prstGeom prst="straightConnector1">
            <a:avLst/>
          </a:prstGeom>
          <a:noFill/>
          <a:ln cap="flat" cmpd="sng" w="8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0" name="Google Shape;1110;p38"/>
          <p:cNvSpPr txBox="1"/>
          <p:nvPr/>
        </p:nvSpPr>
        <p:spPr>
          <a:xfrm>
            <a:off x="3066036" y="5579998"/>
            <a:ext cx="12345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84300" lIns="84300" spcFirstLastPara="1" rIns="84300" wrap="square" tIns="84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3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b="1" lang="it-IT" sz="23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i="1" sz="2397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11" name="Google Shape;1111;p38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449954" y="5840043"/>
            <a:ext cx="1234665" cy="3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2" name="Google Shape;1112;p38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857959" y="5876599"/>
            <a:ext cx="898062" cy="249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3" name="Google Shape;1113;p38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5088250" y="4063137"/>
            <a:ext cx="3245909" cy="3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9"/>
          <p:cNvSpPr/>
          <p:nvPr/>
        </p:nvSpPr>
        <p:spPr>
          <a:xfrm>
            <a:off x="0" y="0"/>
            <a:ext cx="12192000" cy="609599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39"/>
          <p:cNvSpPr/>
          <p:nvPr/>
        </p:nvSpPr>
        <p:spPr>
          <a:xfrm>
            <a:off x="0" y="6737764"/>
            <a:ext cx="12192000" cy="120236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1120" name="Google Shape;1120;p39"/>
          <p:cNvPicPr preferRelativeResize="0"/>
          <p:nvPr/>
        </p:nvPicPr>
        <p:blipFill rotWithShape="1">
          <a:blip r:embed="rId3">
            <a:alphaModFix amt="19000"/>
          </a:blip>
          <a:srcRect b="59318" l="0" r="66834" t="37214"/>
          <a:stretch/>
        </p:blipFill>
        <p:spPr>
          <a:xfrm>
            <a:off x="1132918" y="0"/>
            <a:ext cx="11059082" cy="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1" name="Google Shape;1121;p39"/>
          <p:cNvSpPr txBox="1"/>
          <p:nvPr/>
        </p:nvSpPr>
        <p:spPr>
          <a:xfrm>
            <a:off x="194616" y="73965"/>
            <a:ext cx="53009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Direct TSQR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39"/>
          <p:cNvSpPr/>
          <p:nvPr/>
        </p:nvSpPr>
        <p:spPr>
          <a:xfrm>
            <a:off x="7137271" y="3898410"/>
            <a:ext cx="1247700" cy="747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39"/>
          <p:cNvSpPr/>
          <p:nvPr/>
        </p:nvSpPr>
        <p:spPr>
          <a:xfrm>
            <a:off x="7137268" y="3150861"/>
            <a:ext cx="1247700" cy="747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39"/>
          <p:cNvSpPr txBox="1"/>
          <p:nvPr/>
        </p:nvSpPr>
        <p:spPr>
          <a:xfrm>
            <a:off x="7312830" y="3401038"/>
            <a:ext cx="294300" cy="276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5553" l="-20831" r="-833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descr="A screenshot of a graph&#10;&#10;AI-generated content may be incorrect." id="1125" name="Google Shape;112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3817" y="1070327"/>
            <a:ext cx="2877056" cy="1463923"/>
          </a:xfrm>
          <a:prstGeom prst="rect">
            <a:avLst/>
          </a:prstGeom>
          <a:noFill/>
          <a:ln>
            <a:noFill/>
          </a:ln>
        </p:spPr>
      </p:pic>
      <p:sp>
        <p:nvSpPr>
          <p:cNvPr id="1126" name="Google Shape;1126;p39"/>
          <p:cNvSpPr txBox="1"/>
          <p:nvPr/>
        </p:nvSpPr>
        <p:spPr>
          <a:xfrm>
            <a:off x="7695490" y="3416913"/>
            <a:ext cx="579900" cy="215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285" l="-4164" r="-312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27" name="Google Shape;1127;p39"/>
          <p:cNvSpPr txBox="1"/>
          <p:nvPr/>
        </p:nvSpPr>
        <p:spPr>
          <a:xfrm>
            <a:off x="7287839" y="4148587"/>
            <a:ext cx="299700" cy="276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5553" l="-20406" r="-816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28" name="Google Shape;1128;p39"/>
          <p:cNvSpPr txBox="1"/>
          <p:nvPr/>
        </p:nvSpPr>
        <p:spPr>
          <a:xfrm>
            <a:off x="7670499" y="4164462"/>
            <a:ext cx="584100" cy="215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4285" l="-4166" r="-416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29" name="Google Shape;1129;p39"/>
          <p:cNvSpPr/>
          <p:nvPr/>
        </p:nvSpPr>
        <p:spPr>
          <a:xfrm>
            <a:off x="7137271" y="4639958"/>
            <a:ext cx="1247700" cy="747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39"/>
          <p:cNvSpPr txBox="1"/>
          <p:nvPr/>
        </p:nvSpPr>
        <p:spPr>
          <a:xfrm>
            <a:off x="7287839" y="4890135"/>
            <a:ext cx="299700" cy="2769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3042" l="-20406" r="-816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31" name="Google Shape;1131;p39"/>
          <p:cNvSpPr txBox="1"/>
          <p:nvPr/>
        </p:nvSpPr>
        <p:spPr>
          <a:xfrm>
            <a:off x="7670499" y="4906010"/>
            <a:ext cx="584100" cy="215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4285" l="-4166" r="-416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32" name="Google Shape;1132;p39"/>
          <p:cNvSpPr txBox="1"/>
          <p:nvPr/>
        </p:nvSpPr>
        <p:spPr>
          <a:xfrm>
            <a:off x="6264470" y="2653605"/>
            <a:ext cx="2447100" cy="2769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7778" l="0" r="0" t="-221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33" name="Google Shape;1133;p39"/>
          <p:cNvSpPr txBox="1"/>
          <p:nvPr/>
        </p:nvSpPr>
        <p:spPr>
          <a:xfrm>
            <a:off x="6264469" y="2873963"/>
            <a:ext cx="228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 =</a:t>
            </a:r>
            <a:r>
              <a:rPr lang="it-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cxnSp>
        <p:nvCxnSpPr>
          <p:cNvPr id="1134" name="Google Shape;1134;p39"/>
          <p:cNvCxnSpPr/>
          <p:nvPr/>
        </p:nvCxnSpPr>
        <p:spPr>
          <a:xfrm flipH="1" rot="10800000">
            <a:off x="8506159" y="3021883"/>
            <a:ext cx="1247700" cy="466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5" name="Google Shape;1135;p39"/>
          <p:cNvCxnSpPr/>
          <p:nvPr/>
        </p:nvCxnSpPr>
        <p:spPr>
          <a:xfrm>
            <a:off x="8506159" y="4222825"/>
            <a:ext cx="124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6" name="Google Shape;1136;p39"/>
          <p:cNvCxnSpPr/>
          <p:nvPr/>
        </p:nvCxnSpPr>
        <p:spPr>
          <a:xfrm>
            <a:off x="8506159" y="5028635"/>
            <a:ext cx="1247700" cy="59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37" name="Google Shape;1137;p39"/>
          <p:cNvSpPr/>
          <p:nvPr/>
        </p:nvSpPr>
        <p:spPr>
          <a:xfrm>
            <a:off x="9939038" y="2402513"/>
            <a:ext cx="12477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39"/>
          <p:cNvSpPr txBox="1"/>
          <p:nvPr/>
        </p:nvSpPr>
        <p:spPr>
          <a:xfrm>
            <a:off x="9939036" y="2402513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1</a:t>
            </a:r>
            <a:endParaRPr/>
          </a:p>
        </p:txBody>
      </p:sp>
      <p:sp>
        <p:nvSpPr>
          <p:cNvPr id="1139" name="Google Shape;1139;p39"/>
          <p:cNvSpPr/>
          <p:nvPr/>
        </p:nvSpPr>
        <p:spPr>
          <a:xfrm>
            <a:off x="10050972" y="2783908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39"/>
          <p:cNvSpPr txBox="1"/>
          <p:nvPr/>
        </p:nvSpPr>
        <p:spPr>
          <a:xfrm>
            <a:off x="10141533" y="2852646"/>
            <a:ext cx="250800" cy="2769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5553" l="-34144" r="-1707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41" name="Google Shape;1141;p39"/>
          <p:cNvSpPr/>
          <p:nvPr/>
        </p:nvSpPr>
        <p:spPr>
          <a:xfrm>
            <a:off x="9939038" y="3724617"/>
            <a:ext cx="12477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39"/>
          <p:cNvSpPr txBox="1"/>
          <p:nvPr/>
        </p:nvSpPr>
        <p:spPr>
          <a:xfrm>
            <a:off x="9939036" y="3724617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2</a:t>
            </a:r>
            <a:endParaRPr/>
          </a:p>
        </p:txBody>
      </p:sp>
      <p:sp>
        <p:nvSpPr>
          <p:cNvPr id="1143" name="Google Shape;1143;p39"/>
          <p:cNvSpPr/>
          <p:nvPr/>
        </p:nvSpPr>
        <p:spPr>
          <a:xfrm>
            <a:off x="9939038" y="5046618"/>
            <a:ext cx="12477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39"/>
          <p:cNvSpPr txBox="1"/>
          <p:nvPr/>
        </p:nvSpPr>
        <p:spPr>
          <a:xfrm>
            <a:off x="9939036" y="5046618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3</a:t>
            </a:r>
            <a:endParaRPr/>
          </a:p>
        </p:txBody>
      </p:sp>
      <p:sp>
        <p:nvSpPr>
          <p:cNvPr id="1145" name="Google Shape;1145;p39"/>
          <p:cNvSpPr txBox="1"/>
          <p:nvPr/>
        </p:nvSpPr>
        <p:spPr>
          <a:xfrm>
            <a:off x="10065785" y="3215908"/>
            <a:ext cx="455700" cy="1692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8518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46" name="Google Shape;1146;p39"/>
          <p:cNvSpPr/>
          <p:nvPr/>
        </p:nvSpPr>
        <p:spPr>
          <a:xfrm>
            <a:off x="10050972" y="4099302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39"/>
          <p:cNvSpPr txBox="1"/>
          <p:nvPr/>
        </p:nvSpPr>
        <p:spPr>
          <a:xfrm>
            <a:off x="10065785" y="4531302"/>
            <a:ext cx="459000" cy="1692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4285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48" name="Google Shape;1148;p39"/>
          <p:cNvSpPr/>
          <p:nvPr/>
        </p:nvSpPr>
        <p:spPr>
          <a:xfrm>
            <a:off x="10056562" y="5411699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39"/>
          <p:cNvSpPr txBox="1"/>
          <p:nvPr/>
        </p:nvSpPr>
        <p:spPr>
          <a:xfrm>
            <a:off x="10071375" y="5843699"/>
            <a:ext cx="459000" cy="1692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8518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50" name="Google Shape;1150;p39"/>
          <p:cNvSpPr/>
          <p:nvPr/>
        </p:nvSpPr>
        <p:spPr>
          <a:xfrm>
            <a:off x="6875810" y="3215908"/>
            <a:ext cx="182100" cy="2138400"/>
          </a:xfrm>
          <a:prstGeom prst="leftBrace">
            <a:avLst>
              <a:gd fmla="val 82822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39"/>
          <p:cNvSpPr/>
          <p:nvPr/>
        </p:nvSpPr>
        <p:spPr>
          <a:xfrm rot="-5400000">
            <a:off x="7676367" y="4920523"/>
            <a:ext cx="169500" cy="1247700"/>
          </a:xfrm>
          <a:prstGeom prst="leftBrace">
            <a:avLst>
              <a:gd fmla="val 82822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39"/>
          <p:cNvSpPr txBox="1"/>
          <p:nvPr/>
        </p:nvSpPr>
        <p:spPr>
          <a:xfrm>
            <a:off x="7248280" y="5647558"/>
            <a:ext cx="1159800" cy="2769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6518" l="-104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39"/>
          <p:cNvSpPr/>
          <p:nvPr/>
        </p:nvSpPr>
        <p:spPr>
          <a:xfrm>
            <a:off x="639600" y="1053175"/>
            <a:ext cx="4960800" cy="5241000"/>
          </a:xfrm>
          <a:prstGeom prst="roundRect">
            <a:avLst>
              <a:gd fmla="val 1916" name="adj"/>
            </a:avLst>
          </a:prstGeom>
          <a:solidFill>
            <a:srgbClr val="0F2440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39"/>
          <p:cNvSpPr/>
          <p:nvPr/>
        </p:nvSpPr>
        <p:spPr>
          <a:xfrm>
            <a:off x="708698" y="1124510"/>
            <a:ext cx="4838100" cy="260700"/>
          </a:xfrm>
          <a:prstGeom prst="roundRect">
            <a:avLst>
              <a:gd fmla="val 32069" name="adj"/>
            </a:avLst>
          </a:prstGeom>
          <a:solidFill>
            <a:srgbClr val="132C4F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./functions.py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39"/>
          <p:cNvSpPr/>
          <p:nvPr/>
        </p:nvSpPr>
        <p:spPr>
          <a:xfrm>
            <a:off x="797550" y="2412989"/>
            <a:ext cx="4733400" cy="215400"/>
          </a:xfrm>
          <a:prstGeom prst="roundRect">
            <a:avLst>
              <a:gd fmla="val 32069" name="adj"/>
            </a:avLst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39"/>
          <p:cNvSpPr txBox="1"/>
          <p:nvPr/>
        </p:nvSpPr>
        <p:spPr>
          <a:xfrm>
            <a:off x="745209" y="1491036"/>
            <a:ext cx="48381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569CD6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direct_tsqr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.Array):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row_chunks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.shape[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.chunks[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row_chunks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A_blocks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.to_delayed().ravel().tolist()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[delayed(</a:t>
            </a:r>
            <a:r>
              <a:rPr b="0"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A_blocks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Q1s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R1s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delayed(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vstack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R1s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delayed(</a:t>
            </a:r>
            <a:r>
              <a:rPr b="0"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Q2s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:]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b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Q_blocks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.from_delayed(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delayed(</a:t>
            </a:r>
            <a:r>
              <a:rPr b="0"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row_chunks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.dtype)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Q1s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Q2s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.concatenate(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Q_blocks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.from_delayed(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.dtype)</a:t>
            </a:r>
            <a:endParaRPr/>
          </a:p>
        </p:txBody>
      </p:sp>
      <p:pic>
        <p:nvPicPr>
          <p:cNvPr id="1157" name="Google Shape;1157;p3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 rot="-5400000">
            <a:off x="6168026" y="4176150"/>
            <a:ext cx="822623" cy="2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8" name="Google Shape;1158;p3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0055950" y="5456250"/>
            <a:ext cx="432000" cy="3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Google Shape;1159;p39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0056546" y="4149916"/>
            <a:ext cx="432000" cy="356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0"/>
          <p:cNvSpPr/>
          <p:nvPr/>
        </p:nvSpPr>
        <p:spPr>
          <a:xfrm>
            <a:off x="0" y="0"/>
            <a:ext cx="12192000" cy="609599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40"/>
          <p:cNvSpPr/>
          <p:nvPr/>
        </p:nvSpPr>
        <p:spPr>
          <a:xfrm>
            <a:off x="0" y="6737764"/>
            <a:ext cx="12192000" cy="120236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1166" name="Google Shape;1166;p40"/>
          <p:cNvPicPr preferRelativeResize="0"/>
          <p:nvPr/>
        </p:nvPicPr>
        <p:blipFill rotWithShape="1">
          <a:blip r:embed="rId3">
            <a:alphaModFix amt="19000"/>
          </a:blip>
          <a:srcRect b="59318" l="0" r="66834" t="37214"/>
          <a:stretch/>
        </p:blipFill>
        <p:spPr>
          <a:xfrm>
            <a:off x="1132918" y="0"/>
            <a:ext cx="11059082" cy="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Google Shape;1167;p40"/>
          <p:cNvSpPr txBox="1"/>
          <p:nvPr/>
        </p:nvSpPr>
        <p:spPr>
          <a:xfrm>
            <a:off x="194616" y="73965"/>
            <a:ext cx="53009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Direct TSQR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40"/>
          <p:cNvSpPr txBox="1"/>
          <p:nvPr/>
        </p:nvSpPr>
        <p:spPr>
          <a:xfrm>
            <a:off x="7481621" y="1050250"/>
            <a:ext cx="329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 </a:t>
            </a:r>
            <a:r>
              <a:rPr b="1" lang="it-IT" sz="2400">
                <a:solidFill>
                  <a:srgbClr val="1F5C99"/>
                </a:solidFill>
                <a:latin typeface="Arial"/>
                <a:ea typeface="Arial"/>
                <a:cs typeface="Arial"/>
                <a:sym typeface="Arial"/>
              </a:rPr>
              <a:t>Local QR</a:t>
            </a:r>
            <a:endParaRPr/>
          </a:p>
        </p:txBody>
      </p:sp>
      <p:sp>
        <p:nvSpPr>
          <p:cNvPr id="1169" name="Google Shape;1169;p40"/>
          <p:cNvSpPr/>
          <p:nvPr/>
        </p:nvSpPr>
        <p:spPr>
          <a:xfrm>
            <a:off x="9645889" y="1877431"/>
            <a:ext cx="1333498" cy="103238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40"/>
          <p:cNvSpPr txBox="1"/>
          <p:nvPr/>
        </p:nvSpPr>
        <p:spPr>
          <a:xfrm>
            <a:off x="9645887" y="1877431"/>
            <a:ext cx="1333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1</a:t>
            </a:r>
            <a:endParaRPr/>
          </a:p>
        </p:txBody>
      </p:sp>
      <p:sp>
        <p:nvSpPr>
          <p:cNvPr id="1171" name="Google Shape;1171;p40"/>
          <p:cNvSpPr/>
          <p:nvPr/>
        </p:nvSpPr>
        <p:spPr>
          <a:xfrm>
            <a:off x="9645889" y="3199535"/>
            <a:ext cx="1333498" cy="103238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40"/>
          <p:cNvSpPr txBox="1"/>
          <p:nvPr/>
        </p:nvSpPr>
        <p:spPr>
          <a:xfrm>
            <a:off x="9645887" y="3199535"/>
            <a:ext cx="1333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2</a:t>
            </a:r>
            <a:endParaRPr/>
          </a:p>
        </p:txBody>
      </p:sp>
      <p:sp>
        <p:nvSpPr>
          <p:cNvPr id="1173" name="Google Shape;1173;p40"/>
          <p:cNvSpPr/>
          <p:nvPr/>
        </p:nvSpPr>
        <p:spPr>
          <a:xfrm>
            <a:off x="9645889" y="4521536"/>
            <a:ext cx="1333498" cy="103238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40"/>
          <p:cNvSpPr txBox="1"/>
          <p:nvPr/>
        </p:nvSpPr>
        <p:spPr>
          <a:xfrm>
            <a:off x="9645887" y="4521536"/>
            <a:ext cx="1333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3</a:t>
            </a:r>
            <a:endParaRPr/>
          </a:p>
        </p:txBody>
      </p:sp>
      <p:cxnSp>
        <p:nvCxnSpPr>
          <p:cNvPr id="1175" name="Google Shape;1175;p40"/>
          <p:cNvCxnSpPr/>
          <p:nvPr/>
        </p:nvCxnSpPr>
        <p:spPr>
          <a:xfrm>
            <a:off x="8039100" y="5037727"/>
            <a:ext cx="14668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6" name="Google Shape;1176;p40"/>
          <p:cNvCxnSpPr/>
          <p:nvPr/>
        </p:nvCxnSpPr>
        <p:spPr>
          <a:xfrm>
            <a:off x="8039100" y="3789952"/>
            <a:ext cx="14668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7" name="Google Shape;1177;p40"/>
          <p:cNvCxnSpPr/>
          <p:nvPr/>
        </p:nvCxnSpPr>
        <p:spPr>
          <a:xfrm>
            <a:off x="8039100" y="2404204"/>
            <a:ext cx="14668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78" name="Google Shape;1178;p40"/>
          <p:cNvSpPr txBox="1"/>
          <p:nvPr/>
        </p:nvSpPr>
        <p:spPr>
          <a:xfrm>
            <a:off x="8402803" y="3472150"/>
            <a:ext cx="6338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endParaRPr/>
          </a:p>
        </p:txBody>
      </p:sp>
      <p:sp>
        <p:nvSpPr>
          <p:cNvPr id="1179" name="Google Shape;1179;p40"/>
          <p:cNvSpPr txBox="1"/>
          <p:nvPr/>
        </p:nvSpPr>
        <p:spPr>
          <a:xfrm>
            <a:off x="8402803" y="2087264"/>
            <a:ext cx="6338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endParaRPr/>
          </a:p>
        </p:txBody>
      </p:sp>
      <p:sp>
        <p:nvSpPr>
          <p:cNvPr id="1180" name="Google Shape;1180;p40"/>
          <p:cNvSpPr txBox="1"/>
          <p:nvPr/>
        </p:nvSpPr>
        <p:spPr>
          <a:xfrm>
            <a:off x="8402803" y="4729950"/>
            <a:ext cx="6338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endParaRPr/>
          </a:p>
        </p:txBody>
      </p:sp>
      <p:sp>
        <p:nvSpPr>
          <p:cNvPr id="1181" name="Google Shape;1181;p40"/>
          <p:cNvSpPr/>
          <p:nvPr/>
        </p:nvSpPr>
        <p:spPr>
          <a:xfrm>
            <a:off x="6560133" y="1877431"/>
            <a:ext cx="1333498" cy="103238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40"/>
          <p:cNvSpPr txBox="1"/>
          <p:nvPr/>
        </p:nvSpPr>
        <p:spPr>
          <a:xfrm>
            <a:off x="6560131" y="1877431"/>
            <a:ext cx="1333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1</a:t>
            </a:r>
            <a:endParaRPr/>
          </a:p>
        </p:txBody>
      </p:sp>
      <p:sp>
        <p:nvSpPr>
          <p:cNvPr id="1183" name="Google Shape;1183;p40"/>
          <p:cNvSpPr/>
          <p:nvPr/>
        </p:nvSpPr>
        <p:spPr>
          <a:xfrm>
            <a:off x="6672067" y="2258826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40"/>
          <p:cNvSpPr/>
          <p:nvPr/>
        </p:nvSpPr>
        <p:spPr>
          <a:xfrm>
            <a:off x="6560133" y="3199535"/>
            <a:ext cx="1333498" cy="103238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40"/>
          <p:cNvSpPr txBox="1"/>
          <p:nvPr/>
        </p:nvSpPr>
        <p:spPr>
          <a:xfrm>
            <a:off x="6560131" y="3199535"/>
            <a:ext cx="1333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2</a:t>
            </a:r>
            <a:endParaRPr/>
          </a:p>
        </p:txBody>
      </p:sp>
      <p:sp>
        <p:nvSpPr>
          <p:cNvPr id="1186" name="Google Shape;1186;p40"/>
          <p:cNvSpPr/>
          <p:nvPr/>
        </p:nvSpPr>
        <p:spPr>
          <a:xfrm>
            <a:off x="6560133" y="4521536"/>
            <a:ext cx="1333498" cy="103238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40"/>
          <p:cNvSpPr txBox="1"/>
          <p:nvPr/>
        </p:nvSpPr>
        <p:spPr>
          <a:xfrm>
            <a:off x="6560131" y="4521536"/>
            <a:ext cx="1333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3</a:t>
            </a:r>
            <a:endParaRPr/>
          </a:p>
        </p:txBody>
      </p:sp>
      <p:sp>
        <p:nvSpPr>
          <p:cNvPr id="1188" name="Google Shape;1188;p40"/>
          <p:cNvSpPr txBox="1"/>
          <p:nvPr/>
        </p:nvSpPr>
        <p:spPr>
          <a:xfrm>
            <a:off x="6686880" y="2690826"/>
            <a:ext cx="455638" cy="1692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285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89" name="Google Shape;1189;p40"/>
          <p:cNvSpPr/>
          <p:nvPr/>
        </p:nvSpPr>
        <p:spPr>
          <a:xfrm>
            <a:off x="6672067" y="3574220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40"/>
          <p:cNvSpPr txBox="1"/>
          <p:nvPr/>
        </p:nvSpPr>
        <p:spPr>
          <a:xfrm>
            <a:off x="6686880" y="4006220"/>
            <a:ext cx="458908" cy="16927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285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91" name="Google Shape;1191;p40"/>
          <p:cNvSpPr/>
          <p:nvPr/>
        </p:nvSpPr>
        <p:spPr>
          <a:xfrm>
            <a:off x="6677657" y="4886617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40"/>
          <p:cNvSpPr txBox="1"/>
          <p:nvPr/>
        </p:nvSpPr>
        <p:spPr>
          <a:xfrm>
            <a:off x="6692470" y="5318617"/>
            <a:ext cx="458908" cy="16927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285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93" name="Google Shape;1193;p40"/>
          <p:cNvSpPr/>
          <p:nvPr/>
        </p:nvSpPr>
        <p:spPr>
          <a:xfrm>
            <a:off x="9758362" y="4870048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40"/>
          <p:cNvSpPr txBox="1"/>
          <p:nvPr/>
        </p:nvSpPr>
        <p:spPr>
          <a:xfrm>
            <a:off x="9749964" y="5315554"/>
            <a:ext cx="458908" cy="16927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4285" l="-3946" r="-263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95" name="Google Shape;1195;p40"/>
          <p:cNvSpPr txBox="1"/>
          <p:nvPr/>
        </p:nvSpPr>
        <p:spPr>
          <a:xfrm>
            <a:off x="9776854" y="4931518"/>
            <a:ext cx="407291" cy="30905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7644" l="-16417" r="-746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96" name="Google Shape;1196;p40"/>
          <p:cNvSpPr/>
          <p:nvPr/>
        </p:nvSpPr>
        <p:spPr>
          <a:xfrm>
            <a:off x="10327356" y="4870048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40"/>
          <p:cNvSpPr txBox="1"/>
          <p:nvPr/>
        </p:nvSpPr>
        <p:spPr>
          <a:xfrm>
            <a:off x="10362847" y="5322223"/>
            <a:ext cx="357727" cy="16927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-5084" r="-508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98" name="Google Shape;1198;p40"/>
          <p:cNvSpPr txBox="1"/>
          <p:nvPr/>
        </p:nvSpPr>
        <p:spPr>
          <a:xfrm>
            <a:off x="10345848" y="4931518"/>
            <a:ext cx="399275" cy="30905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3724" l="-10605" r="-909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99" name="Google Shape;1199;p40"/>
          <p:cNvSpPr/>
          <p:nvPr/>
        </p:nvSpPr>
        <p:spPr>
          <a:xfrm>
            <a:off x="9791554" y="3541378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40"/>
          <p:cNvSpPr txBox="1"/>
          <p:nvPr/>
        </p:nvSpPr>
        <p:spPr>
          <a:xfrm>
            <a:off x="9783156" y="3986884"/>
            <a:ext cx="458908" cy="16927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4285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01" name="Google Shape;1201;p40"/>
          <p:cNvSpPr txBox="1"/>
          <p:nvPr/>
        </p:nvSpPr>
        <p:spPr>
          <a:xfrm>
            <a:off x="9810046" y="3602848"/>
            <a:ext cx="407291" cy="31867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7306" l="-14923" r="-895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02" name="Google Shape;1202;p40"/>
          <p:cNvSpPr/>
          <p:nvPr/>
        </p:nvSpPr>
        <p:spPr>
          <a:xfrm>
            <a:off x="10360548" y="3541378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40"/>
          <p:cNvSpPr txBox="1"/>
          <p:nvPr/>
        </p:nvSpPr>
        <p:spPr>
          <a:xfrm>
            <a:off x="10396039" y="3993553"/>
            <a:ext cx="357727" cy="16927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-5084" r="-508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04" name="Google Shape;1204;p40"/>
          <p:cNvSpPr txBox="1"/>
          <p:nvPr/>
        </p:nvSpPr>
        <p:spPr>
          <a:xfrm>
            <a:off x="10379040" y="3602848"/>
            <a:ext cx="399275" cy="31867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1537" l="-12306" r="-923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05" name="Google Shape;1205;p40"/>
          <p:cNvSpPr/>
          <p:nvPr/>
        </p:nvSpPr>
        <p:spPr>
          <a:xfrm>
            <a:off x="9788722" y="2219274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40"/>
          <p:cNvSpPr txBox="1"/>
          <p:nvPr/>
        </p:nvSpPr>
        <p:spPr>
          <a:xfrm>
            <a:off x="9780324" y="2664780"/>
            <a:ext cx="458908" cy="16927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4285" l="-3946" r="-263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07" name="Google Shape;1207;p40"/>
          <p:cNvSpPr txBox="1"/>
          <p:nvPr/>
        </p:nvSpPr>
        <p:spPr>
          <a:xfrm>
            <a:off x="9807214" y="2280744"/>
            <a:ext cx="407291" cy="31867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7306" l="-16417" r="-746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08" name="Google Shape;1208;p40"/>
          <p:cNvSpPr/>
          <p:nvPr/>
        </p:nvSpPr>
        <p:spPr>
          <a:xfrm>
            <a:off x="10357716" y="2219274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40"/>
          <p:cNvSpPr txBox="1"/>
          <p:nvPr/>
        </p:nvSpPr>
        <p:spPr>
          <a:xfrm>
            <a:off x="10393207" y="2671449"/>
            <a:ext cx="357727" cy="16927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-5084" r="-508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10" name="Google Shape;1210;p40"/>
          <p:cNvSpPr txBox="1"/>
          <p:nvPr/>
        </p:nvSpPr>
        <p:spPr>
          <a:xfrm>
            <a:off x="10376208" y="2280744"/>
            <a:ext cx="399275" cy="318677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1537" l="-10605" r="-909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11" name="Google Shape;1211;p40"/>
          <p:cNvSpPr/>
          <p:nvPr/>
        </p:nvSpPr>
        <p:spPr>
          <a:xfrm>
            <a:off x="639600" y="1053175"/>
            <a:ext cx="4960800" cy="5241000"/>
          </a:xfrm>
          <a:prstGeom prst="roundRect">
            <a:avLst>
              <a:gd fmla="val 1916" name="adj"/>
            </a:avLst>
          </a:prstGeom>
          <a:solidFill>
            <a:srgbClr val="0F2440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40"/>
          <p:cNvSpPr/>
          <p:nvPr/>
        </p:nvSpPr>
        <p:spPr>
          <a:xfrm>
            <a:off x="708698" y="1124510"/>
            <a:ext cx="4838100" cy="260700"/>
          </a:xfrm>
          <a:prstGeom prst="roundRect">
            <a:avLst>
              <a:gd fmla="val 32069" name="adj"/>
            </a:avLst>
          </a:prstGeom>
          <a:solidFill>
            <a:srgbClr val="132C4F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./functions.py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40"/>
          <p:cNvSpPr/>
          <p:nvPr/>
        </p:nvSpPr>
        <p:spPr>
          <a:xfrm>
            <a:off x="797550" y="2834073"/>
            <a:ext cx="4733400" cy="673200"/>
          </a:xfrm>
          <a:prstGeom prst="roundRect">
            <a:avLst>
              <a:gd fmla="val 19909" name="adj"/>
            </a:avLst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40"/>
          <p:cNvSpPr txBox="1"/>
          <p:nvPr/>
        </p:nvSpPr>
        <p:spPr>
          <a:xfrm>
            <a:off x="745209" y="1491036"/>
            <a:ext cx="48381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569CD6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direct_tsqr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.Array):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row_chunks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.shape[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.chunks[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row_chunks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A_blocks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.to_delayed().ravel().tolist()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[delayed(</a:t>
            </a:r>
            <a:r>
              <a:rPr b="0"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A_blocks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Q1s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R1s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delayed(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vstack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R1s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delayed(</a:t>
            </a:r>
            <a:r>
              <a:rPr b="0"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Q2s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:]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b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Q_blocks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.from_delayed(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delayed(</a:t>
            </a:r>
            <a:r>
              <a:rPr b="0"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row_chunks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.dtype)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Q1s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Q2s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.concatenate(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Q_blocks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.from_delayed(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.dtype)</a:t>
            </a:r>
            <a:endParaRPr/>
          </a:p>
        </p:txBody>
      </p:sp>
      <p:sp>
        <p:nvSpPr>
          <p:cNvPr id="1215" name="Google Shape;1215;p40"/>
          <p:cNvSpPr txBox="1"/>
          <p:nvPr/>
        </p:nvSpPr>
        <p:spPr>
          <a:xfrm>
            <a:off x="6763347" y="2324716"/>
            <a:ext cx="250800" cy="2769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5549" l="-34138" r="-1707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216" name="Google Shape;1216;p4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677764" y="4928320"/>
            <a:ext cx="432000" cy="3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7" name="Google Shape;1217;p4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678360" y="3621986"/>
            <a:ext cx="432000" cy="356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41"/>
          <p:cNvSpPr/>
          <p:nvPr/>
        </p:nvSpPr>
        <p:spPr>
          <a:xfrm>
            <a:off x="0" y="0"/>
            <a:ext cx="12192000" cy="609599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41"/>
          <p:cNvSpPr/>
          <p:nvPr/>
        </p:nvSpPr>
        <p:spPr>
          <a:xfrm>
            <a:off x="0" y="6737764"/>
            <a:ext cx="12192000" cy="120236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1224" name="Google Shape;1224;p41"/>
          <p:cNvPicPr preferRelativeResize="0"/>
          <p:nvPr/>
        </p:nvPicPr>
        <p:blipFill rotWithShape="1">
          <a:blip r:embed="rId3">
            <a:alphaModFix amt="19000"/>
          </a:blip>
          <a:srcRect b="59318" l="0" r="66834" t="37214"/>
          <a:stretch/>
        </p:blipFill>
        <p:spPr>
          <a:xfrm>
            <a:off x="1132918" y="0"/>
            <a:ext cx="11059082" cy="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41"/>
          <p:cNvSpPr txBox="1"/>
          <p:nvPr/>
        </p:nvSpPr>
        <p:spPr>
          <a:xfrm>
            <a:off x="194616" y="73965"/>
            <a:ext cx="53009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Direct TSQR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1226;p41"/>
          <p:cNvSpPr txBox="1"/>
          <p:nvPr/>
        </p:nvSpPr>
        <p:spPr>
          <a:xfrm>
            <a:off x="7093475" y="1084000"/>
            <a:ext cx="329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 </a:t>
            </a:r>
            <a:r>
              <a:rPr b="1" lang="it-IT" sz="2400">
                <a:solidFill>
                  <a:srgbClr val="1F5C99"/>
                </a:solidFill>
                <a:latin typeface="Arial"/>
                <a:ea typeface="Arial"/>
                <a:cs typeface="Arial"/>
                <a:sym typeface="Arial"/>
              </a:rPr>
              <a:t>Global QR</a:t>
            </a:r>
            <a:endParaRPr/>
          </a:p>
        </p:txBody>
      </p:sp>
      <p:sp>
        <p:nvSpPr>
          <p:cNvPr id="1227" name="Google Shape;1227;p41"/>
          <p:cNvSpPr/>
          <p:nvPr/>
        </p:nvSpPr>
        <p:spPr>
          <a:xfrm>
            <a:off x="6376528" y="1835437"/>
            <a:ext cx="1333498" cy="103238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41"/>
          <p:cNvSpPr txBox="1"/>
          <p:nvPr/>
        </p:nvSpPr>
        <p:spPr>
          <a:xfrm>
            <a:off x="6376526" y="1835437"/>
            <a:ext cx="1333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1</a:t>
            </a:r>
            <a:endParaRPr/>
          </a:p>
        </p:txBody>
      </p:sp>
      <p:sp>
        <p:nvSpPr>
          <p:cNvPr id="1229" name="Google Shape;1229;p41"/>
          <p:cNvSpPr/>
          <p:nvPr/>
        </p:nvSpPr>
        <p:spPr>
          <a:xfrm>
            <a:off x="6376528" y="3157541"/>
            <a:ext cx="1333498" cy="103238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41"/>
          <p:cNvSpPr txBox="1"/>
          <p:nvPr/>
        </p:nvSpPr>
        <p:spPr>
          <a:xfrm>
            <a:off x="6376526" y="3157541"/>
            <a:ext cx="1333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2</a:t>
            </a:r>
            <a:endParaRPr/>
          </a:p>
        </p:txBody>
      </p:sp>
      <p:sp>
        <p:nvSpPr>
          <p:cNvPr id="1231" name="Google Shape;1231;p41"/>
          <p:cNvSpPr/>
          <p:nvPr/>
        </p:nvSpPr>
        <p:spPr>
          <a:xfrm>
            <a:off x="6376528" y="4479542"/>
            <a:ext cx="1333498" cy="103238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41"/>
          <p:cNvSpPr txBox="1"/>
          <p:nvPr/>
        </p:nvSpPr>
        <p:spPr>
          <a:xfrm>
            <a:off x="6376526" y="4479542"/>
            <a:ext cx="1333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3</a:t>
            </a:r>
            <a:endParaRPr/>
          </a:p>
        </p:txBody>
      </p:sp>
      <p:sp>
        <p:nvSpPr>
          <p:cNvPr id="1233" name="Google Shape;1233;p41"/>
          <p:cNvSpPr/>
          <p:nvPr/>
        </p:nvSpPr>
        <p:spPr>
          <a:xfrm>
            <a:off x="6489001" y="4828054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41"/>
          <p:cNvSpPr txBox="1"/>
          <p:nvPr/>
        </p:nvSpPr>
        <p:spPr>
          <a:xfrm>
            <a:off x="6480603" y="5273560"/>
            <a:ext cx="458908" cy="1692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285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35" name="Google Shape;1235;p41"/>
          <p:cNvSpPr txBox="1"/>
          <p:nvPr/>
        </p:nvSpPr>
        <p:spPr>
          <a:xfrm>
            <a:off x="6507493" y="4889524"/>
            <a:ext cx="407291" cy="30905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9607" l="-16666" r="-908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36" name="Google Shape;1236;p41"/>
          <p:cNvSpPr/>
          <p:nvPr/>
        </p:nvSpPr>
        <p:spPr>
          <a:xfrm>
            <a:off x="7057995" y="4828054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41"/>
          <p:cNvSpPr txBox="1"/>
          <p:nvPr/>
        </p:nvSpPr>
        <p:spPr>
          <a:xfrm>
            <a:off x="7093486" y="5280229"/>
            <a:ext cx="357727" cy="16927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5171" r="-689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38" name="Google Shape;1238;p41"/>
          <p:cNvSpPr txBox="1"/>
          <p:nvPr/>
        </p:nvSpPr>
        <p:spPr>
          <a:xfrm>
            <a:off x="7076487" y="4889524"/>
            <a:ext cx="399275" cy="30905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3724" l="-12306" r="-923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39" name="Google Shape;1239;p41"/>
          <p:cNvSpPr/>
          <p:nvPr/>
        </p:nvSpPr>
        <p:spPr>
          <a:xfrm>
            <a:off x="6522193" y="3499384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41"/>
          <p:cNvSpPr txBox="1"/>
          <p:nvPr/>
        </p:nvSpPr>
        <p:spPr>
          <a:xfrm>
            <a:off x="6513795" y="3944890"/>
            <a:ext cx="458908" cy="1692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285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41" name="Google Shape;1241;p41"/>
          <p:cNvSpPr txBox="1"/>
          <p:nvPr/>
        </p:nvSpPr>
        <p:spPr>
          <a:xfrm>
            <a:off x="6540685" y="3560854"/>
            <a:ext cx="407291" cy="31867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7306" l="-16417" r="-746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42" name="Google Shape;1242;p41"/>
          <p:cNvSpPr/>
          <p:nvPr/>
        </p:nvSpPr>
        <p:spPr>
          <a:xfrm>
            <a:off x="7091187" y="3499384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41"/>
          <p:cNvSpPr txBox="1"/>
          <p:nvPr/>
        </p:nvSpPr>
        <p:spPr>
          <a:xfrm>
            <a:off x="7126678" y="3951559"/>
            <a:ext cx="357727" cy="16927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5084" r="-508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44" name="Google Shape;1244;p41"/>
          <p:cNvSpPr txBox="1"/>
          <p:nvPr/>
        </p:nvSpPr>
        <p:spPr>
          <a:xfrm>
            <a:off x="7109679" y="3560854"/>
            <a:ext cx="399275" cy="31867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1537" l="-10605" r="-909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45" name="Google Shape;1245;p41"/>
          <p:cNvSpPr/>
          <p:nvPr/>
        </p:nvSpPr>
        <p:spPr>
          <a:xfrm>
            <a:off x="6519361" y="2177280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41"/>
          <p:cNvSpPr txBox="1"/>
          <p:nvPr/>
        </p:nvSpPr>
        <p:spPr>
          <a:xfrm>
            <a:off x="6510963" y="2622786"/>
            <a:ext cx="458908" cy="1692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285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47" name="Google Shape;1247;p41"/>
          <p:cNvSpPr txBox="1"/>
          <p:nvPr/>
        </p:nvSpPr>
        <p:spPr>
          <a:xfrm>
            <a:off x="6537853" y="2238750"/>
            <a:ext cx="407291" cy="31867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5092" l="-14923" r="-895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48" name="Google Shape;1248;p41"/>
          <p:cNvSpPr/>
          <p:nvPr/>
        </p:nvSpPr>
        <p:spPr>
          <a:xfrm>
            <a:off x="7088355" y="2177280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41"/>
          <p:cNvSpPr txBox="1"/>
          <p:nvPr/>
        </p:nvSpPr>
        <p:spPr>
          <a:xfrm>
            <a:off x="7123846" y="2629455"/>
            <a:ext cx="357727" cy="16927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5171" r="-689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50" name="Google Shape;1250;p41"/>
          <p:cNvSpPr txBox="1"/>
          <p:nvPr/>
        </p:nvSpPr>
        <p:spPr>
          <a:xfrm>
            <a:off x="7106847" y="2238750"/>
            <a:ext cx="399275" cy="31867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9433" l="-12306" r="-923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51" name="Google Shape;1251;p41"/>
          <p:cNvSpPr/>
          <p:nvPr/>
        </p:nvSpPr>
        <p:spPr>
          <a:xfrm>
            <a:off x="8924654" y="3163447"/>
            <a:ext cx="2409334" cy="103238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41"/>
          <p:cNvSpPr txBox="1"/>
          <p:nvPr/>
        </p:nvSpPr>
        <p:spPr>
          <a:xfrm>
            <a:off x="8924653" y="3163447"/>
            <a:ext cx="1333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2</a:t>
            </a:r>
            <a:endParaRPr/>
          </a:p>
        </p:txBody>
      </p:sp>
      <p:sp>
        <p:nvSpPr>
          <p:cNvPr id="1253" name="Google Shape;1253;p41"/>
          <p:cNvSpPr/>
          <p:nvPr/>
        </p:nvSpPr>
        <p:spPr>
          <a:xfrm>
            <a:off x="8935116" y="1838938"/>
            <a:ext cx="1105045" cy="103238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41"/>
          <p:cNvSpPr txBox="1"/>
          <p:nvPr/>
        </p:nvSpPr>
        <p:spPr>
          <a:xfrm>
            <a:off x="8935114" y="1838938"/>
            <a:ext cx="1333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1</a:t>
            </a:r>
            <a:endParaRPr/>
          </a:p>
        </p:txBody>
      </p:sp>
      <p:sp>
        <p:nvSpPr>
          <p:cNvPr id="1255" name="Google Shape;1255;p41"/>
          <p:cNvSpPr/>
          <p:nvPr/>
        </p:nvSpPr>
        <p:spPr>
          <a:xfrm>
            <a:off x="8924656" y="4479542"/>
            <a:ext cx="1105045" cy="103238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41"/>
          <p:cNvSpPr txBox="1"/>
          <p:nvPr/>
        </p:nvSpPr>
        <p:spPr>
          <a:xfrm>
            <a:off x="8924654" y="4479542"/>
            <a:ext cx="1333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3</a:t>
            </a:r>
            <a:endParaRPr/>
          </a:p>
        </p:txBody>
      </p:sp>
      <p:sp>
        <p:nvSpPr>
          <p:cNvPr id="1257" name="Google Shape;1257;p41"/>
          <p:cNvSpPr/>
          <p:nvPr/>
        </p:nvSpPr>
        <p:spPr>
          <a:xfrm>
            <a:off x="9037129" y="4828054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41"/>
          <p:cNvSpPr txBox="1"/>
          <p:nvPr/>
        </p:nvSpPr>
        <p:spPr>
          <a:xfrm>
            <a:off x="9028731" y="5273560"/>
            <a:ext cx="458908" cy="1692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285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59" name="Google Shape;1259;p41"/>
          <p:cNvSpPr txBox="1"/>
          <p:nvPr/>
        </p:nvSpPr>
        <p:spPr>
          <a:xfrm>
            <a:off x="9055621" y="4889524"/>
            <a:ext cx="407291" cy="30905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9607" l="-16666" r="-908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60" name="Google Shape;1260;p41"/>
          <p:cNvSpPr/>
          <p:nvPr/>
        </p:nvSpPr>
        <p:spPr>
          <a:xfrm>
            <a:off x="10689408" y="3498621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41"/>
          <p:cNvSpPr txBox="1"/>
          <p:nvPr/>
        </p:nvSpPr>
        <p:spPr>
          <a:xfrm>
            <a:off x="10724899" y="3950796"/>
            <a:ext cx="357727" cy="16927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5084" r="-508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62" name="Google Shape;1262;p41"/>
          <p:cNvSpPr txBox="1"/>
          <p:nvPr/>
        </p:nvSpPr>
        <p:spPr>
          <a:xfrm>
            <a:off x="10707900" y="3560091"/>
            <a:ext cx="399275" cy="30905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3724" l="-12306" r="-923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63" name="Google Shape;1263;p41"/>
          <p:cNvSpPr/>
          <p:nvPr/>
        </p:nvSpPr>
        <p:spPr>
          <a:xfrm>
            <a:off x="9080781" y="2180781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41"/>
          <p:cNvSpPr txBox="1"/>
          <p:nvPr/>
        </p:nvSpPr>
        <p:spPr>
          <a:xfrm>
            <a:off x="9072383" y="2626287"/>
            <a:ext cx="455638" cy="16927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285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65" name="Google Shape;1265;p41"/>
          <p:cNvSpPr txBox="1"/>
          <p:nvPr/>
        </p:nvSpPr>
        <p:spPr>
          <a:xfrm>
            <a:off x="9099273" y="2242251"/>
            <a:ext cx="407291" cy="318677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5384" l="-16666" r="-908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66" name="Google Shape;1266;p41"/>
          <p:cNvSpPr/>
          <p:nvPr/>
        </p:nvSpPr>
        <p:spPr>
          <a:xfrm>
            <a:off x="10161413" y="3498621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41"/>
          <p:cNvSpPr txBox="1"/>
          <p:nvPr/>
        </p:nvSpPr>
        <p:spPr>
          <a:xfrm>
            <a:off x="10196904" y="3950796"/>
            <a:ext cx="357727" cy="16927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5171" r="-689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68" name="Google Shape;1268;p41"/>
          <p:cNvSpPr txBox="1"/>
          <p:nvPr/>
        </p:nvSpPr>
        <p:spPr>
          <a:xfrm>
            <a:off x="10179905" y="3560091"/>
            <a:ext cx="399275" cy="318677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1537" l="-12306" r="-923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69" name="Google Shape;1269;p41"/>
          <p:cNvSpPr/>
          <p:nvPr/>
        </p:nvSpPr>
        <p:spPr>
          <a:xfrm>
            <a:off x="9067488" y="3505290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41"/>
          <p:cNvSpPr txBox="1"/>
          <p:nvPr/>
        </p:nvSpPr>
        <p:spPr>
          <a:xfrm>
            <a:off x="9059090" y="3950796"/>
            <a:ext cx="458908" cy="169277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14285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71" name="Google Shape;1271;p41"/>
          <p:cNvSpPr txBox="1"/>
          <p:nvPr/>
        </p:nvSpPr>
        <p:spPr>
          <a:xfrm>
            <a:off x="9085980" y="3566760"/>
            <a:ext cx="407291" cy="318677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17306" l="-14923" r="-895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72" name="Google Shape;1272;p41"/>
          <p:cNvSpPr/>
          <p:nvPr/>
        </p:nvSpPr>
        <p:spPr>
          <a:xfrm>
            <a:off x="9636482" y="3505290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41"/>
          <p:cNvSpPr txBox="1"/>
          <p:nvPr/>
        </p:nvSpPr>
        <p:spPr>
          <a:xfrm>
            <a:off x="9671973" y="3957465"/>
            <a:ext cx="357727" cy="16927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5171" r="-689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74" name="Google Shape;1274;p41"/>
          <p:cNvSpPr txBox="1"/>
          <p:nvPr/>
        </p:nvSpPr>
        <p:spPr>
          <a:xfrm>
            <a:off x="9654974" y="3566760"/>
            <a:ext cx="399275" cy="318677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-11537" l="-12306" r="-923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75" name="Google Shape;1275;p41"/>
          <p:cNvSpPr/>
          <p:nvPr/>
        </p:nvSpPr>
        <p:spPr>
          <a:xfrm>
            <a:off x="9583768" y="3437925"/>
            <a:ext cx="1593057" cy="68881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6" name="Google Shape;1276;p41"/>
          <p:cNvCxnSpPr/>
          <p:nvPr/>
        </p:nvCxnSpPr>
        <p:spPr>
          <a:xfrm>
            <a:off x="7828346" y="2358599"/>
            <a:ext cx="914366" cy="118430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77" name="Google Shape;1277;p41"/>
          <p:cNvSpPr txBox="1"/>
          <p:nvPr/>
        </p:nvSpPr>
        <p:spPr>
          <a:xfrm>
            <a:off x="7816861" y="3407607"/>
            <a:ext cx="8418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endParaRPr/>
          </a:p>
        </p:txBody>
      </p:sp>
      <p:cxnSp>
        <p:nvCxnSpPr>
          <p:cNvPr id="1278" name="Google Shape;1278;p41"/>
          <p:cNvCxnSpPr/>
          <p:nvPr/>
        </p:nvCxnSpPr>
        <p:spPr>
          <a:xfrm>
            <a:off x="7828346" y="3715384"/>
            <a:ext cx="958318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79" name="Google Shape;1279;p41"/>
          <p:cNvCxnSpPr/>
          <p:nvPr/>
        </p:nvCxnSpPr>
        <p:spPr>
          <a:xfrm flipH="1" rot="10800000">
            <a:off x="7813240" y="3867920"/>
            <a:ext cx="996181" cy="120789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80" name="Google Shape;1280;p41"/>
          <p:cNvSpPr txBox="1"/>
          <p:nvPr/>
        </p:nvSpPr>
        <p:spPr>
          <a:xfrm rot="3129392">
            <a:off x="7982837" y="2703064"/>
            <a:ext cx="8418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endParaRPr/>
          </a:p>
        </p:txBody>
      </p:sp>
      <p:sp>
        <p:nvSpPr>
          <p:cNvPr id="1281" name="Google Shape;1281;p41"/>
          <p:cNvSpPr txBox="1"/>
          <p:nvPr/>
        </p:nvSpPr>
        <p:spPr>
          <a:xfrm rot="-3036978">
            <a:off x="7799829" y="4210466"/>
            <a:ext cx="8418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endParaRPr/>
          </a:p>
        </p:txBody>
      </p:sp>
      <p:sp>
        <p:nvSpPr>
          <p:cNvPr id="1282" name="Google Shape;1282;p41"/>
          <p:cNvSpPr txBox="1"/>
          <p:nvPr/>
        </p:nvSpPr>
        <p:spPr>
          <a:xfrm>
            <a:off x="10698424" y="3214909"/>
            <a:ext cx="478401" cy="184666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-19353" l="-7690" r="-384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83" name="Google Shape;1283;p41"/>
          <p:cNvSpPr/>
          <p:nvPr/>
        </p:nvSpPr>
        <p:spPr>
          <a:xfrm>
            <a:off x="639600" y="1053175"/>
            <a:ext cx="4960800" cy="5241000"/>
          </a:xfrm>
          <a:prstGeom prst="roundRect">
            <a:avLst>
              <a:gd fmla="val 1916" name="adj"/>
            </a:avLst>
          </a:prstGeom>
          <a:solidFill>
            <a:srgbClr val="0F2440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41"/>
          <p:cNvSpPr/>
          <p:nvPr/>
        </p:nvSpPr>
        <p:spPr>
          <a:xfrm>
            <a:off x="708698" y="1124510"/>
            <a:ext cx="4838100" cy="260700"/>
          </a:xfrm>
          <a:prstGeom prst="roundRect">
            <a:avLst>
              <a:gd fmla="val 32069" name="adj"/>
            </a:avLst>
          </a:prstGeom>
          <a:solidFill>
            <a:srgbClr val="132C4F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./functions.py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41"/>
          <p:cNvSpPr/>
          <p:nvPr/>
        </p:nvSpPr>
        <p:spPr>
          <a:xfrm>
            <a:off x="753300" y="3674639"/>
            <a:ext cx="4733400" cy="215400"/>
          </a:xfrm>
          <a:prstGeom prst="roundRect">
            <a:avLst>
              <a:gd fmla="val 32069" name="adj"/>
            </a:avLst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41"/>
          <p:cNvSpPr txBox="1"/>
          <p:nvPr/>
        </p:nvSpPr>
        <p:spPr>
          <a:xfrm>
            <a:off x="745209" y="1491036"/>
            <a:ext cx="48381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569CD6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direct_tsqr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.Array):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row_chunks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.shape[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.chunks[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row_chunks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A_blocks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.to_delayed().ravel().tolist()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[delayed(</a:t>
            </a:r>
            <a:r>
              <a:rPr b="0"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A_blocks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Q1s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R1s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delayed(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vstack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R1s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delayed(</a:t>
            </a:r>
            <a:r>
              <a:rPr b="0"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Q2s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:]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b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Q_blocks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.from_delayed(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delayed(</a:t>
            </a:r>
            <a:r>
              <a:rPr b="0"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row_chunks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.dtype)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Q1s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Q2s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.concatenate(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Q_blocks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.from_delayed(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.dtype)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/>
          <p:nvPr/>
        </p:nvSpPr>
        <p:spPr>
          <a:xfrm>
            <a:off x="2069670" y="1463775"/>
            <a:ext cx="6056700" cy="4210500"/>
          </a:xfrm>
          <a:prstGeom prst="rect">
            <a:avLst/>
          </a:prstGeom>
          <a:solidFill>
            <a:schemeClr val="lt1"/>
          </a:solidFill>
          <a:ln cap="flat" cmpd="sng" w="1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9"/>
          </a:p>
        </p:txBody>
      </p:sp>
      <p:sp>
        <p:nvSpPr>
          <p:cNvPr id="138" name="Google Shape;138;p15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0" y="6737764"/>
            <a:ext cx="12192000" cy="120300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140" name="Google Shape;140;p15"/>
          <p:cNvPicPr preferRelativeResize="0"/>
          <p:nvPr/>
        </p:nvPicPr>
        <p:blipFill rotWithShape="1">
          <a:blip r:embed="rId3">
            <a:alphaModFix amt="19000"/>
          </a:blip>
          <a:srcRect b="59317" l="0" r="66833" t="37214"/>
          <a:stretch/>
        </p:blipFill>
        <p:spPr>
          <a:xfrm>
            <a:off x="1132918" y="0"/>
            <a:ext cx="1105908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/>
        </p:nvSpPr>
        <p:spPr>
          <a:xfrm>
            <a:off x="194628" y="73975"/>
            <a:ext cx="706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Distributed system setup: CloudVeneto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458" y="1708081"/>
            <a:ext cx="874891" cy="874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9640" y="1681567"/>
            <a:ext cx="1071819" cy="1071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3401" y="3340363"/>
            <a:ext cx="1071819" cy="1071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9649" y="3340379"/>
            <a:ext cx="1071819" cy="1071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5874" y="3340372"/>
            <a:ext cx="1071819" cy="10718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15"/>
          <p:cNvCxnSpPr/>
          <p:nvPr/>
        </p:nvCxnSpPr>
        <p:spPr>
          <a:xfrm>
            <a:off x="1653800" y="2217488"/>
            <a:ext cx="2572800" cy="0"/>
          </a:xfrm>
          <a:prstGeom prst="straightConnector1">
            <a:avLst/>
          </a:prstGeom>
          <a:noFill/>
          <a:ln cap="flat" cmpd="sng" w="257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5"/>
          <p:cNvCxnSpPr>
            <a:stCxn id="143" idx="2"/>
            <a:endCxn id="145" idx="0"/>
          </p:cNvCxnSpPr>
          <p:nvPr/>
        </p:nvCxnSpPr>
        <p:spPr>
          <a:xfrm>
            <a:off x="4995549" y="2753385"/>
            <a:ext cx="0" cy="587100"/>
          </a:xfrm>
          <a:prstGeom prst="straightConnector1">
            <a:avLst/>
          </a:prstGeom>
          <a:noFill/>
          <a:ln cap="flat" cmpd="sng" w="257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5"/>
          <p:cNvCxnSpPr>
            <a:stCxn id="146" idx="0"/>
          </p:cNvCxnSpPr>
          <p:nvPr/>
        </p:nvCxnSpPr>
        <p:spPr>
          <a:xfrm rot="10800000">
            <a:off x="3131783" y="3084172"/>
            <a:ext cx="0" cy="256200"/>
          </a:xfrm>
          <a:prstGeom prst="straightConnector1">
            <a:avLst/>
          </a:prstGeom>
          <a:noFill/>
          <a:ln cap="flat" cmpd="sng" w="257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5"/>
          <p:cNvCxnSpPr/>
          <p:nvPr/>
        </p:nvCxnSpPr>
        <p:spPr>
          <a:xfrm>
            <a:off x="3131546" y="3088326"/>
            <a:ext cx="3729600" cy="0"/>
          </a:xfrm>
          <a:prstGeom prst="straightConnector1">
            <a:avLst/>
          </a:prstGeom>
          <a:noFill/>
          <a:ln cap="flat" cmpd="sng" w="257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5"/>
          <p:cNvCxnSpPr>
            <a:stCxn id="144" idx="0"/>
          </p:cNvCxnSpPr>
          <p:nvPr/>
        </p:nvCxnSpPr>
        <p:spPr>
          <a:xfrm rot="10800000">
            <a:off x="6859310" y="3088663"/>
            <a:ext cx="0" cy="251700"/>
          </a:xfrm>
          <a:prstGeom prst="straightConnector1">
            <a:avLst/>
          </a:prstGeom>
          <a:noFill/>
          <a:ln cap="flat" cmpd="sng" w="257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2" name="Google Shape;15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6930" y="1575073"/>
            <a:ext cx="874897" cy="69844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/>
          <p:nvPr/>
        </p:nvSpPr>
        <p:spPr>
          <a:xfrm>
            <a:off x="2495993" y="4412192"/>
            <a:ext cx="1271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82275" lIns="82275" spcFirstLastPara="1" rIns="82275" wrap="square" tIns="82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079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10.67.22.216</a:t>
            </a:r>
            <a:endParaRPr sz="2519">
              <a:solidFill>
                <a:schemeClr val="dk1"/>
              </a:solidFill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4359749" y="4412192"/>
            <a:ext cx="1271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82275" lIns="82275" spcFirstLastPara="1" rIns="82275" wrap="square" tIns="82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079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10.67.22.116</a:t>
            </a:r>
            <a:endParaRPr sz="2519">
              <a:solidFill>
                <a:schemeClr val="dk1"/>
              </a:solidFill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6274306" y="4412192"/>
            <a:ext cx="1271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82275" lIns="82275" spcFirstLastPara="1" rIns="82275" wrap="square" tIns="82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079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10.67.22.113</a:t>
            </a:r>
            <a:endParaRPr sz="2519">
              <a:solidFill>
                <a:schemeClr val="dk1"/>
              </a:solidFill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2443764" y="4675806"/>
            <a:ext cx="13761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82275" lIns="82275" spcFirstLastPara="1" rIns="82275" wrap="square" tIns="82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-IT" sz="989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cloudveneto.large</a:t>
            </a:r>
            <a:endParaRPr sz="989">
              <a:solidFill>
                <a:srgbClr val="0D0D0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-IT" sz="989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CPU:   4 VCPUs</a:t>
            </a:r>
            <a:endParaRPr sz="989">
              <a:solidFill>
                <a:srgbClr val="0D0D0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-IT" sz="989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RAM:   8 GB RAM</a:t>
            </a:r>
            <a:endParaRPr sz="989">
              <a:solidFill>
                <a:srgbClr val="0D0D0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-IT" sz="989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Disk: 25 GB</a:t>
            </a:r>
            <a:endParaRPr sz="989">
              <a:solidFill>
                <a:srgbClr val="0D0D0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79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4307509" y="4675806"/>
            <a:ext cx="13761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82275" lIns="82275" spcFirstLastPara="1" rIns="82275" wrap="square" tIns="82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89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cloudveneto.large</a:t>
            </a:r>
            <a:endParaRPr sz="989">
              <a:solidFill>
                <a:srgbClr val="0D0D0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89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CPU:   4 VCPUs</a:t>
            </a:r>
            <a:endParaRPr sz="989">
              <a:solidFill>
                <a:srgbClr val="0D0D0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89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RAM:   8 GB RAM</a:t>
            </a:r>
            <a:endParaRPr sz="989">
              <a:solidFill>
                <a:srgbClr val="0D0D0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89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Disk: 25 GB</a:t>
            </a:r>
            <a:endParaRPr sz="989">
              <a:solidFill>
                <a:srgbClr val="0D0D0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79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6222077" y="4675806"/>
            <a:ext cx="13761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82275" lIns="82275" spcFirstLastPara="1" rIns="82275" wrap="square" tIns="82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89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cloudveneto.large</a:t>
            </a:r>
            <a:endParaRPr sz="989">
              <a:solidFill>
                <a:srgbClr val="0D0D0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89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CPU:   4 VCPUs</a:t>
            </a:r>
            <a:endParaRPr sz="989">
              <a:solidFill>
                <a:srgbClr val="0D0D0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89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RAM:   8 GB RAM</a:t>
            </a:r>
            <a:endParaRPr sz="989">
              <a:solidFill>
                <a:srgbClr val="0D0D0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89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Disk: 25 GB</a:t>
            </a:r>
            <a:endParaRPr sz="989">
              <a:solidFill>
                <a:srgbClr val="0D0D0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79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382099" y="2425695"/>
            <a:ext cx="1271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529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endParaRPr b="1" sz="2969">
              <a:solidFill>
                <a:schemeClr val="dk1"/>
              </a:solidFill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5531449" y="2198639"/>
            <a:ext cx="1271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275" lIns="82275" spcFirstLastPara="1" rIns="82275" wrap="square" tIns="82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529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Scheduler</a:t>
            </a:r>
            <a:endParaRPr b="1" sz="2969">
              <a:solidFill>
                <a:schemeClr val="dk1"/>
              </a:solidFill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5531449" y="1972217"/>
            <a:ext cx="1271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82275" lIns="82275" spcFirstLastPara="1" rIns="82275" wrap="square" tIns="82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079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10.67.22.154</a:t>
            </a:r>
            <a:endParaRPr sz="2519">
              <a:solidFill>
                <a:schemeClr val="dk1"/>
              </a:solidFill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8576525" y="1463750"/>
            <a:ext cx="29703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implement three algorithms* (from least to most accurate) for performing </a:t>
            </a:r>
            <a:r>
              <a:rPr b="1" i="1" lang="it-IT" sz="2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QR</a:t>
            </a:r>
            <a:r>
              <a:rPr b="1" lang="it-IT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decomposition in parallel on distributed systems using </a:t>
            </a:r>
            <a:r>
              <a:rPr b="1" lang="it-IT" sz="2100">
                <a:solidFill>
                  <a:srgbClr val="1F5C99"/>
                </a:solidFill>
                <a:latin typeface="Calibri"/>
                <a:ea typeface="Calibri"/>
                <a:cs typeface="Calibri"/>
                <a:sym typeface="Calibri"/>
              </a:rPr>
              <a:t>Dask</a:t>
            </a:r>
            <a:endParaRPr b="1" sz="2100">
              <a:solidFill>
                <a:srgbClr val="1F5C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194625" y="6141900"/>
            <a:ext cx="605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200" u="sng">
                <a:solidFill>
                  <a:schemeClr val="hlink"/>
                </a:solidFill>
              </a:rPr>
              <a:t>(*</a:t>
            </a:r>
            <a:r>
              <a:rPr i="1" lang="it-IT" sz="1200" u="sng">
                <a:solidFill>
                  <a:schemeClr val="hlink"/>
                </a:solidFill>
              </a:rPr>
              <a:t>) </a:t>
            </a:r>
            <a:r>
              <a:rPr i="1" lang="it-IT" sz="1200" u="sng">
                <a:solidFill>
                  <a:schemeClr val="hlink"/>
                </a:solidFill>
                <a:hlinkClick r:id="rId7"/>
              </a:rPr>
              <a:t>Direct QR factorizations for tall-and-skinny matrices in MapReduce architectures</a:t>
            </a:r>
            <a:r>
              <a:rPr i="1" lang="it-IT" sz="1200">
                <a:solidFill>
                  <a:schemeClr val="dk1"/>
                </a:solidFill>
              </a:rPr>
              <a:t> (</a:t>
            </a:r>
            <a:r>
              <a:rPr lang="it-IT" sz="1100" u="sng">
                <a:solidFill>
                  <a:schemeClr val="hlink"/>
                </a:solidFill>
                <a:hlinkClick r:id="rId8"/>
              </a:rPr>
              <a:t>Austin R. Benson</a:t>
            </a:r>
            <a:r>
              <a:rPr lang="it-IT" sz="1100">
                <a:solidFill>
                  <a:schemeClr val="dk1"/>
                </a:solidFill>
              </a:rPr>
              <a:t>,</a:t>
            </a:r>
            <a:r>
              <a:rPr lang="it-IT" sz="1100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it-IT" sz="1100" u="sng">
                <a:solidFill>
                  <a:schemeClr val="hlink"/>
                </a:solidFill>
                <a:hlinkClick r:id="rId10"/>
              </a:rPr>
              <a:t>David F. Gleich</a:t>
            </a:r>
            <a:r>
              <a:rPr lang="it-IT" sz="1100">
                <a:solidFill>
                  <a:schemeClr val="dk1"/>
                </a:solidFill>
              </a:rPr>
              <a:t>,</a:t>
            </a:r>
            <a:r>
              <a:rPr lang="it-IT" sz="1100">
                <a:solidFill>
                  <a:schemeClr val="dk1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it-IT" sz="1100" u="sng">
                <a:solidFill>
                  <a:schemeClr val="hlink"/>
                </a:solidFill>
                <a:hlinkClick r:id="rId12"/>
              </a:rPr>
              <a:t>James Demmel</a:t>
            </a:r>
            <a:r>
              <a:rPr i="1" lang="it-IT" sz="1200">
                <a:solidFill>
                  <a:schemeClr val="dk1"/>
                </a:solidFill>
              </a:rPr>
              <a:t>)</a:t>
            </a:r>
            <a:endParaRPr i="1" sz="1200">
              <a:solidFill>
                <a:schemeClr val="dk1"/>
              </a:solidFill>
            </a:endParaRPr>
          </a:p>
        </p:txBody>
      </p:sp>
      <p:pic>
        <p:nvPicPr>
          <p:cNvPr id="164" name="Google Shape;164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658189" y="4026875"/>
            <a:ext cx="2547387" cy="10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42"/>
          <p:cNvSpPr/>
          <p:nvPr/>
        </p:nvSpPr>
        <p:spPr>
          <a:xfrm>
            <a:off x="0" y="0"/>
            <a:ext cx="12192000" cy="609599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42"/>
          <p:cNvSpPr/>
          <p:nvPr/>
        </p:nvSpPr>
        <p:spPr>
          <a:xfrm>
            <a:off x="0" y="6737764"/>
            <a:ext cx="12192000" cy="120236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1293" name="Google Shape;1293;p42"/>
          <p:cNvPicPr preferRelativeResize="0"/>
          <p:nvPr/>
        </p:nvPicPr>
        <p:blipFill rotWithShape="1">
          <a:blip r:embed="rId3">
            <a:alphaModFix amt="19000"/>
          </a:blip>
          <a:srcRect b="59318" l="0" r="66834" t="37214"/>
          <a:stretch/>
        </p:blipFill>
        <p:spPr>
          <a:xfrm>
            <a:off x="1132918" y="0"/>
            <a:ext cx="11059082" cy="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4" name="Google Shape;1294;p42"/>
          <p:cNvSpPr txBox="1"/>
          <p:nvPr/>
        </p:nvSpPr>
        <p:spPr>
          <a:xfrm>
            <a:off x="194616" y="73965"/>
            <a:ext cx="53009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Direct TSQR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p42"/>
          <p:cNvSpPr txBox="1"/>
          <p:nvPr/>
        </p:nvSpPr>
        <p:spPr>
          <a:xfrm>
            <a:off x="7185973" y="1088350"/>
            <a:ext cx="319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 </a:t>
            </a:r>
            <a:r>
              <a:rPr b="1" lang="it-IT" sz="2400">
                <a:solidFill>
                  <a:srgbClr val="1F5C99"/>
                </a:solidFill>
                <a:latin typeface="Arial"/>
                <a:ea typeface="Arial"/>
                <a:cs typeface="Arial"/>
                <a:sym typeface="Arial"/>
              </a:rPr>
              <a:t>Global QR</a:t>
            </a:r>
            <a:endParaRPr/>
          </a:p>
        </p:txBody>
      </p:sp>
      <p:sp>
        <p:nvSpPr>
          <p:cNvPr id="1296" name="Google Shape;1296;p42"/>
          <p:cNvSpPr/>
          <p:nvPr/>
        </p:nvSpPr>
        <p:spPr>
          <a:xfrm>
            <a:off x="6508771" y="3106321"/>
            <a:ext cx="1346122" cy="103238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p42"/>
          <p:cNvSpPr txBox="1"/>
          <p:nvPr/>
        </p:nvSpPr>
        <p:spPr>
          <a:xfrm>
            <a:off x="6508770" y="3106321"/>
            <a:ext cx="1333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2</a:t>
            </a:r>
            <a:endParaRPr/>
          </a:p>
        </p:txBody>
      </p:sp>
      <p:sp>
        <p:nvSpPr>
          <p:cNvPr id="1298" name="Google Shape;1298;p42"/>
          <p:cNvSpPr/>
          <p:nvPr/>
        </p:nvSpPr>
        <p:spPr>
          <a:xfrm>
            <a:off x="6519233" y="1781812"/>
            <a:ext cx="1333497" cy="103238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42"/>
          <p:cNvSpPr txBox="1"/>
          <p:nvPr/>
        </p:nvSpPr>
        <p:spPr>
          <a:xfrm>
            <a:off x="6519231" y="1781812"/>
            <a:ext cx="1333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1</a:t>
            </a:r>
            <a:endParaRPr/>
          </a:p>
        </p:txBody>
      </p:sp>
      <p:sp>
        <p:nvSpPr>
          <p:cNvPr id="1300" name="Google Shape;1300;p42"/>
          <p:cNvSpPr/>
          <p:nvPr/>
        </p:nvSpPr>
        <p:spPr>
          <a:xfrm>
            <a:off x="6508773" y="4422416"/>
            <a:ext cx="1333497" cy="103238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42"/>
          <p:cNvSpPr txBox="1"/>
          <p:nvPr/>
        </p:nvSpPr>
        <p:spPr>
          <a:xfrm>
            <a:off x="6508771" y="4422416"/>
            <a:ext cx="1333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3</a:t>
            </a:r>
            <a:endParaRPr/>
          </a:p>
        </p:txBody>
      </p:sp>
      <p:sp>
        <p:nvSpPr>
          <p:cNvPr id="1302" name="Google Shape;1302;p42"/>
          <p:cNvSpPr/>
          <p:nvPr/>
        </p:nvSpPr>
        <p:spPr>
          <a:xfrm>
            <a:off x="6621246" y="4770928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42"/>
          <p:cNvSpPr txBox="1"/>
          <p:nvPr/>
        </p:nvSpPr>
        <p:spPr>
          <a:xfrm>
            <a:off x="6612848" y="5216434"/>
            <a:ext cx="458908" cy="1692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8518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04" name="Google Shape;1304;p42"/>
          <p:cNvSpPr txBox="1"/>
          <p:nvPr/>
        </p:nvSpPr>
        <p:spPr>
          <a:xfrm>
            <a:off x="6639738" y="4832398"/>
            <a:ext cx="407291" cy="30905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9999" l="-14923" r="-895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05" name="Google Shape;1305;p42"/>
          <p:cNvSpPr/>
          <p:nvPr/>
        </p:nvSpPr>
        <p:spPr>
          <a:xfrm>
            <a:off x="6664898" y="2123655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42"/>
          <p:cNvSpPr txBox="1"/>
          <p:nvPr/>
        </p:nvSpPr>
        <p:spPr>
          <a:xfrm>
            <a:off x="6656500" y="2569161"/>
            <a:ext cx="455638" cy="16927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285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07" name="Google Shape;1307;p42"/>
          <p:cNvSpPr txBox="1"/>
          <p:nvPr/>
        </p:nvSpPr>
        <p:spPr>
          <a:xfrm>
            <a:off x="6683390" y="2185125"/>
            <a:ext cx="407291" cy="31867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5092" l="-14923" r="-895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08" name="Google Shape;1308;p42"/>
          <p:cNvSpPr/>
          <p:nvPr/>
        </p:nvSpPr>
        <p:spPr>
          <a:xfrm>
            <a:off x="6651605" y="3448164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42"/>
          <p:cNvSpPr txBox="1"/>
          <p:nvPr/>
        </p:nvSpPr>
        <p:spPr>
          <a:xfrm>
            <a:off x="6643207" y="3893670"/>
            <a:ext cx="458908" cy="16927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8518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10" name="Google Shape;1310;p42"/>
          <p:cNvSpPr txBox="1"/>
          <p:nvPr/>
        </p:nvSpPr>
        <p:spPr>
          <a:xfrm>
            <a:off x="6670097" y="3509634"/>
            <a:ext cx="407291" cy="31867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5384" l="-14923" r="-895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11" name="Google Shape;1311;p42"/>
          <p:cNvSpPr/>
          <p:nvPr/>
        </p:nvSpPr>
        <p:spPr>
          <a:xfrm>
            <a:off x="7220599" y="3448164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p42"/>
          <p:cNvSpPr txBox="1"/>
          <p:nvPr/>
        </p:nvSpPr>
        <p:spPr>
          <a:xfrm>
            <a:off x="7220599" y="3893669"/>
            <a:ext cx="436273" cy="16927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25925" l="-6943" r="-277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13" name="Google Shape;1313;p42"/>
          <p:cNvSpPr txBox="1"/>
          <p:nvPr/>
        </p:nvSpPr>
        <p:spPr>
          <a:xfrm>
            <a:off x="7261975" y="3537517"/>
            <a:ext cx="399275" cy="25648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7142" l="-10605" r="-9090" t="-476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14" name="Google Shape;1314;p42"/>
          <p:cNvSpPr/>
          <p:nvPr/>
        </p:nvSpPr>
        <p:spPr>
          <a:xfrm>
            <a:off x="9161170" y="3102665"/>
            <a:ext cx="2058310" cy="103238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42"/>
          <p:cNvSpPr txBox="1"/>
          <p:nvPr/>
        </p:nvSpPr>
        <p:spPr>
          <a:xfrm>
            <a:off x="9161169" y="3102665"/>
            <a:ext cx="1333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2</a:t>
            </a:r>
            <a:endParaRPr/>
          </a:p>
        </p:txBody>
      </p:sp>
      <p:sp>
        <p:nvSpPr>
          <p:cNvPr id="1316" name="Google Shape;1316;p42"/>
          <p:cNvSpPr/>
          <p:nvPr/>
        </p:nvSpPr>
        <p:spPr>
          <a:xfrm>
            <a:off x="9161154" y="1774960"/>
            <a:ext cx="1333497" cy="103238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42"/>
          <p:cNvSpPr txBox="1"/>
          <p:nvPr/>
        </p:nvSpPr>
        <p:spPr>
          <a:xfrm>
            <a:off x="9161152" y="1774960"/>
            <a:ext cx="1333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1</a:t>
            </a:r>
            <a:endParaRPr/>
          </a:p>
        </p:txBody>
      </p:sp>
      <p:sp>
        <p:nvSpPr>
          <p:cNvPr id="1318" name="Google Shape;1318;p42"/>
          <p:cNvSpPr/>
          <p:nvPr/>
        </p:nvSpPr>
        <p:spPr>
          <a:xfrm>
            <a:off x="9161171" y="4412796"/>
            <a:ext cx="1333497" cy="103238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42"/>
          <p:cNvSpPr txBox="1"/>
          <p:nvPr/>
        </p:nvSpPr>
        <p:spPr>
          <a:xfrm>
            <a:off x="9161169" y="4412796"/>
            <a:ext cx="1333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3</a:t>
            </a:r>
            <a:endParaRPr/>
          </a:p>
        </p:txBody>
      </p:sp>
      <p:sp>
        <p:nvSpPr>
          <p:cNvPr id="1320" name="Google Shape;1320;p42"/>
          <p:cNvSpPr/>
          <p:nvPr/>
        </p:nvSpPr>
        <p:spPr>
          <a:xfrm>
            <a:off x="9273644" y="4761308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42"/>
          <p:cNvSpPr txBox="1"/>
          <p:nvPr/>
        </p:nvSpPr>
        <p:spPr>
          <a:xfrm>
            <a:off x="9265246" y="5206814"/>
            <a:ext cx="458908" cy="1692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285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22" name="Google Shape;1322;p42"/>
          <p:cNvSpPr txBox="1"/>
          <p:nvPr/>
        </p:nvSpPr>
        <p:spPr>
          <a:xfrm>
            <a:off x="9292136" y="4822778"/>
            <a:ext cx="407291" cy="30905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9607" l="-14923" r="-895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23" name="Google Shape;1323;p42"/>
          <p:cNvSpPr/>
          <p:nvPr/>
        </p:nvSpPr>
        <p:spPr>
          <a:xfrm>
            <a:off x="9306819" y="2116803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42"/>
          <p:cNvSpPr txBox="1"/>
          <p:nvPr/>
        </p:nvSpPr>
        <p:spPr>
          <a:xfrm>
            <a:off x="9298421" y="2562309"/>
            <a:ext cx="455638" cy="16927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285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25" name="Google Shape;1325;p42"/>
          <p:cNvSpPr txBox="1"/>
          <p:nvPr/>
        </p:nvSpPr>
        <p:spPr>
          <a:xfrm>
            <a:off x="9325311" y="2178273"/>
            <a:ext cx="407291" cy="31867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5092" l="-16417" r="-746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26" name="Google Shape;1326;p42"/>
          <p:cNvSpPr/>
          <p:nvPr/>
        </p:nvSpPr>
        <p:spPr>
          <a:xfrm>
            <a:off x="9304004" y="3444508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42"/>
          <p:cNvSpPr txBox="1"/>
          <p:nvPr/>
        </p:nvSpPr>
        <p:spPr>
          <a:xfrm>
            <a:off x="9295606" y="3890014"/>
            <a:ext cx="458908" cy="16927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4285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28" name="Google Shape;1328;p42"/>
          <p:cNvSpPr txBox="1"/>
          <p:nvPr/>
        </p:nvSpPr>
        <p:spPr>
          <a:xfrm>
            <a:off x="9322496" y="3505978"/>
            <a:ext cx="407291" cy="318677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7306" l="-14923" r="-895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29" name="Google Shape;1329;p42"/>
          <p:cNvSpPr/>
          <p:nvPr/>
        </p:nvSpPr>
        <p:spPr>
          <a:xfrm>
            <a:off x="9872998" y="3444508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42"/>
          <p:cNvSpPr txBox="1"/>
          <p:nvPr/>
        </p:nvSpPr>
        <p:spPr>
          <a:xfrm>
            <a:off x="9888950" y="3890013"/>
            <a:ext cx="436273" cy="169277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25000" l="-6943" r="-277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31" name="Google Shape;1331;p42"/>
          <p:cNvSpPr txBox="1"/>
          <p:nvPr/>
        </p:nvSpPr>
        <p:spPr>
          <a:xfrm>
            <a:off x="9905723" y="3542891"/>
            <a:ext cx="407291" cy="25648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28568" l="-16417" r="-7462" t="-47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32" name="Google Shape;1332;p42"/>
          <p:cNvSpPr/>
          <p:nvPr/>
        </p:nvSpPr>
        <p:spPr>
          <a:xfrm>
            <a:off x="10441615" y="3439369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C64B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42"/>
          <p:cNvSpPr txBox="1"/>
          <p:nvPr/>
        </p:nvSpPr>
        <p:spPr>
          <a:xfrm>
            <a:off x="10478751" y="3894068"/>
            <a:ext cx="357727" cy="169277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-5084" r="-508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34" name="Google Shape;1334;p42"/>
          <p:cNvSpPr txBox="1"/>
          <p:nvPr/>
        </p:nvSpPr>
        <p:spPr>
          <a:xfrm>
            <a:off x="10465939" y="3544164"/>
            <a:ext cx="407676" cy="25648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-7142" l="-11939" r="-8954" t="-476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335" name="Google Shape;1335;p42"/>
          <p:cNvCxnSpPr/>
          <p:nvPr/>
        </p:nvCxnSpPr>
        <p:spPr>
          <a:xfrm>
            <a:off x="8013061" y="3654526"/>
            <a:ext cx="887099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36" name="Google Shape;1336;p42"/>
          <p:cNvSpPr/>
          <p:nvPr/>
        </p:nvSpPr>
        <p:spPr>
          <a:xfrm>
            <a:off x="639600" y="1053175"/>
            <a:ext cx="4960800" cy="5241000"/>
          </a:xfrm>
          <a:prstGeom prst="roundRect">
            <a:avLst>
              <a:gd fmla="val 1916" name="adj"/>
            </a:avLst>
          </a:prstGeom>
          <a:solidFill>
            <a:srgbClr val="0F2440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42"/>
          <p:cNvSpPr/>
          <p:nvPr/>
        </p:nvSpPr>
        <p:spPr>
          <a:xfrm>
            <a:off x="708698" y="1124510"/>
            <a:ext cx="4838100" cy="260700"/>
          </a:xfrm>
          <a:prstGeom prst="roundRect">
            <a:avLst>
              <a:gd fmla="val 32069" name="adj"/>
            </a:avLst>
          </a:prstGeom>
          <a:solidFill>
            <a:srgbClr val="132C4F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./functions.py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42"/>
          <p:cNvSpPr/>
          <p:nvPr/>
        </p:nvSpPr>
        <p:spPr>
          <a:xfrm>
            <a:off x="753300" y="3908475"/>
            <a:ext cx="4733400" cy="432000"/>
          </a:xfrm>
          <a:prstGeom prst="roundRect">
            <a:avLst>
              <a:gd fmla="val 14612" name="adj"/>
            </a:avLst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42"/>
          <p:cNvSpPr txBox="1"/>
          <p:nvPr/>
        </p:nvSpPr>
        <p:spPr>
          <a:xfrm>
            <a:off x="745209" y="1491036"/>
            <a:ext cx="48381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569CD6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direct_tsqr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.Array):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row_chunks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.shape[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.chunks[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row_chunks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A_blocks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.to_delayed().ravel().tolist()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[delayed(</a:t>
            </a:r>
            <a:r>
              <a:rPr b="0"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A_blocks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Q1s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R1s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delayed(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vstack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R1s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delayed(</a:t>
            </a:r>
            <a:r>
              <a:rPr b="0"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Q2s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:]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b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Q_blocks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.from_delayed(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delayed(</a:t>
            </a:r>
            <a:r>
              <a:rPr b="0"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row_chunks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.dtype)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Q1s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Q2s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.concatenate(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Q_blocks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.from_delayed(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.dtype)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43"/>
          <p:cNvSpPr/>
          <p:nvPr/>
        </p:nvSpPr>
        <p:spPr>
          <a:xfrm>
            <a:off x="0" y="0"/>
            <a:ext cx="12192000" cy="609599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Google Shape;1345;p43"/>
          <p:cNvSpPr/>
          <p:nvPr/>
        </p:nvSpPr>
        <p:spPr>
          <a:xfrm>
            <a:off x="0" y="6737764"/>
            <a:ext cx="12192000" cy="120236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1346" name="Google Shape;1346;p43"/>
          <p:cNvPicPr preferRelativeResize="0"/>
          <p:nvPr/>
        </p:nvPicPr>
        <p:blipFill rotWithShape="1">
          <a:blip r:embed="rId3">
            <a:alphaModFix amt="19000"/>
          </a:blip>
          <a:srcRect b="59318" l="0" r="66834" t="37214"/>
          <a:stretch/>
        </p:blipFill>
        <p:spPr>
          <a:xfrm>
            <a:off x="1132918" y="0"/>
            <a:ext cx="11059082" cy="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7" name="Google Shape;1347;p43"/>
          <p:cNvSpPr txBox="1"/>
          <p:nvPr/>
        </p:nvSpPr>
        <p:spPr>
          <a:xfrm>
            <a:off x="194616" y="73965"/>
            <a:ext cx="53009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Direct TSQR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Google Shape;1348;p43"/>
          <p:cNvSpPr txBox="1"/>
          <p:nvPr/>
        </p:nvSpPr>
        <p:spPr>
          <a:xfrm>
            <a:off x="6807850" y="1082225"/>
            <a:ext cx="344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</a:t>
            </a:r>
            <a:r>
              <a:rPr b="1" lang="it-IT" sz="2400">
                <a:solidFill>
                  <a:srgbClr val="1F5C99"/>
                </a:solidFill>
                <a:latin typeface="Arial"/>
                <a:ea typeface="Arial"/>
                <a:cs typeface="Arial"/>
                <a:sym typeface="Arial"/>
              </a:rPr>
              <a:t>Assembling Q</a:t>
            </a:r>
            <a:endParaRPr/>
          </a:p>
        </p:txBody>
      </p:sp>
      <p:sp>
        <p:nvSpPr>
          <p:cNvPr id="1349" name="Google Shape;1349;p43"/>
          <p:cNvSpPr/>
          <p:nvPr/>
        </p:nvSpPr>
        <p:spPr>
          <a:xfrm>
            <a:off x="6096018" y="3166277"/>
            <a:ext cx="2058310" cy="103238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p43"/>
          <p:cNvSpPr txBox="1"/>
          <p:nvPr/>
        </p:nvSpPr>
        <p:spPr>
          <a:xfrm>
            <a:off x="6096017" y="3166277"/>
            <a:ext cx="1333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2</a:t>
            </a:r>
            <a:endParaRPr/>
          </a:p>
        </p:txBody>
      </p:sp>
      <p:sp>
        <p:nvSpPr>
          <p:cNvPr id="1351" name="Google Shape;1351;p43"/>
          <p:cNvSpPr/>
          <p:nvPr/>
        </p:nvSpPr>
        <p:spPr>
          <a:xfrm>
            <a:off x="6096002" y="1838572"/>
            <a:ext cx="1333497" cy="103238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43"/>
          <p:cNvSpPr txBox="1"/>
          <p:nvPr/>
        </p:nvSpPr>
        <p:spPr>
          <a:xfrm>
            <a:off x="6096000" y="1838572"/>
            <a:ext cx="1333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1</a:t>
            </a:r>
            <a:endParaRPr/>
          </a:p>
        </p:txBody>
      </p:sp>
      <p:sp>
        <p:nvSpPr>
          <p:cNvPr id="1353" name="Google Shape;1353;p43"/>
          <p:cNvSpPr/>
          <p:nvPr/>
        </p:nvSpPr>
        <p:spPr>
          <a:xfrm>
            <a:off x="6096019" y="4476408"/>
            <a:ext cx="1333497" cy="103238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p43"/>
          <p:cNvSpPr txBox="1"/>
          <p:nvPr/>
        </p:nvSpPr>
        <p:spPr>
          <a:xfrm>
            <a:off x="6096017" y="4476408"/>
            <a:ext cx="1333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3</a:t>
            </a:r>
            <a:endParaRPr/>
          </a:p>
        </p:txBody>
      </p:sp>
      <p:sp>
        <p:nvSpPr>
          <p:cNvPr id="1355" name="Google Shape;1355;p43"/>
          <p:cNvSpPr/>
          <p:nvPr/>
        </p:nvSpPr>
        <p:spPr>
          <a:xfrm>
            <a:off x="6208492" y="4824920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p43"/>
          <p:cNvSpPr txBox="1"/>
          <p:nvPr/>
        </p:nvSpPr>
        <p:spPr>
          <a:xfrm>
            <a:off x="6200094" y="5270426"/>
            <a:ext cx="458908" cy="1692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8518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57" name="Google Shape;1357;p43"/>
          <p:cNvSpPr txBox="1"/>
          <p:nvPr/>
        </p:nvSpPr>
        <p:spPr>
          <a:xfrm>
            <a:off x="6226984" y="4886390"/>
            <a:ext cx="407291" cy="30905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9999" l="-14923" r="-895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58" name="Google Shape;1358;p43"/>
          <p:cNvSpPr/>
          <p:nvPr/>
        </p:nvSpPr>
        <p:spPr>
          <a:xfrm>
            <a:off x="6241667" y="2180415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Google Shape;1359;p43"/>
          <p:cNvSpPr txBox="1"/>
          <p:nvPr/>
        </p:nvSpPr>
        <p:spPr>
          <a:xfrm>
            <a:off x="6233269" y="2625921"/>
            <a:ext cx="455638" cy="16927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285" l="-4053" r="-540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60" name="Google Shape;1360;p43"/>
          <p:cNvSpPr txBox="1"/>
          <p:nvPr/>
        </p:nvSpPr>
        <p:spPr>
          <a:xfrm>
            <a:off x="6260159" y="2241885"/>
            <a:ext cx="407291" cy="31867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5384" l="-16417" r="-746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61" name="Google Shape;1361;p43"/>
          <p:cNvSpPr/>
          <p:nvPr/>
        </p:nvSpPr>
        <p:spPr>
          <a:xfrm>
            <a:off x="6238852" y="3508120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p43"/>
          <p:cNvSpPr txBox="1"/>
          <p:nvPr/>
        </p:nvSpPr>
        <p:spPr>
          <a:xfrm>
            <a:off x="6230454" y="3953626"/>
            <a:ext cx="458908" cy="16927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8518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63" name="Google Shape;1363;p43"/>
          <p:cNvSpPr txBox="1"/>
          <p:nvPr/>
        </p:nvSpPr>
        <p:spPr>
          <a:xfrm>
            <a:off x="6257344" y="3569590"/>
            <a:ext cx="407291" cy="31867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5384" l="-14923" r="-895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64" name="Google Shape;1364;p43"/>
          <p:cNvSpPr/>
          <p:nvPr/>
        </p:nvSpPr>
        <p:spPr>
          <a:xfrm>
            <a:off x="6807846" y="3508120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p43"/>
          <p:cNvSpPr txBox="1"/>
          <p:nvPr/>
        </p:nvSpPr>
        <p:spPr>
          <a:xfrm>
            <a:off x="6823798" y="3953625"/>
            <a:ext cx="436273" cy="16927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25925" l="-6943" r="-277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66" name="Google Shape;1366;p43"/>
          <p:cNvSpPr txBox="1"/>
          <p:nvPr/>
        </p:nvSpPr>
        <p:spPr>
          <a:xfrm>
            <a:off x="6840571" y="3606503"/>
            <a:ext cx="407291" cy="25648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26188" l="-14923" r="-8953" t="-476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67" name="Google Shape;1367;p43"/>
          <p:cNvSpPr/>
          <p:nvPr/>
        </p:nvSpPr>
        <p:spPr>
          <a:xfrm>
            <a:off x="7376463" y="3502981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C64B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43"/>
          <p:cNvSpPr txBox="1"/>
          <p:nvPr/>
        </p:nvSpPr>
        <p:spPr>
          <a:xfrm>
            <a:off x="7413599" y="3957680"/>
            <a:ext cx="357727" cy="16927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-5084" r="-508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69" name="Google Shape;1369;p43"/>
          <p:cNvSpPr txBox="1"/>
          <p:nvPr/>
        </p:nvSpPr>
        <p:spPr>
          <a:xfrm>
            <a:off x="7400787" y="3607776"/>
            <a:ext cx="407676" cy="25648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4760" l="-10446" r="-10447" t="-47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70" name="Google Shape;1370;p43"/>
          <p:cNvSpPr/>
          <p:nvPr/>
        </p:nvSpPr>
        <p:spPr>
          <a:xfrm>
            <a:off x="9230818" y="3160560"/>
            <a:ext cx="1903908" cy="103238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p43"/>
          <p:cNvSpPr txBox="1"/>
          <p:nvPr/>
        </p:nvSpPr>
        <p:spPr>
          <a:xfrm>
            <a:off x="9230817" y="3160560"/>
            <a:ext cx="1333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2</a:t>
            </a:r>
            <a:endParaRPr/>
          </a:p>
        </p:txBody>
      </p:sp>
      <p:sp>
        <p:nvSpPr>
          <p:cNvPr id="1372" name="Google Shape;1372;p43"/>
          <p:cNvSpPr/>
          <p:nvPr/>
        </p:nvSpPr>
        <p:spPr>
          <a:xfrm>
            <a:off x="9241281" y="1836051"/>
            <a:ext cx="1333497" cy="103238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p43"/>
          <p:cNvSpPr txBox="1"/>
          <p:nvPr/>
        </p:nvSpPr>
        <p:spPr>
          <a:xfrm>
            <a:off x="9241278" y="1836051"/>
            <a:ext cx="1333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1</a:t>
            </a:r>
            <a:endParaRPr/>
          </a:p>
        </p:txBody>
      </p:sp>
      <p:sp>
        <p:nvSpPr>
          <p:cNvPr id="1374" name="Google Shape;1374;p43"/>
          <p:cNvSpPr/>
          <p:nvPr/>
        </p:nvSpPr>
        <p:spPr>
          <a:xfrm>
            <a:off x="9230821" y="4476655"/>
            <a:ext cx="1340864" cy="103238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p43"/>
          <p:cNvSpPr txBox="1"/>
          <p:nvPr/>
        </p:nvSpPr>
        <p:spPr>
          <a:xfrm>
            <a:off x="9230818" y="4476655"/>
            <a:ext cx="1333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3</a:t>
            </a:r>
            <a:endParaRPr/>
          </a:p>
        </p:txBody>
      </p:sp>
      <p:sp>
        <p:nvSpPr>
          <p:cNvPr id="1376" name="Google Shape;1376;p43"/>
          <p:cNvSpPr/>
          <p:nvPr/>
        </p:nvSpPr>
        <p:spPr>
          <a:xfrm>
            <a:off x="9343293" y="4825167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43"/>
          <p:cNvSpPr txBox="1"/>
          <p:nvPr/>
        </p:nvSpPr>
        <p:spPr>
          <a:xfrm>
            <a:off x="9334895" y="5270673"/>
            <a:ext cx="458908" cy="1692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8518" l="-3946" r="-263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78" name="Google Shape;1378;p43"/>
          <p:cNvSpPr txBox="1"/>
          <p:nvPr/>
        </p:nvSpPr>
        <p:spPr>
          <a:xfrm>
            <a:off x="9361785" y="4886637"/>
            <a:ext cx="407291" cy="309059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9999" l="-16417" r="-746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79" name="Google Shape;1379;p43"/>
          <p:cNvSpPr/>
          <p:nvPr/>
        </p:nvSpPr>
        <p:spPr>
          <a:xfrm>
            <a:off x="9386945" y="2177894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p43"/>
          <p:cNvSpPr txBox="1"/>
          <p:nvPr/>
        </p:nvSpPr>
        <p:spPr>
          <a:xfrm>
            <a:off x="9378547" y="2623400"/>
            <a:ext cx="455638" cy="169277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285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81" name="Google Shape;1381;p43"/>
          <p:cNvSpPr txBox="1"/>
          <p:nvPr/>
        </p:nvSpPr>
        <p:spPr>
          <a:xfrm>
            <a:off x="9405437" y="2239364"/>
            <a:ext cx="407291" cy="318677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15092" l="-16417" r="-746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82" name="Google Shape;1382;p43"/>
          <p:cNvSpPr/>
          <p:nvPr/>
        </p:nvSpPr>
        <p:spPr>
          <a:xfrm>
            <a:off x="9373652" y="3502403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43"/>
          <p:cNvSpPr txBox="1"/>
          <p:nvPr/>
        </p:nvSpPr>
        <p:spPr>
          <a:xfrm>
            <a:off x="9365254" y="3947909"/>
            <a:ext cx="458908" cy="16927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8518" l="-3946" r="-263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84" name="Google Shape;1384;p43"/>
          <p:cNvSpPr txBox="1"/>
          <p:nvPr/>
        </p:nvSpPr>
        <p:spPr>
          <a:xfrm>
            <a:off x="9392144" y="3563873"/>
            <a:ext cx="407291" cy="318677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15384" l="-16417" r="-746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85" name="Google Shape;1385;p43"/>
          <p:cNvSpPr/>
          <p:nvPr/>
        </p:nvSpPr>
        <p:spPr>
          <a:xfrm>
            <a:off x="10514108" y="3505909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C64B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p43"/>
          <p:cNvSpPr txBox="1"/>
          <p:nvPr/>
        </p:nvSpPr>
        <p:spPr>
          <a:xfrm>
            <a:off x="10551244" y="3960608"/>
            <a:ext cx="357727" cy="16927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3702" l="-5084" r="-508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87" name="Google Shape;1387;p43"/>
          <p:cNvSpPr txBox="1"/>
          <p:nvPr/>
        </p:nvSpPr>
        <p:spPr>
          <a:xfrm>
            <a:off x="10538432" y="3610704"/>
            <a:ext cx="407676" cy="25648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-7142" l="-11939" r="-8954" t="-476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88" name="Google Shape;1388;p43"/>
          <p:cNvSpPr/>
          <p:nvPr/>
        </p:nvSpPr>
        <p:spPr>
          <a:xfrm>
            <a:off x="9939130" y="3502403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p43"/>
          <p:cNvSpPr txBox="1"/>
          <p:nvPr/>
        </p:nvSpPr>
        <p:spPr>
          <a:xfrm>
            <a:off x="9967762" y="3947909"/>
            <a:ext cx="357727" cy="169277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-3702" l="-5084" r="-508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90" name="Google Shape;1390;p43"/>
          <p:cNvSpPr txBox="1"/>
          <p:nvPr/>
        </p:nvSpPr>
        <p:spPr>
          <a:xfrm>
            <a:off x="9957622" y="3563873"/>
            <a:ext cx="407291" cy="318677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-15384" l="-14923" r="-895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91" name="Google Shape;1391;p43"/>
          <p:cNvSpPr/>
          <p:nvPr/>
        </p:nvSpPr>
        <p:spPr>
          <a:xfrm>
            <a:off x="9939130" y="4825167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p43"/>
          <p:cNvSpPr txBox="1"/>
          <p:nvPr/>
        </p:nvSpPr>
        <p:spPr>
          <a:xfrm>
            <a:off x="9967762" y="5270673"/>
            <a:ext cx="357727" cy="169277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-3702" l="-5084" r="-508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93" name="Google Shape;1393;p43"/>
          <p:cNvSpPr txBox="1"/>
          <p:nvPr/>
        </p:nvSpPr>
        <p:spPr>
          <a:xfrm>
            <a:off x="9957622" y="4886637"/>
            <a:ext cx="407291" cy="318677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-15384" l="-14923" r="-895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94" name="Google Shape;1394;p43"/>
          <p:cNvSpPr/>
          <p:nvPr/>
        </p:nvSpPr>
        <p:spPr>
          <a:xfrm>
            <a:off x="9942820" y="2172754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43"/>
          <p:cNvSpPr txBox="1"/>
          <p:nvPr/>
        </p:nvSpPr>
        <p:spPr>
          <a:xfrm>
            <a:off x="9971452" y="2618260"/>
            <a:ext cx="357727" cy="169277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-3702" l="-5171" r="-689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96" name="Google Shape;1396;p43"/>
          <p:cNvSpPr txBox="1"/>
          <p:nvPr/>
        </p:nvSpPr>
        <p:spPr>
          <a:xfrm>
            <a:off x="9961312" y="2234224"/>
            <a:ext cx="407291" cy="318677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-15384" l="-14923" r="-895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397" name="Google Shape;1397;p43"/>
          <p:cNvCxnSpPr/>
          <p:nvPr/>
        </p:nvCxnSpPr>
        <p:spPr>
          <a:xfrm flipH="1" rot="10800000">
            <a:off x="8334375" y="2400300"/>
            <a:ext cx="762000" cy="110210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98" name="Google Shape;1398;p43"/>
          <p:cNvCxnSpPr/>
          <p:nvPr/>
        </p:nvCxnSpPr>
        <p:spPr>
          <a:xfrm>
            <a:off x="8347889" y="3773034"/>
            <a:ext cx="73497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99" name="Google Shape;1399;p43"/>
          <p:cNvCxnSpPr/>
          <p:nvPr/>
        </p:nvCxnSpPr>
        <p:spPr>
          <a:xfrm>
            <a:off x="8352867" y="4032547"/>
            <a:ext cx="734972" cy="100837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00" name="Google Shape;1400;p43"/>
          <p:cNvSpPr/>
          <p:nvPr/>
        </p:nvSpPr>
        <p:spPr>
          <a:xfrm>
            <a:off x="639600" y="1053175"/>
            <a:ext cx="4960800" cy="5241000"/>
          </a:xfrm>
          <a:prstGeom prst="roundRect">
            <a:avLst>
              <a:gd fmla="val 1916" name="adj"/>
            </a:avLst>
          </a:prstGeom>
          <a:solidFill>
            <a:srgbClr val="0F2440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1" name="Google Shape;1401;p43"/>
          <p:cNvSpPr/>
          <p:nvPr/>
        </p:nvSpPr>
        <p:spPr>
          <a:xfrm>
            <a:off x="708698" y="1124510"/>
            <a:ext cx="4838100" cy="260700"/>
          </a:xfrm>
          <a:prstGeom prst="roundRect">
            <a:avLst>
              <a:gd fmla="val 32069" name="adj"/>
            </a:avLst>
          </a:prstGeom>
          <a:solidFill>
            <a:srgbClr val="132C4F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./functions.py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Google Shape;1402;p43"/>
          <p:cNvSpPr/>
          <p:nvPr/>
        </p:nvSpPr>
        <p:spPr>
          <a:xfrm>
            <a:off x="753300" y="4349389"/>
            <a:ext cx="4733400" cy="215400"/>
          </a:xfrm>
          <a:prstGeom prst="roundRect">
            <a:avLst>
              <a:gd fmla="val 32069" name="adj"/>
            </a:avLst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3" name="Google Shape;1403;p43"/>
          <p:cNvSpPr txBox="1"/>
          <p:nvPr/>
        </p:nvSpPr>
        <p:spPr>
          <a:xfrm>
            <a:off x="745209" y="1491036"/>
            <a:ext cx="48381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569CD6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direct_tsqr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.Array):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row_chunks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.shape[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.chunks[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row_chunks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A_blocks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.to_delayed().ravel().tolist()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[delayed(</a:t>
            </a:r>
            <a:r>
              <a:rPr b="0"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A_blocks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Q1s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R1s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delayed(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vstack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R1s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delayed(</a:t>
            </a:r>
            <a:r>
              <a:rPr b="0"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Q2s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:]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b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Q_blocks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.from_delayed(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delayed(</a:t>
            </a:r>
            <a:r>
              <a:rPr b="0"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row_chunks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.dtype)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Q1s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Q2s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.concatenate(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Q_blocks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.from_delayed(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.dtype)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44"/>
          <p:cNvSpPr/>
          <p:nvPr/>
        </p:nvSpPr>
        <p:spPr>
          <a:xfrm>
            <a:off x="0" y="0"/>
            <a:ext cx="12192000" cy="609599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44"/>
          <p:cNvSpPr/>
          <p:nvPr/>
        </p:nvSpPr>
        <p:spPr>
          <a:xfrm>
            <a:off x="0" y="6737764"/>
            <a:ext cx="12192000" cy="120236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1410" name="Google Shape;1410;p44"/>
          <p:cNvPicPr preferRelativeResize="0"/>
          <p:nvPr/>
        </p:nvPicPr>
        <p:blipFill rotWithShape="1">
          <a:blip r:embed="rId3">
            <a:alphaModFix amt="19000"/>
          </a:blip>
          <a:srcRect b="59318" l="0" r="66834" t="37214"/>
          <a:stretch/>
        </p:blipFill>
        <p:spPr>
          <a:xfrm>
            <a:off x="1132918" y="0"/>
            <a:ext cx="11059082" cy="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1" name="Google Shape;1411;p44"/>
          <p:cNvSpPr txBox="1"/>
          <p:nvPr/>
        </p:nvSpPr>
        <p:spPr>
          <a:xfrm>
            <a:off x="194616" y="73965"/>
            <a:ext cx="53009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Direct TSQR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2" name="Google Shape;1412;p44"/>
          <p:cNvSpPr/>
          <p:nvPr/>
        </p:nvSpPr>
        <p:spPr>
          <a:xfrm>
            <a:off x="6054750" y="3161697"/>
            <a:ext cx="1903908" cy="103238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44"/>
          <p:cNvSpPr txBox="1"/>
          <p:nvPr/>
        </p:nvSpPr>
        <p:spPr>
          <a:xfrm>
            <a:off x="6054749" y="3161697"/>
            <a:ext cx="1333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2</a:t>
            </a:r>
            <a:endParaRPr/>
          </a:p>
        </p:txBody>
      </p:sp>
      <p:sp>
        <p:nvSpPr>
          <p:cNvPr id="1414" name="Google Shape;1414;p44"/>
          <p:cNvSpPr/>
          <p:nvPr/>
        </p:nvSpPr>
        <p:spPr>
          <a:xfrm>
            <a:off x="6065213" y="1837188"/>
            <a:ext cx="1413731" cy="103238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44"/>
          <p:cNvSpPr txBox="1"/>
          <p:nvPr/>
        </p:nvSpPr>
        <p:spPr>
          <a:xfrm>
            <a:off x="6065210" y="1837188"/>
            <a:ext cx="1333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1</a:t>
            </a:r>
            <a:endParaRPr/>
          </a:p>
        </p:txBody>
      </p:sp>
      <p:sp>
        <p:nvSpPr>
          <p:cNvPr id="1416" name="Google Shape;1416;p44"/>
          <p:cNvSpPr/>
          <p:nvPr/>
        </p:nvSpPr>
        <p:spPr>
          <a:xfrm>
            <a:off x="6054753" y="4477792"/>
            <a:ext cx="1421541" cy="103238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44"/>
          <p:cNvSpPr txBox="1"/>
          <p:nvPr/>
        </p:nvSpPr>
        <p:spPr>
          <a:xfrm>
            <a:off x="6054750" y="4477792"/>
            <a:ext cx="1333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3</a:t>
            </a:r>
            <a:endParaRPr/>
          </a:p>
        </p:txBody>
      </p:sp>
      <p:sp>
        <p:nvSpPr>
          <p:cNvPr id="1418" name="Google Shape;1418;p44"/>
          <p:cNvSpPr/>
          <p:nvPr/>
        </p:nvSpPr>
        <p:spPr>
          <a:xfrm>
            <a:off x="6167225" y="4826304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44"/>
          <p:cNvSpPr txBox="1"/>
          <p:nvPr/>
        </p:nvSpPr>
        <p:spPr>
          <a:xfrm>
            <a:off x="6158827" y="5271810"/>
            <a:ext cx="458908" cy="1692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285" l="-3946" r="-263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20" name="Google Shape;1420;p44"/>
          <p:cNvSpPr txBox="1"/>
          <p:nvPr/>
        </p:nvSpPr>
        <p:spPr>
          <a:xfrm>
            <a:off x="6185717" y="4887774"/>
            <a:ext cx="407291" cy="30905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9999" l="-16417" r="-746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21" name="Google Shape;1421;p44"/>
          <p:cNvSpPr/>
          <p:nvPr/>
        </p:nvSpPr>
        <p:spPr>
          <a:xfrm>
            <a:off x="6210877" y="2179031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44"/>
          <p:cNvSpPr txBox="1"/>
          <p:nvPr/>
        </p:nvSpPr>
        <p:spPr>
          <a:xfrm>
            <a:off x="6202479" y="2624537"/>
            <a:ext cx="455638" cy="16927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8518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23" name="Google Shape;1423;p44"/>
          <p:cNvSpPr txBox="1"/>
          <p:nvPr/>
        </p:nvSpPr>
        <p:spPr>
          <a:xfrm>
            <a:off x="6229369" y="2240501"/>
            <a:ext cx="407291" cy="31867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5384" l="-16417" r="-746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24" name="Google Shape;1424;p44"/>
          <p:cNvSpPr/>
          <p:nvPr/>
        </p:nvSpPr>
        <p:spPr>
          <a:xfrm>
            <a:off x="6197584" y="3503540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44"/>
          <p:cNvSpPr txBox="1"/>
          <p:nvPr/>
        </p:nvSpPr>
        <p:spPr>
          <a:xfrm>
            <a:off x="6189186" y="3949046"/>
            <a:ext cx="458908" cy="16927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4285" l="-3946" r="-263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26" name="Google Shape;1426;p44"/>
          <p:cNvSpPr txBox="1"/>
          <p:nvPr/>
        </p:nvSpPr>
        <p:spPr>
          <a:xfrm>
            <a:off x="6216076" y="3565010"/>
            <a:ext cx="407291" cy="31867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5384" l="-16417" r="-746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27" name="Google Shape;1427;p44"/>
          <p:cNvSpPr/>
          <p:nvPr/>
        </p:nvSpPr>
        <p:spPr>
          <a:xfrm>
            <a:off x="7338040" y="3507046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C64B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44"/>
          <p:cNvSpPr txBox="1"/>
          <p:nvPr/>
        </p:nvSpPr>
        <p:spPr>
          <a:xfrm>
            <a:off x="7375176" y="3961745"/>
            <a:ext cx="357727" cy="16927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-5084" r="-508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29" name="Google Shape;1429;p44"/>
          <p:cNvSpPr txBox="1"/>
          <p:nvPr/>
        </p:nvSpPr>
        <p:spPr>
          <a:xfrm>
            <a:off x="7362364" y="3611841"/>
            <a:ext cx="407676" cy="25648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4650" l="-11939" r="-8954" t="-465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30" name="Google Shape;1430;p44"/>
          <p:cNvSpPr/>
          <p:nvPr/>
        </p:nvSpPr>
        <p:spPr>
          <a:xfrm>
            <a:off x="6763062" y="3503540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p44"/>
          <p:cNvSpPr txBox="1"/>
          <p:nvPr/>
        </p:nvSpPr>
        <p:spPr>
          <a:xfrm>
            <a:off x="6791694" y="3949046"/>
            <a:ext cx="357727" cy="16927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-5084" r="-508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32" name="Google Shape;1432;p44"/>
          <p:cNvSpPr txBox="1"/>
          <p:nvPr/>
        </p:nvSpPr>
        <p:spPr>
          <a:xfrm>
            <a:off x="6781554" y="3565010"/>
            <a:ext cx="407291" cy="31867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5384" l="-14923" r="-895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33" name="Google Shape;1433;p44"/>
          <p:cNvSpPr/>
          <p:nvPr/>
        </p:nvSpPr>
        <p:spPr>
          <a:xfrm>
            <a:off x="6763062" y="4826304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44"/>
          <p:cNvSpPr txBox="1"/>
          <p:nvPr/>
        </p:nvSpPr>
        <p:spPr>
          <a:xfrm>
            <a:off x="6791694" y="5271810"/>
            <a:ext cx="357727" cy="16927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-5084" r="-508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35" name="Google Shape;1435;p44"/>
          <p:cNvSpPr txBox="1"/>
          <p:nvPr/>
        </p:nvSpPr>
        <p:spPr>
          <a:xfrm>
            <a:off x="6781554" y="4887774"/>
            <a:ext cx="407291" cy="318677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5384" l="-14923" r="-895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36" name="Google Shape;1436;p44"/>
          <p:cNvSpPr/>
          <p:nvPr/>
        </p:nvSpPr>
        <p:spPr>
          <a:xfrm>
            <a:off x="6766752" y="2173891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44"/>
          <p:cNvSpPr txBox="1"/>
          <p:nvPr/>
        </p:nvSpPr>
        <p:spPr>
          <a:xfrm>
            <a:off x="6795384" y="2619397"/>
            <a:ext cx="357727" cy="16927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3702" l="-5171" r="-689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38" name="Google Shape;1438;p44"/>
          <p:cNvSpPr txBox="1"/>
          <p:nvPr/>
        </p:nvSpPr>
        <p:spPr>
          <a:xfrm>
            <a:off x="6785244" y="2235361"/>
            <a:ext cx="407291" cy="318677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5384" l="-14923" r="-895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439" name="Google Shape;1439;p44"/>
          <p:cNvCxnSpPr/>
          <p:nvPr/>
        </p:nvCxnSpPr>
        <p:spPr>
          <a:xfrm>
            <a:off x="7732903" y="5095428"/>
            <a:ext cx="191836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0" name="Google Shape;1440;p44"/>
          <p:cNvCxnSpPr/>
          <p:nvPr/>
        </p:nvCxnSpPr>
        <p:spPr>
          <a:xfrm>
            <a:off x="8184413" y="3847653"/>
            <a:ext cx="14668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1" name="Google Shape;1441;p44"/>
          <p:cNvCxnSpPr/>
          <p:nvPr/>
        </p:nvCxnSpPr>
        <p:spPr>
          <a:xfrm>
            <a:off x="7732903" y="2461905"/>
            <a:ext cx="191836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42" name="Google Shape;1442;p44"/>
          <p:cNvSpPr txBox="1"/>
          <p:nvPr/>
        </p:nvSpPr>
        <p:spPr>
          <a:xfrm>
            <a:off x="8548116" y="3529851"/>
            <a:ext cx="6338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endParaRPr/>
          </a:p>
        </p:txBody>
      </p:sp>
      <p:sp>
        <p:nvSpPr>
          <p:cNvPr id="1443" name="Google Shape;1443;p44"/>
          <p:cNvSpPr txBox="1"/>
          <p:nvPr/>
        </p:nvSpPr>
        <p:spPr>
          <a:xfrm>
            <a:off x="8548116" y="2144965"/>
            <a:ext cx="6338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endParaRPr/>
          </a:p>
        </p:txBody>
      </p:sp>
      <p:sp>
        <p:nvSpPr>
          <p:cNvPr id="1444" name="Google Shape;1444;p44"/>
          <p:cNvSpPr txBox="1"/>
          <p:nvPr/>
        </p:nvSpPr>
        <p:spPr>
          <a:xfrm>
            <a:off x="8548116" y="4787651"/>
            <a:ext cx="6338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endParaRPr/>
          </a:p>
        </p:txBody>
      </p:sp>
      <p:sp>
        <p:nvSpPr>
          <p:cNvPr id="1445" name="Google Shape;1445;p44"/>
          <p:cNvSpPr/>
          <p:nvPr/>
        </p:nvSpPr>
        <p:spPr>
          <a:xfrm>
            <a:off x="9877018" y="3161697"/>
            <a:ext cx="1333497" cy="103238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p44"/>
          <p:cNvSpPr txBox="1"/>
          <p:nvPr/>
        </p:nvSpPr>
        <p:spPr>
          <a:xfrm>
            <a:off x="9877017" y="3161697"/>
            <a:ext cx="1333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2</a:t>
            </a:r>
            <a:endParaRPr/>
          </a:p>
        </p:txBody>
      </p:sp>
      <p:sp>
        <p:nvSpPr>
          <p:cNvPr id="1447" name="Google Shape;1447;p44"/>
          <p:cNvSpPr/>
          <p:nvPr/>
        </p:nvSpPr>
        <p:spPr>
          <a:xfrm>
            <a:off x="9887481" y="1837188"/>
            <a:ext cx="1326170" cy="103238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44"/>
          <p:cNvSpPr txBox="1"/>
          <p:nvPr/>
        </p:nvSpPr>
        <p:spPr>
          <a:xfrm>
            <a:off x="9887478" y="1837188"/>
            <a:ext cx="1333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1</a:t>
            </a:r>
            <a:endParaRPr/>
          </a:p>
        </p:txBody>
      </p:sp>
      <p:sp>
        <p:nvSpPr>
          <p:cNvPr id="1449" name="Google Shape;1449;p44"/>
          <p:cNvSpPr/>
          <p:nvPr/>
        </p:nvSpPr>
        <p:spPr>
          <a:xfrm>
            <a:off x="9877021" y="4477792"/>
            <a:ext cx="1333496" cy="103238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44"/>
          <p:cNvSpPr txBox="1"/>
          <p:nvPr/>
        </p:nvSpPr>
        <p:spPr>
          <a:xfrm>
            <a:off x="9877018" y="4477792"/>
            <a:ext cx="1333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3</a:t>
            </a:r>
            <a:endParaRPr/>
          </a:p>
        </p:txBody>
      </p:sp>
      <p:sp>
        <p:nvSpPr>
          <p:cNvPr id="1451" name="Google Shape;1451;p44"/>
          <p:cNvSpPr/>
          <p:nvPr/>
        </p:nvSpPr>
        <p:spPr>
          <a:xfrm>
            <a:off x="9989493" y="4826304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12501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25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44"/>
          <p:cNvSpPr txBox="1"/>
          <p:nvPr/>
        </p:nvSpPr>
        <p:spPr>
          <a:xfrm>
            <a:off x="9981095" y="5271810"/>
            <a:ext cx="458908" cy="169277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14285" l="-3946" r="-263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53" name="Google Shape;1453;p44"/>
          <p:cNvSpPr txBox="1"/>
          <p:nvPr/>
        </p:nvSpPr>
        <p:spPr>
          <a:xfrm>
            <a:off x="10060165" y="4926072"/>
            <a:ext cx="290656" cy="246221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29996" l="-20832" r="-62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54" name="Google Shape;1454;p44"/>
          <p:cNvSpPr/>
          <p:nvPr/>
        </p:nvSpPr>
        <p:spPr>
          <a:xfrm>
            <a:off x="10033145" y="2179031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12501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25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p44"/>
          <p:cNvSpPr txBox="1"/>
          <p:nvPr/>
        </p:nvSpPr>
        <p:spPr>
          <a:xfrm>
            <a:off x="10024747" y="2624537"/>
            <a:ext cx="455638" cy="169277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-18518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56" name="Google Shape;1456;p44"/>
          <p:cNvSpPr txBox="1"/>
          <p:nvPr/>
        </p:nvSpPr>
        <p:spPr>
          <a:xfrm>
            <a:off x="10103817" y="2266780"/>
            <a:ext cx="290656" cy="246221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-27498" l="-20832" r="-62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57" name="Google Shape;1457;p44"/>
          <p:cNvSpPr/>
          <p:nvPr/>
        </p:nvSpPr>
        <p:spPr>
          <a:xfrm>
            <a:off x="10019852" y="3503540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12501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250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p44"/>
          <p:cNvSpPr txBox="1"/>
          <p:nvPr/>
        </p:nvSpPr>
        <p:spPr>
          <a:xfrm>
            <a:off x="10011454" y="3949046"/>
            <a:ext cx="458908" cy="169277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-14285" l="-3946" r="-263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59" name="Google Shape;1459;p44"/>
          <p:cNvSpPr txBox="1"/>
          <p:nvPr/>
        </p:nvSpPr>
        <p:spPr>
          <a:xfrm>
            <a:off x="10086897" y="3591407"/>
            <a:ext cx="290656" cy="246221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-26827" l="-23402" r="-638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60" name="Google Shape;1460;p44"/>
          <p:cNvSpPr/>
          <p:nvPr/>
        </p:nvSpPr>
        <p:spPr>
          <a:xfrm>
            <a:off x="10594686" y="3509607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C64B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1" name="Google Shape;1461;p44"/>
          <p:cNvSpPr txBox="1"/>
          <p:nvPr/>
        </p:nvSpPr>
        <p:spPr>
          <a:xfrm>
            <a:off x="10631822" y="3964306"/>
            <a:ext cx="357727" cy="16927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-5084" r="-508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62" name="Google Shape;1462;p44"/>
          <p:cNvSpPr txBox="1"/>
          <p:nvPr/>
        </p:nvSpPr>
        <p:spPr>
          <a:xfrm>
            <a:off x="10619010" y="3614402"/>
            <a:ext cx="407676" cy="256480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-4760" l="-11939" r="-8954" t="-47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63" name="Google Shape;1463;p44"/>
          <p:cNvSpPr/>
          <p:nvPr/>
        </p:nvSpPr>
        <p:spPr>
          <a:xfrm>
            <a:off x="639600" y="1053175"/>
            <a:ext cx="4960800" cy="5241000"/>
          </a:xfrm>
          <a:prstGeom prst="roundRect">
            <a:avLst>
              <a:gd fmla="val 1916" name="adj"/>
            </a:avLst>
          </a:prstGeom>
          <a:solidFill>
            <a:srgbClr val="0F2440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4" name="Google Shape;1464;p44"/>
          <p:cNvSpPr/>
          <p:nvPr/>
        </p:nvSpPr>
        <p:spPr>
          <a:xfrm>
            <a:off x="708698" y="1124510"/>
            <a:ext cx="4838100" cy="260700"/>
          </a:xfrm>
          <a:prstGeom prst="roundRect">
            <a:avLst>
              <a:gd fmla="val 32069" name="adj"/>
            </a:avLst>
          </a:prstGeom>
          <a:solidFill>
            <a:srgbClr val="132C4F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./functions.py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Google Shape;1465;p44"/>
          <p:cNvSpPr/>
          <p:nvPr/>
        </p:nvSpPr>
        <p:spPr>
          <a:xfrm>
            <a:off x="761050" y="4787683"/>
            <a:ext cx="4733400" cy="864600"/>
          </a:xfrm>
          <a:prstGeom prst="roundRect">
            <a:avLst>
              <a:gd fmla="val 11248" name="adj"/>
            </a:avLst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Google Shape;1466;p44"/>
          <p:cNvSpPr txBox="1"/>
          <p:nvPr/>
        </p:nvSpPr>
        <p:spPr>
          <a:xfrm>
            <a:off x="745209" y="1491036"/>
            <a:ext cx="48381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569CD6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direct_tsqr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.Array):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row_chunks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.shape[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.chunks[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row_chunks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A_blocks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.to_delayed().ravel().tolist()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[delayed(</a:t>
            </a:r>
            <a:r>
              <a:rPr b="0"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A_blocks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Q1s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R1s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delayed(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vstack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R1s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delayed(</a:t>
            </a:r>
            <a:r>
              <a:rPr b="0"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qr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QR2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Q2s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:]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b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Q_blocks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.from_delayed(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delayed(</a:t>
            </a:r>
            <a:r>
              <a:rPr b="0"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row_chunks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.dtype)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Q1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Q1s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Q2s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))]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.concatenate(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Q_blocks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.from_delayed(</a:t>
            </a:r>
            <a:r>
              <a:rPr b="0"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b="0"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.dtype)</a:t>
            </a:r>
            <a:endParaRPr/>
          </a:p>
        </p:txBody>
      </p:sp>
      <p:sp>
        <p:nvSpPr>
          <p:cNvPr id="1467" name="Google Shape;1467;p44"/>
          <p:cNvSpPr txBox="1"/>
          <p:nvPr/>
        </p:nvSpPr>
        <p:spPr>
          <a:xfrm>
            <a:off x="6807850" y="1082225"/>
            <a:ext cx="344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</a:t>
            </a:r>
            <a:r>
              <a:rPr b="1" lang="it-IT" sz="2400">
                <a:solidFill>
                  <a:srgbClr val="1F5C99"/>
                </a:solidFill>
                <a:latin typeface="Arial"/>
                <a:ea typeface="Arial"/>
                <a:cs typeface="Arial"/>
                <a:sym typeface="Arial"/>
              </a:rPr>
              <a:t>Assembling Q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45"/>
          <p:cNvSpPr/>
          <p:nvPr/>
        </p:nvSpPr>
        <p:spPr>
          <a:xfrm>
            <a:off x="0" y="0"/>
            <a:ext cx="12192000" cy="609599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45"/>
          <p:cNvSpPr/>
          <p:nvPr/>
        </p:nvSpPr>
        <p:spPr>
          <a:xfrm>
            <a:off x="0" y="6737764"/>
            <a:ext cx="12192000" cy="120236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1474" name="Google Shape;1474;p45"/>
          <p:cNvPicPr preferRelativeResize="0"/>
          <p:nvPr/>
        </p:nvPicPr>
        <p:blipFill rotWithShape="1">
          <a:blip r:embed="rId3">
            <a:alphaModFix amt="19000"/>
          </a:blip>
          <a:srcRect b="59318" l="0" r="66834" t="37214"/>
          <a:stretch/>
        </p:blipFill>
        <p:spPr>
          <a:xfrm>
            <a:off x="1132918" y="0"/>
            <a:ext cx="11059082" cy="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5" name="Google Shape;1475;p45"/>
          <p:cNvSpPr txBox="1"/>
          <p:nvPr/>
        </p:nvSpPr>
        <p:spPr>
          <a:xfrm>
            <a:off x="194616" y="73965"/>
            <a:ext cx="53009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Direct TSQR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computer screen&#10;&#10;AI-generated content may be incorrect." id="1476" name="Google Shape;1476;p45"/>
          <p:cNvPicPr preferRelativeResize="0"/>
          <p:nvPr/>
        </p:nvPicPr>
        <p:blipFill rotWithShape="1">
          <a:blip r:embed="rId4">
            <a:alphaModFix/>
          </a:blip>
          <a:srcRect b="8324" l="3088" r="64099" t="4259"/>
          <a:stretch/>
        </p:blipFill>
        <p:spPr>
          <a:xfrm>
            <a:off x="8156833" y="1960449"/>
            <a:ext cx="3529985" cy="36140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iagram of a diagram&#10;&#10;AI-generated content may be incorrect." id="1477" name="Google Shape;1477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88546" y="809192"/>
            <a:ext cx="3273380" cy="56612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iagram of a circle with a diagram and text&#10;&#10;AI-generated content may be incorrect." id="1478" name="Google Shape;1478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58269" y="1829256"/>
            <a:ext cx="1812390" cy="4631296"/>
          </a:xfrm>
          <a:prstGeom prst="rect">
            <a:avLst/>
          </a:prstGeom>
          <a:noFill/>
          <a:ln>
            <a:noFill/>
          </a:ln>
        </p:spPr>
      </p:pic>
      <p:sp>
        <p:nvSpPr>
          <p:cNvPr id="1479" name="Google Shape;1479;p45"/>
          <p:cNvSpPr/>
          <p:nvPr/>
        </p:nvSpPr>
        <p:spPr>
          <a:xfrm>
            <a:off x="1036304" y="5532329"/>
            <a:ext cx="2457941" cy="100584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E978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45"/>
          <p:cNvSpPr/>
          <p:nvPr/>
        </p:nvSpPr>
        <p:spPr>
          <a:xfrm>
            <a:off x="3842826" y="6052888"/>
            <a:ext cx="3506876" cy="46948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1E978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1" name="Google Shape;1481;p45"/>
          <p:cNvSpPr/>
          <p:nvPr/>
        </p:nvSpPr>
        <p:spPr>
          <a:xfrm>
            <a:off x="1035493" y="4630131"/>
            <a:ext cx="2457941" cy="82822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AD54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2" name="Google Shape;1482;p45"/>
          <p:cNvSpPr/>
          <p:nvPr/>
        </p:nvSpPr>
        <p:spPr>
          <a:xfrm>
            <a:off x="3842826" y="5368125"/>
            <a:ext cx="3506876" cy="63837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AD54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3" name="Google Shape;1483;p45"/>
          <p:cNvSpPr/>
          <p:nvPr/>
        </p:nvSpPr>
        <p:spPr>
          <a:xfrm>
            <a:off x="1035488" y="4044054"/>
            <a:ext cx="2457941" cy="51791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E1B18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4" name="Google Shape;1484;p45"/>
          <p:cNvSpPr/>
          <p:nvPr/>
        </p:nvSpPr>
        <p:spPr>
          <a:xfrm>
            <a:off x="3842825" y="4712136"/>
            <a:ext cx="3506876" cy="60959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E1B18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5" name="Google Shape;1485;p45"/>
          <p:cNvSpPr/>
          <p:nvPr/>
        </p:nvSpPr>
        <p:spPr>
          <a:xfrm>
            <a:off x="1035489" y="3399049"/>
            <a:ext cx="2457941" cy="55893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A9A8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6" name="Google Shape;1486;p45"/>
          <p:cNvSpPr/>
          <p:nvPr/>
        </p:nvSpPr>
        <p:spPr>
          <a:xfrm>
            <a:off x="3836730" y="4233458"/>
            <a:ext cx="3486152" cy="43228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A9A8A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p45"/>
          <p:cNvSpPr/>
          <p:nvPr/>
        </p:nvSpPr>
        <p:spPr>
          <a:xfrm>
            <a:off x="1035490" y="2822126"/>
            <a:ext cx="2457941" cy="46834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AD54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Google Shape;1488;p45"/>
          <p:cNvSpPr/>
          <p:nvPr/>
        </p:nvSpPr>
        <p:spPr>
          <a:xfrm>
            <a:off x="3836730" y="3827056"/>
            <a:ext cx="3486152" cy="35148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AD54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45"/>
          <p:cNvSpPr/>
          <p:nvPr/>
        </p:nvSpPr>
        <p:spPr>
          <a:xfrm>
            <a:off x="3836730" y="2961044"/>
            <a:ext cx="3486152" cy="81962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E1B18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p45"/>
          <p:cNvSpPr/>
          <p:nvPr/>
        </p:nvSpPr>
        <p:spPr>
          <a:xfrm>
            <a:off x="3815394" y="1799238"/>
            <a:ext cx="3486152" cy="110588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72A79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1" name="Google Shape;1491;p45"/>
          <p:cNvSpPr txBox="1"/>
          <p:nvPr/>
        </p:nvSpPr>
        <p:spPr>
          <a:xfrm rot="-5400000">
            <a:off x="351144" y="5898999"/>
            <a:ext cx="7833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Step 1</a:t>
            </a:r>
            <a:endParaRPr/>
          </a:p>
        </p:txBody>
      </p:sp>
      <p:sp>
        <p:nvSpPr>
          <p:cNvPr id="1492" name="Google Shape;1492;p45"/>
          <p:cNvSpPr txBox="1"/>
          <p:nvPr/>
        </p:nvSpPr>
        <p:spPr>
          <a:xfrm rot="-5400000">
            <a:off x="351145" y="4209907"/>
            <a:ext cx="7833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Step 2</a:t>
            </a:r>
            <a:endParaRPr/>
          </a:p>
        </p:txBody>
      </p:sp>
      <p:sp>
        <p:nvSpPr>
          <p:cNvPr id="1493" name="Google Shape;1493;p45"/>
          <p:cNvSpPr txBox="1"/>
          <p:nvPr/>
        </p:nvSpPr>
        <p:spPr>
          <a:xfrm rot="5400000">
            <a:off x="7182659" y="5770093"/>
            <a:ext cx="7833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Step 1</a:t>
            </a:r>
            <a:endParaRPr/>
          </a:p>
        </p:txBody>
      </p:sp>
      <p:sp>
        <p:nvSpPr>
          <p:cNvPr id="1494" name="Google Shape;1494;p45"/>
          <p:cNvSpPr txBox="1"/>
          <p:nvPr/>
        </p:nvSpPr>
        <p:spPr>
          <a:xfrm rot="5400000">
            <a:off x="7161319" y="4347087"/>
            <a:ext cx="7833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Step 2</a:t>
            </a:r>
            <a:endParaRPr/>
          </a:p>
        </p:txBody>
      </p:sp>
      <p:sp>
        <p:nvSpPr>
          <p:cNvPr id="1495" name="Google Shape;1495;p45"/>
          <p:cNvSpPr txBox="1"/>
          <p:nvPr/>
        </p:nvSpPr>
        <p:spPr>
          <a:xfrm rot="5400000">
            <a:off x="7182659" y="2198225"/>
            <a:ext cx="7833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Step 3</a:t>
            </a:r>
            <a:endParaRPr/>
          </a:p>
        </p:txBody>
      </p:sp>
      <p:sp>
        <p:nvSpPr>
          <p:cNvPr id="1496" name="Google Shape;1496;p45"/>
          <p:cNvSpPr txBox="1"/>
          <p:nvPr/>
        </p:nvSpPr>
        <p:spPr>
          <a:xfrm>
            <a:off x="11046518" y="6213791"/>
            <a:ext cx="10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Synthetic dataset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4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Google Shape;1502;p46"/>
          <p:cNvSpPr/>
          <p:nvPr/>
        </p:nvSpPr>
        <p:spPr>
          <a:xfrm>
            <a:off x="0" y="6737764"/>
            <a:ext cx="12192000" cy="120300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1503" name="Google Shape;1503;p46"/>
          <p:cNvPicPr preferRelativeResize="0"/>
          <p:nvPr/>
        </p:nvPicPr>
        <p:blipFill rotWithShape="1">
          <a:blip r:embed="rId3">
            <a:alphaModFix amt="19000"/>
          </a:blip>
          <a:srcRect b="59317" l="0" r="66833" t="37214"/>
          <a:stretch/>
        </p:blipFill>
        <p:spPr>
          <a:xfrm>
            <a:off x="1132918" y="0"/>
            <a:ext cx="1105908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4" name="Google Shape;1504;p46"/>
          <p:cNvSpPr txBox="1"/>
          <p:nvPr/>
        </p:nvSpPr>
        <p:spPr>
          <a:xfrm>
            <a:off x="194616" y="73965"/>
            <a:ext cx="5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Direct TSQR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creenshot of a computer screen&#10;&#10;AI-generated content may be incorrect." id="1505" name="Google Shape;1505;p46"/>
          <p:cNvPicPr preferRelativeResize="0"/>
          <p:nvPr/>
        </p:nvPicPr>
        <p:blipFill rotWithShape="1">
          <a:blip r:embed="rId4">
            <a:alphaModFix/>
          </a:blip>
          <a:srcRect b="8322" l="3087" r="64099" t="4257"/>
          <a:stretch/>
        </p:blipFill>
        <p:spPr>
          <a:xfrm>
            <a:off x="3277525" y="840125"/>
            <a:ext cx="2222151" cy="22750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 screen&#10;&#10;AI-generated content may be incorrect." id="1506" name="Google Shape;1506;p46"/>
          <p:cNvPicPr preferRelativeResize="0"/>
          <p:nvPr/>
        </p:nvPicPr>
        <p:blipFill rotWithShape="1">
          <a:blip r:embed="rId4">
            <a:alphaModFix/>
          </a:blip>
          <a:srcRect b="8324" l="94565" r="41045" t="5050"/>
          <a:stretch/>
        </p:blipFill>
        <p:spPr>
          <a:xfrm flipH="1">
            <a:off x="6257116" y="850447"/>
            <a:ext cx="2411609" cy="2254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7" name="Google Shape;1507;p46" title="Direct_HIGGS.png"/>
          <p:cNvPicPr preferRelativeResize="0"/>
          <p:nvPr/>
        </p:nvPicPr>
        <p:blipFill rotWithShape="1">
          <a:blip r:embed="rId5">
            <a:alphaModFix/>
          </a:blip>
          <a:srcRect b="0" l="0" r="0" t="5249"/>
          <a:stretch/>
        </p:blipFill>
        <p:spPr>
          <a:xfrm>
            <a:off x="1206438" y="3391663"/>
            <a:ext cx="8460274" cy="30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8" name="Google Shape;1508;p46"/>
          <p:cNvSpPr txBox="1"/>
          <p:nvPr/>
        </p:nvSpPr>
        <p:spPr>
          <a:xfrm>
            <a:off x="694988" y="1078113"/>
            <a:ext cx="2500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latin typeface="Calibri"/>
                <a:ea typeface="Calibri"/>
                <a:cs typeface="Calibri"/>
                <a:sym typeface="Calibri"/>
              </a:rPr>
              <a:t>Our implementation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9" name="Google Shape;1509;p46"/>
          <p:cNvSpPr txBox="1"/>
          <p:nvPr/>
        </p:nvSpPr>
        <p:spPr>
          <a:xfrm>
            <a:off x="8842838" y="1025788"/>
            <a:ext cx="2769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latin typeface="Calibri"/>
                <a:ea typeface="Calibri"/>
                <a:cs typeface="Calibri"/>
                <a:sym typeface="Calibri"/>
              </a:rPr>
              <a:t>Dask’s</a:t>
            </a:r>
            <a:r>
              <a:rPr b="1" lang="it-IT" sz="2100">
                <a:latin typeface="Calibri"/>
                <a:ea typeface="Calibri"/>
                <a:cs typeface="Calibri"/>
                <a:sym typeface="Calibri"/>
              </a:rPr>
              <a:t> implementation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0" name="Google Shape;1510;p46"/>
          <p:cNvSpPr txBox="1"/>
          <p:nvPr/>
        </p:nvSpPr>
        <p:spPr>
          <a:xfrm>
            <a:off x="739250" y="1423125"/>
            <a:ext cx="241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direct_tsqr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511" name="Google Shape;1511;p46"/>
          <p:cNvSpPr txBox="1"/>
          <p:nvPr/>
        </p:nvSpPr>
        <p:spPr>
          <a:xfrm>
            <a:off x="8842850" y="1423125"/>
            <a:ext cx="290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dask.array.linalg.tsqr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512" name="Google Shape;1512;p46"/>
          <p:cNvSpPr txBox="1"/>
          <p:nvPr/>
        </p:nvSpPr>
        <p:spPr>
          <a:xfrm>
            <a:off x="697382" y="2146056"/>
            <a:ext cx="24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Time: 2.21 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513" name="Google Shape;1513;p46"/>
          <p:cNvSpPr txBox="1"/>
          <p:nvPr/>
        </p:nvSpPr>
        <p:spPr>
          <a:xfrm>
            <a:off x="8895175" y="2110581"/>
            <a:ext cx="24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Time: 2.34 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514" name="Google Shape;1514;p46"/>
          <p:cNvSpPr txBox="1"/>
          <p:nvPr/>
        </p:nvSpPr>
        <p:spPr>
          <a:xfrm>
            <a:off x="739250" y="1857843"/>
            <a:ext cx="24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(m, n) = (1e7, 4)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515" name="Google Shape;1515;p46"/>
          <p:cNvSpPr txBox="1"/>
          <p:nvPr/>
        </p:nvSpPr>
        <p:spPr>
          <a:xfrm>
            <a:off x="8895175" y="1857843"/>
            <a:ext cx="24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(m, n) = (1e7, 4)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516" name="Google Shape;1516;p46"/>
          <p:cNvSpPr txBox="1"/>
          <p:nvPr/>
        </p:nvSpPr>
        <p:spPr>
          <a:xfrm>
            <a:off x="9751150" y="4336775"/>
            <a:ext cx="1264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Higgs dataset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7" name="Google Shape;1517;p46"/>
          <p:cNvSpPr txBox="1"/>
          <p:nvPr/>
        </p:nvSpPr>
        <p:spPr>
          <a:xfrm>
            <a:off x="9751150" y="4613675"/>
            <a:ext cx="1683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Dask’s and our methods are computed and then compared with a delayed </a:t>
            </a:r>
            <a:r>
              <a:rPr lang="it-IT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np.isclose() </a:t>
            </a: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avoid </a:t>
            </a: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transferring</a:t>
            </a: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it-IT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 </a:t>
            </a: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 single worker</a:t>
            </a:r>
            <a:endParaRPr i="1"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47"/>
          <p:cNvSpPr/>
          <p:nvPr/>
        </p:nvSpPr>
        <p:spPr>
          <a:xfrm>
            <a:off x="7548970" y="2514823"/>
            <a:ext cx="1157100" cy="1110600"/>
          </a:xfrm>
          <a:prstGeom prst="rect">
            <a:avLst/>
          </a:prstGeom>
          <a:solidFill>
            <a:schemeClr val="lt1"/>
          </a:solidFill>
          <a:ln cap="flat" cmpd="sng" w="144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9225" lIns="69225" spcFirstLastPara="1" rIns="69225" wrap="square" tIns="69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60"/>
          </a:p>
        </p:txBody>
      </p:sp>
      <p:sp>
        <p:nvSpPr>
          <p:cNvPr id="1523" name="Google Shape;1523;p47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p47"/>
          <p:cNvSpPr/>
          <p:nvPr/>
        </p:nvSpPr>
        <p:spPr>
          <a:xfrm>
            <a:off x="0" y="6737764"/>
            <a:ext cx="12192000" cy="120300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1525" name="Google Shape;1525;p47"/>
          <p:cNvPicPr preferRelativeResize="0"/>
          <p:nvPr/>
        </p:nvPicPr>
        <p:blipFill rotWithShape="1">
          <a:blip r:embed="rId3">
            <a:alphaModFix amt="19000"/>
          </a:blip>
          <a:srcRect b="59317" l="0" r="66833" t="37214"/>
          <a:stretch/>
        </p:blipFill>
        <p:spPr>
          <a:xfrm>
            <a:off x="1132918" y="0"/>
            <a:ext cx="1105908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6" name="Google Shape;1526;p47"/>
          <p:cNvSpPr txBox="1"/>
          <p:nvPr/>
        </p:nvSpPr>
        <p:spPr>
          <a:xfrm>
            <a:off x="194628" y="73975"/>
            <a:ext cx="701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Direct TSQR - Singular Value Decomposition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7" name="Google Shape;1527;p47"/>
          <p:cNvSpPr/>
          <p:nvPr/>
        </p:nvSpPr>
        <p:spPr>
          <a:xfrm>
            <a:off x="1628900" y="909625"/>
            <a:ext cx="4960800" cy="2891400"/>
          </a:xfrm>
          <a:prstGeom prst="roundRect">
            <a:avLst>
              <a:gd fmla="val 1916" name="adj"/>
            </a:avLst>
          </a:prstGeom>
          <a:solidFill>
            <a:srgbClr val="0F2440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8" name="Google Shape;1528;p47"/>
          <p:cNvSpPr/>
          <p:nvPr/>
        </p:nvSpPr>
        <p:spPr>
          <a:xfrm>
            <a:off x="1697985" y="980960"/>
            <a:ext cx="4838100" cy="260700"/>
          </a:xfrm>
          <a:prstGeom prst="roundRect">
            <a:avLst>
              <a:gd fmla="val 32069" name="adj"/>
            </a:avLst>
          </a:prstGeom>
          <a:solidFill>
            <a:srgbClr val="132C4F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./functions.py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9" name="Google Shape;1529;p47"/>
          <p:cNvSpPr txBox="1"/>
          <p:nvPr/>
        </p:nvSpPr>
        <p:spPr>
          <a:xfrm>
            <a:off x="1789386" y="1453700"/>
            <a:ext cx="4855200" cy="23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SVD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delayed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svd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U_R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Vt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SVD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SVD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SVD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U_blocks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from_delayed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delayed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lambda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Q1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U_R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         Q1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U_R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Q1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U_R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row_chunks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Q1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Q2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Q1s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Q2s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))]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concatenate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U_blocks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from_delayed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,),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), \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       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from_delayed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Vt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t/>
            </a:r>
            <a:endParaRPr sz="4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30" name="Google Shape;1530;p47"/>
          <p:cNvPicPr preferRelativeResize="0"/>
          <p:nvPr/>
        </p:nvPicPr>
        <p:blipFill rotWithShape="1">
          <a:blip r:embed="rId4">
            <a:alphaModFix/>
          </a:blip>
          <a:srcRect b="0" l="0" r="32235" t="0"/>
          <a:stretch/>
        </p:blipFill>
        <p:spPr>
          <a:xfrm>
            <a:off x="7473675" y="1602586"/>
            <a:ext cx="3003850" cy="348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1" name="Google Shape;1531;p47"/>
          <p:cNvPicPr preferRelativeResize="0"/>
          <p:nvPr/>
        </p:nvPicPr>
        <p:blipFill rotWithShape="1">
          <a:blip r:embed="rId4">
            <a:alphaModFix/>
          </a:blip>
          <a:srcRect b="0" l="60591" r="-579" t="0"/>
          <a:stretch/>
        </p:blipFill>
        <p:spPr>
          <a:xfrm>
            <a:off x="7727404" y="1951454"/>
            <a:ext cx="1772542" cy="348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2" name="Google Shape;153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180" y="2566682"/>
            <a:ext cx="936737" cy="275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3" name="Google Shape;1533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9183" y="3246231"/>
            <a:ext cx="722139" cy="275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4" name="Google Shape;1534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59187" y="2925346"/>
            <a:ext cx="885642" cy="289537"/>
          </a:xfrm>
          <a:prstGeom prst="rect">
            <a:avLst/>
          </a:prstGeom>
          <a:noFill/>
          <a:ln>
            <a:noFill/>
          </a:ln>
        </p:spPr>
      </p:pic>
      <p:sp>
        <p:nvSpPr>
          <p:cNvPr id="1535" name="Google Shape;1535;p47"/>
          <p:cNvSpPr txBox="1"/>
          <p:nvPr/>
        </p:nvSpPr>
        <p:spPr>
          <a:xfrm>
            <a:off x="7337588" y="980938"/>
            <a:ext cx="250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latin typeface="Calibri"/>
                <a:ea typeface="Calibri"/>
                <a:cs typeface="Calibri"/>
                <a:sym typeface="Calibri"/>
              </a:rPr>
              <a:t>Extension to SVD</a:t>
            </a:r>
            <a:endParaRPr b="1"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6" name="Google Shape;1536;p47" title="Direct_SVD_workers.png"/>
          <p:cNvPicPr preferRelativeResize="0"/>
          <p:nvPr/>
        </p:nvPicPr>
        <p:blipFill rotWithShape="1">
          <a:blip r:embed="rId8">
            <a:alphaModFix/>
          </a:blip>
          <a:srcRect b="7335" l="2188" r="61927" t="4286"/>
          <a:stretch/>
        </p:blipFill>
        <p:spPr>
          <a:xfrm>
            <a:off x="3534175" y="4206013"/>
            <a:ext cx="2286025" cy="2126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" name="Google Shape;1537;p47" title="Direct_SVD_workers.png"/>
          <p:cNvPicPr preferRelativeResize="0"/>
          <p:nvPr/>
        </p:nvPicPr>
        <p:blipFill rotWithShape="1">
          <a:blip r:embed="rId8">
            <a:alphaModFix/>
          </a:blip>
          <a:srcRect b="7034" l="58468" r="5648" t="4586"/>
          <a:stretch/>
        </p:blipFill>
        <p:spPr>
          <a:xfrm>
            <a:off x="6208951" y="4206013"/>
            <a:ext cx="2286025" cy="2126769"/>
          </a:xfrm>
          <a:prstGeom prst="rect">
            <a:avLst/>
          </a:prstGeom>
          <a:noFill/>
          <a:ln>
            <a:noFill/>
          </a:ln>
        </p:spPr>
      </p:pic>
      <p:sp>
        <p:nvSpPr>
          <p:cNvPr id="1538" name="Google Shape;1538;p47"/>
          <p:cNvSpPr txBox="1"/>
          <p:nvPr/>
        </p:nvSpPr>
        <p:spPr>
          <a:xfrm>
            <a:off x="715913" y="4471350"/>
            <a:ext cx="2500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latin typeface="Calibri"/>
                <a:ea typeface="Calibri"/>
                <a:cs typeface="Calibri"/>
                <a:sym typeface="Calibri"/>
              </a:rPr>
              <a:t>Our implementation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9" name="Google Shape;1539;p47"/>
          <p:cNvSpPr txBox="1"/>
          <p:nvPr/>
        </p:nvSpPr>
        <p:spPr>
          <a:xfrm>
            <a:off x="760175" y="4816363"/>
            <a:ext cx="241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direct_tsqr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540" name="Google Shape;1540;p47"/>
          <p:cNvSpPr txBox="1"/>
          <p:nvPr/>
        </p:nvSpPr>
        <p:spPr>
          <a:xfrm>
            <a:off x="718307" y="5539293"/>
            <a:ext cx="24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Time: 2.14 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541" name="Google Shape;1541;p47"/>
          <p:cNvSpPr txBox="1"/>
          <p:nvPr/>
        </p:nvSpPr>
        <p:spPr>
          <a:xfrm>
            <a:off x="760175" y="5251081"/>
            <a:ext cx="24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(m, n) = (1e7, 4)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542" name="Google Shape;1542;p47"/>
          <p:cNvSpPr txBox="1"/>
          <p:nvPr/>
        </p:nvSpPr>
        <p:spPr>
          <a:xfrm>
            <a:off x="8821188" y="4471350"/>
            <a:ext cx="2769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latin typeface="Calibri"/>
                <a:ea typeface="Calibri"/>
                <a:cs typeface="Calibri"/>
                <a:sym typeface="Calibri"/>
              </a:rPr>
              <a:t>Dask’s implementation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3" name="Google Shape;1543;p47"/>
          <p:cNvSpPr txBox="1"/>
          <p:nvPr/>
        </p:nvSpPr>
        <p:spPr>
          <a:xfrm>
            <a:off x="8821200" y="4868688"/>
            <a:ext cx="290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dask.array.linalg.tsqr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544" name="Google Shape;1544;p47"/>
          <p:cNvSpPr txBox="1"/>
          <p:nvPr/>
        </p:nvSpPr>
        <p:spPr>
          <a:xfrm>
            <a:off x="8873525" y="5556143"/>
            <a:ext cx="24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Time: 2.23 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545" name="Google Shape;1545;p47"/>
          <p:cNvSpPr txBox="1"/>
          <p:nvPr/>
        </p:nvSpPr>
        <p:spPr>
          <a:xfrm>
            <a:off x="8873525" y="5303406"/>
            <a:ext cx="24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(m, n) = (1e7, 4)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1551" name="Google Shape;1551;p48"/>
          <p:cNvPicPr preferRelativeResize="0"/>
          <p:nvPr/>
        </p:nvPicPr>
        <p:blipFill rotWithShape="1">
          <a:blip r:embed="rId3">
            <a:alphaModFix amt="19000"/>
          </a:blip>
          <a:srcRect b="23777" l="0" r="67084" t="37212"/>
          <a:stretch/>
        </p:blipFill>
        <p:spPr>
          <a:xfrm>
            <a:off x="1216474" y="0"/>
            <a:ext cx="1097552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2" name="Google Shape;1552;p48"/>
          <p:cNvSpPr txBox="1"/>
          <p:nvPr/>
        </p:nvSpPr>
        <p:spPr>
          <a:xfrm>
            <a:off x="1058975" y="1219275"/>
            <a:ext cx="328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BENCHMARK 1</a:t>
            </a:r>
            <a:r>
              <a:rPr b="1" lang="it-IT" sz="2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i="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3" name="Google Shape;1553;p48"/>
          <p:cNvSpPr txBox="1"/>
          <p:nvPr/>
        </p:nvSpPr>
        <p:spPr>
          <a:xfrm>
            <a:off x="1058975" y="1659550"/>
            <a:ext cx="52212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4700">
                <a:solidFill>
                  <a:srgbClr val="F2F2F2"/>
                </a:solidFill>
              </a:rPr>
              <a:t>Partition number</a:t>
            </a:r>
            <a:endParaRPr b="0" i="0" sz="3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48"/>
          <p:cNvSpPr txBox="1"/>
          <p:nvPr/>
        </p:nvSpPr>
        <p:spPr>
          <a:xfrm>
            <a:off x="1143200" y="2520650"/>
            <a:ext cx="48129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7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This benchmark analyzes how the </a:t>
            </a:r>
            <a:r>
              <a:rPr b="1" i="1" lang="it-IT" sz="17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number of partitions affects the performance</a:t>
            </a:r>
            <a:r>
              <a:rPr i="1" lang="it-IT" sz="17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and accuracy of the TSQR algorithms, showing that optimal partitioning improves speed and excessive partitioning increases overhead, and highlighting the </a:t>
            </a:r>
            <a:r>
              <a:rPr b="1" i="1" lang="it-IT" sz="17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trade-offs</a:t>
            </a:r>
            <a:r>
              <a:rPr i="1" lang="it-IT" sz="17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between speed and numerical stability for each method.</a:t>
            </a:r>
            <a:endParaRPr i="1" sz="135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5" name="Google Shape;1555;p48"/>
          <p:cNvSpPr txBox="1"/>
          <p:nvPr/>
        </p:nvSpPr>
        <p:spPr>
          <a:xfrm>
            <a:off x="1143200" y="4489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./</a:t>
            </a:r>
            <a:r>
              <a:rPr lang="it-IT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Benchmark_partitions.ipynb</a:t>
            </a:r>
            <a:endParaRPr sz="1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49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49"/>
          <p:cNvSpPr/>
          <p:nvPr/>
        </p:nvSpPr>
        <p:spPr>
          <a:xfrm>
            <a:off x="0" y="6737764"/>
            <a:ext cx="12192000" cy="120300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1562" name="Google Shape;1562;p49"/>
          <p:cNvPicPr preferRelativeResize="0"/>
          <p:nvPr/>
        </p:nvPicPr>
        <p:blipFill rotWithShape="1">
          <a:blip r:embed="rId3">
            <a:alphaModFix amt="19000"/>
          </a:blip>
          <a:srcRect b="59317" l="0" r="66833" t="37214"/>
          <a:stretch/>
        </p:blipFill>
        <p:spPr>
          <a:xfrm>
            <a:off x="1132918" y="0"/>
            <a:ext cx="1105908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3" name="Google Shape;1563;p49"/>
          <p:cNvSpPr txBox="1"/>
          <p:nvPr/>
        </p:nvSpPr>
        <p:spPr>
          <a:xfrm>
            <a:off x="194616" y="73965"/>
            <a:ext cx="5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Benchmark 1: Partition number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4" name="Google Shape;156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01975"/>
            <a:ext cx="6903525" cy="45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5" name="Google Shape;1565;p49"/>
          <p:cNvSpPr txBox="1"/>
          <p:nvPr/>
        </p:nvSpPr>
        <p:spPr>
          <a:xfrm>
            <a:off x="446050" y="6216775"/>
            <a:ext cx="885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HIGGS dataset (2 GB), 12 workers. Repeat the algorithms 25 times each, collect the median and the MAD (median absolute deviation)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6" name="Google Shape;1566;p49"/>
          <p:cNvSpPr txBox="1"/>
          <p:nvPr/>
        </p:nvSpPr>
        <p:spPr>
          <a:xfrm>
            <a:off x="3094475" y="5449325"/>
            <a:ext cx="156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chemeClr val="dk1"/>
                </a:solidFill>
              </a:rPr>
              <a:t>N. of partitions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567" name="Google Shape;1567;p49"/>
          <p:cNvCxnSpPr/>
          <p:nvPr/>
        </p:nvCxnSpPr>
        <p:spPr>
          <a:xfrm>
            <a:off x="6569925" y="5332350"/>
            <a:ext cx="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68" name="Google Shape;1568;p49"/>
          <p:cNvSpPr txBox="1"/>
          <p:nvPr/>
        </p:nvSpPr>
        <p:spPr>
          <a:xfrm>
            <a:off x="6395455" y="5485690"/>
            <a:ext cx="38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</a:rPr>
              <a:t>10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569" name="Google Shape;1569;p49"/>
          <p:cNvCxnSpPr/>
          <p:nvPr/>
        </p:nvCxnSpPr>
        <p:spPr>
          <a:xfrm>
            <a:off x="2048118" y="5303623"/>
            <a:ext cx="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70" name="Google Shape;1570;p49"/>
          <p:cNvSpPr txBox="1"/>
          <p:nvPr/>
        </p:nvSpPr>
        <p:spPr>
          <a:xfrm>
            <a:off x="1885130" y="5456963"/>
            <a:ext cx="6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</a:rPr>
              <a:t>40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571" name="Google Shape;1571;p49"/>
          <p:cNvCxnSpPr/>
          <p:nvPr/>
        </p:nvCxnSpPr>
        <p:spPr>
          <a:xfrm>
            <a:off x="1124425" y="5127910"/>
            <a:ext cx="0" cy="3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72" name="Google Shape;1572;p49"/>
          <p:cNvSpPr txBox="1"/>
          <p:nvPr/>
        </p:nvSpPr>
        <p:spPr>
          <a:xfrm>
            <a:off x="922424" y="5448517"/>
            <a:ext cx="6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</a:rPr>
              <a:t>100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573" name="Google Shape;1573;p49"/>
          <p:cNvCxnSpPr/>
          <p:nvPr/>
        </p:nvCxnSpPr>
        <p:spPr>
          <a:xfrm>
            <a:off x="663500" y="5104721"/>
            <a:ext cx="0" cy="3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74" name="Google Shape;1574;p49"/>
          <p:cNvSpPr txBox="1"/>
          <p:nvPr/>
        </p:nvSpPr>
        <p:spPr>
          <a:xfrm>
            <a:off x="470800" y="5442941"/>
            <a:ext cx="6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</a:rPr>
              <a:t>5</a:t>
            </a:r>
            <a:r>
              <a:rPr lang="it-IT" sz="1000">
                <a:solidFill>
                  <a:schemeClr val="dk1"/>
                </a:solidFill>
              </a:rPr>
              <a:t>00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75" name="Google Shape;1575;p49"/>
          <p:cNvSpPr txBox="1"/>
          <p:nvPr/>
        </p:nvSpPr>
        <p:spPr>
          <a:xfrm>
            <a:off x="7220400" y="1484588"/>
            <a:ext cx="49716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900">
                <a:solidFill>
                  <a:srgbClr val="1F5C99"/>
                </a:solidFill>
              </a:rPr>
              <a:t>First observation:</a:t>
            </a:r>
            <a:endParaRPr b="1" sz="1900">
              <a:solidFill>
                <a:srgbClr val="1F5C9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it-IT" sz="1700">
                <a:solidFill>
                  <a:schemeClr val="dk1"/>
                </a:solidFill>
              </a:rPr>
              <a:t>Too </a:t>
            </a:r>
            <a:r>
              <a:rPr b="1" lang="it-IT" sz="1700">
                <a:solidFill>
                  <a:srgbClr val="1F5C99"/>
                </a:solidFill>
              </a:rPr>
              <a:t>few partitions</a:t>
            </a:r>
            <a:r>
              <a:rPr lang="it-IT" sz="1700">
                <a:solidFill>
                  <a:schemeClr val="dk1"/>
                </a:solidFill>
              </a:rPr>
              <a:t> (e.g., 10 partitions for 12 workers)</a:t>
            </a:r>
            <a:r>
              <a:rPr lang="it-IT" sz="1700">
                <a:solidFill>
                  <a:schemeClr val="dk1"/>
                </a:solidFill>
              </a:rPr>
              <a:t> make </a:t>
            </a:r>
            <a:r>
              <a:rPr lang="it-IT" sz="1700">
                <a:solidFill>
                  <a:schemeClr val="dk1"/>
                </a:solidFill>
              </a:rPr>
              <a:t>each chunk large (and can leave some workers idle.)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it-IT" sz="1700">
                <a:solidFill>
                  <a:schemeClr val="dk1"/>
                </a:solidFill>
              </a:rPr>
              <a:t>Too </a:t>
            </a:r>
            <a:r>
              <a:rPr b="1" lang="it-IT" sz="1700">
                <a:solidFill>
                  <a:srgbClr val="1F5C99"/>
                </a:solidFill>
              </a:rPr>
              <a:t>many partitions</a:t>
            </a:r>
            <a:r>
              <a:rPr lang="it-IT" sz="1700">
                <a:solidFill>
                  <a:schemeClr val="dk1"/>
                </a:solidFill>
              </a:rPr>
              <a:t> create very small chunks, making computations easy, but the orchestration overhead increases, overall reducing performance.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576" name="Google Shape;1576;p49"/>
          <p:cNvCxnSpPr/>
          <p:nvPr/>
        </p:nvCxnSpPr>
        <p:spPr>
          <a:xfrm>
            <a:off x="9599325" y="4316900"/>
            <a:ext cx="9300" cy="9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7" name="Google Shape;1577;p49"/>
          <p:cNvSpPr txBox="1"/>
          <p:nvPr/>
        </p:nvSpPr>
        <p:spPr>
          <a:xfrm>
            <a:off x="8326200" y="5356600"/>
            <a:ext cx="332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dk1"/>
                </a:solidFill>
              </a:rPr>
              <a:t>A sweet spot can be found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50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50"/>
          <p:cNvSpPr/>
          <p:nvPr/>
        </p:nvSpPr>
        <p:spPr>
          <a:xfrm>
            <a:off x="0" y="6737764"/>
            <a:ext cx="12192000" cy="120300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1584" name="Google Shape;1584;p50"/>
          <p:cNvPicPr preferRelativeResize="0"/>
          <p:nvPr/>
        </p:nvPicPr>
        <p:blipFill rotWithShape="1">
          <a:blip r:embed="rId3">
            <a:alphaModFix amt="19000"/>
          </a:blip>
          <a:srcRect b="59317" l="0" r="66833" t="37214"/>
          <a:stretch/>
        </p:blipFill>
        <p:spPr>
          <a:xfrm>
            <a:off x="1132918" y="0"/>
            <a:ext cx="1105908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5" name="Google Shape;1585;p50"/>
          <p:cNvSpPr txBox="1"/>
          <p:nvPr/>
        </p:nvSpPr>
        <p:spPr>
          <a:xfrm>
            <a:off x="194616" y="73965"/>
            <a:ext cx="5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Benchmark 1: Partition number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6" name="Google Shape;158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01975"/>
            <a:ext cx="6903525" cy="45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7" name="Google Shape;1587;p50"/>
          <p:cNvSpPr txBox="1"/>
          <p:nvPr/>
        </p:nvSpPr>
        <p:spPr>
          <a:xfrm>
            <a:off x="446050" y="62167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HIGGS dataset (2 GB), 12 workers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8" name="Google Shape;1588;p50"/>
          <p:cNvSpPr txBox="1"/>
          <p:nvPr/>
        </p:nvSpPr>
        <p:spPr>
          <a:xfrm>
            <a:off x="3094475" y="5449325"/>
            <a:ext cx="156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chemeClr val="dk1"/>
                </a:solidFill>
              </a:rPr>
              <a:t>N. of partitions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589" name="Google Shape;1589;p50"/>
          <p:cNvCxnSpPr/>
          <p:nvPr/>
        </p:nvCxnSpPr>
        <p:spPr>
          <a:xfrm>
            <a:off x="6569925" y="5332350"/>
            <a:ext cx="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90" name="Google Shape;1590;p50"/>
          <p:cNvSpPr txBox="1"/>
          <p:nvPr/>
        </p:nvSpPr>
        <p:spPr>
          <a:xfrm>
            <a:off x="6395455" y="5485690"/>
            <a:ext cx="38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</a:rPr>
              <a:t>10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591" name="Google Shape;1591;p50"/>
          <p:cNvCxnSpPr/>
          <p:nvPr/>
        </p:nvCxnSpPr>
        <p:spPr>
          <a:xfrm>
            <a:off x="2048118" y="5303623"/>
            <a:ext cx="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92" name="Google Shape;1592;p50"/>
          <p:cNvSpPr txBox="1"/>
          <p:nvPr/>
        </p:nvSpPr>
        <p:spPr>
          <a:xfrm>
            <a:off x="1885130" y="5456963"/>
            <a:ext cx="6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</a:rPr>
              <a:t>40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593" name="Google Shape;1593;p50"/>
          <p:cNvCxnSpPr/>
          <p:nvPr/>
        </p:nvCxnSpPr>
        <p:spPr>
          <a:xfrm>
            <a:off x="1124425" y="5127910"/>
            <a:ext cx="0" cy="3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94" name="Google Shape;1594;p50"/>
          <p:cNvSpPr txBox="1"/>
          <p:nvPr/>
        </p:nvSpPr>
        <p:spPr>
          <a:xfrm>
            <a:off x="922424" y="5448517"/>
            <a:ext cx="6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</a:rPr>
              <a:t>100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595" name="Google Shape;1595;p50"/>
          <p:cNvCxnSpPr/>
          <p:nvPr/>
        </p:nvCxnSpPr>
        <p:spPr>
          <a:xfrm>
            <a:off x="663500" y="5104721"/>
            <a:ext cx="0" cy="3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96" name="Google Shape;1596;p50"/>
          <p:cNvSpPr txBox="1"/>
          <p:nvPr/>
        </p:nvSpPr>
        <p:spPr>
          <a:xfrm>
            <a:off x="470800" y="5442941"/>
            <a:ext cx="6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dk1"/>
                </a:solidFill>
              </a:rPr>
              <a:t>500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97" name="Google Shape;1597;p50"/>
          <p:cNvSpPr txBox="1"/>
          <p:nvPr/>
        </p:nvSpPr>
        <p:spPr>
          <a:xfrm>
            <a:off x="7220400" y="1378338"/>
            <a:ext cx="49716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800">
                <a:solidFill>
                  <a:schemeClr val="dk1"/>
                </a:solidFill>
              </a:rPr>
              <a:t>          </a:t>
            </a:r>
            <a:r>
              <a:rPr b="1" lang="it-IT" sz="1800">
                <a:solidFill>
                  <a:srgbClr val="1F5C99"/>
                </a:solidFill>
              </a:rPr>
              <a:t>Second</a:t>
            </a:r>
            <a:r>
              <a:rPr b="1" lang="it-IT" sz="1800">
                <a:solidFill>
                  <a:srgbClr val="1F5C99"/>
                </a:solidFill>
              </a:rPr>
              <a:t> observation:</a:t>
            </a:r>
            <a:endParaRPr b="1" sz="1800">
              <a:solidFill>
                <a:srgbClr val="1F5C9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</a:rPr>
              <a:t>It seems like </a:t>
            </a:r>
            <a:r>
              <a:rPr b="1" lang="it-IT" sz="1500">
                <a:solidFill>
                  <a:srgbClr val="1F5C99"/>
                </a:solidFill>
              </a:rPr>
              <a:t>Cholesky decomposition</a:t>
            </a:r>
            <a:r>
              <a:rPr lang="it-IT" sz="1500">
                <a:solidFill>
                  <a:schemeClr val="dk1"/>
                </a:solidFill>
              </a:rPr>
              <a:t> is faster than other state-of-the-art methods …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</a:rPr>
              <a:t>Although faster, </a:t>
            </a:r>
            <a:r>
              <a:rPr b="1" lang="it-IT" sz="1600">
                <a:solidFill>
                  <a:srgbClr val="1F5C99"/>
                </a:solidFill>
              </a:rPr>
              <a:t>Cholesky</a:t>
            </a:r>
            <a:r>
              <a:rPr lang="it-IT" sz="1600">
                <a:solidFill>
                  <a:schemeClr val="dk1"/>
                </a:solidFill>
              </a:rPr>
              <a:t> suffers from instability and inaccuracy. Specifically: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598" name="Google Shape;1598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9950" y="3640938"/>
            <a:ext cx="30099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9" name="Google Shape;1599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97125" y="4024581"/>
            <a:ext cx="30099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0" name="Google Shape;1600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32076" y="4622188"/>
            <a:ext cx="25622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1" name="Google Shape;1601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75636" y="4956274"/>
            <a:ext cx="286702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5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1607" name="Google Shape;1607;p51"/>
          <p:cNvPicPr preferRelativeResize="0"/>
          <p:nvPr/>
        </p:nvPicPr>
        <p:blipFill rotWithShape="1">
          <a:blip r:embed="rId3">
            <a:alphaModFix amt="19000"/>
          </a:blip>
          <a:srcRect b="23777" l="0" r="67084" t="37212"/>
          <a:stretch/>
        </p:blipFill>
        <p:spPr>
          <a:xfrm>
            <a:off x="1216474" y="0"/>
            <a:ext cx="1097552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8" name="Google Shape;1608;p51"/>
          <p:cNvSpPr txBox="1"/>
          <p:nvPr/>
        </p:nvSpPr>
        <p:spPr>
          <a:xfrm>
            <a:off x="1058975" y="1219275"/>
            <a:ext cx="328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BENCHMARK 2:</a:t>
            </a:r>
            <a:endParaRPr i="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9" name="Google Shape;1609;p51"/>
          <p:cNvSpPr txBox="1"/>
          <p:nvPr/>
        </p:nvSpPr>
        <p:spPr>
          <a:xfrm>
            <a:off x="1058975" y="1659550"/>
            <a:ext cx="5294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4700">
                <a:solidFill>
                  <a:srgbClr val="F2F2F2"/>
                </a:solidFill>
              </a:rPr>
              <a:t>Workers number</a:t>
            </a:r>
            <a:endParaRPr b="0" i="0" sz="3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0" name="Google Shape;1610;p51"/>
          <p:cNvSpPr txBox="1"/>
          <p:nvPr/>
        </p:nvSpPr>
        <p:spPr>
          <a:xfrm>
            <a:off x="1143200" y="2520650"/>
            <a:ext cx="48129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7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This notebook benchmarks how varying the </a:t>
            </a:r>
            <a:r>
              <a:rPr b="1" i="1" lang="it-IT" sz="17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number of Dask workers</a:t>
            </a:r>
            <a:r>
              <a:rPr i="1" lang="it-IT" sz="17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affects the </a:t>
            </a:r>
            <a:r>
              <a:rPr b="1" i="1" lang="it-IT" sz="17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r>
              <a:rPr i="1" lang="it-IT" sz="17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of the three TSQR algorithms on fixed-size datasets, showing that increasing workers improves speed for large datasets due to better parallelization</a:t>
            </a:r>
            <a:endParaRPr i="1" sz="135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1" name="Google Shape;1611;p51"/>
          <p:cNvSpPr txBox="1"/>
          <p:nvPr/>
        </p:nvSpPr>
        <p:spPr>
          <a:xfrm>
            <a:off x="1143200" y="3966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./</a:t>
            </a:r>
            <a:r>
              <a:rPr lang="it-IT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Benchmark_workers.ipynb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170" name="Google Shape;170;p16"/>
          <p:cNvPicPr preferRelativeResize="0"/>
          <p:nvPr/>
        </p:nvPicPr>
        <p:blipFill rotWithShape="1">
          <a:blip r:embed="rId3">
            <a:alphaModFix amt="19000"/>
          </a:blip>
          <a:srcRect b="23777" l="0" r="67084" t="37212"/>
          <a:stretch/>
        </p:blipFill>
        <p:spPr>
          <a:xfrm>
            <a:off x="1216474" y="0"/>
            <a:ext cx="1097552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6"/>
          <p:cNvSpPr txBox="1"/>
          <p:nvPr/>
        </p:nvSpPr>
        <p:spPr>
          <a:xfrm>
            <a:off x="1058975" y="1219275"/>
            <a:ext cx="222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METHOD 1:</a:t>
            </a:r>
            <a:endParaRPr i="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1058975" y="1659550"/>
            <a:ext cx="5482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4700">
                <a:solidFill>
                  <a:srgbClr val="F2F2F2"/>
                </a:solidFill>
              </a:rPr>
              <a:t>Cholesky </a:t>
            </a:r>
            <a:r>
              <a:rPr b="1" lang="it-IT" sz="4700">
                <a:solidFill>
                  <a:srgbClr val="F2F2F2"/>
                </a:solidFill>
              </a:rPr>
              <a:t>TSQR</a:t>
            </a:r>
            <a:endParaRPr b="0" i="0" sz="3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1132275" y="24124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./Cholesky.ipynb</a:t>
            </a:r>
            <a:endParaRPr sz="17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52"/>
          <p:cNvSpPr/>
          <p:nvPr/>
        </p:nvSpPr>
        <p:spPr>
          <a:xfrm>
            <a:off x="7414850" y="1318850"/>
            <a:ext cx="3458400" cy="461700"/>
          </a:xfrm>
          <a:prstGeom prst="roundRect">
            <a:avLst>
              <a:gd fmla="val 32069" name="adj"/>
            </a:avLst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7" name="Google Shape;1617;p52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8" name="Google Shape;1618;p52"/>
          <p:cNvSpPr/>
          <p:nvPr/>
        </p:nvSpPr>
        <p:spPr>
          <a:xfrm>
            <a:off x="0" y="6737764"/>
            <a:ext cx="12192000" cy="120300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1619" name="Google Shape;1619;p52"/>
          <p:cNvPicPr preferRelativeResize="0"/>
          <p:nvPr/>
        </p:nvPicPr>
        <p:blipFill rotWithShape="1">
          <a:blip r:embed="rId3">
            <a:alphaModFix amt="19000"/>
          </a:blip>
          <a:srcRect b="59317" l="0" r="66833" t="37214"/>
          <a:stretch/>
        </p:blipFill>
        <p:spPr>
          <a:xfrm>
            <a:off x="1132918" y="0"/>
            <a:ext cx="1105908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0" name="Google Shape;1620;p52"/>
          <p:cNvSpPr txBox="1"/>
          <p:nvPr/>
        </p:nvSpPr>
        <p:spPr>
          <a:xfrm>
            <a:off x="194616" y="73965"/>
            <a:ext cx="5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Benchmark 2: Workers number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1" name="Google Shape;1621;p52"/>
          <p:cNvSpPr txBox="1"/>
          <p:nvPr/>
        </p:nvSpPr>
        <p:spPr>
          <a:xfrm>
            <a:off x="7649300" y="1318850"/>
            <a:ext cx="316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cluster.scale(</a:t>
            </a:r>
            <a:r>
              <a:rPr lang="it-IT" sz="15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lang="it-IT" sz="15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5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622" name="Google Shape;1622;p52"/>
          <p:cNvSpPr txBox="1"/>
          <p:nvPr/>
        </p:nvSpPr>
        <p:spPr>
          <a:xfrm>
            <a:off x="6914600" y="2353525"/>
            <a:ext cx="46347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85225" lIns="85225" spcFirstLastPara="1" rIns="85225" wrap="square" tIns="852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771">
                <a:solidFill>
                  <a:srgbClr val="1F5C99"/>
                </a:solidFill>
              </a:rPr>
              <a:t>Observations:</a:t>
            </a:r>
            <a:endParaRPr b="1" sz="1771">
              <a:solidFill>
                <a:srgbClr val="1F5C99"/>
              </a:solidFill>
            </a:endParaRPr>
          </a:p>
          <a:p>
            <a:pPr indent="0" lvl="0" marL="426204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4">
              <a:solidFill>
                <a:schemeClr val="dk1"/>
              </a:solidFill>
            </a:endParaRPr>
          </a:p>
          <a:p>
            <a:pPr indent="-313733" lvl="0" marL="42620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5"/>
              <a:buChar char="-"/>
            </a:pPr>
            <a:r>
              <a:rPr lang="it-IT" sz="1584">
                <a:solidFill>
                  <a:schemeClr val="dk1"/>
                </a:solidFill>
              </a:rPr>
              <a:t>For a </a:t>
            </a:r>
            <a:r>
              <a:rPr b="1" lang="it-IT" sz="1584">
                <a:solidFill>
                  <a:srgbClr val="1F5C99"/>
                </a:solidFill>
              </a:rPr>
              <a:t>small dataset</a:t>
            </a:r>
            <a:r>
              <a:rPr lang="it-IT" sz="1584">
                <a:solidFill>
                  <a:schemeClr val="dk1"/>
                </a:solidFill>
              </a:rPr>
              <a:t> (e.g., &lt; 500 Mb) The workload for a single worker isn’t excessive, and the results are comparable between the cases.</a:t>
            </a:r>
            <a:endParaRPr sz="1584">
              <a:solidFill>
                <a:schemeClr val="dk1"/>
              </a:solidFill>
            </a:endParaRPr>
          </a:p>
          <a:p>
            <a:pPr indent="0" lvl="0" marL="426204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4">
              <a:solidFill>
                <a:schemeClr val="dk1"/>
              </a:solidFill>
            </a:endParaRPr>
          </a:p>
          <a:p>
            <a:pPr indent="-313733" lvl="0" marL="42620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5"/>
              <a:buChar char="-"/>
            </a:pPr>
            <a:r>
              <a:rPr lang="it-IT" sz="1584">
                <a:solidFill>
                  <a:schemeClr val="dk1"/>
                </a:solidFill>
              </a:rPr>
              <a:t>The </a:t>
            </a:r>
            <a:r>
              <a:rPr b="1" lang="it-IT" sz="1584">
                <a:solidFill>
                  <a:srgbClr val="1F5C99"/>
                </a:solidFill>
              </a:rPr>
              <a:t>standard deviation </a:t>
            </a:r>
            <a:r>
              <a:rPr lang="it-IT" sz="1584">
                <a:solidFill>
                  <a:schemeClr val="dk1"/>
                </a:solidFill>
              </a:rPr>
              <a:t>of the runtimes</a:t>
            </a:r>
            <a:r>
              <a:rPr b="1" lang="it-IT" sz="1584">
                <a:solidFill>
                  <a:srgbClr val="1F5C99"/>
                </a:solidFill>
              </a:rPr>
              <a:t> </a:t>
            </a:r>
            <a:r>
              <a:rPr lang="it-IT" sz="1584">
                <a:solidFill>
                  <a:schemeClr val="dk1"/>
                </a:solidFill>
              </a:rPr>
              <a:t>can be relatively high and oscillate significantly across runs. Due to light computational load and external factors.</a:t>
            </a:r>
            <a:endParaRPr sz="1584">
              <a:solidFill>
                <a:schemeClr val="dk1"/>
              </a:solidFill>
            </a:endParaRPr>
          </a:p>
        </p:txBody>
      </p:sp>
      <p:sp>
        <p:nvSpPr>
          <p:cNvPr id="1623" name="Google Shape;1623;p52"/>
          <p:cNvSpPr txBox="1"/>
          <p:nvPr/>
        </p:nvSpPr>
        <p:spPr>
          <a:xfrm>
            <a:off x="11017193" y="5993991"/>
            <a:ext cx="10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California Housing dataset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4" name="Google Shape;162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74" y="1338050"/>
            <a:ext cx="5901000" cy="46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53"/>
          <p:cNvSpPr/>
          <p:nvPr/>
        </p:nvSpPr>
        <p:spPr>
          <a:xfrm>
            <a:off x="7414850" y="1318850"/>
            <a:ext cx="3458400" cy="461700"/>
          </a:xfrm>
          <a:prstGeom prst="roundRect">
            <a:avLst>
              <a:gd fmla="val 32069" name="adj"/>
            </a:avLst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0" name="Google Shape;1630;p5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1" name="Google Shape;1631;p53"/>
          <p:cNvSpPr/>
          <p:nvPr/>
        </p:nvSpPr>
        <p:spPr>
          <a:xfrm>
            <a:off x="0" y="6737764"/>
            <a:ext cx="12192000" cy="120300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1632" name="Google Shape;1632;p53"/>
          <p:cNvPicPr preferRelativeResize="0"/>
          <p:nvPr/>
        </p:nvPicPr>
        <p:blipFill rotWithShape="1">
          <a:blip r:embed="rId3">
            <a:alphaModFix amt="19000"/>
          </a:blip>
          <a:srcRect b="59317" l="0" r="66833" t="37214"/>
          <a:stretch/>
        </p:blipFill>
        <p:spPr>
          <a:xfrm>
            <a:off x="1132918" y="0"/>
            <a:ext cx="1105908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3" name="Google Shape;1633;p53"/>
          <p:cNvSpPr txBox="1"/>
          <p:nvPr/>
        </p:nvSpPr>
        <p:spPr>
          <a:xfrm>
            <a:off x="194616" y="73965"/>
            <a:ext cx="5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Benchmark 2: Workers number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4" name="Google Shape;1634;p53"/>
          <p:cNvSpPr txBox="1"/>
          <p:nvPr/>
        </p:nvSpPr>
        <p:spPr>
          <a:xfrm>
            <a:off x="7649300" y="1318850"/>
            <a:ext cx="316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cluster</a:t>
            </a:r>
            <a:r>
              <a:rPr lang="it-IT" sz="14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4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4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45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SSHCluster</a:t>
            </a:r>
            <a:r>
              <a:rPr lang="it-IT" sz="14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(...)</a:t>
            </a:r>
            <a:endParaRPr sz="145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635" name="Google Shape;1635;p53"/>
          <p:cNvSpPr txBox="1"/>
          <p:nvPr/>
        </p:nvSpPr>
        <p:spPr>
          <a:xfrm>
            <a:off x="6914600" y="2353525"/>
            <a:ext cx="4634700" cy="31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85225" lIns="85225" spcFirstLastPara="1" rIns="85225" wrap="square" tIns="852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771">
                <a:solidFill>
                  <a:srgbClr val="1F5C99"/>
                </a:solidFill>
              </a:rPr>
              <a:t>O</a:t>
            </a:r>
            <a:r>
              <a:rPr b="1" lang="it-IT" sz="1771">
                <a:solidFill>
                  <a:srgbClr val="1F5C99"/>
                </a:solidFill>
              </a:rPr>
              <a:t>bservations:</a:t>
            </a:r>
            <a:endParaRPr b="1" sz="1771">
              <a:solidFill>
                <a:srgbClr val="1F5C99"/>
              </a:solidFill>
            </a:endParaRPr>
          </a:p>
          <a:p>
            <a:pPr indent="0" lvl="0" marL="426204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4">
              <a:solidFill>
                <a:schemeClr val="dk1"/>
              </a:solidFill>
            </a:endParaRPr>
          </a:p>
          <a:p>
            <a:pPr indent="-313733" lvl="0" marL="42620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5"/>
              <a:buChar char="-"/>
            </a:pPr>
            <a:r>
              <a:rPr lang="it-IT" sz="1584">
                <a:solidFill>
                  <a:schemeClr val="dk1"/>
                </a:solidFill>
              </a:rPr>
              <a:t>For a</a:t>
            </a:r>
            <a:r>
              <a:rPr lang="it-IT" sz="1584">
                <a:solidFill>
                  <a:schemeClr val="dk1"/>
                </a:solidFill>
              </a:rPr>
              <a:t> </a:t>
            </a:r>
            <a:r>
              <a:rPr b="1" lang="it-IT" sz="1584">
                <a:solidFill>
                  <a:srgbClr val="1F5C99"/>
                </a:solidFill>
              </a:rPr>
              <a:t>bigger dataset</a:t>
            </a:r>
            <a:r>
              <a:rPr lang="it-IT" sz="1584">
                <a:solidFill>
                  <a:schemeClr val="dk1"/>
                </a:solidFill>
              </a:rPr>
              <a:t> (</a:t>
            </a:r>
            <a:r>
              <a:rPr lang="it-IT" sz="1584">
                <a:solidFill>
                  <a:schemeClr val="dk1"/>
                </a:solidFill>
              </a:rPr>
              <a:t>e.g., </a:t>
            </a:r>
            <a:r>
              <a:rPr lang="it-IT" sz="1584">
                <a:solidFill>
                  <a:schemeClr val="dk1"/>
                </a:solidFill>
              </a:rPr>
              <a:t>~ 3 Gb</a:t>
            </a:r>
            <a:r>
              <a:rPr lang="it-IT" sz="1584">
                <a:solidFill>
                  <a:schemeClr val="dk1"/>
                </a:solidFill>
              </a:rPr>
              <a:t>) The results depends heavily on the number of workers. The optimal number of workers is between 9-12.</a:t>
            </a:r>
            <a:endParaRPr sz="1584">
              <a:solidFill>
                <a:schemeClr val="dk1"/>
              </a:solidFill>
            </a:endParaRPr>
          </a:p>
          <a:p>
            <a:pPr indent="0" lvl="0" marL="426204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84">
              <a:solidFill>
                <a:schemeClr val="dk1"/>
              </a:solidFill>
            </a:endParaRPr>
          </a:p>
          <a:p>
            <a:pPr indent="-313733" lvl="0" marL="42620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5"/>
              <a:buChar char="-"/>
            </a:pPr>
            <a:r>
              <a:rPr lang="it-IT" sz="1584">
                <a:solidFill>
                  <a:schemeClr val="dk1"/>
                </a:solidFill>
              </a:rPr>
              <a:t>In this study we also demonstrated a property of the </a:t>
            </a:r>
            <a:r>
              <a:rPr b="1" lang="it-IT" sz="1584">
                <a:solidFill>
                  <a:srgbClr val="1F5C99"/>
                </a:solidFill>
              </a:rPr>
              <a:t>indirect and direct TSQR</a:t>
            </a:r>
            <a:r>
              <a:rPr lang="it-IT" sz="1584">
                <a:solidFill>
                  <a:schemeClr val="dk1"/>
                </a:solidFill>
              </a:rPr>
              <a:t> methods. Where their performances are swapped depending on the dimension of the dataset. This result will be </a:t>
            </a:r>
            <a:r>
              <a:rPr lang="it-IT" sz="1584">
                <a:solidFill>
                  <a:schemeClr val="dk1"/>
                </a:solidFill>
              </a:rPr>
              <a:t>examined</a:t>
            </a:r>
            <a:r>
              <a:rPr lang="it-IT" sz="1584">
                <a:solidFill>
                  <a:schemeClr val="dk1"/>
                </a:solidFill>
              </a:rPr>
              <a:t> later.</a:t>
            </a:r>
            <a:endParaRPr sz="1584">
              <a:solidFill>
                <a:schemeClr val="dk1"/>
              </a:solidFill>
            </a:endParaRPr>
          </a:p>
        </p:txBody>
      </p:sp>
      <p:sp>
        <p:nvSpPr>
          <p:cNvPr id="1636" name="Google Shape;1636;p53"/>
          <p:cNvSpPr txBox="1"/>
          <p:nvPr/>
        </p:nvSpPr>
        <p:spPr>
          <a:xfrm>
            <a:off x="11017193" y="5993991"/>
            <a:ext cx="10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HIGGS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7" name="Google Shape;163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000" y="1318850"/>
            <a:ext cx="666750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5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1643" name="Google Shape;1643;p54"/>
          <p:cNvPicPr preferRelativeResize="0"/>
          <p:nvPr/>
        </p:nvPicPr>
        <p:blipFill rotWithShape="1">
          <a:blip r:embed="rId3">
            <a:alphaModFix amt="19000"/>
          </a:blip>
          <a:srcRect b="23777" l="0" r="67084" t="37212"/>
          <a:stretch/>
        </p:blipFill>
        <p:spPr>
          <a:xfrm>
            <a:off x="1216474" y="0"/>
            <a:ext cx="1097552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4" name="Google Shape;1644;p54"/>
          <p:cNvSpPr txBox="1"/>
          <p:nvPr/>
        </p:nvSpPr>
        <p:spPr>
          <a:xfrm>
            <a:off x="1058975" y="1219275"/>
            <a:ext cx="328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BENCHMARK 3:</a:t>
            </a:r>
            <a:endParaRPr i="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5" name="Google Shape;1645;p54"/>
          <p:cNvSpPr txBox="1"/>
          <p:nvPr/>
        </p:nvSpPr>
        <p:spPr>
          <a:xfrm>
            <a:off x="1058975" y="1659550"/>
            <a:ext cx="5294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4700">
                <a:solidFill>
                  <a:srgbClr val="F2F2F2"/>
                </a:solidFill>
              </a:rPr>
              <a:t>Matrix size</a:t>
            </a:r>
            <a:endParaRPr b="0" i="0" sz="3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6" name="Google Shape;1646;p54"/>
          <p:cNvSpPr txBox="1"/>
          <p:nvPr/>
        </p:nvSpPr>
        <p:spPr>
          <a:xfrm>
            <a:off x="1143200" y="2520650"/>
            <a:ext cx="3954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7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This benchmark measures how the </a:t>
            </a:r>
            <a:r>
              <a:rPr b="1" i="1" lang="it-IT" sz="17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execution time</a:t>
            </a:r>
            <a:r>
              <a:rPr i="1" lang="it-IT" sz="17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of  the TSQR algorithms scales with </a:t>
            </a:r>
            <a:r>
              <a:rPr b="1" i="1" lang="it-IT" sz="17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increasing row counts</a:t>
            </a:r>
            <a:r>
              <a:rPr i="1" lang="it-IT" sz="17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for tall-and-skinny matrices, comparing parallel Dask-based methods to sequential NumPy QR.</a:t>
            </a:r>
            <a:endParaRPr i="1" sz="135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7" name="Google Shape;1647;p54"/>
          <p:cNvSpPr txBox="1"/>
          <p:nvPr/>
        </p:nvSpPr>
        <p:spPr>
          <a:xfrm>
            <a:off x="1143200" y="42283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./</a:t>
            </a:r>
            <a:r>
              <a:rPr lang="it-IT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Benchmark_size.ipynb</a:t>
            </a:r>
            <a:endParaRPr sz="1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55"/>
          <p:cNvSpPr/>
          <p:nvPr/>
        </p:nvSpPr>
        <p:spPr>
          <a:xfrm>
            <a:off x="9985072" y="3819325"/>
            <a:ext cx="1246200" cy="513300"/>
          </a:xfrm>
          <a:prstGeom prst="rect">
            <a:avLst/>
          </a:prstGeom>
          <a:noFill/>
          <a:ln cap="flat" cmpd="sng" w="83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9925" lIns="79925" spcFirstLastPara="1" rIns="79925" wrap="square" tIns="79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3"/>
          </a:p>
        </p:txBody>
      </p:sp>
      <p:sp>
        <p:nvSpPr>
          <p:cNvPr id="1653" name="Google Shape;1653;p55"/>
          <p:cNvSpPr/>
          <p:nvPr/>
        </p:nvSpPr>
        <p:spPr>
          <a:xfrm>
            <a:off x="9985072" y="4846318"/>
            <a:ext cx="1246200" cy="513300"/>
          </a:xfrm>
          <a:prstGeom prst="rect">
            <a:avLst/>
          </a:prstGeom>
          <a:noFill/>
          <a:ln cap="flat" cmpd="sng" w="83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9925" lIns="79925" spcFirstLastPara="1" rIns="79925" wrap="square" tIns="79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3"/>
          </a:p>
        </p:txBody>
      </p:sp>
      <p:sp>
        <p:nvSpPr>
          <p:cNvPr id="1654" name="Google Shape;1654;p55"/>
          <p:cNvSpPr/>
          <p:nvPr/>
        </p:nvSpPr>
        <p:spPr>
          <a:xfrm>
            <a:off x="8408600" y="3819325"/>
            <a:ext cx="1576500" cy="513300"/>
          </a:xfrm>
          <a:prstGeom prst="rect">
            <a:avLst/>
          </a:prstGeom>
          <a:noFill/>
          <a:ln cap="flat" cmpd="sng" w="83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9925" lIns="79925" spcFirstLastPara="1" rIns="79925" wrap="square" tIns="79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3"/>
          </a:p>
        </p:txBody>
      </p:sp>
      <p:sp>
        <p:nvSpPr>
          <p:cNvPr id="1655" name="Google Shape;1655;p55"/>
          <p:cNvSpPr/>
          <p:nvPr/>
        </p:nvSpPr>
        <p:spPr>
          <a:xfrm>
            <a:off x="8408600" y="4332822"/>
            <a:ext cx="1576500" cy="513300"/>
          </a:xfrm>
          <a:prstGeom prst="rect">
            <a:avLst/>
          </a:prstGeom>
          <a:noFill/>
          <a:ln cap="flat" cmpd="sng" w="83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9925" lIns="79925" spcFirstLastPara="1" rIns="79925" wrap="square" tIns="79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3"/>
          </a:p>
        </p:txBody>
      </p:sp>
      <p:sp>
        <p:nvSpPr>
          <p:cNvPr id="1656" name="Google Shape;1656;p55"/>
          <p:cNvSpPr/>
          <p:nvPr/>
        </p:nvSpPr>
        <p:spPr>
          <a:xfrm>
            <a:off x="9985072" y="4332811"/>
            <a:ext cx="1246200" cy="513300"/>
          </a:xfrm>
          <a:prstGeom prst="rect">
            <a:avLst/>
          </a:prstGeom>
          <a:noFill/>
          <a:ln cap="flat" cmpd="sng" w="83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9925" lIns="79925" spcFirstLastPara="1" rIns="79925" wrap="square" tIns="79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3"/>
          </a:p>
        </p:txBody>
      </p:sp>
      <p:sp>
        <p:nvSpPr>
          <p:cNvPr id="1657" name="Google Shape;1657;p55"/>
          <p:cNvSpPr/>
          <p:nvPr/>
        </p:nvSpPr>
        <p:spPr>
          <a:xfrm>
            <a:off x="8408600" y="4846318"/>
            <a:ext cx="1576500" cy="513300"/>
          </a:xfrm>
          <a:prstGeom prst="rect">
            <a:avLst/>
          </a:prstGeom>
          <a:noFill/>
          <a:ln cap="flat" cmpd="sng" w="83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9925" lIns="79925" spcFirstLastPara="1" rIns="79925" wrap="square" tIns="79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3"/>
          </a:p>
        </p:txBody>
      </p:sp>
      <p:sp>
        <p:nvSpPr>
          <p:cNvPr id="1658" name="Google Shape;1658;p55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9" name="Google Shape;1659;p55"/>
          <p:cNvSpPr/>
          <p:nvPr/>
        </p:nvSpPr>
        <p:spPr>
          <a:xfrm>
            <a:off x="0" y="6737764"/>
            <a:ext cx="12192000" cy="120300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1660" name="Google Shape;1660;p55"/>
          <p:cNvPicPr preferRelativeResize="0"/>
          <p:nvPr/>
        </p:nvPicPr>
        <p:blipFill rotWithShape="1">
          <a:blip r:embed="rId3">
            <a:alphaModFix amt="19000"/>
          </a:blip>
          <a:srcRect b="59317" l="0" r="66833" t="37214"/>
          <a:stretch/>
        </p:blipFill>
        <p:spPr>
          <a:xfrm>
            <a:off x="1132918" y="0"/>
            <a:ext cx="1105908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55"/>
          <p:cNvSpPr txBox="1"/>
          <p:nvPr/>
        </p:nvSpPr>
        <p:spPr>
          <a:xfrm>
            <a:off x="194616" y="73965"/>
            <a:ext cx="5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Benchmark 3: Matrix size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2" name="Google Shape;166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25" y="1320087"/>
            <a:ext cx="7334750" cy="470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3" name="Google Shape;1663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8034" y="3910925"/>
            <a:ext cx="960246" cy="316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4" name="Google Shape;1664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24280" y="4431173"/>
            <a:ext cx="734101" cy="316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5" name="Google Shape;1665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05437" y="4951371"/>
            <a:ext cx="1005475" cy="316603"/>
          </a:xfrm>
          <a:prstGeom prst="rect">
            <a:avLst/>
          </a:prstGeom>
          <a:noFill/>
          <a:ln>
            <a:noFill/>
          </a:ln>
        </p:spPr>
      </p:pic>
      <p:sp>
        <p:nvSpPr>
          <p:cNvPr id="1666" name="Google Shape;1666;p55"/>
          <p:cNvSpPr txBox="1"/>
          <p:nvPr/>
        </p:nvSpPr>
        <p:spPr>
          <a:xfrm>
            <a:off x="8420893" y="3828766"/>
            <a:ext cx="14802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175" lIns="65175" spcFirstLastPara="1" rIns="65175" wrap="square" tIns="65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53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Matrix</a:t>
            </a:r>
            <a:r>
              <a:rPr b="1" lang="it-IT" sz="1253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-matrix</a:t>
            </a:r>
            <a:r>
              <a:rPr b="1" lang="it-IT" sz="1253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multiplication</a:t>
            </a:r>
            <a:endParaRPr b="1" sz="111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67" name="Google Shape;1667;p55"/>
          <p:cNvSpPr txBox="1"/>
          <p:nvPr/>
        </p:nvSpPr>
        <p:spPr>
          <a:xfrm>
            <a:off x="8453377" y="4342267"/>
            <a:ext cx="14802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175" lIns="65175" spcFirstLastPara="1" rIns="65175" wrap="square" tIns="65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53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Matrix inversion</a:t>
            </a:r>
            <a:endParaRPr i="1" sz="1253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68" name="Google Shape;1668;p55"/>
          <p:cNvSpPr txBox="1"/>
          <p:nvPr/>
        </p:nvSpPr>
        <p:spPr>
          <a:xfrm>
            <a:off x="8360425" y="4855750"/>
            <a:ext cx="15765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175" lIns="65175" spcFirstLastPara="1" rIns="65175" wrap="square" tIns="651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53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QR decomposition</a:t>
            </a:r>
            <a:endParaRPr b="1" sz="111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69" name="Google Shape;1669;p55"/>
          <p:cNvSpPr txBox="1"/>
          <p:nvPr/>
        </p:nvSpPr>
        <p:spPr>
          <a:xfrm>
            <a:off x="8185200" y="1473725"/>
            <a:ext cx="3454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1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it-IT" sz="2100">
                <a:latin typeface="Calibri"/>
                <a:ea typeface="Calibri"/>
                <a:cs typeface="Calibri"/>
                <a:sym typeface="Calibri"/>
              </a:rPr>
              <a:t>he asymptotic execution time of all TSQR algorithms increases roughly </a:t>
            </a:r>
            <a:r>
              <a:rPr b="1" lang="it-IT" sz="2100">
                <a:solidFill>
                  <a:srgbClr val="1F5C99"/>
                </a:solidFill>
                <a:latin typeface="Calibri"/>
                <a:ea typeface="Calibri"/>
                <a:cs typeface="Calibri"/>
                <a:sym typeface="Calibri"/>
              </a:rPr>
              <a:t>linearly with the number of rows</a:t>
            </a:r>
            <a:r>
              <a:rPr b="1" lang="it-IT" sz="2100">
                <a:latin typeface="Calibri"/>
                <a:ea typeface="Calibri"/>
                <a:cs typeface="Calibri"/>
                <a:sym typeface="Calibri"/>
              </a:rPr>
              <a:t>, reflecting the time complexity of their steps: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0" name="Google Shape;1670;p55"/>
          <p:cNvSpPr txBox="1"/>
          <p:nvPr/>
        </p:nvSpPr>
        <p:spPr>
          <a:xfrm>
            <a:off x="10630475" y="6223750"/>
            <a:ext cx="148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Synthetic dataset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 workers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56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56"/>
          <p:cNvSpPr/>
          <p:nvPr/>
        </p:nvSpPr>
        <p:spPr>
          <a:xfrm>
            <a:off x="0" y="6737764"/>
            <a:ext cx="12192000" cy="120300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1677" name="Google Shape;1677;p56"/>
          <p:cNvPicPr preferRelativeResize="0"/>
          <p:nvPr/>
        </p:nvPicPr>
        <p:blipFill rotWithShape="1">
          <a:blip r:embed="rId3">
            <a:alphaModFix amt="19000"/>
          </a:blip>
          <a:srcRect b="59317" l="0" r="66833" t="37214"/>
          <a:stretch/>
        </p:blipFill>
        <p:spPr>
          <a:xfrm>
            <a:off x="1132918" y="0"/>
            <a:ext cx="1105908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8" name="Google Shape;1678;p56"/>
          <p:cNvSpPr txBox="1"/>
          <p:nvPr/>
        </p:nvSpPr>
        <p:spPr>
          <a:xfrm>
            <a:off x="194616" y="73965"/>
            <a:ext cx="5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Benchmark 3: Matrix size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9" name="Google Shape;1679;p56" title="Immagine 2025-09-17 163702.png"/>
          <p:cNvPicPr preferRelativeResize="0"/>
          <p:nvPr/>
        </p:nvPicPr>
        <p:blipFill rotWithShape="1">
          <a:blip r:embed="rId4">
            <a:alphaModFix/>
          </a:blip>
          <a:srcRect b="0" l="0" r="48804" t="0"/>
          <a:stretch/>
        </p:blipFill>
        <p:spPr>
          <a:xfrm>
            <a:off x="2995450" y="4276838"/>
            <a:ext cx="5283322" cy="19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56" title="Immagine 2025-09-17 163702.png"/>
          <p:cNvPicPr preferRelativeResize="0"/>
          <p:nvPr/>
        </p:nvPicPr>
        <p:blipFill rotWithShape="1">
          <a:blip r:embed="rId4">
            <a:alphaModFix/>
          </a:blip>
          <a:srcRect b="0" l="75272" r="14337" t="0"/>
          <a:stretch/>
        </p:blipFill>
        <p:spPr>
          <a:xfrm>
            <a:off x="8124288" y="4276838"/>
            <a:ext cx="1072238" cy="19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56"/>
          <p:cNvSpPr txBox="1"/>
          <p:nvPr/>
        </p:nvSpPr>
        <p:spPr>
          <a:xfrm>
            <a:off x="5930425" y="6125888"/>
            <a:ext cx="3266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VI, Benson et al. (</a:t>
            </a:r>
            <a:r>
              <a:rPr i="1"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2013</a:t>
            </a: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2" name="Google Shape;1682;p56"/>
          <p:cNvSpPr txBox="1"/>
          <p:nvPr/>
        </p:nvSpPr>
        <p:spPr>
          <a:xfrm>
            <a:off x="1407900" y="852813"/>
            <a:ext cx="9376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200">
                <a:latin typeface="Calibri"/>
                <a:ea typeface="Calibri"/>
                <a:cs typeface="Calibri"/>
                <a:sym typeface="Calibri"/>
              </a:rPr>
              <a:t>Our </a:t>
            </a:r>
            <a:r>
              <a:rPr b="1" lang="it-IT" sz="2200">
                <a:solidFill>
                  <a:srgbClr val="1F5C99"/>
                </a:solidFill>
                <a:latin typeface="Calibri"/>
                <a:ea typeface="Calibri"/>
                <a:cs typeface="Calibri"/>
                <a:sym typeface="Calibri"/>
              </a:rPr>
              <a:t>in-memory benchmark</a:t>
            </a:r>
            <a:r>
              <a:rPr b="1" lang="it-IT" sz="2200">
                <a:latin typeface="Calibri"/>
                <a:ea typeface="Calibri"/>
                <a:cs typeface="Calibri"/>
                <a:sym typeface="Calibri"/>
              </a:rPr>
              <a:t> was designed to show the performance differences between </a:t>
            </a:r>
            <a:r>
              <a:rPr b="1" lang="it-IT" sz="2200">
                <a:solidFill>
                  <a:srgbClr val="1F5C99"/>
                </a:solidFill>
                <a:latin typeface="Calibri"/>
                <a:ea typeface="Calibri"/>
                <a:cs typeface="Calibri"/>
                <a:sym typeface="Calibri"/>
              </a:rPr>
              <a:t>TSQR</a:t>
            </a:r>
            <a:r>
              <a:rPr b="1" lang="it-IT" sz="2200">
                <a:latin typeface="Calibri"/>
                <a:ea typeface="Calibri"/>
                <a:cs typeface="Calibri"/>
                <a:sym typeface="Calibri"/>
              </a:rPr>
              <a:t> methods and the state-of-the-art sequential </a:t>
            </a:r>
            <a:r>
              <a:rPr b="1" lang="it-IT" sz="2200">
                <a:solidFill>
                  <a:srgbClr val="1F5C99"/>
                </a:solidFill>
                <a:latin typeface="Calibri"/>
                <a:ea typeface="Calibri"/>
                <a:cs typeface="Calibri"/>
                <a:sym typeface="Calibri"/>
              </a:rPr>
              <a:t>QR</a:t>
            </a:r>
            <a:r>
              <a:rPr b="1" lang="it-IT" sz="2200">
                <a:latin typeface="Calibri"/>
                <a:ea typeface="Calibri"/>
                <a:cs typeface="Calibri"/>
                <a:sym typeface="Calibri"/>
              </a:rPr>
              <a:t> algorithm. 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3" name="Google Shape;1683;p56"/>
          <p:cNvSpPr txBox="1"/>
          <p:nvPr/>
        </p:nvSpPr>
        <p:spPr>
          <a:xfrm>
            <a:off x="1407901" y="2741238"/>
            <a:ext cx="9900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benchmarks by Benson et al. (</a:t>
            </a:r>
            <a:r>
              <a:rPr b="1" i="1" lang="it-IT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2013</a:t>
            </a:r>
            <a:r>
              <a:rPr b="1" lang="it-IT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use much larger matrices, where </a:t>
            </a:r>
            <a:r>
              <a:rPr b="1" lang="it-IT" sz="2200">
                <a:solidFill>
                  <a:srgbClr val="1F5C99"/>
                </a:solidFill>
                <a:latin typeface="Calibri"/>
                <a:ea typeface="Calibri"/>
                <a:cs typeface="Calibri"/>
                <a:sym typeface="Calibri"/>
              </a:rPr>
              <a:t>disk read/write times become the main bottleneck</a:t>
            </a:r>
            <a:r>
              <a:rPr b="1" lang="it-IT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allowing them to create a performance model based on distributed computing platform specifications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4" name="Google Shape;1684;p56"/>
          <p:cNvSpPr txBox="1"/>
          <p:nvPr/>
        </p:nvSpPr>
        <p:spPr>
          <a:xfrm>
            <a:off x="1407900" y="1639813"/>
            <a:ext cx="9205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sequential calculation limits the matrix size, bigger matrices only amplify the </a:t>
            </a:r>
            <a:r>
              <a:rPr b="1" lang="it-IT" sz="2200">
                <a:solidFill>
                  <a:srgbClr val="1F5C99"/>
                </a:solidFill>
                <a:latin typeface="Calibri"/>
                <a:ea typeface="Calibri"/>
                <a:cs typeface="Calibri"/>
                <a:sym typeface="Calibri"/>
              </a:rPr>
              <a:t>performance gap with parallel implementations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5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1690" name="Google Shape;1690;p57"/>
          <p:cNvPicPr preferRelativeResize="0"/>
          <p:nvPr/>
        </p:nvPicPr>
        <p:blipFill rotWithShape="1">
          <a:blip r:embed="rId3">
            <a:alphaModFix amt="19000"/>
          </a:blip>
          <a:srcRect b="23777" l="0" r="67084" t="37212"/>
          <a:stretch/>
        </p:blipFill>
        <p:spPr>
          <a:xfrm>
            <a:off x="1216474" y="0"/>
            <a:ext cx="1097552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1" name="Google Shape;1691;p57"/>
          <p:cNvSpPr txBox="1"/>
          <p:nvPr/>
        </p:nvSpPr>
        <p:spPr>
          <a:xfrm>
            <a:off x="1058975" y="1219275"/>
            <a:ext cx="328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6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BENCHMARK 4:</a:t>
            </a:r>
            <a:endParaRPr i="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2" name="Google Shape;1692;p57"/>
          <p:cNvSpPr txBox="1"/>
          <p:nvPr/>
        </p:nvSpPr>
        <p:spPr>
          <a:xfrm>
            <a:off x="1058975" y="1659550"/>
            <a:ext cx="2594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4700">
                <a:solidFill>
                  <a:srgbClr val="F2F2F2"/>
                </a:solidFill>
              </a:rPr>
              <a:t>Stability</a:t>
            </a:r>
            <a:endParaRPr b="0" i="0" sz="35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Google Shape;1693;p57"/>
          <p:cNvSpPr txBox="1"/>
          <p:nvPr/>
        </p:nvSpPr>
        <p:spPr>
          <a:xfrm>
            <a:off x="1143200" y="2520650"/>
            <a:ext cx="3954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7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This benchmark evaluates how the </a:t>
            </a:r>
            <a:r>
              <a:rPr b="1" i="1" lang="it-IT" sz="17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orthogonality error</a:t>
            </a:r>
            <a:r>
              <a:rPr i="1" lang="it-IT" sz="17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of different TSQR algorithms depends on the condition number of the input matrix, and tests </a:t>
            </a:r>
            <a:r>
              <a:rPr b="1" i="1" lang="it-IT" sz="17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iterative correction methods</a:t>
            </a:r>
            <a:r>
              <a:rPr i="1" lang="it-IT" sz="17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for improving stability on ill-conditioned matrices.</a:t>
            </a:r>
            <a:endParaRPr i="1" sz="135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4" name="Google Shape;1694;p57"/>
          <p:cNvSpPr txBox="1"/>
          <p:nvPr/>
        </p:nvSpPr>
        <p:spPr>
          <a:xfrm>
            <a:off x="1143200" y="42283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./</a:t>
            </a:r>
            <a:r>
              <a:rPr lang="it-IT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Benchmark_cond.ipynb</a:t>
            </a:r>
            <a:endParaRPr sz="16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58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0" name="Google Shape;1700;p58"/>
          <p:cNvSpPr/>
          <p:nvPr/>
        </p:nvSpPr>
        <p:spPr>
          <a:xfrm>
            <a:off x="0" y="6737764"/>
            <a:ext cx="12192000" cy="120300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1701" name="Google Shape;1701;p58"/>
          <p:cNvPicPr preferRelativeResize="0"/>
          <p:nvPr/>
        </p:nvPicPr>
        <p:blipFill rotWithShape="1">
          <a:blip r:embed="rId3">
            <a:alphaModFix amt="19000"/>
          </a:blip>
          <a:srcRect b="59317" l="0" r="66833" t="37214"/>
          <a:stretch/>
        </p:blipFill>
        <p:spPr>
          <a:xfrm>
            <a:off x="1132918" y="0"/>
            <a:ext cx="1105908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2" name="Google Shape;1702;p58"/>
          <p:cNvSpPr txBox="1"/>
          <p:nvPr/>
        </p:nvSpPr>
        <p:spPr>
          <a:xfrm>
            <a:off x="194616" y="73965"/>
            <a:ext cx="5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Benchmark 3: Stability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3" name="Google Shape;1703;p58"/>
          <p:cNvPicPr preferRelativeResize="0"/>
          <p:nvPr/>
        </p:nvPicPr>
        <p:blipFill rotWithShape="1">
          <a:blip r:embed="rId4">
            <a:alphaModFix/>
          </a:blip>
          <a:srcRect b="0" l="0" r="0" t="4743"/>
          <a:stretch/>
        </p:blipFill>
        <p:spPr>
          <a:xfrm>
            <a:off x="288800" y="1545212"/>
            <a:ext cx="6954397" cy="418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4" name="Google Shape;1704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91875" y="2828963"/>
            <a:ext cx="2238600" cy="6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5" name="Google Shape;1705;p58"/>
          <p:cNvSpPr txBox="1"/>
          <p:nvPr/>
        </p:nvSpPr>
        <p:spPr>
          <a:xfrm>
            <a:off x="7609525" y="1322613"/>
            <a:ext cx="4143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20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it-IT" sz="2200">
                <a:solidFill>
                  <a:srgbClr val="1F5C99"/>
                </a:solidFill>
                <a:latin typeface="Calibri"/>
                <a:ea typeface="Calibri"/>
                <a:cs typeface="Calibri"/>
                <a:sym typeface="Calibri"/>
              </a:rPr>
              <a:t>condition number</a:t>
            </a:r>
            <a:r>
              <a:rPr b="1" lang="it-IT" sz="2200">
                <a:latin typeface="Calibri"/>
                <a:ea typeface="Calibri"/>
                <a:cs typeface="Calibri"/>
                <a:sym typeface="Calibri"/>
              </a:rPr>
              <a:t> of a matrix measures how sensitive its output is to errors in the input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6" name="Google Shape;1706;p58"/>
          <p:cNvSpPr txBox="1"/>
          <p:nvPr/>
        </p:nvSpPr>
        <p:spPr>
          <a:xfrm>
            <a:off x="7714075" y="3850538"/>
            <a:ext cx="39342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200">
                <a:latin typeface="Calibri"/>
                <a:ea typeface="Calibri"/>
                <a:cs typeface="Calibri"/>
                <a:sym typeface="Calibri"/>
              </a:rPr>
              <a:t>When the matrix </a:t>
            </a:r>
            <a:r>
              <a:rPr i="1" lang="it-IT" sz="2200"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="1" lang="it-IT" sz="2200"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lang="it-IT" sz="2200">
                <a:solidFill>
                  <a:srgbClr val="1F5C99"/>
                </a:solidFill>
                <a:latin typeface="Calibri"/>
                <a:ea typeface="Calibri"/>
                <a:cs typeface="Calibri"/>
                <a:sym typeface="Calibri"/>
              </a:rPr>
              <a:t>ill-conditioned</a:t>
            </a:r>
            <a:r>
              <a:rPr b="1" lang="it-IT" sz="2200">
                <a:latin typeface="Calibri"/>
                <a:ea typeface="Calibri"/>
                <a:cs typeface="Calibri"/>
                <a:sym typeface="Calibri"/>
              </a:rPr>
              <a:t>, the matrix inversion in the Cholesky and Indirect methods can produce a non-orthogonal matrix </a:t>
            </a:r>
            <a:r>
              <a:rPr i="1" lang="it-IT" sz="2200">
                <a:latin typeface="Cambria"/>
                <a:ea typeface="Cambria"/>
                <a:cs typeface="Cambria"/>
                <a:sym typeface="Cambria"/>
              </a:rPr>
              <a:t>Q</a:t>
            </a:r>
            <a:endParaRPr i="1" sz="22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07" name="Google Shape;1707;p58"/>
          <p:cNvSpPr txBox="1"/>
          <p:nvPr/>
        </p:nvSpPr>
        <p:spPr>
          <a:xfrm>
            <a:off x="10582175" y="6091275"/>
            <a:ext cx="152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Synthetic dataset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1000 ⨉ 4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workers (local)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59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Google Shape;1713;p59"/>
          <p:cNvSpPr/>
          <p:nvPr/>
        </p:nvSpPr>
        <p:spPr>
          <a:xfrm>
            <a:off x="0" y="6737764"/>
            <a:ext cx="12192000" cy="120300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1714" name="Google Shape;1714;p59"/>
          <p:cNvPicPr preferRelativeResize="0"/>
          <p:nvPr/>
        </p:nvPicPr>
        <p:blipFill rotWithShape="1">
          <a:blip r:embed="rId3">
            <a:alphaModFix amt="19000"/>
          </a:blip>
          <a:srcRect b="59317" l="0" r="66833" t="37214"/>
          <a:stretch/>
        </p:blipFill>
        <p:spPr>
          <a:xfrm>
            <a:off x="1132918" y="0"/>
            <a:ext cx="1105908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5" name="Google Shape;1715;p59"/>
          <p:cNvSpPr txBox="1"/>
          <p:nvPr/>
        </p:nvSpPr>
        <p:spPr>
          <a:xfrm>
            <a:off x="194616" y="73965"/>
            <a:ext cx="5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Benchmark 3: Stability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6" name="Google Shape;1716;p59"/>
          <p:cNvSpPr/>
          <p:nvPr/>
        </p:nvSpPr>
        <p:spPr>
          <a:xfrm>
            <a:off x="3038825" y="3999500"/>
            <a:ext cx="4838100" cy="2176500"/>
          </a:xfrm>
          <a:prstGeom prst="roundRect">
            <a:avLst>
              <a:gd fmla="val 1916" name="adj"/>
            </a:avLst>
          </a:prstGeom>
          <a:solidFill>
            <a:srgbClr val="0F2440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7" name="Google Shape;1717;p59"/>
          <p:cNvSpPr/>
          <p:nvPr/>
        </p:nvSpPr>
        <p:spPr>
          <a:xfrm>
            <a:off x="3107925" y="4089326"/>
            <a:ext cx="4702200" cy="242100"/>
          </a:xfrm>
          <a:prstGeom prst="roundRect">
            <a:avLst>
              <a:gd fmla="val 32069" name="adj"/>
            </a:avLst>
          </a:prstGeom>
          <a:solidFill>
            <a:srgbClr val="132C4F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./Benchmark_cond</a:t>
            </a: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.ipynb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Google Shape;1718;p59"/>
          <p:cNvSpPr txBox="1"/>
          <p:nvPr/>
        </p:nvSpPr>
        <p:spPr>
          <a:xfrm>
            <a:off x="3107925" y="4430650"/>
            <a:ext cx="4660200" cy="1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iterative_refinement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ndarray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n_iter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n_iter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eye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endParaRPr sz="11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error_norm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linalg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norm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alpha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it-IT" sz="11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error_norm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alpha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1100">
              <a:solidFill>
                <a:srgbClr val="4FC1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endParaRPr sz="110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Consolas"/>
              <a:buNone/>
            </a:pPr>
            <a:r>
              <a:t/>
            </a:r>
            <a:endParaRPr b="1" sz="1100">
              <a:solidFill>
                <a:srgbClr val="1A7F3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19" name="Google Shape;171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500" y="2902688"/>
            <a:ext cx="2859407" cy="421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9505" y="2335337"/>
            <a:ext cx="2728044" cy="417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1" name="Google Shape;1721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8599" y="2610214"/>
            <a:ext cx="3538525" cy="5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2" name="Google Shape;1722;p59"/>
          <p:cNvSpPr txBox="1"/>
          <p:nvPr/>
        </p:nvSpPr>
        <p:spPr>
          <a:xfrm>
            <a:off x="985375" y="890800"/>
            <a:ext cx="9856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solidFill>
                  <a:srgbClr val="1F5C99"/>
                </a:solidFill>
                <a:latin typeface="Calibri"/>
                <a:ea typeface="Calibri"/>
                <a:cs typeface="Calibri"/>
                <a:sym typeface="Calibri"/>
              </a:rPr>
              <a:t>Iterative refinement</a:t>
            </a:r>
            <a:r>
              <a:rPr b="1" lang="it-IT" sz="2800">
                <a:latin typeface="Calibri"/>
                <a:ea typeface="Calibri"/>
                <a:cs typeface="Calibri"/>
                <a:sym typeface="Calibri"/>
              </a:rPr>
              <a:t> is a simple and fast post-processing technique that can improves the orthogonality of </a:t>
            </a:r>
            <a:r>
              <a:rPr i="1" lang="it-IT" sz="2800">
                <a:latin typeface="Cambria"/>
                <a:ea typeface="Cambria"/>
                <a:cs typeface="Cambria"/>
                <a:sym typeface="Cambria"/>
              </a:rPr>
              <a:t>Q</a:t>
            </a:r>
            <a:endParaRPr i="1" sz="2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23" name="Google Shape;1723;p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36575" y="2383463"/>
            <a:ext cx="324425" cy="96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4" name="Google Shape;1724;p59"/>
          <p:cNvSpPr txBox="1"/>
          <p:nvPr/>
        </p:nvSpPr>
        <p:spPr>
          <a:xfrm>
            <a:off x="1760124" y="2335317"/>
            <a:ext cx="22815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350" lIns="80350" spcFirstLastPara="1" rIns="80350" wrap="square" tIns="80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45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near-orthogonal</a:t>
            </a:r>
            <a:endParaRPr sz="1669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25" name="Google Shape;1725;p59"/>
          <p:cNvSpPr txBox="1"/>
          <p:nvPr/>
        </p:nvSpPr>
        <p:spPr>
          <a:xfrm>
            <a:off x="1760121" y="2910152"/>
            <a:ext cx="22815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0350" lIns="80350" spcFirstLastPara="1" rIns="80350" wrap="square" tIns="80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45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orthogonality error</a:t>
            </a:r>
            <a:endParaRPr sz="1669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26" name="Google Shape;1726;p59"/>
          <p:cNvSpPr txBox="1"/>
          <p:nvPr/>
        </p:nvSpPr>
        <p:spPr>
          <a:xfrm>
            <a:off x="7943925" y="4089325"/>
            <a:ext cx="1376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500">
                <a:latin typeface="Calibri"/>
                <a:ea typeface="Calibri"/>
                <a:cs typeface="Calibri"/>
                <a:sym typeface="Calibri"/>
              </a:rPr>
              <a:t>Iterative </a:t>
            </a:r>
            <a:r>
              <a:rPr i="1" lang="it-IT" sz="1500">
                <a:latin typeface="Calibri"/>
                <a:ea typeface="Calibri"/>
                <a:cs typeface="Calibri"/>
                <a:sym typeface="Calibri"/>
              </a:rPr>
              <a:t>refinement</a:t>
            </a:r>
            <a:r>
              <a:rPr i="1" lang="it-IT" sz="1500">
                <a:latin typeface="Calibri"/>
                <a:ea typeface="Calibri"/>
                <a:cs typeface="Calibri"/>
                <a:sym typeface="Calibri"/>
              </a:rPr>
              <a:t> with adaptive step 𝛼</a:t>
            </a:r>
            <a:endParaRPr i="1" sz="15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60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2" name="Google Shape;1732;p60"/>
          <p:cNvSpPr/>
          <p:nvPr/>
        </p:nvSpPr>
        <p:spPr>
          <a:xfrm>
            <a:off x="0" y="6737764"/>
            <a:ext cx="12192000" cy="120300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1733" name="Google Shape;1733;p60"/>
          <p:cNvPicPr preferRelativeResize="0"/>
          <p:nvPr/>
        </p:nvPicPr>
        <p:blipFill rotWithShape="1">
          <a:blip r:embed="rId3">
            <a:alphaModFix amt="19000"/>
          </a:blip>
          <a:srcRect b="59317" l="0" r="66833" t="37214"/>
          <a:stretch/>
        </p:blipFill>
        <p:spPr>
          <a:xfrm>
            <a:off x="1132918" y="0"/>
            <a:ext cx="1105908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4" name="Google Shape;1734;p60"/>
          <p:cNvSpPr txBox="1"/>
          <p:nvPr/>
        </p:nvSpPr>
        <p:spPr>
          <a:xfrm>
            <a:off x="194616" y="73965"/>
            <a:ext cx="5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Benchmark 3: Stability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5" name="Google Shape;1735;p60"/>
          <p:cNvPicPr preferRelativeResize="0"/>
          <p:nvPr/>
        </p:nvPicPr>
        <p:blipFill rotWithShape="1">
          <a:blip r:embed="rId4">
            <a:alphaModFix/>
          </a:blip>
          <a:srcRect b="0" l="0" r="0" t="4979"/>
          <a:stretch/>
        </p:blipFill>
        <p:spPr>
          <a:xfrm>
            <a:off x="1340450" y="935212"/>
            <a:ext cx="9005158" cy="540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6" name="Google Shape;1736;p60"/>
          <p:cNvSpPr txBox="1"/>
          <p:nvPr/>
        </p:nvSpPr>
        <p:spPr>
          <a:xfrm>
            <a:off x="10582175" y="6091275"/>
            <a:ext cx="152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Synthetic dataset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1000 ⨉ 4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workers (local)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0" y="6737764"/>
            <a:ext cx="12192000" cy="120300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180" name="Google Shape;180;p17"/>
          <p:cNvPicPr preferRelativeResize="0"/>
          <p:nvPr/>
        </p:nvPicPr>
        <p:blipFill rotWithShape="1">
          <a:blip r:embed="rId3">
            <a:alphaModFix amt="19000"/>
          </a:blip>
          <a:srcRect b="59317" l="0" r="66833" t="37214"/>
          <a:stretch/>
        </p:blipFill>
        <p:spPr>
          <a:xfrm>
            <a:off x="1132918" y="0"/>
            <a:ext cx="1105908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7"/>
          <p:cNvSpPr txBox="1"/>
          <p:nvPr/>
        </p:nvSpPr>
        <p:spPr>
          <a:xfrm>
            <a:off x="194616" y="73965"/>
            <a:ext cx="5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Cholesky</a:t>
            </a: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TSQR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2861800" y="695675"/>
            <a:ext cx="69057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85250" lIns="85250" spcFirstLastPara="1" rIns="85250" wrap="square" tIns="852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678">
                <a:solidFill>
                  <a:schemeClr val="dk1"/>
                </a:solidFill>
              </a:rPr>
              <a:t>Let B be a symmetric matrix. Its </a:t>
            </a:r>
            <a:r>
              <a:rPr b="1" lang="it-IT" sz="1678">
                <a:solidFill>
                  <a:srgbClr val="1F5C99"/>
                </a:solidFill>
              </a:rPr>
              <a:t>Cholesky decomposition</a:t>
            </a:r>
            <a:r>
              <a:rPr b="1" lang="it-IT" sz="1678">
                <a:solidFill>
                  <a:schemeClr val="dk1"/>
                </a:solidFill>
              </a:rPr>
              <a:t> reads</a:t>
            </a:r>
            <a:endParaRPr b="1" sz="1678">
              <a:solidFill>
                <a:schemeClr val="dk1"/>
              </a:solidFill>
            </a:endParaRPr>
          </a:p>
        </p:txBody>
      </p:sp>
      <p:pic>
        <p:nvPicPr>
          <p:cNvPr id="183" name="Google Shape;1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2024" y="1180470"/>
            <a:ext cx="967165" cy="31489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7"/>
          <p:cNvSpPr txBox="1"/>
          <p:nvPr/>
        </p:nvSpPr>
        <p:spPr>
          <a:xfrm>
            <a:off x="2462257" y="1623277"/>
            <a:ext cx="72966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85250" lIns="85250" spcFirstLastPara="1" rIns="85250" wrap="square" tIns="852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678">
                <a:solidFill>
                  <a:schemeClr val="dk1"/>
                </a:solidFill>
              </a:rPr>
              <a:t>Let’s get back to QR. If A is a generic matrix, its QR decomposition is </a:t>
            </a:r>
            <a:endParaRPr b="1" sz="1678">
              <a:solidFill>
                <a:schemeClr val="dk1"/>
              </a:solidFill>
            </a:endParaRPr>
          </a:p>
        </p:txBody>
      </p:sp>
      <p:pic>
        <p:nvPicPr>
          <p:cNvPr id="185" name="Google Shape;1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0352" y="2134276"/>
            <a:ext cx="967165" cy="26680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7"/>
          <p:cNvSpPr txBox="1"/>
          <p:nvPr/>
        </p:nvSpPr>
        <p:spPr>
          <a:xfrm>
            <a:off x="3792995" y="2528987"/>
            <a:ext cx="46572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85250" lIns="85250" spcFirstLastPara="1" rIns="85250" wrap="square" tIns="852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678">
                <a:solidFill>
                  <a:schemeClr val="dk1"/>
                </a:solidFill>
              </a:rPr>
              <a:t>Define the </a:t>
            </a:r>
            <a:r>
              <a:rPr b="1" lang="it-IT" sz="1678">
                <a:solidFill>
                  <a:srgbClr val="1F5C99"/>
                </a:solidFill>
              </a:rPr>
              <a:t>Gram matrix</a:t>
            </a:r>
            <a:r>
              <a:rPr b="1" lang="it-IT" sz="1678">
                <a:solidFill>
                  <a:schemeClr val="dk1"/>
                </a:solidFill>
              </a:rPr>
              <a:t> (               ) so that:</a:t>
            </a:r>
            <a:endParaRPr b="1" sz="1678">
              <a:solidFill>
                <a:schemeClr val="dk1"/>
              </a:solidFill>
            </a:endParaRPr>
          </a:p>
        </p:txBody>
      </p:sp>
      <p:pic>
        <p:nvPicPr>
          <p:cNvPr id="187" name="Google Shape;187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70268" y="2641880"/>
            <a:ext cx="870484" cy="22206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7"/>
          <p:cNvSpPr/>
          <p:nvPr/>
        </p:nvSpPr>
        <p:spPr>
          <a:xfrm>
            <a:off x="2072263" y="3639134"/>
            <a:ext cx="788700" cy="1516500"/>
          </a:xfrm>
          <a:prstGeom prst="rect">
            <a:avLst/>
          </a:prstGeom>
          <a:solidFill>
            <a:schemeClr val="lt2"/>
          </a:solidFill>
          <a:ln cap="flat" cmpd="sng" w="8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5250" lIns="85250" spcFirstLastPara="1" rIns="85250" wrap="square" tIns="85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5"/>
          </a:p>
        </p:txBody>
      </p:sp>
      <p:sp>
        <p:nvSpPr>
          <p:cNvPr id="189" name="Google Shape;189;p17"/>
          <p:cNvSpPr/>
          <p:nvPr/>
        </p:nvSpPr>
        <p:spPr>
          <a:xfrm>
            <a:off x="5539608" y="4067959"/>
            <a:ext cx="788700" cy="762900"/>
          </a:xfrm>
          <a:prstGeom prst="rect">
            <a:avLst/>
          </a:prstGeom>
          <a:solidFill>
            <a:schemeClr val="lt2"/>
          </a:solidFill>
          <a:ln cap="flat" cmpd="sng" w="8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5250" lIns="85250" spcFirstLastPara="1" rIns="85250" wrap="square" tIns="85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5"/>
          </a:p>
        </p:txBody>
      </p:sp>
      <p:pic>
        <p:nvPicPr>
          <p:cNvPr id="190" name="Google Shape;19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13493" y="3043846"/>
            <a:ext cx="4564202" cy="26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56440" y="5319369"/>
            <a:ext cx="420304" cy="430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87518" y="5198047"/>
            <a:ext cx="692834" cy="48853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7"/>
          <p:cNvSpPr/>
          <p:nvPr/>
        </p:nvSpPr>
        <p:spPr>
          <a:xfrm>
            <a:off x="2987113" y="3925426"/>
            <a:ext cx="2426179" cy="568475"/>
          </a:xfrm>
          <a:custGeom>
            <a:rect b="b" l="l" r="r" t="t"/>
            <a:pathLst>
              <a:path extrusionOk="0" h="24385" w="104072">
                <a:moveTo>
                  <a:pt x="0" y="24385"/>
                </a:moveTo>
                <a:cubicBezTo>
                  <a:pt x="1947" y="22330"/>
                  <a:pt x="6804" y="15637"/>
                  <a:pt x="11684" y="12057"/>
                </a:cubicBezTo>
                <a:cubicBezTo>
                  <a:pt x="16564" y="8477"/>
                  <a:pt x="22820" y="4913"/>
                  <a:pt x="29281" y="2903"/>
                </a:cubicBezTo>
                <a:cubicBezTo>
                  <a:pt x="35742" y="894"/>
                  <a:pt x="43275" y="0"/>
                  <a:pt x="50448" y="0"/>
                </a:cubicBezTo>
                <a:cubicBezTo>
                  <a:pt x="57621" y="0"/>
                  <a:pt x="65501" y="1016"/>
                  <a:pt x="72321" y="2903"/>
                </a:cubicBezTo>
                <a:cubicBezTo>
                  <a:pt x="79142" y="4790"/>
                  <a:pt x="86079" y="8177"/>
                  <a:pt x="91371" y="11322"/>
                </a:cubicBezTo>
                <a:cubicBezTo>
                  <a:pt x="96663" y="14467"/>
                  <a:pt x="101955" y="20031"/>
                  <a:pt x="104072" y="21773"/>
                </a:cubicBezTo>
              </a:path>
            </a:pathLst>
          </a:custGeom>
          <a:noFill/>
          <a:ln cap="flat" cmpd="sng" w="88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4" name="Google Shape;194;p17"/>
          <p:cNvSpPr/>
          <p:nvPr/>
        </p:nvSpPr>
        <p:spPr>
          <a:xfrm>
            <a:off x="6413590" y="3909829"/>
            <a:ext cx="2426178" cy="568475"/>
          </a:xfrm>
          <a:custGeom>
            <a:rect b="b" l="l" r="r" t="t"/>
            <a:pathLst>
              <a:path extrusionOk="0" h="24385" w="104072">
                <a:moveTo>
                  <a:pt x="0" y="24385"/>
                </a:moveTo>
                <a:cubicBezTo>
                  <a:pt x="1947" y="22330"/>
                  <a:pt x="6804" y="15637"/>
                  <a:pt x="11684" y="12057"/>
                </a:cubicBezTo>
                <a:cubicBezTo>
                  <a:pt x="16564" y="8477"/>
                  <a:pt x="22820" y="4913"/>
                  <a:pt x="29281" y="2903"/>
                </a:cubicBezTo>
                <a:cubicBezTo>
                  <a:pt x="35742" y="894"/>
                  <a:pt x="43275" y="0"/>
                  <a:pt x="50448" y="0"/>
                </a:cubicBezTo>
                <a:cubicBezTo>
                  <a:pt x="57621" y="0"/>
                  <a:pt x="65501" y="1016"/>
                  <a:pt x="72321" y="2903"/>
                </a:cubicBezTo>
                <a:cubicBezTo>
                  <a:pt x="79142" y="4790"/>
                  <a:pt x="86079" y="8177"/>
                  <a:pt x="91371" y="11322"/>
                </a:cubicBezTo>
                <a:cubicBezTo>
                  <a:pt x="96663" y="14467"/>
                  <a:pt x="101955" y="20031"/>
                  <a:pt x="104072" y="21773"/>
                </a:cubicBezTo>
              </a:path>
            </a:pathLst>
          </a:custGeom>
          <a:noFill/>
          <a:ln cap="flat" cmpd="sng" w="88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5" name="Google Shape;195;p17"/>
          <p:cNvSpPr txBox="1"/>
          <p:nvPr/>
        </p:nvSpPr>
        <p:spPr>
          <a:xfrm>
            <a:off x="3597465" y="4067965"/>
            <a:ext cx="14211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85250" lIns="85250" spcFirstLastPara="1" rIns="85250" wrap="square" tIns="8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1119">
                <a:solidFill>
                  <a:schemeClr val="dk1"/>
                </a:solidFill>
              </a:rPr>
              <a:t>Gram MatMul</a:t>
            </a:r>
            <a:endParaRPr b="1" i="1" sz="1119">
              <a:solidFill>
                <a:schemeClr val="dk1"/>
              </a:solidFill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6971952" y="4182155"/>
            <a:ext cx="14211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85250" lIns="85250" spcFirstLastPara="1" rIns="85250" wrap="square" tIns="8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1119">
                <a:solidFill>
                  <a:schemeClr val="dk1"/>
                </a:solidFill>
              </a:rPr>
              <a:t>Cholesky decomp</a:t>
            </a:r>
            <a:endParaRPr b="1" i="1" sz="1119">
              <a:solidFill>
                <a:schemeClr val="dk1"/>
              </a:solidFill>
            </a:endParaRPr>
          </a:p>
        </p:txBody>
      </p:sp>
      <p:pic>
        <p:nvPicPr>
          <p:cNvPr id="197" name="Google Shape;197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061368" y="5256632"/>
            <a:ext cx="1058368" cy="38486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7"/>
          <p:cNvSpPr/>
          <p:nvPr/>
        </p:nvSpPr>
        <p:spPr>
          <a:xfrm>
            <a:off x="9113404" y="4067959"/>
            <a:ext cx="788700" cy="762900"/>
          </a:xfrm>
          <a:prstGeom prst="rect">
            <a:avLst/>
          </a:prstGeom>
          <a:solidFill>
            <a:schemeClr val="lt2"/>
          </a:solidFill>
          <a:ln cap="flat" cmpd="sng" w="8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5250" lIns="85250" spcFirstLastPara="1" rIns="85250" wrap="square" tIns="85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5"/>
          </a:p>
        </p:txBody>
      </p:sp>
      <p:pic>
        <p:nvPicPr>
          <p:cNvPr id="199" name="Google Shape;199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82783" y="6120007"/>
            <a:ext cx="1058350" cy="27945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7"/>
          <p:cNvSpPr txBox="1"/>
          <p:nvPr/>
        </p:nvSpPr>
        <p:spPr>
          <a:xfrm>
            <a:off x="3950075" y="6053775"/>
            <a:ext cx="31785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85250" lIns="85250" spcFirstLastPara="1" rIns="85250" wrap="square" tIns="852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678">
                <a:solidFill>
                  <a:schemeClr val="dk1"/>
                </a:solidFill>
              </a:rPr>
              <a:t>Once we have R, compute</a:t>
            </a:r>
            <a:endParaRPr b="1" sz="1678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8"/>
          <p:cNvSpPr/>
          <p:nvPr/>
        </p:nvSpPr>
        <p:spPr>
          <a:xfrm>
            <a:off x="0" y="6737764"/>
            <a:ext cx="12192000" cy="120300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207" name="Google Shape;207;p18"/>
          <p:cNvPicPr preferRelativeResize="0"/>
          <p:nvPr/>
        </p:nvPicPr>
        <p:blipFill rotWithShape="1">
          <a:blip r:embed="rId3">
            <a:alphaModFix amt="19000"/>
          </a:blip>
          <a:srcRect b="59317" l="0" r="66833" t="37214"/>
          <a:stretch/>
        </p:blipFill>
        <p:spPr>
          <a:xfrm>
            <a:off x="1132918" y="0"/>
            <a:ext cx="1105908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8"/>
          <p:cNvSpPr txBox="1"/>
          <p:nvPr/>
        </p:nvSpPr>
        <p:spPr>
          <a:xfrm>
            <a:off x="194616" y="73965"/>
            <a:ext cx="5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Cholesky </a:t>
            </a: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TSQR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8"/>
          <p:cNvSpPr/>
          <p:nvPr/>
        </p:nvSpPr>
        <p:spPr>
          <a:xfrm>
            <a:off x="592325" y="1538400"/>
            <a:ext cx="5301000" cy="3781200"/>
          </a:xfrm>
          <a:prstGeom prst="roundRect">
            <a:avLst>
              <a:gd fmla="val 1916" name="adj"/>
            </a:avLst>
          </a:prstGeom>
          <a:solidFill>
            <a:srgbClr val="0F2440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661425" y="1609726"/>
            <a:ext cx="5137200" cy="245400"/>
          </a:xfrm>
          <a:prstGeom prst="roundRect">
            <a:avLst>
              <a:gd fmla="val 32069" name="adj"/>
            </a:avLst>
          </a:prstGeom>
          <a:solidFill>
            <a:srgbClr val="132C4F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./functions.py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661325" y="2439050"/>
            <a:ext cx="5137200" cy="511500"/>
          </a:xfrm>
          <a:prstGeom prst="roundRect">
            <a:avLst>
              <a:gd fmla="val 11961" name="adj"/>
            </a:avLst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785050" y="1969675"/>
            <a:ext cx="4974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cholesky_tsqr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dask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.array.Array):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chunks_delayed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dask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.delayed(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gramMatMul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chunk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  <a:r>
              <a:rPr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chunk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.to_delayed().ravel()]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1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Gram_global_delayed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dask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.delayed(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chunks_delayed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  </a:t>
            </a:r>
            <a:endParaRPr sz="11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dask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.delayed(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linalg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cholesky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Gram_global_delayed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1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R_inv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dask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.delayed(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Inverse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.map_blocks(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MatMul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R_inv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.dtype)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endParaRPr sz="1300"/>
          </a:p>
        </p:txBody>
      </p:sp>
      <p:sp>
        <p:nvSpPr>
          <p:cNvPr id="213" name="Google Shape;213;p18"/>
          <p:cNvSpPr/>
          <p:nvPr/>
        </p:nvSpPr>
        <p:spPr>
          <a:xfrm>
            <a:off x="6293496" y="3365673"/>
            <a:ext cx="1247700" cy="747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8"/>
          <p:cNvSpPr/>
          <p:nvPr/>
        </p:nvSpPr>
        <p:spPr>
          <a:xfrm>
            <a:off x="6293493" y="2618124"/>
            <a:ext cx="1247700" cy="747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8"/>
          <p:cNvSpPr txBox="1"/>
          <p:nvPr/>
        </p:nvSpPr>
        <p:spPr>
          <a:xfrm>
            <a:off x="6469055" y="2868301"/>
            <a:ext cx="294300" cy="276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5549" l="-20829" r="-83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16" name="Google Shape;216;p18"/>
          <p:cNvSpPr txBox="1"/>
          <p:nvPr/>
        </p:nvSpPr>
        <p:spPr>
          <a:xfrm>
            <a:off x="6851715" y="2884176"/>
            <a:ext cx="579900" cy="215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289" l="-4169" r="-311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17" name="Google Shape;217;p18"/>
          <p:cNvSpPr txBox="1"/>
          <p:nvPr/>
        </p:nvSpPr>
        <p:spPr>
          <a:xfrm>
            <a:off x="6444064" y="3615850"/>
            <a:ext cx="299700" cy="276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5549" l="-20408" r="-815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18" name="Google Shape;218;p18"/>
          <p:cNvSpPr txBox="1"/>
          <p:nvPr/>
        </p:nvSpPr>
        <p:spPr>
          <a:xfrm>
            <a:off x="6826724" y="3631725"/>
            <a:ext cx="584100" cy="215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4289" l="-4169" r="-41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19" name="Google Shape;219;p18"/>
          <p:cNvSpPr/>
          <p:nvPr/>
        </p:nvSpPr>
        <p:spPr>
          <a:xfrm>
            <a:off x="6293496" y="4107221"/>
            <a:ext cx="1247700" cy="747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6444064" y="4357398"/>
            <a:ext cx="299700" cy="2769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3039" l="-20408" r="-815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21" name="Google Shape;221;p18"/>
          <p:cNvSpPr txBox="1"/>
          <p:nvPr/>
        </p:nvSpPr>
        <p:spPr>
          <a:xfrm>
            <a:off x="6826724" y="4373273"/>
            <a:ext cx="584100" cy="215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4289" l="-4169" r="-41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222" name="Google Shape;222;p18"/>
          <p:cNvCxnSpPr/>
          <p:nvPr/>
        </p:nvCxnSpPr>
        <p:spPr>
          <a:xfrm flipH="1" rot="10800000">
            <a:off x="7702550" y="2408750"/>
            <a:ext cx="346200" cy="51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3" name="Google Shape;223;p18"/>
          <p:cNvCxnSpPr/>
          <p:nvPr/>
        </p:nvCxnSpPr>
        <p:spPr>
          <a:xfrm>
            <a:off x="7692688" y="3671338"/>
            <a:ext cx="253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4" name="Google Shape;224;p18"/>
          <p:cNvCxnSpPr/>
          <p:nvPr/>
        </p:nvCxnSpPr>
        <p:spPr>
          <a:xfrm>
            <a:off x="7728750" y="4520150"/>
            <a:ext cx="263100" cy="45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5" name="Google Shape;225;p18"/>
          <p:cNvSpPr/>
          <p:nvPr/>
        </p:nvSpPr>
        <p:spPr>
          <a:xfrm>
            <a:off x="8179424" y="1833900"/>
            <a:ext cx="11574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8"/>
          <p:cNvSpPr txBox="1"/>
          <p:nvPr/>
        </p:nvSpPr>
        <p:spPr>
          <a:xfrm>
            <a:off x="8179411" y="1833888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1</a:t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8291347" y="2215283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8"/>
          <p:cNvSpPr/>
          <p:nvPr/>
        </p:nvSpPr>
        <p:spPr>
          <a:xfrm>
            <a:off x="8179424" y="3156002"/>
            <a:ext cx="11574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 txBox="1"/>
          <p:nvPr/>
        </p:nvSpPr>
        <p:spPr>
          <a:xfrm>
            <a:off x="8179411" y="3155992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2</a:t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8179424" y="4478001"/>
            <a:ext cx="11574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 txBox="1"/>
          <p:nvPr/>
        </p:nvSpPr>
        <p:spPr>
          <a:xfrm>
            <a:off x="8179411" y="4477993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3</a:t>
            </a:r>
            <a:endParaRPr/>
          </a:p>
        </p:txBody>
      </p:sp>
      <p:sp>
        <p:nvSpPr>
          <p:cNvPr id="232" name="Google Shape;232;p18"/>
          <p:cNvSpPr txBox="1"/>
          <p:nvPr/>
        </p:nvSpPr>
        <p:spPr>
          <a:xfrm>
            <a:off x="8306160" y="2647283"/>
            <a:ext cx="455700" cy="1692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851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8291347" y="3530677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 txBox="1"/>
          <p:nvPr/>
        </p:nvSpPr>
        <p:spPr>
          <a:xfrm>
            <a:off x="8306160" y="3962677"/>
            <a:ext cx="459000" cy="1692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8296937" y="4843074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 txBox="1"/>
          <p:nvPr/>
        </p:nvSpPr>
        <p:spPr>
          <a:xfrm>
            <a:off x="8311750" y="5275074"/>
            <a:ext cx="459000" cy="1692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851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10249700" y="1857975"/>
            <a:ext cx="15726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 txBox="1"/>
          <p:nvPr/>
        </p:nvSpPr>
        <p:spPr>
          <a:xfrm>
            <a:off x="10249675" y="1857944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1</a:t>
            </a:r>
            <a:endParaRPr/>
          </a:p>
        </p:txBody>
      </p:sp>
      <p:cxnSp>
        <p:nvCxnSpPr>
          <p:cNvPr id="239" name="Google Shape;239;p18"/>
          <p:cNvCxnSpPr/>
          <p:nvPr/>
        </p:nvCxnSpPr>
        <p:spPr>
          <a:xfrm>
            <a:off x="9504868" y="4928163"/>
            <a:ext cx="633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0" name="Google Shape;240;p18"/>
          <p:cNvSpPr txBox="1"/>
          <p:nvPr/>
        </p:nvSpPr>
        <p:spPr>
          <a:xfrm>
            <a:off x="9462884" y="4634313"/>
            <a:ext cx="63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endParaRPr/>
          </a:p>
        </p:txBody>
      </p:sp>
      <p:sp>
        <p:nvSpPr>
          <p:cNvPr id="241" name="Google Shape;241;p18"/>
          <p:cNvSpPr txBox="1"/>
          <p:nvPr/>
        </p:nvSpPr>
        <p:spPr>
          <a:xfrm>
            <a:off x="11161945" y="2621224"/>
            <a:ext cx="357600" cy="1692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242" name="Google Shape;242;p18"/>
          <p:cNvCxnSpPr/>
          <p:nvPr/>
        </p:nvCxnSpPr>
        <p:spPr>
          <a:xfrm>
            <a:off x="9497668" y="3674875"/>
            <a:ext cx="633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3" name="Google Shape;243;p18"/>
          <p:cNvSpPr txBox="1"/>
          <p:nvPr/>
        </p:nvSpPr>
        <p:spPr>
          <a:xfrm>
            <a:off x="9455684" y="3381025"/>
            <a:ext cx="63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endParaRPr/>
          </a:p>
        </p:txBody>
      </p:sp>
      <p:cxnSp>
        <p:nvCxnSpPr>
          <p:cNvPr id="244" name="Google Shape;244;p18"/>
          <p:cNvCxnSpPr/>
          <p:nvPr/>
        </p:nvCxnSpPr>
        <p:spPr>
          <a:xfrm>
            <a:off x="9487006" y="2369513"/>
            <a:ext cx="633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5" name="Google Shape;245;p18"/>
          <p:cNvSpPr txBox="1"/>
          <p:nvPr/>
        </p:nvSpPr>
        <p:spPr>
          <a:xfrm>
            <a:off x="9445021" y="2075663"/>
            <a:ext cx="63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endParaRPr/>
          </a:p>
        </p:txBody>
      </p:sp>
      <p:sp>
        <p:nvSpPr>
          <p:cNvPr id="246" name="Google Shape;246;p18"/>
          <p:cNvSpPr txBox="1"/>
          <p:nvPr/>
        </p:nvSpPr>
        <p:spPr>
          <a:xfrm>
            <a:off x="7264300" y="1002938"/>
            <a:ext cx="343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 </a:t>
            </a:r>
            <a:r>
              <a:rPr b="1" lang="it-IT" sz="2400">
                <a:solidFill>
                  <a:srgbClr val="1F5C99"/>
                </a:solidFill>
              </a:rPr>
              <a:t>Gram matrix</a:t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11023798" y="2165738"/>
            <a:ext cx="6339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 txBox="1"/>
          <p:nvPr/>
        </p:nvSpPr>
        <p:spPr>
          <a:xfrm>
            <a:off x="8383096" y="2274196"/>
            <a:ext cx="250800" cy="2769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5549" l="-34138" r="-1707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249" name="Google Shape;249;p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297513" y="4877800"/>
            <a:ext cx="432000" cy="3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298109" y="3572831"/>
            <a:ext cx="432000" cy="356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1041494" y="2239350"/>
            <a:ext cx="598510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8"/>
          <p:cNvSpPr/>
          <p:nvPr/>
        </p:nvSpPr>
        <p:spPr>
          <a:xfrm>
            <a:off x="10253900" y="3169575"/>
            <a:ext cx="15726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 txBox="1"/>
          <p:nvPr/>
        </p:nvSpPr>
        <p:spPr>
          <a:xfrm>
            <a:off x="10253182" y="3169543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254" name="Google Shape;254;p18"/>
          <p:cNvSpPr txBox="1"/>
          <p:nvPr/>
        </p:nvSpPr>
        <p:spPr>
          <a:xfrm>
            <a:off x="11165452" y="3932824"/>
            <a:ext cx="357600" cy="1692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55" name="Google Shape;255;p18"/>
          <p:cNvSpPr/>
          <p:nvPr/>
        </p:nvSpPr>
        <p:spPr>
          <a:xfrm>
            <a:off x="11027306" y="3477338"/>
            <a:ext cx="6339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10252343" y="4481200"/>
            <a:ext cx="15726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8"/>
          <p:cNvSpPr txBox="1"/>
          <p:nvPr/>
        </p:nvSpPr>
        <p:spPr>
          <a:xfrm>
            <a:off x="10251882" y="4481169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258" name="Google Shape;258;p18"/>
          <p:cNvSpPr txBox="1"/>
          <p:nvPr/>
        </p:nvSpPr>
        <p:spPr>
          <a:xfrm>
            <a:off x="11164152" y="5244449"/>
            <a:ext cx="357600" cy="1692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59" name="Google Shape;259;p18"/>
          <p:cNvSpPr/>
          <p:nvPr/>
        </p:nvSpPr>
        <p:spPr>
          <a:xfrm>
            <a:off x="11026006" y="4788963"/>
            <a:ext cx="6339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1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1023794" y="3541732"/>
            <a:ext cx="633900" cy="322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8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1023794" y="4859263"/>
            <a:ext cx="633900" cy="32293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8"/>
          <p:cNvSpPr/>
          <p:nvPr/>
        </p:nvSpPr>
        <p:spPr>
          <a:xfrm>
            <a:off x="10422197" y="2165758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10437010" y="2597758"/>
            <a:ext cx="455700" cy="1692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851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64" name="Google Shape;264;p18"/>
          <p:cNvSpPr/>
          <p:nvPr/>
        </p:nvSpPr>
        <p:spPr>
          <a:xfrm>
            <a:off x="10422197" y="3481152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10437010" y="3913152"/>
            <a:ext cx="459000" cy="1692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66" name="Google Shape;266;p18"/>
          <p:cNvSpPr/>
          <p:nvPr/>
        </p:nvSpPr>
        <p:spPr>
          <a:xfrm>
            <a:off x="10427787" y="4793549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10442600" y="5225549"/>
            <a:ext cx="459000" cy="1692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851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68" name="Google Shape;268;p18"/>
          <p:cNvSpPr txBox="1"/>
          <p:nvPr/>
        </p:nvSpPr>
        <p:spPr>
          <a:xfrm>
            <a:off x="10513946" y="2224671"/>
            <a:ext cx="250800" cy="2769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5549" l="-34138" r="-1707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269" name="Google Shape;269;p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0428363" y="4828275"/>
            <a:ext cx="432000" cy="3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0428959" y="3523306"/>
            <a:ext cx="432000" cy="35657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8"/>
          <p:cNvSpPr txBox="1"/>
          <p:nvPr/>
        </p:nvSpPr>
        <p:spPr>
          <a:xfrm>
            <a:off x="592325" y="832609"/>
            <a:ext cx="501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200">
                <a:solidFill>
                  <a:schemeClr val="dk1"/>
                </a:solidFill>
              </a:rPr>
              <a:t>Let’s go paralle</a:t>
            </a:r>
            <a:r>
              <a:rPr b="1" lang="it-IT" sz="2200">
                <a:solidFill>
                  <a:schemeClr val="dk1"/>
                </a:solidFill>
              </a:rPr>
              <a:t>l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0" y="6737764"/>
            <a:ext cx="12192000" cy="120300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278" name="Google Shape;278;p19"/>
          <p:cNvPicPr preferRelativeResize="0"/>
          <p:nvPr/>
        </p:nvPicPr>
        <p:blipFill rotWithShape="1">
          <a:blip r:embed="rId3">
            <a:alphaModFix amt="19000"/>
          </a:blip>
          <a:srcRect b="59317" l="0" r="66833" t="37214"/>
          <a:stretch/>
        </p:blipFill>
        <p:spPr>
          <a:xfrm>
            <a:off x="1132918" y="0"/>
            <a:ext cx="1105908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9"/>
          <p:cNvSpPr txBox="1"/>
          <p:nvPr/>
        </p:nvSpPr>
        <p:spPr>
          <a:xfrm>
            <a:off x="194616" y="73965"/>
            <a:ext cx="5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Cholesky </a:t>
            </a: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TSQR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592325" y="1538400"/>
            <a:ext cx="5301000" cy="3781200"/>
          </a:xfrm>
          <a:prstGeom prst="roundRect">
            <a:avLst>
              <a:gd fmla="val 1916" name="adj"/>
            </a:avLst>
          </a:prstGeom>
          <a:solidFill>
            <a:srgbClr val="0F2440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661425" y="1609726"/>
            <a:ext cx="5137200" cy="245400"/>
          </a:xfrm>
          <a:prstGeom prst="roundRect">
            <a:avLst>
              <a:gd fmla="val 32069" name="adj"/>
            </a:avLst>
          </a:prstGeom>
          <a:solidFill>
            <a:srgbClr val="132C4F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./functions.py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661325" y="3113370"/>
            <a:ext cx="5137200" cy="245400"/>
          </a:xfrm>
          <a:prstGeom prst="roundRect">
            <a:avLst>
              <a:gd fmla="val 11961" name="adj"/>
            </a:avLst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 txBox="1"/>
          <p:nvPr/>
        </p:nvSpPr>
        <p:spPr>
          <a:xfrm>
            <a:off x="785050" y="1969675"/>
            <a:ext cx="4974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cholesky_tsqr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dask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.array.Array):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 chunks_delayed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dask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.delayed(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gramMatMul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chunk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                     for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chunk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.to_delayed().ravel()]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1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Gram_global_delayed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dask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.delayed(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chunks_delayed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  </a:t>
            </a:r>
            <a:endParaRPr sz="11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dask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.delayed(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linalg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cholesky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Gram_global_delayed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1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R_inv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dask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.delayed(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Inverse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    Q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.map_blocks(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MatMul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R_inv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.dtype)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endParaRPr sz="1300"/>
          </a:p>
        </p:txBody>
      </p:sp>
      <p:sp>
        <p:nvSpPr>
          <p:cNvPr id="284" name="Google Shape;284;p19"/>
          <p:cNvSpPr txBox="1"/>
          <p:nvPr/>
        </p:nvSpPr>
        <p:spPr>
          <a:xfrm>
            <a:off x="7264300" y="1002938"/>
            <a:ext cx="343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 </a:t>
            </a:r>
            <a:r>
              <a:rPr b="1" lang="it-IT" sz="2400">
                <a:solidFill>
                  <a:srgbClr val="1F5C99"/>
                </a:solidFill>
              </a:rPr>
              <a:t>Gram matrix</a:t>
            </a:r>
            <a:endParaRPr/>
          </a:p>
        </p:txBody>
      </p:sp>
      <p:cxnSp>
        <p:nvCxnSpPr>
          <p:cNvPr id="285" name="Google Shape;285;p19"/>
          <p:cNvCxnSpPr/>
          <p:nvPr/>
        </p:nvCxnSpPr>
        <p:spPr>
          <a:xfrm>
            <a:off x="8867529" y="2350888"/>
            <a:ext cx="697200" cy="118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6" name="Google Shape;286;p19"/>
          <p:cNvSpPr txBox="1"/>
          <p:nvPr/>
        </p:nvSpPr>
        <p:spPr>
          <a:xfrm>
            <a:off x="8740011" y="3414232"/>
            <a:ext cx="84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endParaRPr/>
          </a:p>
        </p:txBody>
      </p:sp>
      <p:cxnSp>
        <p:nvCxnSpPr>
          <p:cNvPr id="287" name="Google Shape;287;p19"/>
          <p:cNvCxnSpPr/>
          <p:nvPr/>
        </p:nvCxnSpPr>
        <p:spPr>
          <a:xfrm>
            <a:off x="8867529" y="3707676"/>
            <a:ext cx="730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8" name="Google Shape;288;p19"/>
          <p:cNvCxnSpPr/>
          <p:nvPr/>
        </p:nvCxnSpPr>
        <p:spPr>
          <a:xfrm flipH="1" rot="10800000">
            <a:off x="8856012" y="3860313"/>
            <a:ext cx="759600" cy="120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9" name="Google Shape;289;p19"/>
          <p:cNvSpPr txBox="1"/>
          <p:nvPr/>
        </p:nvSpPr>
        <p:spPr>
          <a:xfrm rot="3622450">
            <a:off x="8918634" y="2680165"/>
            <a:ext cx="841739" cy="307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endParaRPr/>
          </a:p>
        </p:txBody>
      </p:sp>
      <p:sp>
        <p:nvSpPr>
          <p:cNvPr id="290" name="Google Shape;290;p19"/>
          <p:cNvSpPr txBox="1"/>
          <p:nvPr/>
        </p:nvSpPr>
        <p:spPr>
          <a:xfrm rot="-3529784">
            <a:off x="8736867" y="4191729"/>
            <a:ext cx="842184" cy="30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endParaRPr/>
          </a:p>
        </p:txBody>
      </p:sp>
      <p:sp>
        <p:nvSpPr>
          <p:cNvPr id="291" name="Google Shape;291;p19"/>
          <p:cNvSpPr/>
          <p:nvPr/>
        </p:nvSpPr>
        <p:spPr>
          <a:xfrm>
            <a:off x="7028938" y="1848963"/>
            <a:ext cx="15726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9"/>
          <p:cNvSpPr txBox="1"/>
          <p:nvPr/>
        </p:nvSpPr>
        <p:spPr>
          <a:xfrm>
            <a:off x="7028912" y="1848931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1</a:t>
            </a:r>
            <a:endParaRPr/>
          </a:p>
        </p:txBody>
      </p:sp>
      <p:sp>
        <p:nvSpPr>
          <p:cNvPr id="293" name="Google Shape;293;p19"/>
          <p:cNvSpPr txBox="1"/>
          <p:nvPr/>
        </p:nvSpPr>
        <p:spPr>
          <a:xfrm>
            <a:off x="7941182" y="2612212"/>
            <a:ext cx="357600" cy="16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7803036" y="2156725"/>
            <a:ext cx="6339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0732" y="2230338"/>
            <a:ext cx="598510" cy="3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9"/>
          <p:cNvSpPr/>
          <p:nvPr/>
        </p:nvSpPr>
        <p:spPr>
          <a:xfrm>
            <a:off x="7033137" y="3160563"/>
            <a:ext cx="15726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9"/>
          <p:cNvSpPr txBox="1"/>
          <p:nvPr/>
        </p:nvSpPr>
        <p:spPr>
          <a:xfrm>
            <a:off x="7032420" y="3160531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298" name="Google Shape;298;p19"/>
          <p:cNvSpPr txBox="1"/>
          <p:nvPr/>
        </p:nvSpPr>
        <p:spPr>
          <a:xfrm>
            <a:off x="7944690" y="3923812"/>
            <a:ext cx="357600" cy="16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99" name="Google Shape;299;p19"/>
          <p:cNvSpPr/>
          <p:nvPr/>
        </p:nvSpPr>
        <p:spPr>
          <a:xfrm>
            <a:off x="7806543" y="3468325"/>
            <a:ext cx="6339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9"/>
          <p:cNvSpPr/>
          <p:nvPr/>
        </p:nvSpPr>
        <p:spPr>
          <a:xfrm>
            <a:off x="7031581" y="4472188"/>
            <a:ext cx="15726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9"/>
          <p:cNvSpPr txBox="1"/>
          <p:nvPr/>
        </p:nvSpPr>
        <p:spPr>
          <a:xfrm>
            <a:off x="7031120" y="4472156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302" name="Google Shape;302;p19"/>
          <p:cNvSpPr txBox="1"/>
          <p:nvPr/>
        </p:nvSpPr>
        <p:spPr>
          <a:xfrm>
            <a:off x="7943390" y="5235437"/>
            <a:ext cx="357600" cy="16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03" name="Google Shape;303;p19"/>
          <p:cNvSpPr/>
          <p:nvPr/>
        </p:nvSpPr>
        <p:spPr>
          <a:xfrm>
            <a:off x="7805243" y="4779950"/>
            <a:ext cx="6339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03032" y="3532720"/>
            <a:ext cx="633900" cy="322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03032" y="4850250"/>
            <a:ext cx="633900" cy="32293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9"/>
          <p:cNvSpPr/>
          <p:nvPr/>
        </p:nvSpPr>
        <p:spPr>
          <a:xfrm>
            <a:off x="7201435" y="2156746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 txBox="1"/>
          <p:nvPr/>
        </p:nvSpPr>
        <p:spPr>
          <a:xfrm>
            <a:off x="7216248" y="2588746"/>
            <a:ext cx="455700" cy="169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851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08" name="Google Shape;308;p19"/>
          <p:cNvSpPr/>
          <p:nvPr/>
        </p:nvSpPr>
        <p:spPr>
          <a:xfrm>
            <a:off x="7201435" y="3472139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7216248" y="3904140"/>
            <a:ext cx="459000" cy="169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10" name="Google Shape;310;p19"/>
          <p:cNvSpPr/>
          <p:nvPr/>
        </p:nvSpPr>
        <p:spPr>
          <a:xfrm>
            <a:off x="7207024" y="4784537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9"/>
          <p:cNvSpPr txBox="1"/>
          <p:nvPr/>
        </p:nvSpPr>
        <p:spPr>
          <a:xfrm>
            <a:off x="7221838" y="5216537"/>
            <a:ext cx="459000" cy="1692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851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12" name="Google Shape;312;p19"/>
          <p:cNvSpPr txBox="1"/>
          <p:nvPr/>
        </p:nvSpPr>
        <p:spPr>
          <a:xfrm>
            <a:off x="7293183" y="2215659"/>
            <a:ext cx="250800" cy="2769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5549" l="-34138" r="-1707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313" name="Google Shape;313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207600" y="4819263"/>
            <a:ext cx="432000" cy="3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208196" y="3514293"/>
            <a:ext cx="432000" cy="35657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9"/>
          <p:cNvSpPr/>
          <p:nvPr/>
        </p:nvSpPr>
        <p:spPr>
          <a:xfrm>
            <a:off x="9859863" y="1842913"/>
            <a:ext cx="15726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9"/>
          <p:cNvSpPr txBox="1"/>
          <p:nvPr/>
        </p:nvSpPr>
        <p:spPr>
          <a:xfrm>
            <a:off x="9859837" y="1842881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1</a:t>
            </a:r>
            <a:endParaRPr/>
          </a:p>
        </p:txBody>
      </p:sp>
      <p:sp>
        <p:nvSpPr>
          <p:cNvPr id="317" name="Google Shape;317;p19"/>
          <p:cNvSpPr/>
          <p:nvPr/>
        </p:nvSpPr>
        <p:spPr>
          <a:xfrm>
            <a:off x="9864062" y="3154513"/>
            <a:ext cx="15726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9863345" y="3154481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319" name="Google Shape;319;p19"/>
          <p:cNvSpPr/>
          <p:nvPr/>
        </p:nvSpPr>
        <p:spPr>
          <a:xfrm>
            <a:off x="9862506" y="4466138"/>
            <a:ext cx="15726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9862045" y="4466106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321" name="Google Shape;321;p19"/>
          <p:cNvSpPr/>
          <p:nvPr/>
        </p:nvSpPr>
        <p:spPr>
          <a:xfrm>
            <a:off x="10032360" y="2150696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10047173" y="2582696"/>
            <a:ext cx="455700" cy="169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851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23" name="Google Shape;323;p19"/>
          <p:cNvSpPr/>
          <p:nvPr/>
        </p:nvSpPr>
        <p:spPr>
          <a:xfrm>
            <a:off x="10032360" y="3466089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9"/>
          <p:cNvSpPr txBox="1"/>
          <p:nvPr/>
        </p:nvSpPr>
        <p:spPr>
          <a:xfrm>
            <a:off x="10047173" y="3909922"/>
            <a:ext cx="459000" cy="169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25" name="Google Shape;325;p19"/>
          <p:cNvSpPr/>
          <p:nvPr/>
        </p:nvSpPr>
        <p:spPr>
          <a:xfrm>
            <a:off x="10037950" y="4778487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10052763" y="5210487"/>
            <a:ext cx="459000" cy="1692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851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27" name="Google Shape;327;p19"/>
          <p:cNvSpPr txBox="1"/>
          <p:nvPr/>
        </p:nvSpPr>
        <p:spPr>
          <a:xfrm>
            <a:off x="10124108" y="2209609"/>
            <a:ext cx="250800" cy="2769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5549" l="-34138" r="-1707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328" name="Google Shape;328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038525" y="4813213"/>
            <a:ext cx="432000" cy="3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039121" y="3508243"/>
            <a:ext cx="432000" cy="35657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9"/>
          <p:cNvSpPr/>
          <p:nvPr/>
        </p:nvSpPr>
        <p:spPr>
          <a:xfrm>
            <a:off x="10615293" y="3466368"/>
            <a:ext cx="6339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10714457" y="3914304"/>
            <a:ext cx="357600" cy="16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332" name="Google Shape;332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0621143" y="3538215"/>
            <a:ext cx="598525" cy="311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0" y="6737764"/>
            <a:ext cx="12192000" cy="120300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339" name="Google Shape;339;p20"/>
          <p:cNvPicPr preferRelativeResize="0"/>
          <p:nvPr/>
        </p:nvPicPr>
        <p:blipFill rotWithShape="1">
          <a:blip r:embed="rId3">
            <a:alphaModFix amt="19000"/>
          </a:blip>
          <a:srcRect b="59317" l="0" r="66833" t="37214"/>
          <a:stretch/>
        </p:blipFill>
        <p:spPr>
          <a:xfrm>
            <a:off x="1132918" y="0"/>
            <a:ext cx="1105908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0"/>
          <p:cNvSpPr txBox="1"/>
          <p:nvPr/>
        </p:nvSpPr>
        <p:spPr>
          <a:xfrm>
            <a:off x="194616" y="73965"/>
            <a:ext cx="5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Cholesky </a:t>
            </a: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TSQR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592325" y="1538400"/>
            <a:ext cx="5301000" cy="3781200"/>
          </a:xfrm>
          <a:prstGeom prst="roundRect">
            <a:avLst>
              <a:gd fmla="val 1916" name="adj"/>
            </a:avLst>
          </a:prstGeom>
          <a:solidFill>
            <a:srgbClr val="0F2440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661425" y="1609726"/>
            <a:ext cx="5137200" cy="245400"/>
          </a:xfrm>
          <a:prstGeom prst="roundRect">
            <a:avLst>
              <a:gd fmla="val 32069" name="adj"/>
            </a:avLst>
          </a:prstGeom>
          <a:solidFill>
            <a:srgbClr val="132C4F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./functions.py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661325" y="3333177"/>
            <a:ext cx="5137200" cy="245400"/>
          </a:xfrm>
          <a:prstGeom prst="roundRect">
            <a:avLst>
              <a:gd fmla="val 11961" name="adj"/>
            </a:avLst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0"/>
          <p:cNvSpPr txBox="1"/>
          <p:nvPr/>
        </p:nvSpPr>
        <p:spPr>
          <a:xfrm>
            <a:off x="785050" y="1969675"/>
            <a:ext cx="4974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cholesky_tsqr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dask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.array.Array):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 chunks_delayed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dask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.delayed(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gramMatMul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chunk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                     for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chunk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.to_delayed().ravel()]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1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Gram_global_delayed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dask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.delayed(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chunks_delayed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  </a:t>
            </a:r>
            <a:endParaRPr sz="11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dask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.delayed(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linalg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cholesky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Gram_global_delayed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1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R_inv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dask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.delayed(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Inverse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    Q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.map_blocks(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MatMul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R_inv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.dtype)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endParaRPr sz="1300"/>
          </a:p>
        </p:txBody>
      </p:sp>
      <p:sp>
        <p:nvSpPr>
          <p:cNvPr id="345" name="Google Shape;345;p20"/>
          <p:cNvSpPr/>
          <p:nvPr/>
        </p:nvSpPr>
        <p:spPr>
          <a:xfrm>
            <a:off x="6730238" y="1855163"/>
            <a:ext cx="15726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0"/>
          <p:cNvSpPr txBox="1"/>
          <p:nvPr/>
        </p:nvSpPr>
        <p:spPr>
          <a:xfrm>
            <a:off x="6730212" y="1855131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1</a:t>
            </a:r>
            <a:endParaRPr/>
          </a:p>
        </p:txBody>
      </p:sp>
      <p:sp>
        <p:nvSpPr>
          <p:cNvPr id="347" name="Google Shape;347;p20"/>
          <p:cNvSpPr/>
          <p:nvPr/>
        </p:nvSpPr>
        <p:spPr>
          <a:xfrm>
            <a:off x="6734437" y="3166763"/>
            <a:ext cx="15726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0"/>
          <p:cNvSpPr txBox="1"/>
          <p:nvPr/>
        </p:nvSpPr>
        <p:spPr>
          <a:xfrm>
            <a:off x="6733720" y="3166731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349" name="Google Shape;349;p20"/>
          <p:cNvSpPr/>
          <p:nvPr/>
        </p:nvSpPr>
        <p:spPr>
          <a:xfrm>
            <a:off x="6732881" y="4478388"/>
            <a:ext cx="15726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0"/>
          <p:cNvSpPr txBox="1"/>
          <p:nvPr/>
        </p:nvSpPr>
        <p:spPr>
          <a:xfrm>
            <a:off x="6732420" y="4478356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351" name="Google Shape;351;p20"/>
          <p:cNvSpPr/>
          <p:nvPr/>
        </p:nvSpPr>
        <p:spPr>
          <a:xfrm>
            <a:off x="6902735" y="2162946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0"/>
          <p:cNvSpPr txBox="1"/>
          <p:nvPr/>
        </p:nvSpPr>
        <p:spPr>
          <a:xfrm>
            <a:off x="6917548" y="2594946"/>
            <a:ext cx="455700" cy="16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851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53" name="Google Shape;353;p20"/>
          <p:cNvSpPr/>
          <p:nvPr/>
        </p:nvSpPr>
        <p:spPr>
          <a:xfrm>
            <a:off x="6902735" y="3478339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0"/>
          <p:cNvSpPr txBox="1"/>
          <p:nvPr/>
        </p:nvSpPr>
        <p:spPr>
          <a:xfrm>
            <a:off x="6917548" y="3922172"/>
            <a:ext cx="459000" cy="169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55" name="Google Shape;355;p20"/>
          <p:cNvSpPr/>
          <p:nvPr/>
        </p:nvSpPr>
        <p:spPr>
          <a:xfrm>
            <a:off x="6908324" y="4790737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0"/>
          <p:cNvSpPr txBox="1"/>
          <p:nvPr/>
        </p:nvSpPr>
        <p:spPr>
          <a:xfrm>
            <a:off x="6923138" y="5222737"/>
            <a:ext cx="459000" cy="169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851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57" name="Google Shape;357;p20"/>
          <p:cNvSpPr txBox="1"/>
          <p:nvPr/>
        </p:nvSpPr>
        <p:spPr>
          <a:xfrm>
            <a:off x="6994483" y="2221859"/>
            <a:ext cx="250800" cy="276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5549" l="-34138" r="-1707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358" name="Google Shape;35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08900" y="4825463"/>
            <a:ext cx="432000" cy="3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09496" y="3520493"/>
            <a:ext cx="432000" cy="35657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0"/>
          <p:cNvSpPr/>
          <p:nvPr/>
        </p:nvSpPr>
        <p:spPr>
          <a:xfrm>
            <a:off x="7485668" y="3478618"/>
            <a:ext cx="6339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0"/>
          <p:cNvSpPr txBox="1"/>
          <p:nvPr/>
        </p:nvSpPr>
        <p:spPr>
          <a:xfrm>
            <a:off x="7584832" y="3926554"/>
            <a:ext cx="357600" cy="1692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362" name="Google Shape;362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91518" y="3550465"/>
            <a:ext cx="598525" cy="311986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0"/>
          <p:cNvSpPr txBox="1"/>
          <p:nvPr/>
        </p:nvSpPr>
        <p:spPr>
          <a:xfrm>
            <a:off x="6269950" y="1001513"/>
            <a:ext cx="542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</a:t>
            </a:r>
            <a:r>
              <a:rPr b="1" lang="it-IT" sz="2400">
                <a:solidFill>
                  <a:schemeClr val="dk1"/>
                </a:solidFill>
              </a:rPr>
              <a:t>2</a:t>
            </a:r>
            <a:r>
              <a:rPr b="1" lang="it-I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it-IT" sz="2400">
                <a:solidFill>
                  <a:srgbClr val="1F5C99"/>
                </a:solidFill>
              </a:rPr>
              <a:t>Cholesky decomposition</a:t>
            </a:r>
            <a:endParaRPr/>
          </a:p>
        </p:txBody>
      </p:sp>
      <p:cxnSp>
        <p:nvCxnSpPr>
          <p:cNvPr id="364" name="Google Shape;364;p20"/>
          <p:cNvCxnSpPr/>
          <p:nvPr/>
        </p:nvCxnSpPr>
        <p:spPr>
          <a:xfrm>
            <a:off x="8491354" y="3682926"/>
            <a:ext cx="730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5" name="Google Shape;365;p20"/>
          <p:cNvSpPr/>
          <p:nvPr/>
        </p:nvSpPr>
        <p:spPr>
          <a:xfrm>
            <a:off x="9406213" y="1845938"/>
            <a:ext cx="15726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9406187" y="1845906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1</a:t>
            </a:r>
            <a:endParaRPr/>
          </a:p>
        </p:txBody>
      </p:sp>
      <p:sp>
        <p:nvSpPr>
          <p:cNvPr id="367" name="Google Shape;367;p20"/>
          <p:cNvSpPr/>
          <p:nvPr/>
        </p:nvSpPr>
        <p:spPr>
          <a:xfrm>
            <a:off x="9410412" y="3157538"/>
            <a:ext cx="15726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9409695" y="3157506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369" name="Google Shape;369;p20"/>
          <p:cNvSpPr/>
          <p:nvPr/>
        </p:nvSpPr>
        <p:spPr>
          <a:xfrm>
            <a:off x="9408856" y="4469163"/>
            <a:ext cx="15726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9408395" y="4469131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371" name="Google Shape;371;p20"/>
          <p:cNvSpPr/>
          <p:nvPr/>
        </p:nvSpPr>
        <p:spPr>
          <a:xfrm>
            <a:off x="9578710" y="2153721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9593523" y="2585721"/>
            <a:ext cx="455700" cy="16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851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73" name="Google Shape;373;p20"/>
          <p:cNvSpPr/>
          <p:nvPr/>
        </p:nvSpPr>
        <p:spPr>
          <a:xfrm>
            <a:off x="9578710" y="3469114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9593523" y="3912947"/>
            <a:ext cx="459000" cy="169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9584300" y="4781512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0"/>
          <p:cNvSpPr txBox="1"/>
          <p:nvPr/>
        </p:nvSpPr>
        <p:spPr>
          <a:xfrm>
            <a:off x="9599113" y="5213512"/>
            <a:ext cx="459000" cy="169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851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77" name="Google Shape;377;p20"/>
          <p:cNvSpPr txBox="1"/>
          <p:nvPr/>
        </p:nvSpPr>
        <p:spPr>
          <a:xfrm>
            <a:off x="9670458" y="2212634"/>
            <a:ext cx="250800" cy="276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5549" l="-34138" r="-1707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378" name="Google Shape;37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84875" y="4816238"/>
            <a:ext cx="432000" cy="3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585471" y="3511268"/>
            <a:ext cx="432000" cy="356571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0"/>
          <p:cNvSpPr/>
          <p:nvPr/>
        </p:nvSpPr>
        <p:spPr>
          <a:xfrm>
            <a:off x="10189390" y="3469119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C64B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0"/>
          <p:cNvSpPr txBox="1"/>
          <p:nvPr/>
        </p:nvSpPr>
        <p:spPr>
          <a:xfrm>
            <a:off x="10226526" y="3923818"/>
            <a:ext cx="357600" cy="1692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382" name="Google Shape;382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203375" y="3531313"/>
            <a:ext cx="357600" cy="326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"/>
          <p:cNvSpPr/>
          <p:nvPr/>
        </p:nvSpPr>
        <p:spPr>
          <a:xfrm>
            <a:off x="621850" y="1538400"/>
            <a:ext cx="5301000" cy="3781200"/>
          </a:xfrm>
          <a:prstGeom prst="roundRect">
            <a:avLst>
              <a:gd fmla="val 1916" name="adj"/>
            </a:avLst>
          </a:prstGeom>
          <a:solidFill>
            <a:srgbClr val="0F2440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1"/>
          <p:cNvSpPr/>
          <p:nvPr/>
        </p:nvSpPr>
        <p:spPr>
          <a:xfrm>
            <a:off x="664932" y="4203968"/>
            <a:ext cx="5137200" cy="245400"/>
          </a:xfrm>
          <a:prstGeom prst="roundRect">
            <a:avLst>
              <a:gd fmla="val 11961" name="adj"/>
            </a:avLst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1"/>
          <p:cNvSpPr/>
          <p:nvPr/>
        </p:nvSpPr>
        <p:spPr>
          <a:xfrm>
            <a:off x="661325" y="3772793"/>
            <a:ext cx="5137200" cy="245400"/>
          </a:xfrm>
          <a:prstGeom prst="roundRect">
            <a:avLst>
              <a:gd fmla="val 11961" name="adj"/>
            </a:avLst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85050" y="1969675"/>
            <a:ext cx="4974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cholesky_tsqr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dask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.array.Array):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    chunks_delayed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dask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.delayed(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gramMatMul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chunk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                     for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chunk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.to_delayed().ravel()]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1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Gram_global_delayed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dask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.delayed(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chunks_delayed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  </a:t>
            </a:r>
            <a:endParaRPr sz="11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dask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.delayed(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linalg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cholesky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Gram_global_delayed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1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R_inv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dask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.delayed(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Inverse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    Q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.map_blocks(</a:t>
            </a:r>
            <a:r>
              <a:rPr lang="it-IT" sz="11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MatMul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R_inv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it-IT" sz="11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it-IT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X_da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.dtype)</a:t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-IT" sz="11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it-IT" sz="11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it-IT" sz="11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endParaRPr sz="1300"/>
          </a:p>
        </p:txBody>
      </p:sp>
      <p:sp>
        <p:nvSpPr>
          <p:cNvPr id="391" name="Google Shape;391;p21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132C4F"/>
          </a:solidFill>
          <a:ln cap="flat" cmpd="sng" w="9525">
            <a:solidFill>
              <a:srgbClr val="132C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1"/>
          <p:cNvSpPr/>
          <p:nvPr/>
        </p:nvSpPr>
        <p:spPr>
          <a:xfrm>
            <a:off x="0" y="6737764"/>
            <a:ext cx="12192000" cy="120300"/>
          </a:xfrm>
          <a:prstGeom prst="rect">
            <a:avLst/>
          </a:prstGeom>
          <a:solidFill>
            <a:srgbClr val="132C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it-IT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-Padua-IT - iGEM 2023" id="393" name="Google Shape;393;p21"/>
          <p:cNvPicPr preferRelativeResize="0"/>
          <p:nvPr/>
        </p:nvPicPr>
        <p:blipFill rotWithShape="1">
          <a:blip r:embed="rId3">
            <a:alphaModFix amt="19000"/>
          </a:blip>
          <a:srcRect b="59317" l="0" r="66833" t="37214"/>
          <a:stretch/>
        </p:blipFill>
        <p:spPr>
          <a:xfrm>
            <a:off x="1132918" y="0"/>
            <a:ext cx="1105908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1"/>
          <p:cNvSpPr txBox="1"/>
          <p:nvPr/>
        </p:nvSpPr>
        <p:spPr>
          <a:xfrm>
            <a:off x="194616" y="73965"/>
            <a:ext cx="53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Cholesky </a:t>
            </a:r>
            <a:r>
              <a:rPr b="1" lang="it-IT" sz="2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TSQR</a:t>
            </a:r>
            <a:endParaRPr sz="24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1"/>
          <p:cNvSpPr/>
          <p:nvPr/>
        </p:nvSpPr>
        <p:spPr>
          <a:xfrm>
            <a:off x="661425" y="1609726"/>
            <a:ext cx="5137200" cy="245400"/>
          </a:xfrm>
          <a:prstGeom prst="roundRect">
            <a:avLst>
              <a:gd fmla="val 32069" name="adj"/>
            </a:avLst>
          </a:prstGeom>
          <a:solidFill>
            <a:srgbClr val="132C4F"/>
          </a:solidFill>
          <a:ln cap="flat" cmpd="sng" w="19050">
            <a:solidFill>
              <a:srgbClr val="132C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./functions.py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1"/>
          <p:cNvSpPr txBox="1"/>
          <p:nvPr/>
        </p:nvSpPr>
        <p:spPr>
          <a:xfrm>
            <a:off x="6269950" y="1001513"/>
            <a:ext cx="542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</a:t>
            </a:r>
            <a:r>
              <a:rPr b="1" lang="it-IT" sz="2400">
                <a:solidFill>
                  <a:schemeClr val="dk1"/>
                </a:solidFill>
              </a:rPr>
              <a:t>2</a:t>
            </a:r>
            <a:r>
              <a:rPr b="1" lang="it-IT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it-IT" sz="2400">
                <a:solidFill>
                  <a:srgbClr val="1F5C99"/>
                </a:solidFill>
              </a:rPr>
              <a:t>Recovering Q</a:t>
            </a:r>
            <a:endParaRPr/>
          </a:p>
        </p:txBody>
      </p:sp>
      <p:sp>
        <p:nvSpPr>
          <p:cNvPr id="397" name="Google Shape;397;p21"/>
          <p:cNvSpPr/>
          <p:nvPr/>
        </p:nvSpPr>
        <p:spPr>
          <a:xfrm>
            <a:off x="6322349" y="1845950"/>
            <a:ext cx="14073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1"/>
          <p:cNvSpPr txBox="1"/>
          <p:nvPr/>
        </p:nvSpPr>
        <p:spPr>
          <a:xfrm>
            <a:off x="6322312" y="1845906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1</a:t>
            </a:r>
            <a:endParaRPr/>
          </a:p>
        </p:txBody>
      </p:sp>
      <p:sp>
        <p:nvSpPr>
          <p:cNvPr id="399" name="Google Shape;399;p21"/>
          <p:cNvSpPr/>
          <p:nvPr/>
        </p:nvSpPr>
        <p:spPr>
          <a:xfrm>
            <a:off x="6326107" y="3157550"/>
            <a:ext cx="14073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1"/>
          <p:cNvSpPr txBox="1"/>
          <p:nvPr/>
        </p:nvSpPr>
        <p:spPr>
          <a:xfrm>
            <a:off x="6325820" y="3157506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401" name="Google Shape;401;p21"/>
          <p:cNvSpPr/>
          <p:nvPr/>
        </p:nvSpPr>
        <p:spPr>
          <a:xfrm>
            <a:off x="6324714" y="4469175"/>
            <a:ext cx="14073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1"/>
          <p:cNvSpPr txBox="1"/>
          <p:nvPr/>
        </p:nvSpPr>
        <p:spPr>
          <a:xfrm>
            <a:off x="6324520" y="4469131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403" name="Google Shape;403;p21"/>
          <p:cNvSpPr/>
          <p:nvPr/>
        </p:nvSpPr>
        <p:spPr>
          <a:xfrm>
            <a:off x="6494835" y="2153721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1"/>
          <p:cNvSpPr txBox="1"/>
          <p:nvPr/>
        </p:nvSpPr>
        <p:spPr>
          <a:xfrm>
            <a:off x="6509648" y="2585721"/>
            <a:ext cx="455700" cy="16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851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05" name="Google Shape;405;p21"/>
          <p:cNvSpPr/>
          <p:nvPr/>
        </p:nvSpPr>
        <p:spPr>
          <a:xfrm>
            <a:off x="6494835" y="3469114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1"/>
          <p:cNvSpPr txBox="1"/>
          <p:nvPr/>
        </p:nvSpPr>
        <p:spPr>
          <a:xfrm>
            <a:off x="6509648" y="3912947"/>
            <a:ext cx="459000" cy="169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07" name="Google Shape;407;p21"/>
          <p:cNvSpPr/>
          <p:nvPr/>
        </p:nvSpPr>
        <p:spPr>
          <a:xfrm>
            <a:off x="6500424" y="4781512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1"/>
          <p:cNvSpPr txBox="1"/>
          <p:nvPr/>
        </p:nvSpPr>
        <p:spPr>
          <a:xfrm>
            <a:off x="6515238" y="5213512"/>
            <a:ext cx="459000" cy="169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851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09" name="Google Shape;409;p21"/>
          <p:cNvSpPr txBox="1"/>
          <p:nvPr/>
        </p:nvSpPr>
        <p:spPr>
          <a:xfrm>
            <a:off x="6586583" y="2212634"/>
            <a:ext cx="250800" cy="276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5549" l="-34138" r="-1707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410" name="Google Shape;410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01000" y="4816238"/>
            <a:ext cx="432000" cy="3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01596" y="3511268"/>
            <a:ext cx="432000" cy="356571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1"/>
          <p:cNvSpPr/>
          <p:nvPr/>
        </p:nvSpPr>
        <p:spPr>
          <a:xfrm>
            <a:off x="7105515" y="3469119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2C64B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1"/>
          <p:cNvSpPr txBox="1"/>
          <p:nvPr/>
        </p:nvSpPr>
        <p:spPr>
          <a:xfrm>
            <a:off x="7142651" y="3923818"/>
            <a:ext cx="357600" cy="1692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414" name="Google Shape;414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19500" y="3531313"/>
            <a:ext cx="357600" cy="326512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1"/>
          <p:cNvSpPr/>
          <p:nvPr/>
        </p:nvSpPr>
        <p:spPr>
          <a:xfrm>
            <a:off x="8353481" y="3158063"/>
            <a:ext cx="13335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1"/>
          <p:cNvSpPr txBox="1"/>
          <p:nvPr/>
        </p:nvSpPr>
        <p:spPr>
          <a:xfrm>
            <a:off x="8353477" y="3158053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2</a:t>
            </a:r>
            <a:endParaRPr/>
          </a:p>
        </p:txBody>
      </p:sp>
      <p:sp>
        <p:nvSpPr>
          <p:cNvPr id="417" name="Google Shape;417;p21"/>
          <p:cNvSpPr/>
          <p:nvPr/>
        </p:nvSpPr>
        <p:spPr>
          <a:xfrm>
            <a:off x="8353462" y="1830347"/>
            <a:ext cx="13335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1"/>
          <p:cNvSpPr txBox="1"/>
          <p:nvPr/>
        </p:nvSpPr>
        <p:spPr>
          <a:xfrm>
            <a:off x="8353460" y="1830347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1</a:t>
            </a:r>
            <a:endParaRPr/>
          </a:p>
        </p:txBody>
      </p:sp>
      <p:sp>
        <p:nvSpPr>
          <p:cNvPr id="419" name="Google Shape;419;p21"/>
          <p:cNvSpPr/>
          <p:nvPr/>
        </p:nvSpPr>
        <p:spPr>
          <a:xfrm>
            <a:off x="8353479" y="4468184"/>
            <a:ext cx="13335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1"/>
          <p:cNvSpPr txBox="1"/>
          <p:nvPr/>
        </p:nvSpPr>
        <p:spPr>
          <a:xfrm>
            <a:off x="8353477" y="4468184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3</a:t>
            </a:r>
            <a:endParaRPr/>
          </a:p>
        </p:txBody>
      </p:sp>
      <p:sp>
        <p:nvSpPr>
          <p:cNvPr id="421" name="Google Shape;421;p21"/>
          <p:cNvSpPr/>
          <p:nvPr/>
        </p:nvSpPr>
        <p:spPr>
          <a:xfrm>
            <a:off x="8465952" y="4816696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1"/>
          <p:cNvSpPr txBox="1"/>
          <p:nvPr/>
        </p:nvSpPr>
        <p:spPr>
          <a:xfrm>
            <a:off x="8457554" y="5262202"/>
            <a:ext cx="459000" cy="169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23" name="Google Shape;423;p21"/>
          <p:cNvSpPr/>
          <p:nvPr/>
        </p:nvSpPr>
        <p:spPr>
          <a:xfrm>
            <a:off x="8499127" y="2172191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1"/>
          <p:cNvSpPr txBox="1"/>
          <p:nvPr/>
        </p:nvSpPr>
        <p:spPr>
          <a:xfrm>
            <a:off x="8490729" y="2617697"/>
            <a:ext cx="455700" cy="16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25" name="Google Shape;425;p21"/>
          <p:cNvSpPr/>
          <p:nvPr/>
        </p:nvSpPr>
        <p:spPr>
          <a:xfrm>
            <a:off x="8496312" y="3499896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1"/>
          <p:cNvSpPr txBox="1"/>
          <p:nvPr/>
        </p:nvSpPr>
        <p:spPr>
          <a:xfrm>
            <a:off x="8487914" y="3945402"/>
            <a:ext cx="459000" cy="169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27" name="Google Shape;427;p21"/>
          <p:cNvSpPr txBox="1"/>
          <p:nvPr/>
        </p:nvSpPr>
        <p:spPr>
          <a:xfrm>
            <a:off x="8590825" y="2235990"/>
            <a:ext cx="250800" cy="276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5549" l="-34138" r="-1707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428" name="Google Shape;42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52907" y="4860528"/>
            <a:ext cx="432000" cy="3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74437" y="3533260"/>
            <a:ext cx="432000" cy="3565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0" name="Google Shape;430;p21"/>
          <p:cNvCxnSpPr/>
          <p:nvPr/>
        </p:nvCxnSpPr>
        <p:spPr>
          <a:xfrm flipH="1" rot="10800000">
            <a:off x="9822761" y="2406830"/>
            <a:ext cx="612900" cy="114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1" name="Google Shape;431;p21"/>
          <p:cNvCxnSpPr/>
          <p:nvPr/>
        </p:nvCxnSpPr>
        <p:spPr>
          <a:xfrm>
            <a:off x="7858196" y="3715900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2" name="Google Shape;432;p21"/>
          <p:cNvCxnSpPr/>
          <p:nvPr/>
        </p:nvCxnSpPr>
        <p:spPr>
          <a:xfrm>
            <a:off x="9838100" y="3991550"/>
            <a:ext cx="597600" cy="1175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3" name="Google Shape;433;p21"/>
          <p:cNvSpPr/>
          <p:nvPr/>
        </p:nvSpPr>
        <p:spPr>
          <a:xfrm>
            <a:off x="10571580" y="3174595"/>
            <a:ext cx="13335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1"/>
          <p:cNvSpPr txBox="1"/>
          <p:nvPr/>
        </p:nvSpPr>
        <p:spPr>
          <a:xfrm>
            <a:off x="10571576" y="3174585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2</a:t>
            </a:r>
            <a:endParaRPr/>
          </a:p>
        </p:txBody>
      </p:sp>
      <p:sp>
        <p:nvSpPr>
          <p:cNvPr id="435" name="Google Shape;435;p21"/>
          <p:cNvSpPr/>
          <p:nvPr/>
        </p:nvSpPr>
        <p:spPr>
          <a:xfrm>
            <a:off x="10571561" y="1846880"/>
            <a:ext cx="13335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1"/>
          <p:cNvSpPr txBox="1"/>
          <p:nvPr/>
        </p:nvSpPr>
        <p:spPr>
          <a:xfrm>
            <a:off x="10571559" y="1846880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1</a:t>
            </a:r>
            <a:endParaRPr/>
          </a:p>
        </p:txBody>
      </p:sp>
      <p:sp>
        <p:nvSpPr>
          <p:cNvPr id="437" name="Google Shape;437;p21"/>
          <p:cNvSpPr/>
          <p:nvPr/>
        </p:nvSpPr>
        <p:spPr>
          <a:xfrm>
            <a:off x="10571578" y="4484716"/>
            <a:ext cx="1333500" cy="1032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1"/>
          <p:cNvSpPr txBox="1"/>
          <p:nvPr/>
        </p:nvSpPr>
        <p:spPr>
          <a:xfrm>
            <a:off x="10571576" y="4484716"/>
            <a:ext cx="133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Worker 3</a:t>
            </a:r>
            <a:endParaRPr/>
          </a:p>
        </p:txBody>
      </p:sp>
      <p:sp>
        <p:nvSpPr>
          <p:cNvPr id="439" name="Google Shape;439;p21"/>
          <p:cNvSpPr/>
          <p:nvPr/>
        </p:nvSpPr>
        <p:spPr>
          <a:xfrm>
            <a:off x="10684051" y="4833228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1"/>
          <p:cNvSpPr txBox="1"/>
          <p:nvPr/>
        </p:nvSpPr>
        <p:spPr>
          <a:xfrm>
            <a:off x="10675653" y="5278734"/>
            <a:ext cx="459000" cy="169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41" name="Google Shape;441;p21"/>
          <p:cNvSpPr/>
          <p:nvPr/>
        </p:nvSpPr>
        <p:spPr>
          <a:xfrm>
            <a:off x="10717226" y="2188723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1"/>
          <p:cNvSpPr txBox="1"/>
          <p:nvPr/>
        </p:nvSpPr>
        <p:spPr>
          <a:xfrm>
            <a:off x="10708828" y="2634229"/>
            <a:ext cx="455700" cy="169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43" name="Google Shape;443;p21"/>
          <p:cNvSpPr/>
          <p:nvPr/>
        </p:nvSpPr>
        <p:spPr>
          <a:xfrm>
            <a:off x="10714411" y="3516428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1"/>
          <p:cNvSpPr txBox="1"/>
          <p:nvPr/>
        </p:nvSpPr>
        <p:spPr>
          <a:xfrm>
            <a:off x="10706013" y="3961934"/>
            <a:ext cx="459000" cy="169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289" l="-3999" r="-3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45" name="Google Shape;445;p21"/>
          <p:cNvSpPr txBox="1"/>
          <p:nvPr/>
        </p:nvSpPr>
        <p:spPr>
          <a:xfrm>
            <a:off x="10808924" y="2252523"/>
            <a:ext cx="250800" cy="276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5549" l="-34138" r="-1707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446" name="Google Shape;44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671006" y="4877061"/>
            <a:ext cx="432000" cy="3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692536" y="3549793"/>
            <a:ext cx="432000" cy="356571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21"/>
          <p:cNvSpPr/>
          <p:nvPr/>
        </p:nvSpPr>
        <p:spPr>
          <a:xfrm>
            <a:off x="11284136" y="3513078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1"/>
          <p:cNvSpPr/>
          <p:nvPr/>
        </p:nvSpPr>
        <p:spPr>
          <a:xfrm>
            <a:off x="11284136" y="2188728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1"/>
          <p:cNvSpPr/>
          <p:nvPr/>
        </p:nvSpPr>
        <p:spPr>
          <a:xfrm>
            <a:off x="11284136" y="4833528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1"/>
          <p:cNvSpPr txBox="1"/>
          <p:nvPr/>
        </p:nvSpPr>
        <p:spPr>
          <a:xfrm>
            <a:off x="11307470" y="3961954"/>
            <a:ext cx="357600" cy="1692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52" name="Google Shape;452;p21"/>
          <p:cNvSpPr txBox="1"/>
          <p:nvPr/>
        </p:nvSpPr>
        <p:spPr>
          <a:xfrm>
            <a:off x="11307470" y="5278741"/>
            <a:ext cx="357600" cy="1692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53" name="Google Shape;453;p21"/>
          <p:cNvSpPr txBox="1"/>
          <p:nvPr/>
        </p:nvSpPr>
        <p:spPr>
          <a:xfrm>
            <a:off x="11321333" y="2634229"/>
            <a:ext cx="357600" cy="1692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454" name="Google Shape;454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1272275" y="2293051"/>
            <a:ext cx="455700" cy="265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1279275" y="3613101"/>
            <a:ext cx="455700" cy="265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1257225" y="4947526"/>
            <a:ext cx="455700" cy="265848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1"/>
          <p:cNvSpPr/>
          <p:nvPr/>
        </p:nvSpPr>
        <p:spPr>
          <a:xfrm>
            <a:off x="9094786" y="3482378"/>
            <a:ext cx="432000" cy="43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1"/>
          <p:cNvSpPr txBox="1"/>
          <p:nvPr/>
        </p:nvSpPr>
        <p:spPr>
          <a:xfrm>
            <a:off x="9118120" y="3931254"/>
            <a:ext cx="357600" cy="1692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-5079" r="-50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459" name="Google Shape;459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089925" y="3582401"/>
            <a:ext cx="455700" cy="2658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0" name="Google Shape;460;p21"/>
          <p:cNvCxnSpPr/>
          <p:nvPr/>
        </p:nvCxnSpPr>
        <p:spPr>
          <a:xfrm flipH="1" rot="10800000">
            <a:off x="9822746" y="3707800"/>
            <a:ext cx="594300" cy="8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