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2960350" cy="8640763"/>
  <p:notesSz cx="7104063" cy="10234613"/>
  <p:defaultTextStyle>
    <a:defPPr>
      <a:defRPr lang="it-IT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r">
              <a:defRPr sz="1300"/>
            </a:lvl1pPr>
          </a:lstStyle>
          <a:p>
            <a:fld id="{9B840559-1818-447A-8FDD-74221CA8CFD7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r">
              <a:defRPr sz="1300"/>
            </a:lvl1pPr>
          </a:lstStyle>
          <a:p>
            <a:fld id="{B1FE5FDB-91A9-4778-843B-E0EEF582E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15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577" y="1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r">
              <a:defRPr sz="1800"/>
            </a:lvl1pPr>
          </a:lstStyle>
          <a:p>
            <a:fld id="{D9628B44-116E-4AC9-81A3-4C647CEA36A4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288" tIns="67645" rIns="135288" bIns="6764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653" y="4925153"/>
            <a:ext cx="5682762" cy="4030708"/>
          </a:xfrm>
          <a:prstGeom prst="rect">
            <a:avLst/>
          </a:prstGeom>
        </p:spPr>
        <p:txBody>
          <a:bodyPr vert="horz" lIns="135288" tIns="67645" rIns="135288" bIns="67645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722197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577" y="9722197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r">
              <a:defRPr sz="1800"/>
            </a:lvl1pPr>
          </a:lstStyle>
          <a:p>
            <a:fld id="{F009403C-E52E-40E2-9FCF-08DDE0785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705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50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414125"/>
            <a:ext cx="11016298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538401"/>
            <a:ext cx="9720263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0CA5-ED47-45B6-8120-CAF015EB459E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21E-5B5F-46C6-8284-CE671A226779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60041"/>
            <a:ext cx="2794575" cy="732264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60041"/>
            <a:ext cx="8221722" cy="732264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5CE-BBF5-4C3B-A0E2-D9BDB12E9CBB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8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76D0-C351-462F-AB42-486E91645429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154193"/>
            <a:ext cx="1117830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5782513"/>
            <a:ext cx="1117830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BCF-CD78-4276-916A-8441381CCF55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9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FE07-7396-463D-9709-FA03D9489DC7}" type="datetime1">
              <a:rPr lang="it-IT" smtClean="0"/>
              <a:t>27/10/2017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60043"/>
            <a:ext cx="11178302" cy="167014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118188"/>
            <a:ext cx="548283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156278"/>
            <a:ext cx="5482835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118188"/>
            <a:ext cx="550983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156278"/>
            <a:ext cx="5509837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033-6627-4209-8F39-8EE446BC53F2}" type="datetime1">
              <a:rPr lang="it-IT" smtClean="0"/>
              <a:t>27/10/2017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5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B2E-9F36-4BB4-ABB6-0D210C936F7B}" type="datetime1">
              <a:rPr lang="it-IT" smtClean="0"/>
              <a:t>27/10/2017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0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256F-FBF3-43A0-A3A1-297F39035402}" type="datetime1">
              <a:rPr lang="it-IT" smtClean="0"/>
              <a:t>27/10/2017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244112"/>
            <a:ext cx="656117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A2B0-BC11-4E5F-9031-AB0500432F52}" type="datetime1">
              <a:rPr lang="it-IT" smtClean="0"/>
              <a:t>27/10/2017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244112"/>
            <a:ext cx="656117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6130-7118-43F9-846E-D910930FCAA8}" type="datetime1">
              <a:rPr lang="it-IT" smtClean="0"/>
              <a:t>27/10/2017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4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60043"/>
            <a:ext cx="1117830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300203"/>
            <a:ext cx="1117830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5C4-5E6A-4C15-9F30-16F4E4BB6BBE}" type="datetime1">
              <a:rPr lang="it-IT" smtClean="0"/>
              <a:t>27/10/2017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008709"/>
            <a:ext cx="437411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2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1 4"/>
          <p:cNvCxnSpPr/>
          <p:nvPr/>
        </p:nvCxnSpPr>
        <p:spPr>
          <a:xfrm>
            <a:off x="3567222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9435885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718410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SERVER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507211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CLIENT</a:t>
            </a:r>
          </a:p>
        </p:txBody>
      </p:sp>
      <p:cxnSp>
        <p:nvCxnSpPr>
          <p:cNvPr id="10" name="Connettore 2 9"/>
          <p:cNvCxnSpPr>
            <a:stCxn id="11" idx="1"/>
            <a:endCxn id="13" idx="3"/>
          </p:cNvCxnSpPr>
          <p:nvPr/>
        </p:nvCxnSpPr>
        <p:spPr>
          <a:xfrm flipH="1">
            <a:off x="3567223" y="2677487"/>
            <a:ext cx="5868663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9435886" y="2464416"/>
            <a:ext cx="32355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TCP REQUEST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37453" y="2857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TCP ANSWER</a:t>
            </a:r>
          </a:p>
        </p:txBody>
      </p:sp>
      <p:cxnSp>
        <p:nvCxnSpPr>
          <p:cNvPr id="19" name="Connettore 2 18"/>
          <p:cNvCxnSpPr>
            <a:stCxn id="13" idx="3"/>
            <a:endCxn id="20" idx="1"/>
          </p:cNvCxnSpPr>
          <p:nvPr/>
        </p:nvCxnSpPr>
        <p:spPr>
          <a:xfrm>
            <a:off x="3567223" y="3070094"/>
            <a:ext cx="5843561" cy="3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9410784" y="3249631"/>
            <a:ext cx="265824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(TCP HANDSHAKE)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637452" y="3642238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(TCP HANDSHAKE)</a:t>
            </a:r>
          </a:p>
        </p:txBody>
      </p:sp>
      <p:cxnSp>
        <p:nvCxnSpPr>
          <p:cNvPr id="34" name="Connettore 2 33"/>
          <p:cNvCxnSpPr>
            <a:stCxn id="20" idx="1"/>
            <a:endCxn id="32" idx="3"/>
          </p:cNvCxnSpPr>
          <p:nvPr/>
        </p:nvCxnSpPr>
        <p:spPr>
          <a:xfrm flipH="1">
            <a:off x="3567222" y="3462702"/>
            <a:ext cx="5843562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9410784" y="3838543"/>
            <a:ext cx="2904675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STREAM NAME REQUEST</a:t>
            </a:r>
          </a:p>
        </p:txBody>
      </p:sp>
      <p:cxnSp>
        <p:nvCxnSpPr>
          <p:cNvPr id="38" name="Connettore 2 37"/>
          <p:cNvCxnSpPr>
            <a:stCxn id="35" idx="1"/>
            <a:endCxn id="40" idx="3"/>
          </p:cNvCxnSpPr>
          <p:nvPr/>
        </p:nvCxnSpPr>
        <p:spPr>
          <a:xfrm flipH="1">
            <a:off x="3567223" y="4232650"/>
            <a:ext cx="5843560" cy="35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637453" y="4192207"/>
            <a:ext cx="2929770" cy="78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CREATION OF ENCODER</a:t>
            </a:r>
          </a:p>
          <a:p>
            <a:pPr algn="r"/>
            <a:r>
              <a:rPr lang="it-IT" sz="2169" dirty="0"/>
              <a:t>for the </a:t>
            </a:r>
            <a:r>
              <a:rPr lang="it-IT" sz="2169" dirty="0" err="1"/>
              <a:t>requested</a:t>
            </a:r>
            <a:r>
              <a:rPr lang="it-IT" sz="2169" dirty="0"/>
              <a:t> video</a:t>
            </a:r>
          </a:p>
        </p:txBody>
      </p:sp>
      <p:cxnSp>
        <p:nvCxnSpPr>
          <p:cNvPr id="44" name="Connettore 2 43"/>
          <p:cNvCxnSpPr>
            <a:stCxn id="40" idx="2"/>
            <a:endCxn id="45" idx="0"/>
          </p:cNvCxnSpPr>
          <p:nvPr/>
        </p:nvCxnSpPr>
        <p:spPr>
          <a:xfrm>
            <a:off x="2102338" y="4973895"/>
            <a:ext cx="0" cy="1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637453" y="5080462"/>
            <a:ext cx="2929770" cy="43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ENCODER PARAMETERS</a:t>
            </a:r>
          </a:p>
        </p:txBody>
      </p:sp>
      <p:sp>
        <p:nvSpPr>
          <p:cNvPr id="48" name="CasellaDiTesto 47"/>
          <p:cNvSpPr txBox="1"/>
          <p:nvPr/>
        </p:nvSpPr>
        <p:spPr>
          <a:xfrm rot="21292976">
            <a:off x="6070119" y="2482648"/>
            <a:ext cx="72559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SYN</a:t>
            </a:r>
          </a:p>
        </p:txBody>
      </p:sp>
      <p:sp>
        <p:nvSpPr>
          <p:cNvPr id="49" name="Rettangolo 48"/>
          <p:cNvSpPr/>
          <p:nvPr/>
        </p:nvSpPr>
        <p:spPr>
          <a:xfrm rot="189874">
            <a:off x="5762671" y="2873576"/>
            <a:ext cx="1340495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SYN + ACK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3592326" y="4879271"/>
            <a:ext cx="5818457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/>
              <a:t>{{K}, c, Delta, {RF}, EF, </a:t>
            </a:r>
            <a:r>
              <a:rPr lang="it-IT" sz="2169" dirty="0" smtClean="0"/>
              <a:t>ACK,  File </a:t>
            </a:r>
            <a:r>
              <a:rPr lang="it-IT" sz="2169" dirty="0" err="1"/>
              <a:t>size</a:t>
            </a:r>
            <a:r>
              <a:rPr lang="it-IT" sz="2169" dirty="0"/>
              <a:t>, H.264 </a:t>
            </a:r>
            <a:r>
              <a:rPr lang="it-IT" sz="2169" dirty="0" err="1"/>
              <a:t>Parameters</a:t>
            </a:r>
            <a:r>
              <a:rPr lang="it-IT" sz="2169" dirty="0"/>
              <a:t>}</a:t>
            </a:r>
          </a:p>
        </p:txBody>
      </p:sp>
      <p:sp>
        <p:nvSpPr>
          <p:cNvPr id="50" name="Rettangolo 49"/>
          <p:cNvSpPr/>
          <p:nvPr/>
        </p:nvSpPr>
        <p:spPr>
          <a:xfrm rot="21359562">
            <a:off x="6080412" y="3304405"/>
            <a:ext cx="698781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ACK </a:t>
            </a:r>
          </a:p>
        </p:txBody>
      </p:sp>
      <p:cxnSp>
        <p:nvCxnSpPr>
          <p:cNvPr id="57" name="Connettore 2 56"/>
          <p:cNvCxnSpPr>
            <a:stCxn id="45" idx="3"/>
            <a:endCxn id="58" idx="1"/>
          </p:cNvCxnSpPr>
          <p:nvPr/>
        </p:nvCxnSpPr>
        <p:spPr>
          <a:xfrm>
            <a:off x="3567223" y="5299627"/>
            <a:ext cx="584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9410781" y="4919651"/>
            <a:ext cx="2904675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CREATION OF </a:t>
            </a:r>
            <a:endParaRPr lang="it-IT" sz="2169" dirty="0" smtClean="0"/>
          </a:p>
          <a:p>
            <a:r>
              <a:rPr lang="it-IT" sz="2169" dirty="0" smtClean="0"/>
              <a:t>DECODER </a:t>
            </a:r>
            <a:r>
              <a:rPr lang="it-IT" sz="2169" dirty="0"/>
              <a:t>+ UDP CLIENT</a:t>
            </a:r>
          </a:p>
        </p:txBody>
      </p:sp>
      <p:sp>
        <p:nvSpPr>
          <p:cNvPr id="60" name="Rettangolo 59"/>
          <p:cNvSpPr/>
          <p:nvPr/>
        </p:nvSpPr>
        <p:spPr>
          <a:xfrm rot="21359562">
            <a:off x="5508940" y="4003158"/>
            <a:ext cx="1841723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{</a:t>
            </a:r>
            <a:r>
              <a:rPr lang="it-IT" sz="2169" dirty="0" err="1"/>
              <a:t>StreamName</a:t>
            </a:r>
            <a:r>
              <a:rPr lang="it-IT" sz="2169" dirty="0"/>
              <a:t>}</a:t>
            </a:r>
          </a:p>
        </p:txBody>
      </p:sp>
      <p:cxnSp>
        <p:nvCxnSpPr>
          <p:cNvPr id="63" name="Connettore 2 62"/>
          <p:cNvCxnSpPr>
            <a:stCxn id="58" idx="2"/>
            <a:endCxn id="64" idx="0"/>
          </p:cNvCxnSpPr>
          <p:nvPr/>
        </p:nvCxnSpPr>
        <p:spPr>
          <a:xfrm>
            <a:off x="10863119" y="567960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9398234" y="6066257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RECEIVER PARAMETERS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3542122" y="762282"/>
            <a:ext cx="586866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CONNECTION AND TRANSMISSION SETUP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3629952" y="5886254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}</a:t>
            </a:r>
            <a:endParaRPr lang="it-IT" sz="2169" dirty="0"/>
          </a:p>
        </p:txBody>
      </p:sp>
      <p:cxnSp>
        <p:nvCxnSpPr>
          <p:cNvPr id="69" name="Connettore 2 68"/>
          <p:cNvCxnSpPr>
            <a:stCxn id="64" idx="1"/>
            <a:endCxn id="77" idx="3"/>
          </p:cNvCxnSpPr>
          <p:nvPr/>
        </p:nvCxnSpPr>
        <p:spPr>
          <a:xfrm flipH="1">
            <a:off x="3567222" y="6279328"/>
            <a:ext cx="5831012" cy="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102995" y="6071254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SET UDP DESTINATION</a:t>
            </a:r>
            <a:endParaRPr lang="it-IT" sz="2169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9410781" y="7178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 smtClean="0"/>
              <a:t>PLAY COMMAND</a:t>
            </a:r>
            <a:endParaRPr lang="it-IT" sz="2169" dirty="0"/>
          </a:p>
        </p:txBody>
      </p:sp>
      <p:sp>
        <p:nvSpPr>
          <p:cNvPr id="85" name="CasellaDiTesto 84"/>
          <p:cNvSpPr txBox="1"/>
          <p:nvPr/>
        </p:nvSpPr>
        <p:spPr>
          <a:xfrm rot="636100">
            <a:off x="3629951" y="6491605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 for ACK}</a:t>
            </a:r>
            <a:endParaRPr lang="it-IT" sz="2169" dirty="0"/>
          </a:p>
        </p:txBody>
      </p:sp>
      <p:cxnSp>
        <p:nvCxnSpPr>
          <p:cNvPr id="84" name="Connettore 2 83"/>
          <p:cNvCxnSpPr>
            <a:stCxn id="77" idx="3"/>
            <a:endCxn id="82" idx="1"/>
          </p:cNvCxnSpPr>
          <p:nvPr/>
        </p:nvCxnSpPr>
        <p:spPr>
          <a:xfrm>
            <a:off x="3567222" y="6284325"/>
            <a:ext cx="5843559" cy="11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102995" y="7182375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START UDP TRANSMISSION</a:t>
            </a:r>
            <a:endParaRPr lang="it-IT" sz="2169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3567220" y="7043898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{PLAY}</a:t>
            </a:r>
            <a:endParaRPr lang="it-IT" sz="2169" dirty="0"/>
          </a:p>
        </p:txBody>
      </p:sp>
      <p:cxnSp>
        <p:nvCxnSpPr>
          <p:cNvPr id="90" name="Connettore 2 89"/>
          <p:cNvCxnSpPr>
            <a:stCxn id="82" idx="1"/>
            <a:endCxn id="86" idx="3"/>
          </p:cNvCxnSpPr>
          <p:nvPr/>
        </p:nvCxnSpPr>
        <p:spPr>
          <a:xfrm flipH="1">
            <a:off x="3567222" y="7391094"/>
            <a:ext cx="5843559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9551186" y="1129799"/>
            <a:ext cx="3011912" cy="7442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/>
          </a:p>
        </p:txBody>
      </p:sp>
      <p:sp>
        <p:nvSpPr>
          <p:cNvPr id="6" name="Disco magnetico 5"/>
          <p:cNvSpPr/>
          <p:nvPr/>
        </p:nvSpPr>
        <p:spPr>
          <a:xfrm>
            <a:off x="261230" y="1141281"/>
            <a:ext cx="1067860" cy="11544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err="1"/>
              <a:t>Dataset</a:t>
            </a:r>
            <a:endParaRPr lang="it-IT" sz="1646" dirty="0"/>
          </a:p>
        </p:txBody>
      </p:sp>
      <p:sp>
        <p:nvSpPr>
          <p:cNvPr id="7" name="Rettangolo 6"/>
          <p:cNvSpPr/>
          <p:nvPr/>
        </p:nvSpPr>
        <p:spPr>
          <a:xfrm>
            <a:off x="1799772" y="1129798"/>
            <a:ext cx="4260612" cy="7442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527444" y="1130147"/>
            <a:ext cx="994398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Server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582189" y="1125983"/>
            <a:ext cx="946927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Client</a:t>
            </a:r>
          </a:p>
        </p:txBody>
      </p:sp>
      <p:sp>
        <p:nvSpPr>
          <p:cNvPr id="11" name="Memoria ad accesso diretto 10"/>
          <p:cNvSpPr/>
          <p:nvPr/>
        </p:nvSpPr>
        <p:spPr>
          <a:xfrm>
            <a:off x="6975149" y="2713767"/>
            <a:ext cx="1947706" cy="680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Wireless Channel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766541" y="160825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encoder </a:t>
            </a:r>
            <a:r>
              <a:rPr lang="it-IT" sz="1646" dirty="0" smtClean="0"/>
              <a:t>H.264</a:t>
            </a:r>
            <a:endParaRPr lang="it-IT" sz="1646" dirty="0"/>
          </a:p>
        </p:txBody>
      </p:sp>
      <p:sp>
        <p:nvSpPr>
          <p:cNvPr id="13" name="Freccia a destra 12"/>
          <p:cNvSpPr/>
          <p:nvPr/>
        </p:nvSpPr>
        <p:spPr>
          <a:xfrm>
            <a:off x="1329090" y="1718491"/>
            <a:ext cx="1462376" cy="16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/>
          </a:p>
        </p:txBody>
      </p:sp>
      <p:sp>
        <p:nvSpPr>
          <p:cNvPr id="14" name="CasellaDiTesto 13"/>
          <p:cNvSpPr txBox="1"/>
          <p:nvPr/>
        </p:nvSpPr>
        <p:spPr>
          <a:xfrm>
            <a:off x="2659441" y="2266991"/>
            <a:ext cx="2730401" cy="32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40" dirty="0" err="1"/>
              <a:t>Variable</a:t>
            </a:r>
            <a:r>
              <a:rPr lang="it-IT" sz="1440" dirty="0"/>
              <a:t> </a:t>
            </a:r>
            <a:r>
              <a:rPr lang="it-IT" sz="1440" dirty="0" err="1"/>
              <a:t>size</a:t>
            </a:r>
            <a:r>
              <a:rPr lang="it-IT" sz="1440" dirty="0"/>
              <a:t> and </a:t>
            </a:r>
            <a:r>
              <a:rPr lang="it-IT" sz="1440" dirty="0" err="1"/>
              <a:t>priority</a:t>
            </a:r>
            <a:r>
              <a:rPr lang="it-IT" sz="1440" dirty="0"/>
              <a:t> </a:t>
            </a:r>
            <a:r>
              <a:rPr lang="it-IT" sz="1440" dirty="0" err="1"/>
              <a:t>packets</a:t>
            </a:r>
            <a:endParaRPr lang="it-IT" sz="144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281079" y="371600"/>
            <a:ext cx="6270107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it-IT" sz="216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AND VIDEO CODING / DECODING</a:t>
            </a:r>
            <a:endParaRPr lang="it-IT" sz="216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onnettore 2 16"/>
          <p:cNvCxnSpPr>
            <a:stCxn id="12" idx="2"/>
            <a:endCxn id="14" idx="0"/>
          </p:cNvCxnSpPr>
          <p:nvPr/>
        </p:nvCxnSpPr>
        <p:spPr>
          <a:xfrm>
            <a:off x="4024642" y="1963743"/>
            <a:ext cx="0" cy="3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sco magnetico 17"/>
          <p:cNvSpPr/>
          <p:nvPr/>
        </p:nvSpPr>
        <p:spPr>
          <a:xfrm>
            <a:off x="2746686" y="2884322"/>
            <a:ext cx="1077557" cy="442571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0</a:t>
            </a:r>
          </a:p>
        </p:txBody>
      </p:sp>
      <p:sp>
        <p:nvSpPr>
          <p:cNvPr id="19" name="Disco magnetico 18"/>
          <p:cNvSpPr/>
          <p:nvPr/>
        </p:nvSpPr>
        <p:spPr>
          <a:xfrm>
            <a:off x="4206436" y="2889537"/>
            <a:ext cx="996270" cy="437356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1</a:t>
            </a:r>
          </a:p>
        </p:txBody>
      </p:sp>
      <p:cxnSp>
        <p:nvCxnSpPr>
          <p:cNvPr id="22" name="Connettore 2 21"/>
          <p:cNvCxnSpPr>
            <a:stCxn id="14" idx="2"/>
            <a:endCxn id="18" idx="1"/>
          </p:cNvCxnSpPr>
          <p:nvPr/>
        </p:nvCxnSpPr>
        <p:spPr>
          <a:xfrm flipH="1">
            <a:off x="3285465" y="2589903"/>
            <a:ext cx="739178" cy="2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4" idx="2"/>
            <a:endCxn id="19" idx="1"/>
          </p:cNvCxnSpPr>
          <p:nvPr/>
        </p:nvCxnSpPr>
        <p:spPr>
          <a:xfrm>
            <a:off x="4024642" y="2589903"/>
            <a:ext cx="679929" cy="29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3"/>
            <a:endCxn id="29" idx="0"/>
          </p:cNvCxnSpPr>
          <p:nvPr/>
        </p:nvCxnSpPr>
        <p:spPr>
          <a:xfrm>
            <a:off x="3285464" y="3326892"/>
            <a:ext cx="0" cy="32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686504" y="3650185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0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2" name="Connettore 2 31"/>
          <p:cNvCxnSpPr>
            <a:stCxn id="19" idx="3"/>
            <a:endCxn id="33" idx="0"/>
          </p:cNvCxnSpPr>
          <p:nvPr/>
        </p:nvCxnSpPr>
        <p:spPr>
          <a:xfrm>
            <a:off x="4704572" y="3326892"/>
            <a:ext cx="4134" cy="31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109745" y="3637846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1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7" name="Connettore 2 36"/>
          <p:cNvCxnSpPr>
            <a:stCxn id="29" idx="2"/>
            <a:endCxn id="42" idx="0"/>
          </p:cNvCxnSpPr>
          <p:nvPr/>
        </p:nvCxnSpPr>
        <p:spPr>
          <a:xfrm>
            <a:off x="3285464" y="4266195"/>
            <a:ext cx="701242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3" idx="2"/>
            <a:endCxn id="42" idx="0"/>
          </p:cNvCxnSpPr>
          <p:nvPr/>
        </p:nvCxnSpPr>
        <p:spPr>
          <a:xfrm flipH="1">
            <a:off x="3986706" y="4253856"/>
            <a:ext cx="721999" cy="46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2574586" y="4716799"/>
            <a:ext cx="2824240" cy="231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3590715" y="4321153"/>
            <a:ext cx="791984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K</a:t>
            </a:r>
            <a:endParaRPr lang="it-IT" sz="1646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2851087" y="5764705"/>
            <a:ext cx="2267073" cy="7208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encoder</a:t>
            </a:r>
          </a:p>
          <a:p>
            <a:pPr algn="ctr"/>
            <a:r>
              <a:rPr lang="it-IT" sz="1400" dirty="0" smtClean="0">
                <a:solidFill>
                  <a:schemeClr val="bg1"/>
                </a:solidFill>
              </a:rPr>
              <a:t>N=K</a:t>
            </a:r>
            <a:r>
              <a:rPr lang="it-IT" sz="1400" baseline="-25000" dirty="0" smtClean="0">
                <a:solidFill>
                  <a:schemeClr val="bg1"/>
                </a:solidFill>
              </a:rPr>
              <a:t> </a:t>
            </a:r>
            <a:r>
              <a:rPr lang="it-IT" sz="1400" dirty="0" smtClean="0">
                <a:solidFill>
                  <a:schemeClr val="bg1"/>
                </a:solidFill>
              </a:rPr>
              <a:t>(1+%</a:t>
            </a:r>
            <a:r>
              <a:rPr lang="it-IT" sz="1400" baseline="-25000" dirty="0" err="1" smtClean="0">
                <a:solidFill>
                  <a:schemeClr val="bg1"/>
                </a:solidFill>
              </a:rPr>
              <a:t>overhead</a:t>
            </a:r>
            <a:r>
              <a:rPr lang="it-IT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2686505" y="4798606"/>
            <a:ext cx="2596238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encoder</a:t>
            </a:r>
            <a:endParaRPr lang="it-IT" sz="1646" dirty="0">
              <a:solidFill>
                <a:schemeClr val="bg1"/>
              </a:solidFill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K=(K</a:t>
            </a:r>
            <a:r>
              <a:rPr lang="it-IT" sz="1400" baseline="-25000" dirty="0">
                <a:solidFill>
                  <a:schemeClr val="bg1"/>
                </a:solidFill>
              </a:rPr>
              <a:t>0 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0</a:t>
            </a:r>
            <a:r>
              <a:rPr lang="it-IT" sz="1400" dirty="0">
                <a:solidFill>
                  <a:schemeClr val="bg1"/>
                </a:solidFill>
              </a:rPr>
              <a:t>+K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) </a:t>
            </a:r>
            <a:r>
              <a:rPr lang="it-IT" sz="1400" dirty="0" smtClean="0">
                <a:solidFill>
                  <a:schemeClr val="bg1"/>
                </a:solidFill>
              </a:rPr>
              <a:t>EF = 5000 </a:t>
            </a:r>
            <a:r>
              <a:rPr lang="it-IT" sz="1400" dirty="0" err="1" smtClean="0">
                <a:solidFill>
                  <a:schemeClr val="bg1"/>
                </a:solidFill>
              </a:rPr>
              <a:t>Bytes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143" name="Connettore 2 142"/>
          <p:cNvCxnSpPr>
            <a:stCxn id="120" idx="2"/>
            <a:endCxn id="55" idx="0"/>
          </p:cNvCxnSpPr>
          <p:nvPr/>
        </p:nvCxnSpPr>
        <p:spPr>
          <a:xfrm>
            <a:off x="3984624" y="5359657"/>
            <a:ext cx="0" cy="40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2779260" y="5422961"/>
            <a:ext cx="121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smtClean="0"/>
              <a:t>K </a:t>
            </a:r>
            <a:r>
              <a:rPr lang="it-IT" sz="1200" dirty="0" err="1" smtClean="0"/>
              <a:t>pkts</a:t>
            </a:r>
            <a:r>
              <a:rPr lang="it-IT" sz="1200" dirty="0" smtClean="0"/>
              <a:t> (50+4 B)</a:t>
            </a:r>
            <a:endParaRPr lang="it-IT" sz="1200" dirty="0"/>
          </a:p>
        </p:txBody>
      </p:sp>
      <p:cxnSp>
        <p:nvCxnSpPr>
          <p:cNvPr id="157" name="Connettore 2 156"/>
          <p:cNvCxnSpPr>
            <a:stCxn id="55" idx="2"/>
            <a:endCxn id="166" idx="0"/>
          </p:cNvCxnSpPr>
          <p:nvPr/>
        </p:nvCxnSpPr>
        <p:spPr>
          <a:xfrm flipH="1">
            <a:off x="3984623" y="6485549"/>
            <a:ext cx="1" cy="6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asellaDiTesto 157"/>
          <p:cNvSpPr txBox="1"/>
          <p:nvPr/>
        </p:nvSpPr>
        <p:spPr>
          <a:xfrm>
            <a:off x="3953130" y="6566697"/>
            <a:ext cx="124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 </a:t>
            </a:r>
            <a:r>
              <a:rPr lang="it-IT" sz="1200" dirty="0" err="1" smtClean="0"/>
              <a:t>pkts</a:t>
            </a:r>
            <a:r>
              <a:rPr lang="it-IT" sz="1200" dirty="0" smtClean="0"/>
              <a:t> (54 </a:t>
            </a:r>
            <a:r>
              <a:rPr lang="it-IT" sz="1200" dirty="0" err="1" smtClean="0"/>
              <a:t>Bytes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sp>
        <p:nvSpPr>
          <p:cNvPr id="166" name="CasellaDiTesto 165"/>
          <p:cNvSpPr txBox="1"/>
          <p:nvPr/>
        </p:nvSpPr>
        <p:spPr>
          <a:xfrm>
            <a:off x="3195305" y="7160168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2151095" y="7559997"/>
            <a:ext cx="663265" cy="46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UDP+IP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151096" y="7098332"/>
            <a:ext cx="663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cxnSp>
        <p:nvCxnSpPr>
          <p:cNvPr id="186" name="Connettore 4 185"/>
          <p:cNvCxnSpPr>
            <a:stCxn id="179" idx="1"/>
            <a:endCxn id="166" idx="1"/>
          </p:cNvCxnSpPr>
          <p:nvPr/>
        </p:nvCxnSpPr>
        <p:spPr>
          <a:xfrm rot="10800000" flipH="1" flipV="1">
            <a:off x="2151095" y="7329165"/>
            <a:ext cx="1044209" cy="280"/>
          </a:xfrm>
          <a:prstGeom prst="bentConnector5">
            <a:avLst>
              <a:gd name="adj1" fmla="val -21892"/>
              <a:gd name="adj2" fmla="val 52857"/>
              <a:gd name="adj3" fmla="val 81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4 230"/>
          <p:cNvCxnSpPr>
            <a:stCxn id="11" idx="4"/>
            <a:endCxn id="233" idx="1"/>
          </p:cNvCxnSpPr>
          <p:nvPr/>
        </p:nvCxnSpPr>
        <p:spPr>
          <a:xfrm>
            <a:off x="8922855" y="3053996"/>
            <a:ext cx="1344965" cy="4276966"/>
          </a:xfrm>
          <a:prstGeom prst="bentConnector3">
            <a:avLst>
              <a:gd name="adj1" fmla="val 3489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/>
          <p:cNvSpPr txBox="1"/>
          <p:nvPr/>
        </p:nvSpPr>
        <p:spPr>
          <a:xfrm>
            <a:off x="10267820" y="7161685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236" name="Rettangolo arrotondato 235"/>
          <p:cNvSpPr/>
          <p:nvPr/>
        </p:nvSpPr>
        <p:spPr>
          <a:xfrm>
            <a:off x="9645018" y="3734453"/>
            <a:ext cx="2824240" cy="3088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237" name="Rettangolo arrotondato 236"/>
          <p:cNvSpPr/>
          <p:nvPr/>
        </p:nvSpPr>
        <p:spPr>
          <a:xfrm>
            <a:off x="9923600" y="5808875"/>
            <a:ext cx="2267073" cy="5221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decoder</a:t>
            </a:r>
          </a:p>
        </p:txBody>
      </p:sp>
      <p:sp>
        <p:nvSpPr>
          <p:cNvPr id="238" name="CasellaDiTesto 237"/>
          <p:cNvSpPr txBox="1"/>
          <p:nvPr/>
        </p:nvSpPr>
        <p:spPr>
          <a:xfrm>
            <a:off x="9759019" y="3848327"/>
            <a:ext cx="2596238" cy="3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</a:t>
            </a:r>
            <a:r>
              <a:rPr lang="it-IT" sz="1646" b="1" dirty="0" smtClean="0">
                <a:solidFill>
                  <a:schemeClr val="bg1"/>
                </a:solidFill>
              </a:rPr>
              <a:t>decoder</a:t>
            </a:r>
            <a:endParaRPr lang="it-IT" sz="1646" dirty="0">
              <a:solidFill>
                <a:schemeClr val="bg1"/>
              </a:solidFill>
            </a:endParaRPr>
          </a:p>
        </p:txBody>
      </p:sp>
      <p:cxnSp>
        <p:nvCxnSpPr>
          <p:cNvPr id="241" name="Connettore 4 240"/>
          <p:cNvCxnSpPr>
            <a:stCxn id="233" idx="0"/>
            <a:endCxn id="237" idx="2"/>
          </p:cNvCxnSpPr>
          <p:nvPr/>
        </p:nvCxnSpPr>
        <p:spPr>
          <a:xfrm rot="16200000" flipV="1">
            <a:off x="10641830" y="6746376"/>
            <a:ext cx="8306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/>
          <p:cNvSpPr txBox="1"/>
          <p:nvPr/>
        </p:nvSpPr>
        <p:spPr>
          <a:xfrm>
            <a:off x="11055656" y="6412675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47" name="Connettore 4 246"/>
          <p:cNvCxnSpPr>
            <a:stCxn id="55" idx="1"/>
            <a:endCxn id="179" idx="1"/>
          </p:cNvCxnSpPr>
          <p:nvPr/>
        </p:nvCxnSpPr>
        <p:spPr>
          <a:xfrm rot="10800000" flipV="1">
            <a:off x="2151097" y="6125127"/>
            <a:ext cx="699991" cy="1204038"/>
          </a:xfrm>
          <a:prstGeom prst="bentConnector3">
            <a:avLst>
              <a:gd name="adj1" fmla="val 1326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nettore 4 250"/>
          <p:cNvCxnSpPr>
            <a:stCxn id="166" idx="3"/>
            <a:endCxn id="11" idx="1"/>
          </p:cNvCxnSpPr>
          <p:nvPr/>
        </p:nvCxnSpPr>
        <p:spPr>
          <a:xfrm flipV="1">
            <a:off x="4773941" y="3053996"/>
            <a:ext cx="2201208" cy="4275449"/>
          </a:xfrm>
          <a:prstGeom prst="bentConnector3">
            <a:avLst>
              <a:gd name="adj1" fmla="val 65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ttore 4 252"/>
          <p:cNvCxnSpPr>
            <a:stCxn id="11" idx="2"/>
            <a:endCxn id="166" idx="3"/>
          </p:cNvCxnSpPr>
          <p:nvPr/>
        </p:nvCxnSpPr>
        <p:spPr>
          <a:xfrm rot="5400000">
            <a:off x="4393862" y="3774304"/>
            <a:ext cx="3935221" cy="317506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CasellaDiTesto 253"/>
          <p:cNvSpPr txBox="1"/>
          <p:nvPr/>
        </p:nvSpPr>
        <p:spPr>
          <a:xfrm>
            <a:off x="6060384" y="3734452"/>
            <a:ext cx="1616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NET PACKET:</a:t>
            </a:r>
          </a:p>
          <a:p>
            <a:pPr algn="ctr"/>
            <a:r>
              <a:rPr lang="it-IT" sz="1200" dirty="0" smtClean="0"/>
              <a:t>UDP + IP </a:t>
            </a:r>
            <a:r>
              <a:rPr lang="it-IT" sz="1200" b="1" dirty="0" err="1" smtClean="0"/>
              <a:t>Headers</a:t>
            </a:r>
            <a:endParaRPr lang="it-IT" sz="1200" b="1" dirty="0" smtClean="0"/>
          </a:p>
          <a:p>
            <a:pPr algn="ctr"/>
            <a:r>
              <a:rPr lang="it-IT" sz="1200" b="1" dirty="0" smtClean="0"/>
              <a:t>+</a:t>
            </a:r>
          </a:p>
          <a:p>
            <a:pPr algn="ctr"/>
            <a:r>
              <a:rPr lang="it-IT" sz="1200" dirty="0" smtClean="0"/>
              <a:t>UDP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Payload</a:t>
            </a:r>
            <a:r>
              <a:rPr lang="it-IT" sz="1200" b="1" dirty="0" smtClean="0"/>
              <a:t> </a:t>
            </a:r>
            <a:r>
              <a:rPr lang="it-IT" sz="1200" dirty="0" smtClean="0"/>
              <a:t>(65 B):</a:t>
            </a:r>
          </a:p>
          <a:p>
            <a:pPr algn="ctr"/>
            <a:r>
              <a:rPr lang="it-IT" sz="1200" dirty="0" smtClean="0"/>
              <a:t>UEP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(4 B)</a:t>
            </a:r>
          </a:p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(11 B)</a:t>
            </a:r>
          </a:p>
          <a:p>
            <a:pPr algn="ctr"/>
            <a:r>
              <a:rPr lang="it-IT" sz="1200" dirty="0" err="1" smtClean="0"/>
              <a:t>Raw</a:t>
            </a:r>
            <a:r>
              <a:rPr lang="it-IT" sz="1200" dirty="0" smtClean="0"/>
              <a:t> data (50 B)</a:t>
            </a:r>
          </a:p>
        </p:txBody>
      </p:sp>
      <p:sp>
        <p:nvSpPr>
          <p:cNvPr id="260" name="CasellaDiTesto 259"/>
          <p:cNvSpPr txBox="1"/>
          <p:nvPr/>
        </p:nvSpPr>
        <p:spPr>
          <a:xfrm>
            <a:off x="6750046" y="7091971"/>
            <a:ext cx="12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chemeClr val="accent6">
                    <a:lumMod val="50000"/>
                  </a:schemeClr>
                </a:solidFill>
              </a:rPr>
              <a:t>ACK NET PACKET</a:t>
            </a:r>
          </a:p>
        </p:txBody>
      </p:sp>
      <p:cxnSp>
        <p:nvCxnSpPr>
          <p:cNvPr id="263" name="Connettore 4 262"/>
          <p:cNvCxnSpPr>
            <a:stCxn id="237" idx="0"/>
            <a:endCxn id="238" idx="2"/>
          </p:cNvCxnSpPr>
          <p:nvPr/>
        </p:nvCxnSpPr>
        <p:spPr>
          <a:xfrm rot="5400000" flipH="1" flipV="1">
            <a:off x="10249667" y="5001405"/>
            <a:ext cx="161494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asellaDiTesto 266"/>
          <p:cNvSpPr txBox="1"/>
          <p:nvPr/>
        </p:nvSpPr>
        <p:spPr>
          <a:xfrm>
            <a:off x="11055655" y="5454579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K’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69" name="Connettore 2 268"/>
          <p:cNvCxnSpPr>
            <a:stCxn id="178" idx="3"/>
          </p:cNvCxnSpPr>
          <p:nvPr/>
        </p:nvCxnSpPr>
        <p:spPr>
          <a:xfrm flipV="1">
            <a:off x="2814360" y="7493622"/>
            <a:ext cx="376295" cy="29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CasellaDiTesto 270"/>
          <p:cNvSpPr txBox="1"/>
          <p:nvPr/>
        </p:nvSpPr>
        <p:spPr>
          <a:xfrm>
            <a:off x="3984623" y="5422961"/>
            <a:ext cx="128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(</a:t>
            </a:r>
            <a:r>
              <a:rPr lang="it-IT" sz="1100" dirty="0" err="1" smtClean="0"/>
              <a:t>Payload+Header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273" name="CasellaDiTesto 272"/>
          <p:cNvSpPr txBox="1"/>
          <p:nvPr/>
        </p:nvSpPr>
        <p:spPr>
          <a:xfrm>
            <a:off x="8338848" y="3715018"/>
            <a:ext cx="12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+ ACK</a:t>
            </a:r>
          </a:p>
          <a:p>
            <a:pPr algn="ctr"/>
            <a:r>
              <a:rPr lang="it-IT" sz="1200" b="1" dirty="0" smtClean="0"/>
              <a:t>NET PACKET</a:t>
            </a:r>
          </a:p>
        </p:txBody>
      </p:sp>
      <p:cxnSp>
        <p:nvCxnSpPr>
          <p:cNvPr id="279" name="Connettore 2 278"/>
          <p:cNvCxnSpPr>
            <a:stCxn id="42" idx="3"/>
          </p:cNvCxnSpPr>
          <p:nvPr/>
        </p:nvCxnSpPr>
        <p:spPr>
          <a:xfrm flipV="1">
            <a:off x="5398826" y="5872559"/>
            <a:ext cx="4246192" cy="11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sellaDiTesto 280"/>
          <p:cNvSpPr txBox="1"/>
          <p:nvPr/>
        </p:nvSpPr>
        <p:spPr>
          <a:xfrm>
            <a:off x="6200265" y="5273064"/>
            <a:ext cx="18603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Server to Client: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Encoded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Incremental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redundacy</a:t>
            </a:r>
            <a:endParaRPr lang="it-IT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3" name="Connettore 2 282"/>
          <p:cNvCxnSpPr/>
          <p:nvPr/>
        </p:nvCxnSpPr>
        <p:spPr>
          <a:xfrm flipH="1">
            <a:off x="5398826" y="6412675"/>
            <a:ext cx="42461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ttangolo 283"/>
          <p:cNvSpPr/>
          <p:nvPr/>
        </p:nvSpPr>
        <p:spPr>
          <a:xfrm>
            <a:off x="6200265" y="6015279"/>
            <a:ext cx="1186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Client to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Status report</a:t>
            </a:r>
            <a:endParaRPr lang="it-I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9" name="CasellaDiTesto 288"/>
          <p:cNvSpPr txBox="1"/>
          <p:nvPr/>
        </p:nvSpPr>
        <p:spPr>
          <a:xfrm>
            <a:off x="9759759" y="4567402"/>
            <a:ext cx="129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err="1" smtClean="0"/>
              <a:t>Elimination</a:t>
            </a:r>
            <a:r>
              <a:rPr lang="it-IT" sz="1200" dirty="0" smtClean="0"/>
              <a:t> of </a:t>
            </a:r>
            <a:r>
              <a:rPr lang="it-IT" sz="1200" dirty="0" err="1" smtClean="0"/>
              <a:t>redoundacy</a:t>
            </a:r>
            <a:endParaRPr lang="it-IT" sz="1200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9797554" y="288432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smtClean="0"/>
              <a:t>decoder H.264</a:t>
            </a:r>
            <a:endParaRPr lang="it-IT" sz="1646" dirty="0"/>
          </a:p>
        </p:txBody>
      </p:sp>
      <p:cxnSp>
        <p:nvCxnSpPr>
          <p:cNvPr id="292" name="Connettore 4 291"/>
          <p:cNvCxnSpPr>
            <a:stCxn id="238" idx="0"/>
            <a:endCxn id="290" idx="2"/>
          </p:cNvCxnSpPr>
          <p:nvPr/>
        </p:nvCxnSpPr>
        <p:spPr>
          <a:xfrm rot="16200000" flipV="1">
            <a:off x="10752140" y="3543328"/>
            <a:ext cx="608514" cy="1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CasellaDiTesto 292"/>
          <p:cNvSpPr txBox="1"/>
          <p:nvPr/>
        </p:nvSpPr>
        <p:spPr>
          <a:xfrm>
            <a:off x="9797551" y="1608251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Video </a:t>
            </a:r>
            <a:r>
              <a:rPr lang="it-IT" sz="1646" dirty="0" err="1" smtClean="0"/>
              <a:t>stream</a:t>
            </a:r>
            <a:endParaRPr lang="it-IT" sz="1646" dirty="0"/>
          </a:p>
        </p:txBody>
      </p:sp>
      <p:cxnSp>
        <p:nvCxnSpPr>
          <p:cNvPr id="295" name="Connettore 4 294"/>
          <p:cNvCxnSpPr>
            <a:stCxn id="290" idx="0"/>
            <a:endCxn id="293" idx="2"/>
          </p:cNvCxnSpPr>
          <p:nvPr/>
        </p:nvCxnSpPr>
        <p:spPr>
          <a:xfrm rot="16200000" flipV="1">
            <a:off x="10595364" y="2424030"/>
            <a:ext cx="92058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1024" y="247769"/>
            <a:ext cx="11178302" cy="1151155"/>
          </a:xfrm>
        </p:spPr>
        <p:txBody>
          <a:bodyPr>
            <a:normAutofit/>
          </a:bodyPr>
          <a:lstStyle/>
          <a:p>
            <a:pPr algn="ctr"/>
            <a:r>
              <a:rPr lang="it-IT" sz="4600" b="1" dirty="0" smtClean="0"/>
              <a:t>Canale Markoviano</a:t>
            </a:r>
            <a:endParaRPr lang="it-IT" sz="4600" b="1" dirty="0"/>
          </a:p>
        </p:txBody>
      </p:sp>
      <p:sp>
        <p:nvSpPr>
          <p:cNvPr id="4" name="Ovale 3"/>
          <p:cNvSpPr/>
          <p:nvPr/>
        </p:nvSpPr>
        <p:spPr>
          <a:xfrm>
            <a:off x="2269672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5" name="Ovale 4"/>
          <p:cNvSpPr/>
          <p:nvPr/>
        </p:nvSpPr>
        <p:spPr>
          <a:xfrm>
            <a:off x="9018815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7" name="Connettore 7 6"/>
          <p:cNvCxnSpPr>
            <a:stCxn id="4" idx="7"/>
            <a:endCxn id="5" idx="1"/>
          </p:cNvCxnSpPr>
          <p:nvPr/>
        </p:nvCxnSpPr>
        <p:spPr>
          <a:xfrm rot="5400000" flipH="1" flipV="1">
            <a:off x="6379029" y="-222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7 8"/>
          <p:cNvCxnSpPr>
            <a:stCxn id="5" idx="3"/>
            <a:endCxn id="4" idx="5"/>
          </p:cNvCxnSpPr>
          <p:nvPr/>
        </p:nvCxnSpPr>
        <p:spPr>
          <a:xfrm rot="5400000">
            <a:off x="6379030" y="827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7 10"/>
          <p:cNvCxnSpPr>
            <a:stCxn id="4" idx="2"/>
            <a:endCxn id="4" idx="0"/>
          </p:cNvCxnSpPr>
          <p:nvPr/>
        </p:nvCxnSpPr>
        <p:spPr>
          <a:xfrm rot="10800000" flipH="1">
            <a:off x="2269672" y="2414549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5" idx="6"/>
            <a:endCxn id="5" idx="0"/>
          </p:cNvCxnSpPr>
          <p:nvPr/>
        </p:nvCxnSpPr>
        <p:spPr>
          <a:xfrm flipH="1" flipV="1">
            <a:off x="9753601" y="2414549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227082" y="1398924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endParaRPr lang="it-IT" sz="4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227082" y="3335252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q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1320347" y="1399758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endParaRPr lang="it-IT" sz="4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0488387" y="1398924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1-q</a:t>
            </a:r>
            <a:endParaRPr lang="it-IT" sz="4000" dirty="0"/>
          </a:p>
        </p:txBody>
      </p:sp>
      <p:sp>
        <p:nvSpPr>
          <p:cNvPr id="25" name="Titolo 1"/>
          <p:cNvSpPr txBox="1">
            <a:spLocks/>
          </p:cNvSpPr>
          <p:nvPr/>
        </p:nvSpPr>
        <p:spPr>
          <a:xfrm>
            <a:off x="891022" y="4417038"/>
            <a:ext cx="11178302" cy="11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4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600" b="1" dirty="0" smtClean="0"/>
              <a:t>Canale </a:t>
            </a:r>
            <a:r>
              <a:rPr lang="it-IT" sz="4600" b="1" dirty="0" err="1" smtClean="0"/>
              <a:t>i.i.d</a:t>
            </a:r>
            <a:endParaRPr lang="it-IT" sz="4600" b="1" dirty="0"/>
          </a:p>
        </p:txBody>
      </p:sp>
      <p:sp>
        <p:nvSpPr>
          <p:cNvPr id="26" name="Ovale 25"/>
          <p:cNvSpPr/>
          <p:nvPr/>
        </p:nvSpPr>
        <p:spPr>
          <a:xfrm>
            <a:off x="2269670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27" name="Ovale 26"/>
          <p:cNvSpPr/>
          <p:nvPr/>
        </p:nvSpPr>
        <p:spPr>
          <a:xfrm>
            <a:off x="9018813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28" name="Connettore 7 27"/>
          <p:cNvCxnSpPr>
            <a:stCxn id="26" idx="7"/>
            <a:endCxn id="27" idx="1"/>
          </p:cNvCxnSpPr>
          <p:nvPr/>
        </p:nvCxnSpPr>
        <p:spPr>
          <a:xfrm rot="5400000" flipH="1" flipV="1">
            <a:off x="6379027" y="391376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27" idx="3"/>
            <a:endCxn id="26" idx="5"/>
          </p:cNvCxnSpPr>
          <p:nvPr/>
        </p:nvCxnSpPr>
        <p:spPr>
          <a:xfrm rot="5400000">
            <a:off x="6379028" y="496445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26" idx="2"/>
            <a:endCxn id="26" idx="0"/>
          </p:cNvCxnSpPr>
          <p:nvPr/>
        </p:nvCxnSpPr>
        <p:spPr>
          <a:xfrm rot="10800000" flipH="1">
            <a:off x="2269670" y="6551160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7 30"/>
          <p:cNvCxnSpPr>
            <a:stCxn id="27" idx="6"/>
            <a:endCxn id="27" idx="0"/>
          </p:cNvCxnSpPr>
          <p:nvPr/>
        </p:nvCxnSpPr>
        <p:spPr>
          <a:xfrm flipH="1" flipV="1">
            <a:off x="9753599" y="6551160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227080" y="5535535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227080" y="7471863"/>
            <a:ext cx="120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263196" y="5535535"/>
            <a:ext cx="106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10488385" y="5535535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920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253</Words>
  <Application>Microsoft Office PowerPoint</Application>
  <PresentationFormat>Personalizzato</PresentationFormat>
  <Paragraphs>84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Canale Markoviano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Costa</dc:creator>
  <cp:lastModifiedBy>Roberto Costa</cp:lastModifiedBy>
  <cp:revision>25</cp:revision>
  <cp:lastPrinted>2017-10-24T16:21:58Z</cp:lastPrinted>
  <dcterms:created xsi:type="dcterms:W3CDTF">2017-10-24T13:02:22Z</dcterms:created>
  <dcterms:modified xsi:type="dcterms:W3CDTF">2017-10-27T09:54:10Z</dcterms:modified>
</cp:coreProperties>
</file>