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7" r:id="rId2"/>
    <p:sldId id="256" r:id="rId3"/>
    <p:sldId id="258" r:id="rId4"/>
  </p:sldIdLst>
  <p:sldSz cx="12960350" cy="8640763"/>
  <p:notesSz cx="7104063" cy="10234613"/>
  <p:defaultTextStyle>
    <a:defPPr>
      <a:defRPr lang="it-IT"/>
    </a:defPPr>
    <a:lvl1pPr marL="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1pPr>
    <a:lvl2pPr marL="518373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2pPr>
    <a:lvl3pPr marL="103674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3pPr>
    <a:lvl4pPr marL="155512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4pPr>
    <a:lvl5pPr marL="2073493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5pPr>
    <a:lvl6pPr marL="259186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6pPr>
    <a:lvl7pPr marL="311024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7pPr>
    <a:lvl8pPr marL="3628614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8pPr>
    <a:lvl9pPr marL="414698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354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8428" cy="513508"/>
          </a:xfrm>
          <a:prstGeom prst="rect">
            <a:avLst/>
          </a:prstGeom>
        </p:spPr>
        <p:txBody>
          <a:bodyPr vert="horz" lIns="99079" tIns="49538" rIns="99079" bIns="4953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3992" y="2"/>
            <a:ext cx="3078428" cy="513508"/>
          </a:xfrm>
          <a:prstGeom prst="rect">
            <a:avLst/>
          </a:prstGeom>
        </p:spPr>
        <p:txBody>
          <a:bodyPr vert="horz" lIns="99079" tIns="49538" rIns="99079" bIns="49538" rtlCol="0"/>
          <a:lstStyle>
            <a:lvl1pPr algn="r">
              <a:defRPr sz="1300"/>
            </a:lvl1pPr>
          </a:lstStyle>
          <a:p>
            <a:fld id="{9B840559-1818-447A-8FDD-74221CA8CFD7}" type="datetimeFigureOut">
              <a:rPr lang="it-IT" smtClean="0"/>
              <a:t>08/11/2017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8" cy="513508"/>
          </a:xfrm>
          <a:prstGeom prst="rect">
            <a:avLst/>
          </a:prstGeom>
        </p:spPr>
        <p:txBody>
          <a:bodyPr vert="horz" lIns="99079" tIns="49538" rIns="99079" bIns="4953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8" cy="513508"/>
          </a:xfrm>
          <a:prstGeom prst="rect">
            <a:avLst/>
          </a:prstGeom>
        </p:spPr>
        <p:txBody>
          <a:bodyPr vert="horz" lIns="99079" tIns="49538" rIns="99079" bIns="49538" rtlCol="0" anchor="b"/>
          <a:lstStyle>
            <a:lvl1pPr algn="r">
              <a:defRPr sz="1300"/>
            </a:lvl1pPr>
          </a:lstStyle>
          <a:p>
            <a:fld id="{B1FE5FDB-91A9-4778-843B-E0EEF582E2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9150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9485" cy="512417"/>
          </a:xfrm>
          <a:prstGeom prst="rect">
            <a:avLst/>
          </a:prstGeom>
        </p:spPr>
        <p:txBody>
          <a:bodyPr vert="horz" lIns="135288" tIns="67645" rIns="135288" bIns="67645" rtlCol="0"/>
          <a:lstStyle>
            <a:lvl1pPr algn="l">
              <a:defRPr sz="18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4577" y="1"/>
            <a:ext cx="3077044" cy="512417"/>
          </a:xfrm>
          <a:prstGeom prst="rect">
            <a:avLst/>
          </a:prstGeom>
        </p:spPr>
        <p:txBody>
          <a:bodyPr vert="horz" lIns="135288" tIns="67645" rIns="135288" bIns="67645" rtlCol="0"/>
          <a:lstStyle>
            <a:lvl1pPr algn="r">
              <a:defRPr sz="1800"/>
            </a:lvl1pPr>
          </a:lstStyle>
          <a:p>
            <a:fld id="{D9628B44-116E-4AC9-81A3-4C647CEA36A4}" type="datetimeFigureOut">
              <a:rPr lang="it-IT" smtClean="0"/>
              <a:t>08/11/2017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1279525"/>
            <a:ext cx="518001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5288" tIns="67645" rIns="135288" bIns="67645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0653" y="4925153"/>
            <a:ext cx="5682762" cy="4030708"/>
          </a:xfrm>
          <a:prstGeom prst="rect">
            <a:avLst/>
          </a:prstGeom>
        </p:spPr>
        <p:txBody>
          <a:bodyPr vert="horz" lIns="135288" tIns="67645" rIns="135288" bIns="67645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2" y="9722197"/>
            <a:ext cx="3079485" cy="512417"/>
          </a:xfrm>
          <a:prstGeom prst="rect">
            <a:avLst/>
          </a:prstGeom>
        </p:spPr>
        <p:txBody>
          <a:bodyPr vert="horz" lIns="135288" tIns="67645" rIns="135288" bIns="67645" rtlCol="0" anchor="b"/>
          <a:lstStyle>
            <a:lvl1pPr algn="l">
              <a:defRPr sz="18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4577" y="9722197"/>
            <a:ext cx="3077044" cy="512417"/>
          </a:xfrm>
          <a:prstGeom prst="rect">
            <a:avLst/>
          </a:prstGeom>
        </p:spPr>
        <p:txBody>
          <a:bodyPr vert="horz" lIns="135288" tIns="67645" rIns="135288" bIns="67645" rtlCol="0" anchor="b"/>
          <a:lstStyle>
            <a:lvl1pPr algn="r">
              <a:defRPr sz="1800"/>
            </a:lvl1pPr>
          </a:lstStyle>
          <a:p>
            <a:fld id="{F009403C-E52E-40E2-9FCF-08DDE07856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705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1pPr>
    <a:lvl2pPr marL="518373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2pPr>
    <a:lvl3pPr marL="1036747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3pPr>
    <a:lvl4pPr marL="1555120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4pPr>
    <a:lvl5pPr marL="2073493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5pPr>
    <a:lvl6pPr marL="2591867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6pPr>
    <a:lvl7pPr marL="3110240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7pPr>
    <a:lvl8pPr marL="3628614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8pPr>
    <a:lvl9pPr marL="4146987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507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90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26" y="1414125"/>
            <a:ext cx="11016298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4538401"/>
            <a:ext cx="9720263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0CA5-ED47-45B6-8120-CAF015EB459E}" type="datetime1">
              <a:rPr lang="it-IT" smtClean="0"/>
              <a:t>08/11/2017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96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521E-5B5F-46C6-8284-CE671A226779}" type="datetime1">
              <a:rPr lang="it-IT" smtClean="0"/>
              <a:t>08/11/2017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26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460041"/>
            <a:ext cx="2794575" cy="7322647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5" y="460041"/>
            <a:ext cx="8221722" cy="732264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5CE-BBF5-4C3B-A0E2-D9BDB12E9CBB}" type="datetime1">
              <a:rPr lang="it-IT" smtClean="0"/>
              <a:t>08/11/2017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288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76D0-C351-462F-AB42-486E91645429}" type="datetime1">
              <a:rPr lang="it-IT" smtClean="0"/>
              <a:t>08/11/2017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09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5" y="2154193"/>
            <a:ext cx="11178302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5" y="5782513"/>
            <a:ext cx="11178302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BCF-CD78-4276-916A-8441381CCF55}" type="datetime1">
              <a:rPr lang="it-IT" smtClean="0"/>
              <a:t>08/11/2017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91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2300203"/>
            <a:ext cx="5508149" cy="548248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2300203"/>
            <a:ext cx="5508149" cy="548248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FE07-7396-463D-9709-FA03D9489DC7}" type="datetime1">
              <a:rPr lang="it-IT" smtClean="0"/>
              <a:t>08/11/2017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59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460043"/>
            <a:ext cx="11178302" cy="1670148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2118188"/>
            <a:ext cx="5482835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3156278"/>
            <a:ext cx="5482835" cy="464241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8" y="2118188"/>
            <a:ext cx="5509837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8" y="3156278"/>
            <a:ext cx="5509837" cy="464241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0033-6627-4209-8F39-8EE446BC53F2}" type="datetime1">
              <a:rPr lang="it-IT" smtClean="0"/>
              <a:t>08/11/2017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52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3B2E-9F36-4BB4-ABB6-0D210C936F7B}" type="datetime1">
              <a:rPr lang="it-IT" smtClean="0"/>
              <a:t>08/11/2017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606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256F-FBF3-43A0-A3A1-297F39035402}" type="datetime1">
              <a:rPr lang="it-IT" smtClean="0"/>
              <a:t>08/11/2017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27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576051"/>
            <a:ext cx="4180050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1244112"/>
            <a:ext cx="6561177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2592229"/>
            <a:ext cx="4180050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A2B0-BC11-4E5F-9031-AB0500432F52}" type="datetime1">
              <a:rPr lang="it-IT" smtClean="0"/>
              <a:t>08/11/2017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576051"/>
            <a:ext cx="4180050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1244112"/>
            <a:ext cx="6561177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2592229"/>
            <a:ext cx="4180050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6130-7118-43F9-846E-D910930FCAA8}" type="datetime1">
              <a:rPr lang="it-IT" smtClean="0"/>
              <a:t>08/11/2017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141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460043"/>
            <a:ext cx="11178302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2300203"/>
            <a:ext cx="11178302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8008709"/>
            <a:ext cx="291607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E5C4-5E6A-4C15-9F30-16F4E4BB6BBE}" type="datetime1">
              <a:rPr lang="it-IT" smtClean="0"/>
              <a:t>08/11/2017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8008709"/>
            <a:ext cx="437411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8008709"/>
            <a:ext cx="291607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20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1 4"/>
          <p:cNvCxnSpPr/>
          <p:nvPr/>
        </p:nvCxnSpPr>
        <p:spPr>
          <a:xfrm>
            <a:off x="3567222" y="2268112"/>
            <a:ext cx="0" cy="5667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1 5"/>
          <p:cNvCxnSpPr/>
          <p:nvPr/>
        </p:nvCxnSpPr>
        <p:spPr>
          <a:xfrm>
            <a:off x="9435885" y="2268112"/>
            <a:ext cx="0" cy="5667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2718410" y="1875504"/>
            <a:ext cx="1807148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69" b="1" dirty="0"/>
              <a:t>SERVER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8507211" y="1875504"/>
            <a:ext cx="1807148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69" b="1" dirty="0"/>
              <a:t>CLIENT</a:t>
            </a:r>
          </a:p>
        </p:txBody>
      </p:sp>
      <p:cxnSp>
        <p:nvCxnSpPr>
          <p:cNvPr id="10" name="Connettore 2 9"/>
          <p:cNvCxnSpPr>
            <a:stCxn id="11" idx="1"/>
            <a:endCxn id="13" idx="3"/>
          </p:cNvCxnSpPr>
          <p:nvPr/>
        </p:nvCxnSpPr>
        <p:spPr>
          <a:xfrm flipH="1">
            <a:off x="3567223" y="2677487"/>
            <a:ext cx="5868663" cy="39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9435886" y="2464416"/>
            <a:ext cx="32355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69" dirty="0"/>
              <a:t>TCP REQUEST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37453" y="2857023"/>
            <a:ext cx="292977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169" dirty="0"/>
              <a:t>TCP ANSWER</a:t>
            </a:r>
          </a:p>
        </p:txBody>
      </p:sp>
      <p:cxnSp>
        <p:nvCxnSpPr>
          <p:cNvPr id="19" name="Connettore 2 18"/>
          <p:cNvCxnSpPr>
            <a:stCxn id="13" idx="3"/>
            <a:endCxn id="20" idx="1"/>
          </p:cNvCxnSpPr>
          <p:nvPr/>
        </p:nvCxnSpPr>
        <p:spPr>
          <a:xfrm>
            <a:off x="3567223" y="3070094"/>
            <a:ext cx="5843561" cy="39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9410784" y="3249631"/>
            <a:ext cx="265824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69" dirty="0"/>
              <a:t>(TCP HANDSHAKE)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637452" y="3642238"/>
            <a:ext cx="292977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169" dirty="0"/>
              <a:t>(TCP HANDSHAKE)</a:t>
            </a:r>
          </a:p>
        </p:txBody>
      </p:sp>
      <p:cxnSp>
        <p:nvCxnSpPr>
          <p:cNvPr id="34" name="Connettore 2 33"/>
          <p:cNvCxnSpPr>
            <a:stCxn id="20" idx="1"/>
            <a:endCxn id="32" idx="3"/>
          </p:cNvCxnSpPr>
          <p:nvPr/>
        </p:nvCxnSpPr>
        <p:spPr>
          <a:xfrm flipH="1">
            <a:off x="3567222" y="3462702"/>
            <a:ext cx="5843562" cy="39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9410784" y="3838543"/>
            <a:ext cx="2904675" cy="78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69" dirty="0"/>
              <a:t>STREAM NAME REQUEST</a:t>
            </a:r>
          </a:p>
        </p:txBody>
      </p:sp>
      <p:cxnSp>
        <p:nvCxnSpPr>
          <p:cNvPr id="38" name="Connettore 2 37"/>
          <p:cNvCxnSpPr>
            <a:stCxn id="35" idx="1"/>
            <a:endCxn id="40" idx="3"/>
          </p:cNvCxnSpPr>
          <p:nvPr/>
        </p:nvCxnSpPr>
        <p:spPr>
          <a:xfrm flipH="1">
            <a:off x="3567223" y="4232650"/>
            <a:ext cx="5843560" cy="35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637453" y="4192207"/>
            <a:ext cx="2929770" cy="78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169" dirty="0"/>
              <a:t>CREATION OF ENCODER</a:t>
            </a:r>
          </a:p>
          <a:p>
            <a:pPr algn="r"/>
            <a:r>
              <a:rPr lang="it-IT" sz="2169" dirty="0"/>
              <a:t>for the </a:t>
            </a:r>
            <a:r>
              <a:rPr lang="it-IT" sz="2169" dirty="0" err="1"/>
              <a:t>requested</a:t>
            </a:r>
            <a:r>
              <a:rPr lang="it-IT" sz="2169" dirty="0"/>
              <a:t> video</a:t>
            </a:r>
          </a:p>
        </p:txBody>
      </p:sp>
      <p:cxnSp>
        <p:nvCxnSpPr>
          <p:cNvPr id="44" name="Connettore 2 43"/>
          <p:cNvCxnSpPr>
            <a:stCxn id="40" idx="2"/>
            <a:endCxn id="45" idx="0"/>
          </p:cNvCxnSpPr>
          <p:nvPr/>
        </p:nvCxnSpPr>
        <p:spPr>
          <a:xfrm>
            <a:off x="2102338" y="4973895"/>
            <a:ext cx="0" cy="10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637453" y="5080462"/>
            <a:ext cx="2929770" cy="43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169" dirty="0"/>
              <a:t>ENCODER PARAMETERS</a:t>
            </a:r>
          </a:p>
        </p:txBody>
      </p:sp>
      <p:sp>
        <p:nvSpPr>
          <p:cNvPr id="48" name="CasellaDiTesto 47"/>
          <p:cNvSpPr txBox="1"/>
          <p:nvPr/>
        </p:nvSpPr>
        <p:spPr>
          <a:xfrm rot="21292976">
            <a:off x="6070119" y="2482648"/>
            <a:ext cx="72559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69" dirty="0"/>
              <a:t>SYN</a:t>
            </a:r>
          </a:p>
        </p:txBody>
      </p:sp>
      <p:sp>
        <p:nvSpPr>
          <p:cNvPr id="49" name="Rettangolo 48"/>
          <p:cNvSpPr/>
          <p:nvPr/>
        </p:nvSpPr>
        <p:spPr>
          <a:xfrm rot="189874">
            <a:off x="5762671" y="2873576"/>
            <a:ext cx="1340495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169" dirty="0"/>
              <a:t>SYN + ACK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3592326" y="4879271"/>
            <a:ext cx="5818457" cy="78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69" dirty="0"/>
              <a:t>{{K}, c, Delta, {RF}, EF, </a:t>
            </a:r>
            <a:r>
              <a:rPr lang="it-IT" sz="2169" dirty="0" smtClean="0"/>
              <a:t>ACK,  File </a:t>
            </a:r>
            <a:r>
              <a:rPr lang="it-IT" sz="2169" dirty="0" err="1"/>
              <a:t>size</a:t>
            </a:r>
            <a:r>
              <a:rPr lang="it-IT" sz="2169" dirty="0"/>
              <a:t>, H.264 </a:t>
            </a:r>
            <a:r>
              <a:rPr lang="it-IT" sz="2169" dirty="0" err="1"/>
              <a:t>Parameters</a:t>
            </a:r>
            <a:r>
              <a:rPr lang="it-IT" sz="2169" dirty="0"/>
              <a:t>}</a:t>
            </a:r>
          </a:p>
        </p:txBody>
      </p:sp>
      <p:sp>
        <p:nvSpPr>
          <p:cNvPr id="50" name="Rettangolo 49"/>
          <p:cNvSpPr/>
          <p:nvPr/>
        </p:nvSpPr>
        <p:spPr>
          <a:xfrm rot="21359562">
            <a:off x="6080412" y="3304405"/>
            <a:ext cx="698781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169" dirty="0"/>
              <a:t>ACK </a:t>
            </a:r>
          </a:p>
        </p:txBody>
      </p:sp>
      <p:cxnSp>
        <p:nvCxnSpPr>
          <p:cNvPr id="57" name="Connettore 2 56"/>
          <p:cNvCxnSpPr>
            <a:stCxn id="45" idx="3"/>
            <a:endCxn id="58" idx="1"/>
          </p:cNvCxnSpPr>
          <p:nvPr/>
        </p:nvCxnSpPr>
        <p:spPr>
          <a:xfrm>
            <a:off x="3567223" y="5299627"/>
            <a:ext cx="584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9410781" y="4919651"/>
            <a:ext cx="2904675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69" dirty="0"/>
              <a:t>CREATION OF </a:t>
            </a:r>
            <a:endParaRPr lang="it-IT" sz="2169" dirty="0" smtClean="0"/>
          </a:p>
          <a:p>
            <a:r>
              <a:rPr lang="it-IT" sz="2169" dirty="0" smtClean="0"/>
              <a:t>DECODER </a:t>
            </a:r>
            <a:r>
              <a:rPr lang="it-IT" sz="2169" dirty="0"/>
              <a:t>+ UDP CLIENT</a:t>
            </a:r>
          </a:p>
        </p:txBody>
      </p:sp>
      <p:sp>
        <p:nvSpPr>
          <p:cNvPr id="60" name="Rettangolo 59"/>
          <p:cNvSpPr/>
          <p:nvPr/>
        </p:nvSpPr>
        <p:spPr>
          <a:xfrm rot="21359562">
            <a:off x="5508940" y="4003158"/>
            <a:ext cx="1841723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169" dirty="0"/>
              <a:t>{</a:t>
            </a:r>
            <a:r>
              <a:rPr lang="it-IT" sz="2169" dirty="0" err="1"/>
              <a:t>StreamName</a:t>
            </a:r>
            <a:r>
              <a:rPr lang="it-IT" sz="2169" dirty="0"/>
              <a:t>}</a:t>
            </a:r>
          </a:p>
        </p:txBody>
      </p:sp>
      <p:cxnSp>
        <p:nvCxnSpPr>
          <p:cNvPr id="63" name="Connettore 2 62"/>
          <p:cNvCxnSpPr>
            <a:stCxn id="58" idx="2"/>
            <a:endCxn id="64" idx="0"/>
          </p:cNvCxnSpPr>
          <p:nvPr/>
        </p:nvCxnSpPr>
        <p:spPr>
          <a:xfrm>
            <a:off x="10863119" y="5679603"/>
            <a:ext cx="0" cy="38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asellaDiTesto 63"/>
          <p:cNvSpPr txBox="1"/>
          <p:nvPr/>
        </p:nvSpPr>
        <p:spPr>
          <a:xfrm>
            <a:off x="9398234" y="6066257"/>
            <a:ext cx="292977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69" dirty="0"/>
              <a:t>RECEIVER PARAMETERS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3542122" y="762282"/>
            <a:ext cx="586866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6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 CONNECTION AND TRANSMISSION SETUP</a:t>
            </a:r>
          </a:p>
        </p:txBody>
      </p:sp>
      <p:sp>
        <p:nvSpPr>
          <p:cNvPr id="73" name="CasellaDiTesto 72"/>
          <p:cNvSpPr txBox="1"/>
          <p:nvPr/>
        </p:nvSpPr>
        <p:spPr>
          <a:xfrm>
            <a:off x="3629952" y="5886254"/>
            <a:ext cx="581845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69" dirty="0" smtClean="0"/>
              <a:t>{UDP </a:t>
            </a:r>
            <a:r>
              <a:rPr lang="it-IT" sz="2169" dirty="0" err="1" smtClean="0"/>
              <a:t>port</a:t>
            </a:r>
            <a:r>
              <a:rPr lang="it-IT" sz="2169" dirty="0" smtClean="0"/>
              <a:t>}</a:t>
            </a:r>
            <a:endParaRPr lang="it-IT" sz="2169" dirty="0"/>
          </a:p>
        </p:txBody>
      </p:sp>
      <p:cxnSp>
        <p:nvCxnSpPr>
          <p:cNvPr id="69" name="Connettore 2 68"/>
          <p:cNvCxnSpPr>
            <a:stCxn id="64" idx="1"/>
            <a:endCxn id="77" idx="3"/>
          </p:cNvCxnSpPr>
          <p:nvPr/>
        </p:nvCxnSpPr>
        <p:spPr>
          <a:xfrm flipH="1">
            <a:off x="3567222" y="6279328"/>
            <a:ext cx="5831012" cy="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102995" y="6071254"/>
            <a:ext cx="34642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169" dirty="0" smtClean="0"/>
              <a:t>SET UDP DESTINATION</a:t>
            </a:r>
            <a:endParaRPr lang="it-IT" sz="2169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9410781" y="7178023"/>
            <a:ext cx="292977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69" dirty="0" smtClean="0"/>
              <a:t>PLAY COMMAND</a:t>
            </a:r>
            <a:endParaRPr lang="it-IT" sz="2169" dirty="0"/>
          </a:p>
        </p:txBody>
      </p:sp>
      <p:sp>
        <p:nvSpPr>
          <p:cNvPr id="85" name="CasellaDiTesto 84"/>
          <p:cNvSpPr txBox="1"/>
          <p:nvPr/>
        </p:nvSpPr>
        <p:spPr>
          <a:xfrm rot="636100">
            <a:off x="3629951" y="6491605"/>
            <a:ext cx="581845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69" dirty="0" smtClean="0"/>
              <a:t>{UDP </a:t>
            </a:r>
            <a:r>
              <a:rPr lang="it-IT" sz="2169" dirty="0" err="1" smtClean="0"/>
              <a:t>port</a:t>
            </a:r>
            <a:r>
              <a:rPr lang="it-IT" sz="2169" dirty="0" smtClean="0"/>
              <a:t> for ACK}</a:t>
            </a:r>
            <a:endParaRPr lang="it-IT" sz="2169" dirty="0"/>
          </a:p>
        </p:txBody>
      </p:sp>
      <p:cxnSp>
        <p:nvCxnSpPr>
          <p:cNvPr id="84" name="Connettore 2 83"/>
          <p:cNvCxnSpPr>
            <a:stCxn id="77" idx="3"/>
            <a:endCxn id="82" idx="1"/>
          </p:cNvCxnSpPr>
          <p:nvPr/>
        </p:nvCxnSpPr>
        <p:spPr>
          <a:xfrm>
            <a:off x="3567222" y="6284325"/>
            <a:ext cx="5843559" cy="110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sellaDiTesto 85"/>
          <p:cNvSpPr txBox="1"/>
          <p:nvPr/>
        </p:nvSpPr>
        <p:spPr>
          <a:xfrm>
            <a:off x="102995" y="7182375"/>
            <a:ext cx="34642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169" dirty="0" smtClean="0"/>
              <a:t>START UDP TRANSMISSION</a:t>
            </a:r>
            <a:endParaRPr lang="it-IT" sz="2169" dirty="0"/>
          </a:p>
        </p:txBody>
      </p:sp>
      <p:sp>
        <p:nvSpPr>
          <p:cNvPr id="91" name="CasellaDiTesto 90"/>
          <p:cNvSpPr txBox="1"/>
          <p:nvPr/>
        </p:nvSpPr>
        <p:spPr>
          <a:xfrm>
            <a:off x="3567220" y="7043898"/>
            <a:ext cx="581845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69" dirty="0" smtClean="0"/>
              <a:t>{PLAY}</a:t>
            </a:r>
            <a:endParaRPr lang="it-IT" sz="2169" dirty="0"/>
          </a:p>
        </p:txBody>
      </p:sp>
      <p:cxnSp>
        <p:nvCxnSpPr>
          <p:cNvPr id="90" name="Connettore 2 89"/>
          <p:cNvCxnSpPr>
            <a:stCxn id="82" idx="1"/>
            <a:endCxn id="86" idx="3"/>
          </p:cNvCxnSpPr>
          <p:nvPr/>
        </p:nvCxnSpPr>
        <p:spPr>
          <a:xfrm flipH="1">
            <a:off x="3567222" y="7391094"/>
            <a:ext cx="5843559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2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9551186" y="1129799"/>
            <a:ext cx="3011912" cy="7442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169"/>
          </a:p>
        </p:txBody>
      </p:sp>
      <p:sp>
        <p:nvSpPr>
          <p:cNvPr id="6" name="Disco magnetico 5"/>
          <p:cNvSpPr/>
          <p:nvPr/>
        </p:nvSpPr>
        <p:spPr>
          <a:xfrm>
            <a:off x="261230" y="1141281"/>
            <a:ext cx="1067860" cy="11544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46" dirty="0"/>
              <a:t>Video </a:t>
            </a:r>
            <a:r>
              <a:rPr lang="it-IT" sz="1646" dirty="0" err="1"/>
              <a:t>Dataset</a:t>
            </a:r>
            <a:endParaRPr lang="it-IT" sz="1646" dirty="0"/>
          </a:p>
        </p:txBody>
      </p:sp>
      <p:sp>
        <p:nvSpPr>
          <p:cNvPr id="7" name="Rettangolo 6"/>
          <p:cNvSpPr/>
          <p:nvPr/>
        </p:nvSpPr>
        <p:spPr>
          <a:xfrm>
            <a:off x="1799772" y="1129798"/>
            <a:ext cx="4260612" cy="74427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169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527444" y="1130147"/>
            <a:ext cx="994398" cy="355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46" dirty="0">
                <a:ln>
                  <a:solidFill>
                    <a:schemeClr val="tx1"/>
                  </a:solidFill>
                </a:ln>
              </a:rPr>
              <a:t>Server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0582189" y="1125983"/>
            <a:ext cx="946927" cy="355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46" dirty="0">
                <a:ln>
                  <a:solidFill>
                    <a:schemeClr val="tx1"/>
                  </a:solidFill>
                </a:ln>
              </a:rPr>
              <a:t>Client</a:t>
            </a:r>
          </a:p>
        </p:txBody>
      </p:sp>
      <p:sp>
        <p:nvSpPr>
          <p:cNvPr id="11" name="Memoria ad accesso diretto 10"/>
          <p:cNvSpPr/>
          <p:nvPr/>
        </p:nvSpPr>
        <p:spPr>
          <a:xfrm>
            <a:off x="6975149" y="2713767"/>
            <a:ext cx="1947706" cy="68045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46" dirty="0"/>
              <a:t>Wireless Channel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2766541" y="1608252"/>
            <a:ext cx="2516201" cy="35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46" dirty="0"/>
              <a:t>Video encoder </a:t>
            </a:r>
            <a:r>
              <a:rPr lang="it-IT" sz="1646" dirty="0" smtClean="0"/>
              <a:t>H.264</a:t>
            </a:r>
            <a:endParaRPr lang="it-IT" sz="1646" dirty="0"/>
          </a:p>
        </p:txBody>
      </p:sp>
      <p:sp>
        <p:nvSpPr>
          <p:cNvPr id="13" name="Freccia a destra 12"/>
          <p:cNvSpPr/>
          <p:nvPr/>
        </p:nvSpPr>
        <p:spPr>
          <a:xfrm>
            <a:off x="1329090" y="1718491"/>
            <a:ext cx="1462376" cy="169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646"/>
          </a:p>
        </p:txBody>
      </p:sp>
      <p:sp>
        <p:nvSpPr>
          <p:cNvPr id="14" name="CasellaDiTesto 13"/>
          <p:cNvSpPr txBox="1"/>
          <p:nvPr/>
        </p:nvSpPr>
        <p:spPr>
          <a:xfrm>
            <a:off x="2659441" y="2266991"/>
            <a:ext cx="2730401" cy="322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40" dirty="0" err="1"/>
              <a:t>Variable</a:t>
            </a:r>
            <a:r>
              <a:rPr lang="it-IT" sz="1440" dirty="0"/>
              <a:t> </a:t>
            </a:r>
            <a:r>
              <a:rPr lang="it-IT" sz="1440" dirty="0" err="1"/>
              <a:t>size</a:t>
            </a:r>
            <a:r>
              <a:rPr lang="it-IT" sz="1440" dirty="0"/>
              <a:t> and </a:t>
            </a:r>
            <a:r>
              <a:rPr lang="it-IT" sz="1440" dirty="0" err="1"/>
              <a:t>priority</a:t>
            </a:r>
            <a:r>
              <a:rPr lang="it-IT" sz="1440" dirty="0"/>
              <a:t> </a:t>
            </a:r>
            <a:r>
              <a:rPr lang="it-IT" sz="1440" dirty="0" err="1"/>
              <a:t>packets</a:t>
            </a:r>
            <a:endParaRPr lang="it-IT" sz="144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281079" y="371600"/>
            <a:ext cx="6270107" cy="4261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16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UDP </a:t>
            </a:r>
            <a:r>
              <a:rPr lang="it-IT" sz="2169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TRANSMISSION AND VIDEO CODING / DECODING</a:t>
            </a:r>
            <a:endParaRPr lang="it-IT" sz="216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Connettore 2 16"/>
          <p:cNvCxnSpPr>
            <a:stCxn id="12" idx="2"/>
            <a:endCxn id="14" idx="0"/>
          </p:cNvCxnSpPr>
          <p:nvPr/>
        </p:nvCxnSpPr>
        <p:spPr>
          <a:xfrm>
            <a:off x="4024642" y="1963743"/>
            <a:ext cx="0" cy="30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sco magnetico 17"/>
          <p:cNvSpPr/>
          <p:nvPr/>
        </p:nvSpPr>
        <p:spPr>
          <a:xfrm>
            <a:off x="2746686" y="2884322"/>
            <a:ext cx="1077557" cy="442571"/>
          </a:xfrm>
          <a:prstGeom prst="flowChartMagneticDis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46" dirty="0" err="1"/>
              <a:t>Priority</a:t>
            </a:r>
            <a:r>
              <a:rPr lang="it-IT" sz="1646" dirty="0"/>
              <a:t> 0</a:t>
            </a:r>
          </a:p>
        </p:txBody>
      </p:sp>
      <p:sp>
        <p:nvSpPr>
          <p:cNvPr id="19" name="Disco magnetico 18"/>
          <p:cNvSpPr/>
          <p:nvPr/>
        </p:nvSpPr>
        <p:spPr>
          <a:xfrm>
            <a:off x="4206436" y="2889537"/>
            <a:ext cx="996270" cy="437356"/>
          </a:xfrm>
          <a:prstGeom prst="flowChartMagneticDis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46" dirty="0" err="1"/>
              <a:t>Priority</a:t>
            </a:r>
            <a:r>
              <a:rPr lang="it-IT" sz="1646" dirty="0"/>
              <a:t> 1</a:t>
            </a:r>
          </a:p>
        </p:txBody>
      </p:sp>
      <p:cxnSp>
        <p:nvCxnSpPr>
          <p:cNvPr id="22" name="Connettore 2 21"/>
          <p:cNvCxnSpPr>
            <a:stCxn id="14" idx="2"/>
            <a:endCxn id="18" idx="1"/>
          </p:cNvCxnSpPr>
          <p:nvPr/>
        </p:nvCxnSpPr>
        <p:spPr>
          <a:xfrm flipH="1">
            <a:off x="3285465" y="2589903"/>
            <a:ext cx="739178" cy="29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4" idx="2"/>
            <a:endCxn id="19" idx="1"/>
          </p:cNvCxnSpPr>
          <p:nvPr/>
        </p:nvCxnSpPr>
        <p:spPr>
          <a:xfrm>
            <a:off x="4024642" y="2589903"/>
            <a:ext cx="679929" cy="29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3"/>
            <a:endCxn id="29" idx="0"/>
          </p:cNvCxnSpPr>
          <p:nvPr/>
        </p:nvCxnSpPr>
        <p:spPr>
          <a:xfrm>
            <a:off x="3285464" y="3326892"/>
            <a:ext cx="0" cy="32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2686504" y="3650185"/>
            <a:ext cx="1197920" cy="616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46" dirty="0"/>
              <a:t>K</a:t>
            </a:r>
            <a:r>
              <a:rPr lang="it-IT" sz="1646" baseline="-25000" dirty="0"/>
              <a:t>0</a:t>
            </a:r>
            <a:r>
              <a:rPr lang="it-IT" sz="1646" dirty="0"/>
              <a:t> </a:t>
            </a:r>
            <a:r>
              <a:rPr lang="it-IT" sz="1646" dirty="0" err="1"/>
              <a:t>fixed</a:t>
            </a:r>
            <a:r>
              <a:rPr lang="it-IT" sz="1646" dirty="0"/>
              <a:t> </a:t>
            </a:r>
            <a:r>
              <a:rPr lang="it-IT" sz="1646" dirty="0" err="1"/>
              <a:t>size</a:t>
            </a:r>
            <a:r>
              <a:rPr lang="it-IT" sz="1646" dirty="0"/>
              <a:t> </a:t>
            </a:r>
            <a:r>
              <a:rPr lang="it-IT" sz="1646" dirty="0" err="1"/>
              <a:t>pkts</a:t>
            </a:r>
            <a:endParaRPr lang="it-IT" sz="1646" dirty="0"/>
          </a:p>
        </p:txBody>
      </p:sp>
      <p:cxnSp>
        <p:nvCxnSpPr>
          <p:cNvPr id="32" name="Connettore 2 31"/>
          <p:cNvCxnSpPr>
            <a:stCxn id="19" idx="3"/>
            <a:endCxn id="33" idx="0"/>
          </p:cNvCxnSpPr>
          <p:nvPr/>
        </p:nvCxnSpPr>
        <p:spPr>
          <a:xfrm>
            <a:off x="4704572" y="3326892"/>
            <a:ext cx="4134" cy="310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sellaDiTesto 32"/>
          <p:cNvSpPr txBox="1"/>
          <p:nvPr/>
        </p:nvSpPr>
        <p:spPr>
          <a:xfrm>
            <a:off x="4109745" y="3637846"/>
            <a:ext cx="1197920" cy="616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46" dirty="0"/>
              <a:t>K</a:t>
            </a:r>
            <a:r>
              <a:rPr lang="it-IT" sz="1646" baseline="-25000" dirty="0"/>
              <a:t>1</a:t>
            </a:r>
            <a:r>
              <a:rPr lang="it-IT" sz="1646" dirty="0"/>
              <a:t> </a:t>
            </a:r>
            <a:r>
              <a:rPr lang="it-IT" sz="1646" dirty="0" err="1"/>
              <a:t>fixed</a:t>
            </a:r>
            <a:r>
              <a:rPr lang="it-IT" sz="1646" dirty="0"/>
              <a:t> </a:t>
            </a:r>
            <a:r>
              <a:rPr lang="it-IT" sz="1646" dirty="0" err="1"/>
              <a:t>size</a:t>
            </a:r>
            <a:r>
              <a:rPr lang="it-IT" sz="1646" dirty="0"/>
              <a:t> </a:t>
            </a:r>
            <a:r>
              <a:rPr lang="it-IT" sz="1646" dirty="0" err="1"/>
              <a:t>pkts</a:t>
            </a:r>
            <a:endParaRPr lang="it-IT" sz="1646" dirty="0"/>
          </a:p>
        </p:txBody>
      </p:sp>
      <p:cxnSp>
        <p:nvCxnSpPr>
          <p:cNvPr id="37" name="Connettore 2 36"/>
          <p:cNvCxnSpPr>
            <a:stCxn id="29" idx="2"/>
            <a:endCxn id="42" idx="0"/>
          </p:cNvCxnSpPr>
          <p:nvPr/>
        </p:nvCxnSpPr>
        <p:spPr>
          <a:xfrm>
            <a:off x="3285464" y="4266195"/>
            <a:ext cx="701242" cy="45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33" idx="2"/>
            <a:endCxn id="42" idx="0"/>
          </p:cNvCxnSpPr>
          <p:nvPr/>
        </p:nvCxnSpPr>
        <p:spPr>
          <a:xfrm flipH="1">
            <a:off x="3986706" y="4253856"/>
            <a:ext cx="721999" cy="46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ttangolo arrotondato 41"/>
          <p:cNvSpPr/>
          <p:nvPr/>
        </p:nvSpPr>
        <p:spPr>
          <a:xfrm>
            <a:off x="2574586" y="4716799"/>
            <a:ext cx="2824240" cy="231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646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3590715" y="4321153"/>
            <a:ext cx="791984" cy="355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46" dirty="0" smtClean="0"/>
              <a:t>K</a:t>
            </a:r>
            <a:endParaRPr lang="it-IT" sz="1646" dirty="0"/>
          </a:p>
        </p:txBody>
      </p:sp>
      <p:sp>
        <p:nvSpPr>
          <p:cNvPr id="55" name="Rettangolo arrotondato 54"/>
          <p:cNvSpPr/>
          <p:nvPr/>
        </p:nvSpPr>
        <p:spPr>
          <a:xfrm>
            <a:off x="2851087" y="5764705"/>
            <a:ext cx="2267073" cy="72084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46" b="1" dirty="0" err="1"/>
              <a:t>Fountain</a:t>
            </a:r>
            <a:r>
              <a:rPr lang="it-IT" sz="1646" b="1" dirty="0"/>
              <a:t> </a:t>
            </a:r>
            <a:r>
              <a:rPr lang="it-IT" sz="1646" b="1" dirty="0" smtClean="0"/>
              <a:t>encoder</a:t>
            </a:r>
          </a:p>
          <a:p>
            <a:pPr algn="ctr"/>
            <a:r>
              <a:rPr lang="it-IT" sz="1400" dirty="0" smtClean="0">
                <a:solidFill>
                  <a:schemeClr val="bg1"/>
                </a:solidFill>
              </a:rPr>
              <a:t>N=K</a:t>
            </a:r>
            <a:r>
              <a:rPr lang="it-IT" sz="1400" baseline="-25000" dirty="0" smtClean="0">
                <a:solidFill>
                  <a:schemeClr val="bg1"/>
                </a:solidFill>
              </a:rPr>
              <a:t> </a:t>
            </a:r>
            <a:r>
              <a:rPr lang="it-IT" sz="1400" dirty="0" smtClean="0">
                <a:solidFill>
                  <a:schemeClr val="bg1"/>
                </a:solidFill>
              </a:rPr>
              <a:t>(</a:t>
            </a:r>
            <a:r>
              <a:rPr lang="it-IT" sz="1400" dirty="0" smtClean="0">
                <a:solidFill>
                  <a:schemeClr val="bg1"/>
                </a:solidFill>
              </a:rPr>
              <a:t>1+oh)</a:t>
            </a:r>
            <a:endParaRPr lang="it-IT" sz="1400" dirty="0" smtClean="0">
              <a:solidFill>
                <a:schemeClr val="bg1"/>
              </a:solidFill>
            </a:endParaRPr>
          </a:p>
        </p:txBody>
      </p:sp>
      <p:sp>
        <p:nvSpPr>
          <p:cNvPr id="120" name="CasellaDiTesto 119"/>
          <p:cNvSpPr txBox="1"/>
          <p:nvPr/>
        </p:nvSpPr>
        <p:spPr>
          <a:xfrm>
            <a:off x="2686505" y="4798606"/>
            <a:ext cx="2596238" cy="56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46" b="1" dirty="0">
                <a:solidFill>
                  <a:schemeClr val="bg1"/>
                </a:solidFill>
              </a:rPr>
              <a:t>UEP encoder</a:t>
            </a:r>
            <a:endParaRPr lang="it-IT" sz="1646" dirty="0">
              <a:solidFill>
                <a:schemeClr val="bg1"/>
              </a:solidFill>
            </a:endParaRPr>
          </a:p>
          <a:p>
            <a:pPr algn="ctr"/>
            <a:r>
              <a:rPr lang="it-IT" sz="1400" dirty="0">
                <a:solidFill>
                  <a:schemeClr val="bg1"/>
                </a:solidFill>
              </a:rPr>
              <a:t>K=(K</a:t>
            </a:r>
            <a:r>
              <a:rPr lang="it-IT" sz="1400" baseline="-25000" dirty="0">
                <a:solidFill>
                  <a:schemeClr val="bg1"/>
                </a:solidFill>
              </a:rPr>
              <a:t>0 </a:t>
            </a:r>
            <a:r>
              <a:rPr lang="it-IT" sz="1400" dirty="0">
                <a:solidFill>
                  <a:schemeClr val="bg1"/>
                </a:solidFill>
              </a:rPr>
              <a:t>RF</a:t>
            </a:r>
            <a:r>
              <a:rPr lang="it-IT" sz="1400" baseline="-25000" dirty="0">
                <a:solidFill>
                  <a:schemeClr val="bg1"/>
                </a:solidFill>
              </a:rPr>
              <a:t>0</a:t>
            </a:r>
            <a:r>
              <a:rPr lang="it-IT" sz="1400" dirty="0">
                <a:solidFill>
                  <a:schemeClr val="bg1"/>
                </a:solidFill>
              </a:rPr>
              <a:t>+K</a:t>
            </a:r>
            <a:r>
              <a:rPr lang="it-IT" sz="1400" baseline="-25000" dirty="0">
                <a:solidFill>
                  <a:schemeClr val="bg1"/>
                </a:solidFill>
              </a:rPr>
              <a:t>1</a:t>
            </a:r>
            <a:r>
              <a:rPr lang="it-IT" sz="1400" dirty="0">
                <a:solidFill>
                  <a:schemeClr val="bg1"/>
                </a:solidFill>
              </a:rPr>
              <a:t>RF</a:t>
            </a:r>
            <a:r>
              <a:rPr lang="it-IT" sz="1400" baseline="-25000" dirty="0">
                <a:solidFill>
                  <a:schemeClr val="bg1"/>
                </a:solidFill>
              </a:rPr>
              <a:t>1</a:t>
            </a:r>
            <a:r>
              <a:rPr lang="it-IT" sz="1400" dirty="0">
                <a:solidFill>
                  <a:schemeClr val="bg1"/>
                </a:solidFill>
              </a:rPr>
              <a:t>) </a:t>
            </a:r>
            <a:r>
              <a:rPr lang="it-IT" sz="1400" dirty="0" smtClean="0">
                <a:solidFill>
                  <a:schemeClr val="bg1"/>
                </a:solidFill>
              </a:rPr>
              <a:t>EF</a:t>
            </a:r>
            <a:endParaRPr lang="it-IT" sz="1400" dirty="0">
              <a:solidFill>
                <a:schemeClr val="bg1"/>
              </a:solidFill>
            </a:endParaRPr>
          </a:p>
        </p:txBody>
      </p:sp>
      <p:cxnSp>
        <p:nvCxnSpPr>
          <p:cNvPr id="143" name="Connettore 2 142"/>
          <p:cNvCxnSpPr>
            <a:stCxn id="120" idx="2"/>
            <a:endCxn id="55" idx="0"/>
          </p:cNvCxnSpPr>
          <p:nvPr/>
        </p:nvCxnSpPr>
        <p:spPr>
          <a:xfrm>
            <a:off x="3984624" y="5359657"/>
            <a:ext cx="0" cy="40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CasellaDiTesto 143"/>
          <p:cNvSpPr txBox="1"/>
          <p:nvPr/>
        </p:nvSpPr>
        <p:spPr>
          <a:xfrm>
            <a:off x="2779260" y="5422961"/>
            <a:ext cx="1218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 smtClean="0"/>
              <a:t>K </a:t>
            </a:r>
            <a:r>
              <a:rPr lang="it-IT" sz="1200" dirty="0" err="1" smtClean="0"/>
              <a:t>pkts</a:t>
            </a:r>
            <a:endParaRPr lang="it-IT" sz="1200" dirty="0"/>
          </a:p>
        </p:txBody>
      </p:sp>
      <p:cxnSp>
        <p:nvCxnSpPr>
          <p:cNvPr id="157" name="Connettore 2 156"/>
          <p:cNvCxnSpPr>
            <a:stCxn id="55" idx="2"/>
            <a:endCxn id="166" idx="0"/>
          </p:cNvCxnSpPr>
          <p:nvPr/>
        </p:nvCxnSpPr>
        <p:spPr>
          <a:xfrm flipH="1">
            <a:off x="3984623" y="6485549"/>
            <a:ext cx="1" cy="67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CasellaDiTesto 157"/>
          <p:cNvSpPr txBox="1"/>
          <p:nvPr/>
        </p:nvSpPr>
        <p:spPr>
          <a:xfrm>
            <a:off x="3953130" y="6566697"/>
            <a:ext cx="124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N </a:t>
            </a:r>
            <a:r>
              <a:rPr lang="it-IT" sz="1200" dirty="0" err="1" smtClean="0"/>
              <a:t>pkts</a:t>
            </a:r>
            <a:endParaRPr lang="it-IT" sz="1200" dirty="0"/>
          </a:p>
        </p:txBody>
      </p:sp>
      <p:sp>
        <p:nvSpPr>
          <p:cNvPr id="166" name="CasellaDiTesto 165"/>
          <p:cNvSpPr txBox="1"/>
          <p:nvPr/>
        </p:nvSpPr>
        <p:spPr>
          <a:xfrm>
            <a:off x="3195305" y="7160168"/>
            <a:ext cx="15786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smtClean="0"/>
              <a:t>UDP </a:t>
            </a:r>
            <a:r>
              <a:rPr lang="it-IT" sz="1600" b="1" dirty="0" err="1" smtClean="0"/>
              <a:t>Socket</a:t>
            </a:r>
            <a:endParaRPr lang="it-IT" sz="1600" b="1" dirty="0"/>
          </a:p>
        </p:txBody>
      </p:sp>
      <p:sp>
        <p:nvSpPr>
          <p:cNvPr id="178" name="CasellaDiTesto 177"/>
          <p:cNvSpPr txBox="1"/>
          <p:nvPr/>
        </p:nvSpPr>
        <p:spPr>
          <a:xfrm>
            <a:off x="2151095" y="7559997"/>
            <a:ext cx="663265" cy="466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UDP+IP </a:t>
            </a:r>
            <a:r>
              <a:rPr lang="it-IT" sz="1200" dirty="0" err="1" smtClean="0"/>
              <a:t>Header</a:t>
            </a:r>
            <a:endParaRPr lang="it-IT" sz="1200" dirty="0"/>
          </a:p>
        </p:txBody>
      </p:sp>
      <p:sp>
        <p:nvSpPr>
          <p:cNvPr id="179" name="CasellaDiTesto 178"/>
          <p:cNvSpPr txBox="1"/>
          <p:nvPr/>
        </p:nvSpPr>
        <p:spPr>
          <a:xfrm>
            <a:off x="2151096" y="7098332"/>
            <a:ext cx="663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FP </a:t>
            </a:r>
            <a:r>
              <a:rPr lang="it-IT" sz="1200" dirty="0" err="1" smtClean="0"/>
              <a:t>Header</a:t>
            </a:r>
            <a:endParaRPr lang="it-IT" sz="1200" dirty="0"/>
          </a:p>
        </p:txBody>
      </p:sp>
      <p:cxnSp>
        <p:nvCxnSpPr>
          <p:cNvPr id="186" name="Connettore 4 185"/>
          <p:cNvCxnSpPr>
            <a:stCxn id="179" idx="1"/>
            <a:endCxn id="166" idx="1"/>
          </p:cNvCxnSpPr>
          <p:nvPr/>
        </p:nvCxnSpPr>
        <p:spPr>
          <a:xfrm rot="10800000" flipH="1" flipV="1">
            <a:off x="2151095" y="7329165"/>
            <a:ext cx="1044209" cy="280"/>
          </a:xfrm>
          <a:prstGeom prst="bentConnector5">
            <a:avLst>
              <a:gd name="adj1" fmla="val -21892"/>
              <a:gd name="adj2" fmla="val 52857"/>
              <a:gd name="adj3" fmla="val 817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onnettore 4 230"/>
          <p:cNvCxnSpPr>
            <a:stCxn id="11" idx="4"/>
            <a:endCxn id="233" idx="1"/>
          </p:cNvCxnSpPr>
          <p:nvPr/>
        </p:nvCxnSpPr>
        <p:spPr>
          <a:xfrm>
            <a:off x="8922855" y="3053996"/>
            <a:ext cx="1344965" cy="4276966"/>
          </a:xfrm>
          <a:prstGeom prst="bentConnector3">
            <a:avLst>
              <a:gd name="adj1" fmla="val 3489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CasellaDiTesto 232"/>
          <p:cNvSpPr txBox="1"/>
          <p:nvPr/>
        </p:nvSpPr>
        <p:spPr>
          <a:xfrm>
            <a:off x="10267820" y="7161685"/>
            <a:ext cx="15786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smtClean="0"/>
              <a:t>UDP </a:t>
            </a:r>
            <a:r>
              <a:rPr lang="it-IT" sz="1600" b="1" dirty="0" err="1" smtClean="0"/>
              <a:t>Socket</a:t>
            </a:r>
            <a:endParaRPr lang="it-IT" sz="1600" b="1" dirty="0"/>
          </a:p>
        </p:txBody>
      </p:sp>
      <p:sp>
        <p:nvSpPr>
          <p:cNvPr id="236" name="Rettangolo arrotondato 235"/>
          <p:cNvSpPr/>
          <p:nvPr/>
        </p:nvSpPr>
        <p:spPr>
          <a:xfrm>
            <a:off x="9645018" y="3734453"/>
            <a:ext cx="2824240" cy="3088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646" dirty="0"/>
          </a:p>
        </p:txBody>
      </p:sp>
      <p:sp>
        <p:nvSpPr>
          <p:cNvPr id="237" name="Rettangolo arrotondato 236"/>
          <p:cNvSpPr/>
          <p:nvPr/>
        </p:nvSpPr>
        <p:spPr>
          <a:xfrm>
            <a:off x="9923600" y="5808875"/>
            <a:ext cx="2267073" cy="52219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46" b="1" dirty="0" err="1"/>
              <a:t>Fountain</a:t>
            </a:r>
            <a:r>
              <a:rPr lang="it-IT" sz="1646" b="1" dirty="0"/>
              <a:t> </a:t>
            </a:r>
            <a:r>
              <a:rPr lang="it-IT" sz="1646" b="1" dirty="0" smtClean="0"/>
              <a:t>decoder</a:t>
            </a:r>
          </a:p>
        </p:txBody>
      </p:sp>
      <p:sp>
        <p:nvSpPr>
          <p:cNvPr id="238" name="CasellaDiTesto 237"/>
          <p:cNvSpPr txBox="1"/>
          <p:nvPr/>
        </p:nvSpPr>
        <p:spPr>
          <a:xfrm>
            <a:off x="9759019" y="3848327"/>
            <a:ext cx="2596238" cy="345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46" b="1" dirty="0">
                <a:solidFill>
                  <a:schemeClr val="bg1"/>
                </a:solidFill>
              </a:rPr>
              <a:t>UEP </a:t>
            </a:r>
            <a:r>
              <a:rPr lang="it-IT" sz="1646" b="1" dirty="0" smtClean="0">
                <a:solidFill>
                  <a:schemeClr val="bg1"/>
                </a:solidFill>
              </a:rPr>
              <a:t>decoder</a:t>
            </a:r>
            <a:endParaRPr lang="it-IT" sz="1646" dirty="0">
              <a:solidFill>
                <a:schemeClr val="bg1"/>
              </a:solidFill>
            </a:endParaRPr>
          </a:p>
        </p:txBody>
      </p:sp>
      <p:cxnSp>
        <p:nvCxnSpPr>
          <p:cNvPr id="241" name="Connettore 4 240"/>
          <p:cNvCxnSpPr>
            <a:stCxn id="233" idx="0"/>
            <a:endCxn id="237" idx="2"/>
          </p:cNvCxnSpPr>
          <p:nvPr/>
        </p:nvCxnSpPr>
        <p:spPr>
          <a:xfrm rot="16200000" flipV="1">
            <a:off x="10641830" y="6746376"/>
            <a:ext cx="8306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CasellaDiTesto 242"/>
          <p:cNvSpPr txBox="1"/>
          <p:nvPr/>
        </p:nvSpPr>
        <p:spPr>
          <a:xfrm>
            <a:off x="11055656" y="6412675"/>
            <a:ext cx="719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N’ </a:t>
            </a:r>
            <a:r>
              <a:rPr lang="it-IT" sz="1200" dirty="0" err="1" smtClean="0"/>
              <a:t>pkts</a:t>
            </a:r>
            <a:endParaRPr lang="it-IT" sz="1200" dirty="0"/>
          </a:p>
        </p:txBody>
      </p:sp>
      <p:cxnSp>
        <p:nvCxnSpPr>
          <p:cNvPr id="247" name="Connettore 4 246"/>
          <p:cNvCxnSpPr>
            <a:stCxn id="55" idx="1"/>
            <a:endCxn id="179" idx="1"/>
          </p:cNvCxnSpPr>
          <p:nvPr/>
        </p:nvCxnSpPr>
        <p:spPr>
          <a:xfrm rot="10800000" flipV="1">
            <a:off x="2151097" y="6125127"/>
            <a:ext cx="699991" cy="1204038"/>
          </a:xfrm>
          <a:prstGeom prst="bentConnector3">
            <a:avLst>
              <a:gd name="adj1" fmla="val 1326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Connettore 4 250"/>
          <p:cNvCxnSpPr>
            <a:stCxn id="166" idx="3"/>
            <a:endCxn id="11" idx="1"/>
          </p:cNvCxnSpPr>
          <p:nvPr/>
        </p:nvCxnSpPr>
        <p:spPr>
          <a:xfrm flipV="1">
            <a:off x="4773941" y="3053996"/>
            <a:ext cx="2201208" cy="4275449"/>
          </a:xfrm>
          <a:prstGeom prst="bentConnector3">
            <a:avLst>
              <a:gd name="adj1" fmla="val 658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Connettore 4 252"/>
          <p:cNvCxnSpPr>
            <a:stCxn id="11" idx="2"/>
            <a:endCxn id="166" idx="3"/>
          </p:cNvCxnSpPr>
          <p:nvPr/>
        </p:nvCxnSpPr>
        <p:spPr>
          <a:xfrm rot="5400000">
            <a:off x="4393862" y="3774304"/>
            <a:ext cx="3935221" cy="3175061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4" name="CasellaDiTesto 253"/>
          <p:cNvSpPr txBox="1"/>
          <p:nvPr/>
        </p:nvSpPr>
        <p:spPr>
          <a:xfrm>
            <a:off x="6060384" y="3734452"/>
            <a:ext cx="1616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/>
              <a:t>DATA NET PACKET:</a:t>
            </a:r>
          </a:p>
          <a:p>
            <a:pPr algn="ctr"/>
            <a:r>
              <a:rPr lang="it-IT" sz="1200" dirty="0" smtClean="0"/>
              <a:t>UDP + IP </a:t>
            </a:r>
            <a:r>
              <a:rPr lang="it-IT" sz="1200" b="1" dirty="0" err="1" smtClean="0"/>
              <a:t>Headers</a:t>
            </a:r>
            <a:endParaRPr lang="it-IT" sz="1200" b="1" dirty="0" smtClean="0"/>
          </a:p>
          <a:p>
            <a:pPr algn="ctr"/>
            <a:r>
              <a:rPr lang="it-IT" sz="1200" b="1" dirty="0" smtClean="0"/>
              <a:t>+</a:t>
            </a:r>
          </a:p>
          <a:p>
            <a:pPr algn="ctr"/>
            <a:r>
              <a:rPr lang="it-IT" sz="1200" dirty="0" smtClean="0"/>
              <a:t>UDP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Payload</a:t>
            </a:r>
            <a:r>
              <a:rPr lang="it-IT" sz="1200" b="1" dirty="0" smtClean="0"/>
              <a:t> </a:t>
            </a:r>
            <a:r>
              <a:rPr lang="it-IT" sz="1200" dirty="0" smtClean="0"/>
              <a:t>(403 B):</a:t>
            </a:r>
          </a:p>
          <a:p>
            <a:pPr algn="ctr"/>
            <a:r>
              <a:rPr lang="it-IT" sz="1200" dirty="0" smtClean="0"/>
              <a:t>UEP </a:t>
            </a:r>
            <a:r>
              <a:rPr lang="it-IT" sz="1200" dirty="0" err="1" smtClean="0"/>
              <a:t>Header</a:t>
            </a:r>
            <a:r>
              <a:rPr lang="it-IT" sz="1200" dirty="0" smtClean="0"/>
              <a:t> (4 B)</a:t>
            </a:r>
          </a:p>
          <a:p>
            <a:pPr algn="ctr"/>
            <a:r>
              <a:rPr lang="it-IT" sz="1200" dirty="0" smtClean="0"/>
              <a:t>FP </a:t>
            </a:r>
            <a:r>
              <a:rPr lang="it-IT" sz="1200" dirty="0" err="1" smtClean="0"/>
              <a:t>Header</a:t>
            </a:r>
            <a:r>
              <a:rPr lang="it-IT" sz="1200" dirty="0" smtClean="0"/>
              <a:t> (11 B)</a:t>
            </a:r>
          </a:p>
          <a:p>
            <a:pPr algn="ctr"/>
            <a:r>
              <a:rPr lang="it-IT" sz="1200" dirty="0" err="1" smtClean="0"/>
              <a:t>Raw</a:t>
            </a:r>
            <a:r>
              <a:rPr lang="it-IT" sz="1200" dirty="0" smtClean="0"/>
              <a:t> data (388 B)</a:t>
            </a:r>
          </a:p>
        </p:txBody>
      </p:sp>
      <p:sp>
        <p:nvSpPr>
          <p:cNvPr id="260" name="CasellaDiTesto 259"/>
          <p:cNvSpPr txBox="1"/>
          <p:nvPr/>
        </p:nvSpPr>
        <p:spPr>
          <a:xfrm>
            <a:off x="6750046" y="7091971"/>
            <a:ext cx="127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chemeClr val="accent6">
                    <a:lumMod val="50000"/>
                  </a:schemeClr>
                </a:solidFill>
              </a:rPr>
              <a:t>ACK NET PACKET</a:t>
            </a:r>
          </a:p>
        </p:txBody>
      </p:sp>
      <p:cxnSp>
        <p:nvCxnSpPr>
          <p:cNvPr id="263" name="Connettore 4 262"/>
          <p:cNvCxnSpPr>
            <a:stCxn id="237" idx="0"/>
            <a:endCxn id="238" idx="2"/>
          </p:cNvCxnSpPr>
          <p:nvPr/>
        </p:nvCxnSpPr>
        <p:spPr>
          <a:xfrm rot="5400000" flipH="1" flipV="1">
            <a:off x="10249667" y="5001405"/>
            <a:ext cx="161494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CasellaDiTesto 266"/>
          <p:cNvSpPr txBox="1"/>
          <p:nvPr/>
        </p:nvSpPr>
        <p:spPr>
          <a:xfrm>
            <a:off x="11055655" y="5454579"/>
            <a:ext cx="719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K’ </a:t>
            </a:r>
            <a:r>
              <a:rPr lang="it-IT" sz="1200" dirty="0" err="1" smtClean="0"/>
              <a:t>pkts</a:t>
            </a:r>
            <a:endParaRPr lang="it-IT" sz="1200" dirty="0"/>
          </a:p>
        </p:txBody>
      </p:sp>
      <p:cxnSp>
        <p:nvCxnSpPr>
          <p:cNvPr id="269" name="Connettore 2 268"/>
          <p:cNvCxnSpPr>
            <a:stCxn id="178" idx="3"/>
          </p:cNvCxnSpPr>
          <p:nvPr/>
        </p:nvCxnSpPr>
        <p:spPr>
          <a:xfrm flipV="1">
            <a:off x="2814360" y="7493622"/>
            <a:ext cx="376295" cy="29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CasellaDiTesto 270"/>
          <p:cNvSpPr txBox="1"/>
          <p:nvPr/>
        </p:nvSpPr>
        <p:spPr>
          <a:xfrm>
            <a:off x="3984623" y="5422961"/>
            <a:ext cx="1283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(</a:t>
            </a:r>
            <a:r>
              <a:rPr lang="it-IT" sz="1100" dirty="0" err="1" smtClean="0"/>
              <a:t>Payload+Header</a:t>
            </a:r>
            <a:r>
              <a:rPr lang="it-IT" sz="1100" dirty="0" smtClean="0"/>
              <a:t>)</a:t>
            </a:r>
            <a:endParaRPr lang="it-IT" sz="1100" dirty="0"/>
          </a:p>
        </p:txBody>
      </p:sp>
      <p:sp>
        <p:nvSpPr>
          <p:cNvPr id="273" name="CasellaDiTesto 272"/>
          <p:cNvSpPr txBox="1"/>
          <p:nvPr/>
        </p:nvSpPr>
        <p:spPr>
          <a:xfrm>
            <a:off x="8338848" y="3715018"/>
            <a:ext cx="127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/>
              <a:t>DATA + ACK</a:t>
            </a:r>
          </a:p>
          <a:p>
            <a:pPr algn="ctr"/>
            <a:r>
              <a:rPr lang="it-IT" sz="1200" b="1" dirty="0" smtClean="0"/>
              <a:t>NET PACKET</a:t>
            </a:r>
          </a:p>
        </p:txBody>
      </p:sp>
      <p:cxnSp>
        <p:nvCxnSpPr>
          <p:cNvPr id="279" name="Connettore 2 278"/>
          <p:cNvCxnSpPr>
            <a:stCxn id="42" idx="3"/>
          </p:cNvCxnSpPr>
          <p:nvPr/>
        </p:nvCxnSpPr>
        <p:spPr>
          <a:xfrm flipV="1">
            <a:off x="5398826" y="5872559"/>
            <a:ext cx="4246192" cy="118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asellaDiTesto 280"/>
          <p:cNvSpPr txBox="1"/>
          <p:nvPr/>
        </p:nvSpPr>
        <p:spPr>
          <a:xfrm>
            <a:off x="6200265" y="5273064"/>
            <a:ext cx="18603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</a:rPr>
              <a:t>Server to Client: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 err="1" smtClean="0">
                <a:solidFill>
                  <a:schemeClr val="accent1">
                    <a:lumMod val="50000"/>
                  </a:schemeClr>
                </a:solidFill>
              </a:rPr>
              <a:t>Encoded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</a:rPr>
              <a:t>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 err="1" smtClean="0">
                <a:solidFill>
                  <a:schemeClr val="accent1">
                    <a:lumMod val="50000"/>
                  </a:schemeClr>
                </a:solidFill>
              </a:rPr>
              <a:t>Incremental</a:t>
            </a:r>
            <a:r>
              <a:rPr lang="it-IT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200" dirty="0" err="1" smtClean="0">
                <a:solidFill>
                  <a:schemeClr val="accent1">
                    <a:lumMod val="50000"/>
                  </a:schemeClr>
                </a:solidFill>
              </a:rPr>
              <a:t>redundacy</a:t>
            </a:r>
            <a:endParaRPr lang="it-IT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3" name="Connettore 2 282"/>
          <p:cNvCxnSpPr/>
          <p:nvPr/>
        </p:nvCxnSpPr>
        <p:spPr>
          <a:xfrm flipH="1">
            <a:off x="5398826" y="6412675"/>
            <a:ext cx="424619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ttangolo 283"/>
          <p:cNvSpPr/>
          <p:nvPr/>
        </p:nvSpPr>
        <p:spPr>
          <a:xfrm>
            <a:off x="6200265" y="6015279"/>
            <a:ext cx="11868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</a:rPr>
              <a:t>Client to Server: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</a:rPr>
              <a:t>Status report</a:t>
            </a:r>
            <a:endParaRPr lang="it-IT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9" name="CasellaDiTesto 288"/>
          <p:cNvSpPr txBox="1"/>
          <p:nvPr/>
        </p:nvSpPr>
        <p:spPr>
          <a:xfrm>
            <a:off x="9759759" y="4567402"/>
            <a:ext cx="1296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 err="1" smtClean="0"/>
              <a:t>Elimination</a:t>
            </a:r>
            <a:r>
              <a:rPr lang="it-IT" sz="1200" dirty="0" smtClean="0"/>
              <a:t> of </a:t>
            </a:r>
            <a:r>
              <a:rPr lang="it-IT" sz="1200" dirty="0" err="1" smtClean="0"/>
              <a:t>redoundacy</a:t>
            </a:r>
            <a:endParaRPr lang="it-IT" sz="1200" dirty="0"/>
          </a:p>
        </p:txBody>
      </p:sp>
      <p:sp>
        <p:nvSpPr>
          <p:cNvPr id="290" name="CasellaDiTesto 289"/>
          <p:cNvSpPr txBox="1"/>
          <p:nvPr/>
        </p:nvSpPr>
        <p:spPr>
          <a:xfrm>
            <a:off x="9797554" y="2884322"/>
            <a:ext cx="2516201" cy="35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46" dirty="0"/>
              <a:t>Video </a:t>
            </a:r>
            <a:r>
              <a:rPr lang="it-IT" sz="1646" dirty="0" smtClean="0"/>
              <a:t>decoder H.264</a:t>
            </a:r>
            <a:endParaRPr lang="it-IT" sz="1646" dirty="0"/>
          </a:p>
        </p:txBody>
      </p:sp>
      <p:cxnSp>
        <p:nvCxnSpPr>
          <p:cNvPr id="292" name="Connettore 4 291"/>
          <p:cNvCxnSpPr>
            <a:stCxn id="238" idx="0"/>
            <a:endCxn id="290" idx="2"/>
          </p:cNvCxnSpPr>
          <p:nvPr/>
        </p:nvCxnSpPr>
        <p:spPr>
          <a:xfrm rot="16200000" flipV="1">
            <a:off x="10752140" y="3543328"/>
            <a:ext cx="608514" cy="1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CasellaDiTesto 292"/>
          <p:cNvSpPr txBox="1"/>
          <p:nvPr/>
        </p:nvSpPr>
        <p:spPr>
          <a:xfrm>
            <a:off x="9797551" y="1608251"/>
            <a:ext cx="2516201" cy="35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46" dirty="0" smtClean="0"/>
              <a:t>Video </a:t>
            </a:r>
            <a:r>
              <a:rPr lang="it-IT" sz="1646" dirty="0" err="1" smtClean="0"/>
              <a:t>stream</a:t>
            </a:r>
            <a:endParaRPr lang="it-IT" sz="1646" dirty="0"/>
          </a:p>
        </p:txBody>
      </p:sp>
      <p:cxnSp>
        <p:nvCxnSpPr>
          <p:cNvPr id="295" name="Connettore 4 294"/>
          <p:cNvCxnSpPr>
            <a:stCxn id="290" idx="0"/>
            <a:endCxn id="293" idx="2"/>
          </p:cNvCxnSpPr>
          <p:nvPr/>
        </p:nvCxnSpPr>
        <p:spPr>
          <a:xfrm rot="16200000" flipV="1">
            <a:off x="10595364" y="2424030"/>
            <a:ext cx="92058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0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1024" y="247769"/>
            <a:ext cx="11178302" cy="1151155"/>
          </a:xfrm>
        </p:spPr>
        <p:txBody>
          <a:bodyPr>
            <a:normAutofit/>
          </a:bodyPr>
          <a:lstStyle/>
          <a:p>
            <a:pPr algn="ctr"/>
            <a:r>
              <a:rPr lang="it-IT" sz="4600" b="1" dirty="0" smtClean="0"/>
              <a:t>Canale Markoviano</a:t>
            </a:r>
            <a:endParaRPr lang="it-IT" sz="4600" b="1" dirty="0"/>
          </a:p>
        </p:txBody>
      </p:sp>
      <p:sp>
        <p:nvSpPr>
          <p:cNvPr id="4" name="Ovale 3"/>
          <p:cNvSpPr/>
          <p:nvPr/>
        </p:nvSpPr>
        <p:spPr>
          <a:xfrm>
            <a:off x="2269672" y="2414549"/>
            <a:ext cx="1469572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 smtClean="0"/>
              <a:t>G</a:t>
            </a:r>
            <a:endParaRPr lang="it-IT" sz="4000" dirty="0"/>
          </a:p>
        </p:txBody>
      </p:sp>
      <p:sp>
        <p:nvSpPr>
          <p:cNvPr id="5" name="Ovale 4"/>
          <p:cNvSpPr/>
          <p:nvPr/>
        </p:nvSpPr>
        <p:spPr>
          <a:xfrm>
            <a:off x="9018815" y="2414549"/>
            <a:ext cx="1469572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 smtClean="0"/>
              <a:t>B</a:t>
            </a:r>
            <a:endParaRPr lang="it-IT" sz="4000" dirty="0"/>
          </a:p>
        </p:txBody>
      </p:sp>
      <p:cxnSp>
        <p:nvCxnSpPr>
          <p:cNvPr id="7" name="Connettore 7 6"/>
          <p:cNvCxnSpPr>
            <a:stCxn id="4" idx="7"/>
            <a:endCxn id="5" idx="1"/>
          </p:cNvCxnSpPr>
          <p:nvPr/>
        </p:nvCxnSpPr>
        <p:spPr>
          <a:xfrm rot="5400000" flipH="1" flipV="1">
            <a:off x="6379029" y="-222845"/>
            <a:ext cx="12700" cy="5709999"/>
          </a:xfrm>
          <a:prstGeom prst="curvedConnector3">
            <a:avLst>
              <a:gd name="adj1" fmla="val 3513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7 8"/>
          <p:cNvCxnSpPr>
            <a:stCxn id="5" idx="3"/>
            <a:endCxn id="4" idx="5"/>
          </p:cNvCxnSpPr>
          <p:nvPr/>
        </p:nvCxnSpPr>
        <p:spPr>
          <a:xfrm rot="5400000">
            <a:off x="6379030" y="827845"/>
            <a:ext cx="12700" cy="5709999"/>
          </a:xfrm>
          <a:prstGeom prst="curvedConnector3">
            <a:avLst>
              <a:gd name="adj1" fmla="val 3513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7 10"/>
          <p:cNvCxnSpPr>
            <a:stCxn id="4" idx="2"/>
            <a:endCxn id="4" idx="0"/>
          </p:cNvCxnSpPr>
          <p:nvPr/>
        </p:nvCxnSpPr>
        <p:spPr>
          <a:xfrm rot="10800000" flipH="1">
            <a:off x="2269672" y="2414549"/>
            <a:ext cx="734786" cy="742950"/>
          </a:xfrm>
          <a:prstGeom prst="curvedConnector4">
            <a:avLst>
              <a:gd name="adj1" fmla="val -44444"/>
              <a:gd name="adj2" fmla="val 1747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7 15"/>
          <p:cNvCxnSpPr>
            <a:stCxn id="5" idx="6"/>
            <a:endCxn id="5" idx="0"/>
          </p:cNvCxnSpPr>
          <p:nvPr/>
        </p:nvCxnSpPr>
        <p:spPr>
          <a:xfrm flipH="1" flipV="1">
            <a:off x="9753601" y="2414549"/>
            <a:ext cx="734786" cy="742950"/>
          </a:xfrm>
          <a:prstGeom prst="curvedConnector4">
            <a:avLst>
              <a:gd name="adj1" fmla="val -31111"/>
              <a:gd name="adj2" fmla="val 1813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6227082" y="1398924"/>
            <a:ext cx="636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p</a:t>
            </a:r>
            <a:endParaRPr lang="it-IT" sz="40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6227082" y="3335252"/>
            <a:ext cx="636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q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1320347" y="1399758"/>
            <a:ext cx="949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1-p</a:t>
            </a:r>
            <a:endParaRPr lang="it-IT" sz="40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10488387" y="1398924"/>
            <a:ext cx="949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1-q</a:t>
            </a:r>
            <a:endParaRPr lang="it-IT" sz="4000" dirty="0"/>
          </a:p>
        </p:txBody>
      </p:sp>
      <p:sp>
        <p:nvSpPr>
          <p:cNvPr id="25" name="Titolo 1"/>
          <p:cNvSpPr txBox="1">
            <a:spLocks/>
          </p:cNvSpPr>
          <p:nvPr/>
        </p:nvSpPr>
        <p:spPr>
          <a:xfrm>
            <a:off x="891022" y="4417038"/>
            <a:ext cx="11178302" cy="1151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4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600" b="1" dirty="0" smtClean="0"/>
              <a:t>Canale </a:t>
            </a:r>
            <a:r>
              <a:rPr lang="it-IT" sz="4600" b="1" dirty="0" err="1" smtClean="0"/>
              <a:t>i.i.d</a:t>
            </a:r>
            <a:endParaRPr lang="it-IT" sz="4600" b="1" dirty="0"/>
          </a:p>
        </p:txBody>
      </p:sp>
      <p:sp>
        <p:nvSpPr>
          <p:cNvPr id="26" name="Ovale 25"/>
          <p:cNvSpPr/>
          <p:nvPr/>
        </p:nvSpPr>
        <p:spPr>
          <a:xfrm>
            <a:off x="2269670" y="6551160"/>
            <a:ext cx="1469572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 smtClean="0"/>
              <a:t>G</a:t>
            </a:r>
            <a:endParaRPr lang="it-IT" sz="4000" dirty="0"/>
          </a:p>
        </p:txBody>
      </p:sp>
      <p:sp>
        <p:nvSpPr>
          <p:cNvPr id="27" name="Ovale 26"/>
          <p:cNvSpPr/>
          <p:nvPr/>
        </p:nvSpPr>
        <p:spPr>
          <a:xfrm>
            <a:off x="9018813" y="6551160"/>
            <a:ext cx="1469572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 smtClean="0"/>
              <a:t>B</a:t>
            </a:r>
            <a:endParaRPr lang="it-IT" sz="4000" dirty="0"/>
          </a:p>
        </p:txBody>
      </p:sp>
      <p:cxnSp>
        <p:nvCxnSpPr>
          <p:cNvPr id="28" name="Connettore 7 27"/>
          <p:cNvCxnSpPr>
            <a:stCxn id="26" idx="7"/>
            <a:endCxn id="27" idx="1"/>
          </p:cNvCxnSpPr>
          <p:nvPr/>
        </p:nvCxnSpPr>
        <p:spPr>
          <a:xfrm rot="5400000" flipH="1" flipV="1">
            <a:off x="6379027" y="3913766"/>
            <a:ext cx="12700" cy="5709999"/>
          </a:xfrm>
          <a:prstGeom prst="curvedConnector3">
            <a:avLst>
              <a:gd name="adj1" fmla="val 3513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7 28"/>
          <p:cNvCxnSpPr>
            <a:stCxn id="27" idx="3"/>
            <a:endCxn id="26" idx="5"/>
          </p:cNvCxnSpPr>
          <p:nvPr/>
        </p:nvCxnSpPr>
        <p:spPr>
          <a:xfrm rot="5400000">
            <a:off x="6379028" y="4964456"/>
            <a:ext cx="12700" cy="5709999"/>
          </a:xfrm>
          <a:prstGeom prst="curvedConnector3">
            <a:avLst>
              <a:gd name="adj1" fmla="val 3513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7 29"/>
          <p:cNvCxnSpPr>
            <a:stCxn id="26" idx="2"/>
            <a:endCxn id="26" idx="0"/>
          </p:cNvCxnSpPr>
          <p:nvPr/>
        </p:nvCxnSpPr>
        <p:spPr>
          <a:xfrm rot="10800000" flipH="1">
            <a:off x="2269670" y="6551160"/>
            <a:ext cx="734786" cy="742950"/>
          </a:xfrm>
          <a:prstGeom prst="curvedConnector4">
            <a:avLst>
              <a:gd name="adj1" fmla="val -44444"/>
              <a:gd name="adj2" fmla="val 1747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7 30"/>
          <p:cNvCxnSpPr>
            <a:stCxn id="27" idx="6"/>
            <a:endCxn id="27" idx="0"/>
          </p:cNvCxnSpPr>
          <p:nvPr/>
        </p:nvCxnSpPr>
        <p:spPr>
          <a:xfrm flipH="1" flipV="1">
            <a:off x="9753599" y="6551160"/>
            <a:ext cx="734786" cy="742950"/>
          </a:xfrm>
          <a:prstGeom prst="curvedConnector4">
            <a:avLst>
              <a:gd name="adj1" fmla="val -31111"/>
              <a:gd name="adj2" fmla="val 1813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6227080" y="5535535"/>
            <a:ext cx="636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P</a:t>
            </a:r>
            <a:r>
              <a:rPr lang="it-IT" sz="4000" baseline="-25000" dirty="0" smtClean="0"/>
              <a:t>e</a:t>
            </a:r>
            <a:endParaRPr lang="it-IT" sz="4000" baseline="-25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6227080" y="7471863"/>
            <a:ext cx="1202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1-P</a:t>
            </a:r>
            <a:r>
              <a:rPr lang="it-IT" sz="4000" baseline="-25000" dirty="0" smtClean="0"/>
              <a:t>e</a:t>
            </a:r>
            <a:endParaRPr lang="it-IT" sz="4000" baseline="-25000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1263196" y="5535535"/>
            <a:ext cx="1063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1-P</a:t>
            </a:r>
            <a:r>
              <a:rPr lang="it-IT" sz="4000" baseline="-25000" dirty="0" smtClean="0"/>
              <a:t>e</a:t>
            </a:r>
            <a:endParaRPr lang="it-IT" sz="4000" baseline="-25000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10488385" y="5535535"/>
            <a:ext cx="949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P</a:t>
            </a:r>
            <a:r>
              <a:rPr lang="it-IT" sz="4000" baseline="-25000" dirty="0" smtClean="0"/>
              <a:t>e</a:t>
            </a:r>
            <a:endParaRPr lang="it-IT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29207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240</Words>
  <Application>Microsoft Office PowerPoint</Application>
  <PresentationFormat>Personalizzato</PresentationFormat>
  <Paragraphs>84</Paragraphs>
  <Slides>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Canale Markoviano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Roberto Costa</dc:creator>
  <cp:lastModifiedBy>Roberto Costa</cp:lastModifiedBy>
  <cp:revision>27</cp:revision>
  <cp:lastPrinted>2017-10-24T16:21:58Z</cp:lastPrinted>
  <dcterms:created xsi:type="dcterms:W3CDTF">2017-10-24T13:02:22Z</dcterms:created>
  <dcterms:modified xsi:type="dcterms:W3CDTF">2017-11-08T07:51:38Z</dcterms:modified>
</cp:coreProperties>
</file>