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46" r:id="rId2"/>
    <p:sldId id="633" r:id="rId3"/>
    <p:sldId id="632" r:id="rId4"/>
    <p:sldId id="530" r:id="rId5"/>
    <p:sldId id="635" r:id="rId6"/>
    <p:sldId id="636" r:id="rId7"/>
    <p:sldId id="536" r:id="rId8"/>
    <p:sldId id="634" r:id="rId9"/>
    <p:sldId id="637" r:id="rId10"/>
    <p:sldId id="638" r:id="rId11"/>
    <p:sldId id="639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7" r:id="rId29"/>
    <p:sldId id="656" r:id="rId30"/>
    <p:sldId id="658" r:id="rId31"/>
    <p:sldId id="65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66"/>
    <a:srgbClr val="80BEEF"/>
    <a:srgbClr val="FF999B"/>
    <a:srgbClr val="CD9966"/>
    <a:srgbClr val="FF999A"/>
    <a:srgbClr val="CC9A66"/>
    <a:srgbClr val="FF0000"/>
    <a:srgbClr val="FF6E00"/>
    <a:srgbClr val="984807"/>
    <a:srgbClr val="89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/>
    <p:restoredTop sz="79388"/>
  </p:normalViewPr>
  <p:slideViewPr>
    <p:cSldViewPr snapToGrid="0" snapToObjects="1">
      <p:cViewPr varScale="1">
        <p:scale>
          <a:sx n="100" d="100"/>
          <a:sy n="100" d="100"/>
        </p:scale>
        <p:origin x="18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2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2C68F-4F16-FA42-9358-28388A8A0B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3F0BD-0510-3B4C-BA37-8BF3EA209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C77CD-CAE4-9B49-94B9-2479E8A054D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8AE16-1CB1-4F43-852B-537B2C18E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C499E-A10A-D242-8149-AEC0779FE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928E-B6CD-B443-BED0-380BB873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3816-A449-7747-BDB2-3BA2E6C934B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EF47-5272-D24F-ABE4-6378DCC3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 will attempt to bridge this gap with four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CEF47-5272-D24F-ABE4-6378DCC3A9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C7E9-91BE-6C41-91B0-B2DC4EB9896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0628-37CC-7D46-BC32-94A326DD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0DAFEF-806C-FF42-AE99-2B72FF14C8CB}"/>
              </a:ext>
            </a:extLst>
          </p:cNvPr>
          <p:cNvSpPr/>
          <p:nvPr/>
        </p:nvSpPr>
        <p:spPr>
          <a:xfrm>
            <a:off x="214868" y="436034"/>
            <a:ext cx="884973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Ch. 1</a:t>
            </a:r>
          </a:p>
          <a:p>
            <a:r>
              <a:rPr lang="en-US" sz="1600" b="1" i="1" dirty="0"/>
              <a:t>    Objective 1</a:t>
            </a:r>
            <a:r>
              <a:rPr lang="en-US" sz="1600" b="1" dirty="0"/>
              <a:t>: To determine the impact of invasive </a:t>
            </a:r>
            <a:r>
              <a:rPr lang="en-US" sz="1600" b="1" i="1" dirty="0"/>
              <a:t>S. horneri </a:t>
            </a:r>
            <a:r>
              <a:rPr lang="en-US" sz="1600" b="1" dirty="0"/>
              <a:t>wrack on the feeding and performance of </a:t>
            </a:r>
          </a:p>
          <a:p>
            <a:r>
              <a:rPr lang="en-US" sz="1600" b="1" dirty="0"/>
              <a:t>                          dominant consumers of rocky shore communities</a:t>
            </a:r>
            <a:endParaRPr lang="en-US" sz="1600" dirty="0"/>
          </a:p>
          <a:p>
            <a:r>
              <a:rPr lang="en-US" sz="1600" dirty="0"/>
              <a:t>	Q1. Do grazers show a feeding preference between native </a:t>
            </a:r>
            <a:r>
              <a:rPr lang="en-US" sz="1600" i="1" dirty="0"/>
              <a:t>M. pyrifera </a:t>
            </a:r>
            <a:r>
              <a:rPr lang="en-US" sz="1600" dirty="0"/>
              <a:t>and invasive </a:t>
            </a:r>
            <a:r>
              <a:rPr lang="en-US" sz="1600" i="1" dirty="0"/>
              <a:t>S. horneri</a:t>
            </a:r>
            <a:r>
              <a:rPr lang="en-US" sz="1600" dirty="0"/>
              <a:t>?</a:t>
            </a:r>
          </a:p>
          <a:p>
            <a:r>
              <a:rPr lang="en-US" sz="1600" dirty="0"/>
              <a:t>	Q2. How does a diet including </a:t>
            </a:r>
            <a:r>
              <a:rPr lang="en-US" sz="1600" i="1" dirty="0"/>
              <a:t>S. horneri </a:t>
            </a:r>
            <a:r>
              <a:rPr lang="en-US" sz="1600" dirty="0"/>
              <a:t>affect the performance of grazers?</a:t>
            </a:r>
          </a:p>
          <a:p>
            <a:r>
              <a:rPr lang="en-US" sz="1600" dirty="0"/>
              <a:t>	Q3. How does palatability of seaweed wrack change with degradation?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Ch. 2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   Objective 2: To determine the impact of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S. horneri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wrack on the grazing pressure experienced by 	                 native benthic seaweeds in recipient rocky shore communities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Q4. Does the presence of S. horneri in the wrack shift grazing onto native benthic seaweeds?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Q5. Does grazing pressure on native benthic seaweeds change with wrack degradation?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   Objective 3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: To determine if wrack use and duration on the rocky shore differ between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M. pyrifera    </a:t>
            </a:r>
          </a:p>
          <a:p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                     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S. horneri</a:t>
            </a:r>
            <a:b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Q6. Does degradation impact wrack retention in the field?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Q7. Does wrack use as habitat decrease with degradation? 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Ch. 3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   Objective 4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: To assess if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Sargassum spp.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disposal impacts recipient terrestrial communities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Q8. Do Sargassum deposits provide a nutrient subsidy to terrestrial communities?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Q9. Do Sargassum deposits influence community dynamics? 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bg1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7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4F83B8-393D-2040-88D0-91E49DB6C694}"/>
              </a:ext>
            </a:extLst>
          </p:cNvPr>
          <p:cNvSpPr/>
          <p:nvPr/>
        </p:nvSpPr>
        <p:spPr>
          <a:xfrm>
            <a:off x="5593669" y="945634"/>
            <a:ext cx="355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1.3347, df = 13, p-value = 0.2049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EDD79-8823-0340-8020-ABD0C841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769"/>
            <a:ext cx="5593669" cy="33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53D-559E-DD4E-9B83-9A564032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diet with Sargassum impact growth?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2FB2E-C3BB-8B4C-9798-5E1F0ECA130A}"/>
              </a:ext>
            </a:extLst>
          </p:cNvPr>
          <p:cNvSpPr txBox="1"/>
          <p:nvPr/>
        </p:nvSpPr>
        <p:spPr>
          <a:xfrm>
            <a:off x="939800" y="2387600"/>
            <a:ext cx="4337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Tegula and Red Abalone</a:t>
            </a:r>
          </a:p>
          <a:p>
            <a:endParaRPr lang="en-US" dirty="0"/>
          </a:p>
          <a:p>
            <a:r>
              <a:rPr lang="en-US" dirty="0"/>
              <a:t>Growth as a percent of initial weight 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u="sng" dirty="0"/>
              <a:t>(final weight-initial weight)</a:t>
            </a:r>
            <a:r>
              <a:rPr lang="en-US" dirty="0"/>
              <a:t>  x   100</a:t>
            </a:r>
          </a:p>
          <a:p>
            <a:r>
              <a:rPr lang="en-US" dirty="0"/>
              <a:t>			initial</a:t>
            </a:r>
          </a:p>
        </p:txBody>
      </p:sp>
    </p:spTree>
    <p:extLst>
      <p:ext uri="{BB962C8B-B14F-4D97-AF65-F5344CB8AC3E}">
        <p14:creationId xmlns:p14="http://schemas.microsoft.com/office/powerpoint/2010/main" val="206719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C5F3-9FFB-9247-92F9-B23FF0C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0D47-F3C4-0D4E-9772-4B43A238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6642100" cy="399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B9778-8846-CF43-AE32-EEE4A578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578967"/>
            <a:ext cx="3086100" cy="534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3F629-727B-5B4B-997A-E7D37A26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140696"/>
            <a:ext cx="4064000" cy="22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668-64F7-5743-9858-A1E512F1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D59C9-F08C-E24D-ADD2-4EDD8ED8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5300" cy="4161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8DBF88-E1F5-854F-8C33-9C5A4506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585788"/>
            <a:ext cx="38735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783BF-0B9B-1643-A189-E0C42398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277404"/>
            <a:ext cx="4234860" cy="25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9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F53-8340-184D-9601-70D9ABC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6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palatability of seaweed wrack change with degradation?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F0FD1-8725-444F-A232-3C9B627B7D6C}"/>
              </a:ext>
            </a:extLst>
          </p:cNvPr>
          <p:cNvSpPr txBox="1"/>
          <p:nvPr/>
        </p:nvSpPr>
        <p:spPr>
          <a:xfrm>
            <a:off x="279400" y="2095500"/>
            <a:ext cx="77873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assay setup: food choice assay between S. </a:t>
            </a:r>
            <a:r>
              <a:rPr lang="en-US" dirty="0" err="1"/>
              <a:t>horneri</a:t>
            </a:r>
            <a:r>
              <a:rPr lang="en-US" dirty="0"/>
              <a:t> and M. </a:t>
            </a:r>
            <a:r>
              <a:rPr lang="en-US" dirty="0" err="1"/>
              <a:t>pyrifera</a:t>
            </a:r>
            <a:r>
              <a:rPr lang="en-US" dirty="0"/>
              <a:t> </a:t>
            </a:r>
          </a:p>
          <a:p>
            <a:r>
              <a:rPr lang="en-US" dirty="0"/>
              <a:t>					aged for 1 week and then aged for 2 weeks.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Intended analysis: regression using total consumption per species over time aged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Issue: seaweeds became completely degraded before week 3.  </a:t>
            </a:r>
          </a:p>
        </p:txBody>
      </p:sp>
    </p:spTree>
    <p:extLst>
      <p:ext uri="{BB962C8B-B14F-4D97-AF65-F5344CB8AC3E}">
        <p14:creationId xmlns:p14="http://schemas.microsoft.com/office/powerpoint/2010/main" val="186856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2703A-3866-5041-839D-8A72C927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8"/>
            <a:ext cx="4902200" cy="3088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51BA8-7D96-FB4C-9FE0-B0CE9219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300"/>
            <a:ext cx="4595769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575E9-E853-954C-9C9A-6BE268F7FB8A}"/>
              </a:ext>
            </a:extLst>
          </p:cNvPr>
          <p:cNvSpPr txBox="1"/>
          <p:nvPr/>
        </p:nvSpPr>
        <p:spPr>
          <a:xfrm>
            <a:off x="5600700" y="2988141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analysis yet</a:t>
            </a:r>
          </a:p>
        </p:txBody>
      </p:sp>
    </p:spTree>
    <p:extLst>
      <p:ext uri="{BB962C8B-B14F-4D97-AF65-F5344CB8AC3E}">
        <p14:creationId xmlns:p14="http://schemas.microsoft.com/office/powerpoint/2010/main" val="191546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C73BC-54F9-A847-9A19-589F5D31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28306"/>
            <a:ext cx="5080000" cy="3200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1C861-195B-B941-A5FC-0C7F8460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429000"/>
            <a:ext cx="4938436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D96CD-6C7D-BE4E-8DBF-111D6EF68578}"/>
              </a:ext>
            </a:extLst>
          </p:cNvPr>
          <p:cNvSpPr txBox="1"/>
          <p:nvPr/>
        </p:nvSpPr>
        <p:spPr>
          <a:xfrm>
            <a:off x="5715000" y="3153241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analysis yet</a:t>
            </a:r>
          </a:p>
        </p:txBody>
      </p:sp>
    </p:spTree>
    <p:extLst>
      <p:ext uri="{BB962C8B-B14F-4D97-AF65-F5344CB8AC3E}">
        <p14:creationId xmlns:p14="http://schemas.microsoft.com/office/powerpoint/2010/main" val="307304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33AC8-EA21-DE40-9FC8-9E60CACC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"/>
            <a:ext cx="5381887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B1D901-77B8-9142-AB57-0CE0ED54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29000"/>
            <a:ext cx="5118100" cy="3224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7CCD3-9054-6842-A1AC-E3FB831B501E}"/>
              </a:ext>
            </a:extLst>
          </p:cNvPr>
          <p:cNvSpPr txBox="1"/>
          <p:nvPr/>
        </p:nvSpPr>
        <p:spPr>
          <a:xfrm>
            <a:off x="5600700" y="2988141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analysis yet</a:t>
            </a:r>
          </a:p>
        </p:txBody>
      </p:sp>
    </p:spTree>
    <p:extLst>
      <p:ext uri="{BB962C8B-B14F-4D97-AF65-F5344CB8AC3E}">
        <p14:creationId xmlns:p14="http://schemas.microsoft.com/office/powerpoint/2010/main" val="116289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B48BA-31F8-ED46-8AFA-211306F770E4}"/>
              </a:ext>
            </a:extLst>
          </p:cNvPr>
          <p:cNvSpPr txBox="1"/>
          <p:nvPr/>
        </p:nvSpPr>
        <p:spPr>
          <a:xfrm>
            <a:off x="1869144" y="190500"/>
            <a:ext cx="550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Does consumption differ between habitats in the field?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425C6-34CF-4749-B864-F8F784B992F7}"/>
              </a:ext>
            </a:extLst>
          </p:cNvPr>
          <p:cNvSpPr txBox="1"/>
          <p:nvPr/>
        </p:nvSpPr>
        <p:spPr>
          <a:xfrm>
            <a:off x="165100" y="610632"/>
            <a:ext cx="40356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Nic, Cosign</a:t>
            </a:r>
          </a:p>
          <a:p>
            <a:endParaRPr lang="en-US" dirty="0"/>
          </a:p>
          <a:p>
            <a:r>
              <a:rPr lang="en-US" dirty="0"/>
              <a:t>Association</a:t>
            </a:r>
          </a:p>
          <a:p>
            <a:r>
              <a:rPr lang="en-US" dirty="0"/>
              <a:t>Crevice- Abalone and tegula</a:t>
            </a:r>
          </a:p>
          <a:p>
            <a:r>
              <a:rPr lang="en-US" dirty="0"/>
              <a:t>Emergent- striped shore crabs and tegula</a:t>
            </a:r>
          </a:p>
          <a:p>
            <a:r>
              <a:rPr lang="en-US" dirty="0"/>
              <a:t>Pools- hermit crabs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1BA80-4EDE-8347-9219-F7314143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2570597"/>
            <a:ext cx="5405711" cy="3324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729E4-98BA-2F4A-970A-418817CC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18" y="5894842"/>
            <a:ext cx="3098800" cy="52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832194-335F-804A-BF00-3E0D041A1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561" y="3078556"/>
            <a:ext cx="3499012" cy="2308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A6B97-BFD3-134C-825A-ABC37C87231F}"/>
              </a:ext>
            </a:extLst>
          </p:cNvPr>
          <p:cNvSpPr txBox="1"/>
          <p:nvPr/>
        </p:nvSpPr>
        <p:spPr>
          <a:xfrm>
            <a:off x="2772705" y="610632"/>
            <a:ext cx="540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 deployed kelp agar foods in 3 habitat types</a:t>
            </a:r>
          </a:p>
        </p:txBody>
      </p:sp>
    </p:spTree>
    <p:extLst>
      <p:ext uri="{BB962C8B-B14F-4D97-AF65-F5344CB8AC3E}">
        <p14:creationId xmlns:p14="http://schemas.microsoft.com/office/powerpoint/2010/main" val="320544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CAB053-0A0C-1D45-A56B-95BD9E829DAF}"/>
              </a:ext>
            </a:extLst>
          </p:cNvPr>
          <p:cNvSpPr/>
          <p:nvPr/>
        </p:nvSpPr>
        <p:spPr>
          <a:xfrm>
            <a:off x="558800" y="121335"/>
            <a:ext cx="839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Does consumption differ between pools in the presence or absence of </a:t>
            </a:r>
            <a:r>
              <a:rPr lang="en-US" b="1" i="1" dirty="0"/>
              <a:t>S. </a:t>
            </a:r>
            <a:r>
              <a:rPr lang="en-US" b="1" i="1" dirty="0" err="1"/>
              <a:t>horneri</a:t>
            </a:r>
            <a:r>
              <a:rPr lang="en-US" b="1" i="1" dirty="0"/>
              <a:t> </a:t>
            </a:r>
            <a:r>
              <a:rPr lang="en-US" b="1" dirty="0"/>
              <a:t>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40744-DA0D-4147-B868-B1A67E559D11}"/>
              </a:ext>
            </a:extLst>
          </p:cNvPr>
          <p:cNvSpPr/>
          <p:nvPr/>
        </p:nvSpPr>
        <p:spPr>
          <a:xfrm>
            <a:off x="279400" y="8373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San Clemente, SHOBA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FCA9F-BB4C-2746-941A-33E5D5D55427}"/>
              </a:ext>
            </a:extLst>
          </p:cNvPr>
          <p:cNvSpPr txBox="1"/>
          <p:nvPr/>
        </p:nvSpPr>
        <p:spPr>
          <a:xfrm>
            <a:off x="2772705" y="610632"/>
            <a:ext cx="561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 deployed petri dishes in pools with S. </a:t>
            </a:r>
            <a:r>
              <a:rPr lang="en-US" dirty="0" err="1"/>
              <a:t>horneri</a:t>
            </a:r>
            <a:endParaRPr lang="en-US" dirty="0"/>
          </a:p>
          <a:p>
            <a:r>
              <a:rPr lang="en-US" dirty="0"/>
              <a:t>	y= deployed on side with S. </a:t>
            </a:r>
            <a:r>
              <a:rPr lang="en-US" dirty="0" err="1"/>
              <a:t>horneri</a:t>
            </a:r>
            <a:r>
              <a:rPr lang="en-US" dirty="0"/>
              <a:t> near</a:t>
            </a:r>
          </a:p>
          <a:p>
            <a:r>
              <a:rPr lang="en-US" dirty="0"/>
              <a:t>	n= deployed on side without S. </a:t>
            </a:r>
            <a:r>
              <a:rPr lang="en-US" dirty="0" err="1"/>
              <a:t>horneri</a:t>
            </a:r>
            <a:r>
              <a:rPr lang="en-US" dirty="0"/>
              <a:t> near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B8AEC-00E0-5647-9ED7-6F339643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" y="1865283"/>
            <a:ext cx="5112838" cy="3211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375CF2-77FA-2148-9902-73BAAC9C57B1}"/>
              </a:ext>
            </a:extLst>
          </p:cNvPr>
          <p:cNvSpPr/>
          <p:nvPr/>
        </p:nvSpPr>
        <p:spPr>
          <a:xfrm>
            <a:off x="4851400" y="2154365"/>
            <a:ext cx="4076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0.64124, df = 28.914, p-value = 0.5264</a:t>
            </a:r>
          </a:p>
          <a:p>
            <a:endParaRPr lang="en-US" dirty="0"/>
          </a:p>
          <a:p>
            <a:r>
              <a:rPr lang="en-US" dirty="0"/>
              <a:t>N=15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64948-871A-B74F-B513-28784D79908E}"/>
              </a:ext>
            </a:extLst>
          </p:cNvPr>
          <p:cNvSpPr txBox="1"/>
          <p:nvPr/>
        </p:nvSpPr>
        <p:spPr>
          <a:xfrm>
            <a:off x="404224" y="5193693"/>
            <a:ext cx="8366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Issue: design is paired, so the above T test is inadequate. To run a paired T test should I </a:t>
            </a:r>
          </a:p>
          <a:p>
            <a:r>
              <a:rPr lang="en-US" dirty="0"/>
              <a:t>Remove pools that were </a:t>
            </a:r>
            <a:r>
              <a:rPr lang="en-US" dirty="0" err="1"/>
              <a:t>n,n</a:t>
            </a:r>
            <a:r>
              <a:rPr lang="en-US" dirty="0"/>
              <a:t>, and pools that were </a:t>
            </a:r>
            <a:r>
              <a:rPr lang="en-US" dirty="0" err="1"/>
              <a:t>y,y</a:t>
            </a:r>
            <a:r>
              <a:rPr lang="en-US" dirty="0"/>
              <a:t>? </a:t>
            </a:r>
          </a:p>
          <a:p>
            <a:r>
              <a:rPr lang="en-US" dirty="0"/>
              <a:t>(no sargassum in the pool, pool was 100% sargassum)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DF303-4FAC-9B4E-817C-26073E007490}"/>
              </a:ext>
            </a:extLst>
          </p:cNvPr>
          <p:cNvSpPr txBox="1"/>
          <p:nvPr/>
        </p:nvSpPr>
        <p:spPr>
          <a:xfrm>
            <a:off x="4876711" y="1865283"/>
            <a:ext cx="7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4B11B-7829-2E4F-B626-3E4C1DBAA613}"/>
              </a:ext>
            </a:extLst>
          </p:cNvPr>
          <p:cNvSpPr/>
          <p:nvPr/>
        </p:nvSpPr>
        <p:spPr>
          <a:xfrm>
            <a:off x="558800" y="6275761"/>
            <a:ext cx="521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so:     t = 0.7671, df = 11, p-value = 0.4592         n=12</a:t>
            </a:r>
          </a:p>
        </p:txBody>
      </p:sp>
    </p:spTree>
    <p:extLst>
      <p:ext uri="{BB962C8B-B14F-4D97-AF65-F5344CB8AC3E}">
        <p14:creationId xmlns:p14="http://schemas.microsoft.com/office/powerpoint/2010/main" val="14337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5CCC05-0B8F-0547-8FCD-414E43E6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grazers show a preference between</a:t>
            </a:r>
            <a:br>
              <a:rPr lang="en-US" dirty="0"/>
            </a:br>
            <a:r>
              <a:rPr lang="en-US" dirty="0"/>
              <a:t>kelp and sargassum in the lab?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2E73-0220-274A-B130-FABFBBEF61BA}"/>
              </a:ext>
            </a:extLst>
          </p:cNvPr>
          <p:cNvSpPr txBox="1"/>
          <p:nvPr/>
        </p:nvSpPr>
        <p:spPr>
          <a:xfrm>
            <a:off x="3982736" y="2260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Assays</a:t>
            </a:r>
          </a:p>
        </p:txBody>
      </p:sp>
    </p:spTree>
    <p:extLst>
      <p:ext uri="{BB962C8B-B14F-4D97-AF65-F5344CB8AC3E}">
        <p14:creationId xmlns:p14="http://schemas.microsoft.com/office/powerpoint/2010/main" val="146160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CDFD-46F0-0E4F-9B21-8275B79A7B72}"/>
              </a:ext>
            </a:extLst>
          </p:cNvPr>
          <p:cNvSpPr txBox="1"/>
          <p:nvPr/>
        </p:nvSpPr>
        <p:spPr>
          <a:xfrm>
            <a:off x="970886" y="105599"/>
            <a:ext cx="709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 grazers consume more </a:t>
            </a:r>
            <a:r>
              <a:rPr lang="en-US" b="1" i="1" dirty="0"/>
              <a:t>M. </a:t>
            </a:r>
            <a:r>
              <a:rPr lang="en-US" b="1" i="1" dirty="0" err="1"/>
              <a:t>pyrifera</a:t>
            </a:r>
            <a:r>
              <a:rPr lang="en-US" b="1" i="1" dirty="0"/>
              <a:t> </a:t>
            </a:r>
            <a:r>
              <a:rPr lang="en-US" b="1" dirty="0"/>
              <a:t>or </a:t>
            </a:r>
            <a:r>
              <a:rPr lang="en-US" b="1" i="1" dirty="0"/>
              <a:t>S. </a:t>
            </a:r>
            <a:r>
              <a:rPr lang="en-US" b="1" i="1" dirty="0" err="1"/>
              <a:t>horneri</a:t>
            </a:r>
            <a:r>
              <a:rPr lang="en-US" b="1" i="1" dirty="0"/>
              <a:t> </a:t>
            </a:r>
            <a:r>
              <a:rPr lang="en-US" b="1" dirty="0"/>
              <a:t>in ”abalone habitat?”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F8197-65BE-6C4B-9AAC-E59AE783EF9C}"/>
              </a:ext>
            </a:extLst>
          </p:cNvPr>
          <p:cNvSpPr txBox="1"/>
          <p:nvPr/>
        </p:nvSpPr>
        <p:spPr>
          <a:xfrm>
            <a:off x="139700" y="768016"/>
            <a:ext cx="86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Experiment: Deployed agar-based </a:t>
            </a:r>
            <a:r>
              <a:rPr lang="en-US" i="1" dirty="0"/>
              <a:t>M. </a:t>
            </a:r>
            <a:r>
              <a:rPr lang="en-US" i="1" dirty="0" err="1"/>
              <a:t>pyrifera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S. </a:t>
            </a:r>
            <a:r>
              <a:rPr lang="en-US" i="1" dirty="0" err="1"/>
              <a:t>horneri</a:t>
            </a:r>
            <a:r>
              <a:rPr lang="en-US" i="1" dirty="0"/>
              <a:t> </a:t>
            </a:r>
            <a:r>
              <a:rPr lang="en-US" dirty="0"/>
              <a:t> foods in habitats where abalone were found but did not exclude any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DAD2E-E79A-9A48-9978-1F37C021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44313"/>
            <a:ext cx="4798721" cy="3441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3A90B-62FE-094B-9EF8-7D8A28BB7081}"/>
              </a:ext>
            </a:extLst>
          </p:cNvPr>
          <p:cNvSpPr/>
          <p:nvPr/>
        </p:nvSpPr>
        <p:spPr>
          <a:xfrm>
            <a:off x="4798720" y="18875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LMEM:  𝛘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 3.804, df = 1, p = 0.0511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*block as a random effect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78AFC1-4B41-F24D-AA4B-4A94BB32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7" y="4920915"/>
            <a:ext cx="3080084" cy="20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34C86-328A-B54D-A37C-4B76120B7E9F}"/>
              </a:ext>
            </a:extLst>
          </p:cNvPr>
          <p:cNvSpPr txBox="1"/>
          <p:nvPr/>
        </p:nvSpPr>
        <p:spPr>
          <a:xfrm>
            <a:off x="3818021" y="5578277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densities within a 0.5m radius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68338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4703D-DC70-3040-8A21-874E44D54089}"/>
              </a:ext>
            </a:extLst>
          </p:cNvPr>
          <p:cNvSpPr txBox="1"/>
          <p:nvPr/>
        </p:nvSpPr>
        <p:spPr>
          <a:xfrm>
            <a:off x="2219304" y="334516"/>
            <a:ext cx="444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Does grazer preference change with habitat?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4D60F-9463-C24F-9BBF-9B8D76139EDB}"/>
              </a:ext>
            </a:extLst>
          </p:cNvPr>
          <p:cNvSpPr txBox="1"/>
          <p:nvPr/>
        </p:nvSpPr>
        <p:spPr>
          <a:xfrm>
            <a:off x="139700" y="768016"/>
            <a:ext cx="860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Experiment: Deployed agar-based </a:t>
            </a:r>
            <a:r>
              <a:rPr lang="en-US" i="1" dirty="0"/>
              <a:t>M. </a:t>
            </a:r>
            <a:r>
              <a:rPr lang="en-US" i="1" dirty="0" err="1"/>
              <a:t>pyrifera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S. </a:t>
            </a:r>
            <a:r>
              <a:rPr lang="en-US" i="1" dirty="0" err="1"/>
              <a:t>horneri</a:t>
            </a:r>
            <a:r>
              <a:rPr lang="en-US" i="1" dirty="0"/>
              <a:t> </a:t>
            </a:r>
            <a:r>
              <a:rPr lang="en-US" dirty="0"/>
              <a:t>in various habitat types:</a:t>
            </a:r>
          </a:p>
          <a:p>
            <a:r>
              <a:rPr lang="en-US" dirty="0"/>
              <a:t>AB/</a:t>
            </a:r>
            <a:r>
              <a:rPr lang="en-US" dirty="0" err="1"/>
              <a:t>Urch</a:t>
            </a:r>
            <a:r>
              <a:rPr lang="en-US" dirty="0"/>
              <a:t>: overhang on the north-most side of the site</a:t>
            </a:r>
          </a:p>
          <a:p>
            <a:r>
              <a:rPr lang="en-US" dirty="0"/>
              <a:t>Abalone: crevices and crevices with pools</a:t>
            </a:r>
          </a:p>
          <a:p>
            <a:r>
              <a:rPr lang="en-US" dirty="0"/>
              <a:t>Hermit: pools dominated by hermits</a:t>
            </a:r>
          </a:p>
          <a:p>
            <a:r>
              <a:rPr lang="en-US" dirty="0"/>
              <a:t>Teg/herm, long horizontal pool consisting of both tegula and hermits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3B0C1B-39CD-DA49-BF22-1746D656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076" y="20120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6A3D16C4-ADC1-E249-BDB5-B431614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833988"/>
            <a:ext cx="5336006" cy="3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0D0D5-FBCB-7C4D-A1B3-E9B2A869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48" y="3261711"/>
            <a:ext cx="2503130" cy="27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6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4703D-DC70-3040-8A21-874E44D54089}"/>
              </a:ext>
            </a:extLst>
          </p:cNvPr>
          <p:cNvSpPr txBox="1"/>
          <p:nvPr/>
        </p:nvSpPr>
        <p:spPr>
          <a:xfrm>
            <a:off x="2219304" y="334516"/>
            <a:ext cx="444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Does grazer preference change with habitat?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4D60F-9463-C24F-9BBF-9B8D76139EDB}"/>
              </a:ext>
            </a:extLst>
          </p:cNvPr>
          <p:cNvSpPr txBox="1"/>
          <p:nvPr/>
        </p:nvSpPr>
        <p:spPr>
          <a:xfrm>
            <a:off x="139700" y="768016"/>
            <a:ext cx="860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Experiment: Deployed agar-based </a:t>
            </a:r>
            <a:r>
              <a:rPr lang="en-US" i="1" dirty="0"/>
              <a:t>M. </a:t>
            </a:r>
            <a:r>
              <a:rPr lang="en-US" i="1" dirty="0" err="1"/>
              <a:t>pyrifera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S. </a:t>
            </a:r>
            <a:r>
              <a:rPr lang="en-US" i="1" dirty="0" err="1"/>
              <a:t>horneri</a:t>
            </a:r>
            <a:r>
              <a:rPr lang="en-US" i="1" dirty="0"/>
              <a:t> </a:t>
            </a:r>
            <a:r>
              <a:rPr lang="en-US" dirty="0"/>
              <a:t>in various habitat types:</a:t>
            </a:r>
          </a:p>
          <a:p>
            <a:r>
              <a:rPr lang="en-US" dirty="0"/>
              <a:t>AB/</a:t>
            </a:r>
            <a:r>
              <a:rPr lang="en-US" dirty="0" err="1"/>
              <a:t>Urch</a:t>
            </a:r>
            <a:r>
              <a:rPr lang="en-US" dirty="0"/>
              <a:t>: overhang on the north-most side of the site</a:t>
            </a:r>
          </a:p>
          <a:p>
            <a:r>
              <a:rPr lang="en-US" dirty="0"/>
              <a:t>Abalone: crevices and crevices with pools</a:t>
            </a:r>
          </a:p>
          <a:p>
            <a:r>
              <a:rPr lang="en-US" dirty="0"/>
              <a:t>Hermit: pools dominated by hermits</a:t>
            </a:r>
          </a:p>
          <a:p>
            <a:r>
              <a:rPr lang="en-US" dirty="0"/>
              <a:t>Teg/herm, long horizontal pool consisting of both tegula and hermits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3B0C1B-39CD-DA49-BF22-1746D656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076" y="20120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4FD00-73BE-A148-8D49-45C72A6A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68" y="2584017"/>
            <a:ext cx="5014580" cy="39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54F5-1C83-4740-B8D9-30068BB1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930"/>
            <a:ext cx="913336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We conducted several Surveys to help us understand the ecological role of drift Kelp as a subsidy to coastal grazers</a:t>
            </a:r>
          </a:p>
        </p:txBody>
      </p:sp>
    </p:spTree>
    <p:extLst>
      <p:ext uri="{BB962C8B-B14F-4D97-AF65-F5344CB8AC3E}">
        <p14:creationId xmlns:p14="http://schemas.microsoft.com/office/powerpoint/2010/main" val="381200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237E-F116-1642-9084-BFE08BDC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species richness increase with kelp length?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870E8-0632-D344-BA20-E6B916C3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771"/>
            <a:ext cx="4146698" cy="2907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4350AD-E91B-9749-A823-858D2977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4" y="3068814"/>
            <a:ext cx="3525284" cy="24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9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9E2B-3D37-F34D-897E-DC580C5C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kelp length and habitat type explain species abundance?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D5F08-0A5A-B046-A6FC-92467C5A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2"/>
            <a:ext cx="5931425" cy="4944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A54CD-D49D-FA48-93A9-43103CA2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27" y="1913859"/>
            <a:ext cx="3448973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3D10-B2EC-874C-91E5-70CCEC9F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" y="0"/>
            <a:ext cx="885692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Does wrack length differ by habitat type?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B80E1B-8879-FC49-9A94-4FBD70FB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1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2FD-1375-7441-8735-80FB4531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abalone utilize wrack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EBAB2-5C99-694F-883D-D0329297B1DC}"/>
              </a:ext>
            </a:extLst>
          </p:cNvPr>
          <p:cNvSpPr/>
          <p:nvPr/>
        </p:nvSpPr>
        <p:spPr>
          <a:xfrm>
            <a:off x="308344" y="1417638"/>
            <a:ext cx="4518837" cy="534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2 transects, parallel to waves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2 habitats surveyed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 transect  – Abalone Habitat (low/mid)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 transect – Abalone/Urchin Habitat (low)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27 survey points in each habitat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Every 2m, the 10 closest abalone were assessed to determine if they were on/off wrack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723076-3FC0-E941-B983-84D06A6C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81" y="22860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87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2FD-1375-7441-8735-80FB4531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grazer utilize wrack?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0E253-0161-4F4E-92A7-E27EED9770C2}"/>
              </a:ext>
            </a:extLst>
          </p:cNvPr>
          <p:cNvSpPr/>
          <p:nvPr/>
        </p:nvSpPr>
        <p:spPr>
          <a:xfrm>
            <a:off x="0" y="1141050"/>
            <a:ext cx="4572000" cy="57169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3 transects, </a:t>
            </a:r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</a:rPr>
              <a:t>perpendicular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to waves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Counted up to 20 grazers, either on/off wrack every 2m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Total points sampled = 46 points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Abalone, present at 11 points 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Tegula, present at 43 points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Hermit, present at 39 points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Urchin, present at 2 points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143000" lvl="2" indent="-22860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**So animals varied across sampling space***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434BA-6452-584D-B5EB-29D49445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198990"/>
            <a:ext cx="4571999" cy="31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2FD-1375-7441-8735-80FB4531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Does the proportion of grazers ON wrack change with distance from water?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C7E0C2-6118-9E48-BDE6-AFF99365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6283"/>
            <a:ext cx="6188149" cy="41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B90ED-3F44-A44D-B4DC-C983C58F197E}"/>
              </a:ext>
            </a:extLst>
          </p:cNvPr>
          <p:cNvSpPr/>
          <p:nvPr/>
        </p:nvSpPr>
        <p:spPr>
          <a:xfrm>
            <a:off x="1073888" y="5491716"/>
            <a:ext cx="74108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*Its hard to ask this for tegula and hermit crab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we stopped at 20 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*But we would probably say yes – for urchin and abalone, but too few data points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8718712-11D6-1747-8B2D-DFBADB1B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55" y="349091"/>
            <a:ext cx="4844675" cy="29121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2ABF65-4504-7145-B3DA-29896D6C9E44}"/>
              </a:ext>
            </a:extLst>
          </p:cNvPr>
          <p:cNvSpPr/>
          <p:nvPr/>
        </p:nvSpPr>
        <p:spPr>
          <a:xfrm>
            <a:off x="474672" y="3261227"/>
            <a:ext cx="385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12.117, df = 13, p-value = 1.859e-08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6D42F-A300-8B49-ABF5-A374044FB64A}"/>
              </a:ext>
            </a:extLst>
          </p:cNvPr>
          <p:cNvSpPr/>
          <p:nvPr/>
        </p:nvSpPr>
        <p:spPr>
          <a:xfrm>
            <a:off x="5107078" y="3223573"/>
            <a:ext cx="392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-5.7152, df = 13, p-value = 7.111e-05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026CFD-921C-1B46-BBEB-22E2D5F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406355"/>
            <a:ext cx="4833189" cy="29052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78F179-EB49-D44D-88FF-91AFBF6D5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4" y="3767988"/>
            <a:ext cx="4833189" cy="29052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509AC8-7CCD-864B-93AA-C68DD1D361D7}"/>
              </a:ext>
            </a:extLst>
          </p:cNvPr>
          <p:cNvSpPr/>
          <p:nvPr/>
        </p:nvSpPr>
        <p:spPr>
          <a:xfrm>
            <a:off x="548454" y="6556649"/>
            <a:ext cx="373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10.343, df = 11, p-value = 5.27e-07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09EB0-C872-D84C-8D67-0CDAB5C40484}"/>
              </a:ext>
            </a:extLst>
          </p:cNvPr>
          <p:cNvSpPr/>
          <p:nvPr/>
        </p:nvSpPr>
        <p:spPr>
          <a:xfrm>
            <a:off x="4990655" y="6534861"/>
            <a:ext cx="385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-0.073928, df = 13, p-value = 0.9422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DBDD6-78B6-2C41-A982-E0E823CD8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655" y="3867372"/>
            <a:ext cx="4941544" cy="27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9C5-3B59-D34D-BF00-E4C2C21F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600" dirty="0"/>
              <a:t>invasive wrack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61138-8644-6440-9E7D-9C268064E7A3}"/>
              </a:ext>
            </a:extLst>
          </p:cNvPr>
          <p:cNvSpPr/>
          <p:nvPr/>
        </p:nvSpPr>
        <p:spPr>
          <a:xfrm>
            <a:off x="308344" y="205904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-Invasive wrack surveys2 sites – Cosign (n = 19) and W Marker Poles (n = 20)</a:t>
            </a:r>
            <a:br>
              <a:rPr lang="en-US" dirty="0"/>
            </a:br>
            <a:r>
              <a:rPr lang="en-US" dirty="0"/>
              <a:t>Kelp patties measured if about 1m or greater</a:t>
            </a:r>
            <a:br>
              <a:rPr lang="en-US" dirty="0"/>
            </a:br>
            <a:r>
              <a:rPr lang="en-US" dirty="0"/>
              <a:t>-Each patty measured for l x w then scaled to area of an ellipse </a:t>
            </a:r>
            <a:br>
              <a:rPr lang="en-US" dirty="0"/>
            </a:br>
            <a:r>
              <a:rPr lang="en-US" dirty="0"/>
              <a:t>-Within each patty, each sargassum pile was measured (l x w) </a:t>
            </a:r>
            <a:br>
              <a:rPr lang="en-US" dirty="0"/>
            </a:br>
            <a:r>
              <a:rPr lang="en-US" dirty="0"/>
              <a:t>Scaled to area of an ellipse</a:t>
            </a:r>
            <a:br>
              <a:rPr lang="en-US" dirty="0"/>
            </a:br>
            <a:r>
              <a:rPr lang="en-US" dirty="0"/>
              <a:t>Ellipses added to find total area of sargassum</a:t>
            </a:r>
            <a:br>
              <a:rPr lang="en-US" dirty="0"/>
            </a:br>
            <a:r>
              <a:rPr lang="en-US" dirty="0"/>
              <a:t>-Calculate % of wrack patty that is sargassum</a:t>
            </a:r>
            <a:br>
              <a:rPr lang="en-US" dirty="0"/>
            </a:br>
            <a:r>
              <a:rPr lang="en-US" dirty="0"/>
              <a:t>Sargassum area/Wrack patty area</a:t>
            </a:r>
            <a:br>
              <a:rPr lang="en-US" dirty="0"/>
            </a:br>
            <a:r>
              <a:rPr lang="en-US" dirty="0"/>
              <a:t>*overestimates % invasive</a:t>
            </a:r>
            <a:br>
              <a:rPr lang="en-US" dirty="0"/>
            </a:br>
            <a:r>
              <a:rPr lang="en-US" dirty="0"/>
              <a:t>-6/19 (32%) patties had sargassum at Cosign</a:t>
            </a:r>
            <a:br>
              <a:rPr lang="en-US" dirty="0"/>
            </a:br>
            <a:r>
              <a:rPr lang="en-US" dirty="0"/>
              <a:t>-5/20 (25%) patties had sargassum at W Parker Poles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AD96E2-34B3-6B47-A738-39F7157EEE93}"/>
              </a:ext>
            </a:extLst>
          </p:cNvPr>
          <p:cNvSpPr/>
          <p:nvPr/>
        </p:nvSpPr>
        <p:spPr>
          <a:xfrm>
            <a:off x="350874" y="509834"/>
            <a:ext cx="8452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percent of wrack patties have invasive algae?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the patties with invasive algae, what percent of the patty area is invasive?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2AE42D6D-1A5A-7C48-AADC-096E6B6A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019"/>
            <a:ext cx="3403009" cy="22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>
            <a:extLst>
              <a:ext uri="{FF2B5EF4-FFF2-40B4-BE49-F238E27FC236}">
                <a16:creationId xmlns:a16="http://schemas.microsoft.com/office/drawing/2014/main" id="{7F2D13FD-5E42-1744-9BC0-84D30D6B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83" y="829019"/>
            <a:ext cx="3403009" cy="22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B25E23-BB37-1542-BBE3-1355D256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74" y="4114477"/>
            <a:ext cx="3753883" cy="242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BF33B-172B-114A-BD86-33786D771E66}"/>
              </a:ext>
            </a:extLst>
          </p:cNvPr>
          <p:cNvSpPr txBox="1"/>
          <p:nvPr/>
        </p:nvSpPr>
        <p:spPr>
          <a:xfrm>
            <a:off x="4445000" y="4757151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ADDITIONAL SURVEYS EXIST FROM SCI (2 TRIPS) AND ANOTHER SNI TRIP. THESE ARE NOT INPUTTED YET</a:t>
            </a:r>
          </a:p>
        </p:txBody>
      </p:sp>
    </p:spTree>
    <p:extLst>
      <p:ext uri="{BB962C8B-B14F-4D97-AF65-F5344CB8AC3E}">
        <p14:creationId xmlns:p14="http://schemas.microsoft.com/office/powerpoint/2010/main" val="35375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8E5CF43-09CA-2C43-82A2-EB1237087B32}"/>
              </a:ext>
            </a:extLst>
          </p:cNvPr>
          <p:cNvSpPr/>
          <p:nvPr/>
        </p:nvSpPr>
        <p:spPr>
          <a:xfrm>
            <a:off x="524450" y="3165086"/>
            <a:ext cx="385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26.132, df = 13, p-value = 1.272e-12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448FD-4347-CE44-A7DB-E3252F95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9" y="405296"/>
            <a:ext cx="4650399" cy="279535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F73F3F1-D726-2C4E-928D-8D35DD456F3C}"/>
              </a:ext>
            </a:extLst>
          </p:cNvPr>
          <p:cNvSpPr/>
          <p:nvPr/>
        </p:nvSpPr>
        <p:spPr>
          <a:xfrm>
            <a:off x="4835181" y="3165086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3.7593, df = 13, p-value = 0.002385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9383DA7-1541-F14C-BF2C-E669C0D6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719" y="359301"/>
            <a:ext cx="4766251" cy="28649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E982DF-A1AD-6A46-AA51-7337ACA2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4686"/>
            <a:ext cx="4835181" cy="29064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E416404-84F2-4C42-A14A-6A178A580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162" y="3698329"/>
            <a:ext cx="4875364" cy="293058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C8D1E22-39BF-9949-A844-BE142F1A61F4}"/>
              </a:ext>
            </a:extLst>
          </p:cNvPr>
          <p:cNvSpPr/>
          <p:nvPr/>
        </p:nvSpPr>
        <p:spPr>
          <a:xfrm>
            <a:off x="710398" y="6516111"/>
            <a:ext cx="3667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0.49654, df = 14, p-value = 0.6272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EC4257-5ED5-E949-B9B5-584D81D45A83}"/>
              </a:ext>
            </a:extLst>
          </p:cNvPr>
          <p:cNvSpPr/>
          <p:nvPr/>
        </p:nvSpPr>
        <p:spPr>
          <a:xfrm>
            <a:off x="5023594" y="6496816"/>
            <a:ext cx="390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4.5053, df = 15, p-value = 0.0004189</a:t>
            </a:r>
          </a:p>
        </p:txBody>
      </p:sp>
    </p:spTree>
    <p:extLst>
      <p:ext uri="{BB962C8B-B14F-4D97-AF65-F5344CB8AC3E}">
        <p14:creationId xmlns:p14="http://schemas.microsoft.com/office/powerpoint/2010/main" val="3899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CB8-4D77-9A4E-BD7C-02A77872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430D-61C6-9D4C-8083-9BE38425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74638"/>
            <a:ext cx="6578600" cy="3954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A46D5-B498-1C48-A58B-5182A4645FE7}"/>
              </a:ext>
            </a:extLst>
          </p:cNvPr>
          <p:cNvSpPr/>
          <p:nvPr/>
        </p:nvSpPr>
        <p:spPr>
          <a:xfrm>
            <a:off x="2913854" y="4229037"/>
            <a:ext cx="3316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1.0852, df = 1, p-value = 0.474</a:t>
            </a:r>
          </a:p>
        </p:txBody>
      </p:sp>
    </p:spTree>
    <p:extLst>
      <p:ext uri="{BB962C8B-B14F-4D97-AF65-F5344CB8AC3E}">
        <p14:creationId xmlns:p14="http://schemas.microsoft.com/office/powerpoint/2010/main" val="39136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6D-1A73-694D-9C52-C544A077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consumption differ between whole tissue and agar-based kelp food?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5A9413-1B81-CD43-A0CA-FDE253AC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33"/>
            <a:ext cx="5449286" cy="32755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4870A5-7D8D-8743-A9F7-60E3CD9CC1AC}"/>
              </a:ext>
            </a:extLst>
          </p:cNvPr>
          <p:cNvSpPr/>
          <p:nvPr/>
        </p:nvSpPr>
        <p:spPr>
          <a:xfrm>
            <a:off x="5370860" y="827564"/>
            <a:ext cx="373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15.928, df = 13, p-value = 6.57e-10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3BF868-6021-E746-A657-DC4A6ECC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2432"/>
            <a:ext cx="5449286" cy="32755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4EDFB2-D583-194A-BD89-D8F5D428FFD5}"/>
              </a:ext>
            </a:extLst>
          </p:cNvPr>
          <p:cNvSpPr/>
          <p:nvPr/>
        </p:nvSpPr>
        <p:spPr>
          <a:xfrm>
            <a:off x="5253840" y="3918466"/>
            <a:ext cx="385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10.121, df = 13, p-value = 1.565e-07</a:t>
            </a:r>
          </a:p>
        </p:txBody>
      </p:sp>
    </p:spTree>
    <p:extLst>
      <p:ext uri="{BB962C8B-B14F-4D97-AF65-F5344CB8AC3E}">
        <p14:creationId xmlns:p14="http://schemas.microsoft.com/office/powerpoint/2010/main" val="5585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1493-4D8E-044E-B31A-EE3DA3B9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palatability change with ontogeny?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5BC02-AB64-E645-BC03-ACCDA587F583}"/>
              </a:ext>
            </a:extLst>
          </p:cNvPr>
          <p:cNvSpPr txBox="1"/>
          <p:nvPr/>
        </p:nvSpPr>
        <p:spPr>
          <a:xfrm>
            <a:off x="3632200" y="3263900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Agar Assays</a:t>
            </a:r>
          </a:p>
        </p:txBody>
      </p:sp>
    </p:spTree>
    <p:extLst>
      <p:ext uri="{BB962C8B-B14F-4D97-AF65-F5344CB8AC3E}">
        <p14:creationId xmlns:p14="http://schemas.microsoft.com/office/powerpoint/2010/main" val="39780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5120E-AD45-BF46-9E68-546CD9C2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69"/>
            <a:ext cx="5359400" cy="32215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750A8-91DD-C54F-BF97-A292C5B8C131}"/>
              </a:ext>
            </a:extLst>
          </p:cNvPr>
          <p:cNvSpPr/>
          <p:nvPr/>
        </p:nvSpPr>
        <p:spPr>
          <a:xfrm>
            <a:off x="5240224" y="691634"/>
            <a:ext cx="3667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1.8616, df = 13, p-value = 0.08542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4F068-34A7-B043-B22B-6212F0DC48FE}"/>
              </a:ext>
            </a:extLst>
          </p:cNvPr>
          <p:cNvSpPr/>
          <p:nvPr/>
        </p:nvSpPr>
        <p:spPr>
          <a:xfrm>
            <a:off x="5359400" y="4781034"/>
            <a:ext cx="3667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0.12753, df = 13, p-value = 0.9005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BA62-2907-3F40-A1A4-8B499DC45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5025"/>
            <a:ext cx="5359400" cy="32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55498</TotalTime>
  <Words>1310</Words>
  <Application>Microsoft Macintosh PowerPoint</Application>
  <PresentationFormat>On-screen Show (4:3)</PresentationFormat>
  <Paragraphs>150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Do grazers show a preference between kelp and sargassum in the lab?</vt:lpstr>
      <vt:lpstr>PowerPoint Presentation</vt:lpstr>
      <vt:lpstr>PowerPoint Presentation</vt:lpstr>
      <vt:lpstr>PowerPoint Presentation</vt:lpstr>
      <vt:lpstr>Does consumption differ between whole tissue and agar-based kelp food?  </vt:lpstr>
      <vt:lpstr>PowerPoint Presentation</vt:lpstr>
      <vt:lpstr>Does palatability change with ontogeny?</vt:lpstr>
      <vt:lpstr>PowerPoint Presentation</vt:lpstr>
      <vt:lpstr>PowerPoint Presentation</vt:lpstr>
      <vt:lpstr>How does a diet with Sargassum impact growth?</vt:lpstr>
      <vt:lpstr>PowerPoint Presentation</vt:lpstr>
      <vt:lpstr>PowerPoint Presentation</vt:lpstr>
      <vt:lpstr>How does palatability of seaweed wrack change with degradation?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conducted several Surveys to help us understand the ecological role of drift Kelp as a subsidy to coastal grazers</vt:lpstr>
      <vt:lpstr>Does species richness increase with kelp length?</vt:lpstr>
      <vt:lpstr>Do kelp length and habitat type explain species abundance?</vt:lpstr>
      <vt:lpstr>Does wrack length differ by habitat type?</vt:lpstr>
      <vt:lpstr>Do abalone utilize wrack</vt:lpstr>
      <vt:lpstr>Do grazer utilize wrack?</vt:lpstr>
      <vt:lpstr>Does the proportion of grazers ON wrack change with distance from water?</vt:lpstr>
      <vt:lpstr>invasive wrack surveys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574</cp:revision>
  <cp:lastPrinted>2019-10-21T14:55:18Z</cp:lastPrinted>
  <dcterms:created xsi:type="dcterms:W3CDTF">2019-04-20T04:54:34Z</dcterms:created>
  <dcterms:modified xsi:type="dcterms:W3CDTF">2021-10-05T18:29:52Z</dcterms:modified>
</cp:coreProperties>
</file>