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p:sldMasterIdLst>
    <p:sldMasterId id="2147483648" r:id="rId1"/>
    <p:sldMasterId id="2147483662" r:id="rId3"/>
  </p:sldMasterIdLst>
  <p:notesMasterIdLst>
    <p:notesMasterId r:id="rId45"/>
  </p:notesMasterIdLst>
  <p:sldIdLst>
    <p:sldId id="353" r:id="rId4"/>
    <p:sldId id="354" r:id="rId5"/>
    <p:sldId id="355" r:id="rId6"/>
    <p:sldId id="312" r:id="rId7"/>
    <p:sldId id="356" r:id="rId8"/>
    <p:sldId id="361" r:id="rId9"/>
    <p:sldId id="357" r:id="rId10"/>
    <p:sldId id="358" r:id="rId11"/>
    <p:sldId id="359" r:id="rId12"/>
    <p:sldId id="360" r:id="rId13"/>
    <p:sldId id="362" r:id="rId14"/>
    <p:sldId id="363" r:id="rId15"/>
    <p:sldId id="314" r:id="rId16"/>
    <p:sldId id="315" r:id="rId17"/>
    <p:sldId id="364" r:id="rId18"/>
    <p:sldId id="375" r:id="rId19"/>
    <p:sldId id="376" r:id="rId20"/>
    <p:sldId id="377" r:id="rId21"/>
    <p:sldId id="378" r:id="rId22"/>
    <p:sldId id="424" r:id="rId23"/>
    <p:sldId id="380" r:id="rId24"/>
    <p:sldId id="381" r:id="rId25"/>
    <p:sldId id="317" r:id="rId26"/>
    <p:sldId id="365" r:id="rId27"/>
    <p:sldId id="368" r:id="rId28"/>
    <p:sldId id="370" r:id="rId29"/>
    <p:sldId id="371" r:id="rId30"/>
    <p:sldId id="372" r:id="rId31"/>
    <p:sldId id="373" r:id="rId32"/>
    <p:sldId id="374" r:id="rId33"/>
    <p:sldId id="382" r:id="rId34"/>
    <p:sldId id="383" r:id="rId35"/>
    <p:sldId id="367" r:id="rId36"/>
    <p:sldId id="385" r:id="rId37"/>
    <p:sldId id="386" r:id="rId38"/>
    <p:sldId id="387" r:id="rId39"/>
    <p:sldId id="388" r:id="rId40"/>
    <p:sldId id="389" r:id="rId41"/>
    <p:sldId id="390" r:id="rId42"/>
    <p:sldId id="391" r:id="rId43"/>
    <p:sldId id="323" r:id="rId44"/>
  </p:sldIdLst>
  <p:sldSz cx="9144000" cy="6858000" type="screen4x3"/>
  <p:notesSz cx="6858000" cy="9144000"/>
  <p:custDataLst>
    <p:tags r:id="rId49"/>
  </p:custDataLst>
  <p:defaultTextStyle>
    <a:defPPr>
      <a:defRPr lang="en-US"/>
    </a:defPPr>
    <a:lvl1pPr algn="l" rtl="0" fontAlgn="base">
      <a:spcBef>
        <a:spcPct val="5000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5000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5000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5000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5000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3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3366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showGuides="1">
      <p:cViewPr varScale="1">
        <p:scale>
          <a:sx n="79" d="100"/>
          <a:sy n="79" d="100"/>
        </p:scale>
        <p:origin x="1378" y="48"/>
      </p:cViewPr>
      <p:guideLst>
        <p:guide orient="horz" pos="433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notesMaster" Target="notesMasters/notes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48.wmf"/><Relationship Id="rId8" Type="http://schemas.openxmlformats.org/officeDocument/2006/relationships/image" Target="../media/image47.wmf"/><Relationship Id="rId7" Type="http://schemas.openxmlformats.org/officeDocument/2006/relationships/image" Target="../media/image46.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56.wmf"/><Relationship Id="rId8" Type="http://schemas.openxmlformats.org/officeDocument/2006/relationships/image" Target="../media/image55.wmf"/><Relationship Id="rId7" Type="http://schemas.openxmlformats.org/officeDocument/2006/relationships/image" Target="../media/image54.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24.wmf"/><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8674" name="页眉占位符 28673"/>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endParaRPr lang="zh-CN" altLang="en-US"/>
          </a:p>
        </p:txBody>
      </p:sp>
      <p:sp>
        <p:nvSpPr>
          <p:cNvPr id="28675" name="日期占位符 28674"/>
          <p:cNvSpPr>
            <a:spLocks noGrp="1"/>
          </p:cNvSpPr>
          <p:nvPr>
            <p:ph type="dt" idx="1"/>
          </p:nvPr>
        </p:nvSpPr>
        <p:spPr>
          <a:xfrm>
            <a:off x="3886200" y="0"/>
            <a:ext cx="2971800" cy="457200"/>
          </a:xfrm>
          <a:prstGeom prst="rect">
            <a:avLst/>
          </a:prstGeom>
          <a:noFill/>
          <a:ln w="9525">
            <a:noFill/>
          </a:ln>
        </p:spPr>
        <p:txBody>
          <a:bodyPr/>
          <a:lstStyle>
            <a:lvl1pPr algn="r">
              <a:defRPr sz="1200" noProof="1" dirty="0"/>
            </a:lvl1pPr>
          </a:lstStyle>
          <a:p>
            <a:endParaRPr lang="zh-CN" altLang="en-US"/>
          </a:p>
        </p:txBody>
      </p:sp>
      <p:sp>
        <p:nvSpPr>
          <p:cNvPr id="3076" name="幻灯片图像占位符 28675"/>
          <p:cNvSpPr>
            <a:spLocks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7" name="文本占位符 28676"/>
          <p:cNvSpPr>
            <a:spLocks noGrp="1" noChangeArrowheads="1"/>
          </p:cNvSpPr>
          <p:nvPr>
            <p:ph type="body" sz="quarter" idx="9"/>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8678" name="页脚占位符 28677"/>
          <p:cNvSpPr>
            <a:spLocks noGrp="1"/>
          </p:cNvSpPr>
          <p:nvPr>
            <p:ph type="ftr" sz="quarter" idx="4"/>
          </p:nvPr>
        </p:nvSpPr>
        <p:spPr>
          <a:xfrm>
            <a:off x="0" y="8686800"/>
            <a:ext cx="2971800" cy="457200"/>
          </a:xfrm>
          <a:prstGeom prst="rect">
            <a:avLst/>
          </a:prstGeom>
          <a:noFill/>
          <a:ln w="9525">
            <a:noFill/>
          </a:ln>
        </p:spPr>
        <p:txBody>
          <a:bodyPr anchor="b" anchorCtr="0"/>
          <a:lstStyle>
            <a:lvl1pPr>
              <a:defRPr sz="1200" noProof="1" dirty="0"/>
            </a:lvl1pPr>
          </a:lstStyle>
          <a:p>
            <a:endParaRPr lang="zh-CN" altLang="en-US"/>
          </a:p>
        </p:txBody>
      </p:sp>
      <p:sp>
        <p:nvSpPr>
          <p:cNvPr id="28679" name="灯片编号占位符 28678"/>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lstStyle>
            <a:lvl1pPr algn="r">
              <a:defRPr sz="1200"/>
            </a:lvl1pPr>
          </a:lstStyle>
          <a:p>
            <a:fld id="{5E9A8E8B-B454-4998-A704-DB0490C1F1B5}"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6" name="文本框 5"/>
          <p:cNvSpPr txBox="1"/>
          <p:nvPr userDrawn="1"/>
        </p:nvSpPr>
        <p:spPr>
          <a:xfrm>
            <a:off x="8706485" y="6567805"/>
            <a:ext cx="3048000" cy="306705"/>
          </a:xfrm>
          <a:prstGeom prst="rect">
            <a:avLst/>
          </a:prstGeom>
          <a:noFill/>
        </p:spPr>
        <p:txBody>
          <a:bodyPr wrap="square" rtlCol="0">
            <a:spAutoFit/>
          </a:bodyPr>
          <a:p>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文本框 8"/>
          <p:cNvSpPr txBox="1"/>
          <p:nvPr userDrawn="1"/>
        </p:nvSpPr>
        <p:spPr>
          <a:xfrm>
            <a:off x="8515350" y="6442710"/>
            <a:ext cx="3048000" cy="306705"/>
          </a:xfrm>
          <a:prstGeom prst="rect">
            <a:avLst/>
          </a:prstGeom>
          <a:noFill/>
        </p:spPr>
        <p:txBody>
          <a:bodyPr wrap="square" rtlCol="0">
            <a:spAutoFit/>
          </a:bodyPr>
          <a:p>
            <a:fld id="{9A0DB2DC-4C9A-4742-B13C-FB6460FD3503}" type="slidenum">
              <a:rPr lang="en-US" altLang="zh-CN"/>
            </a:fld>
            <a:r>
              <a:rPr lang="en-US" altLang="zh-CN"/>
              <a:t>/</a:t>
            </a:r>
            <a:r>
              <a:rPr lang="en-US" altLang="zh-CN"/>
              <a:t>40</a:t>
            </a:r>
            <a:endParaRPr lang="en-US" altLang="zh-CN"/>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quarter" idx="1"/>
          </p:nvPr>
        </p:nvSpPr>
        <p:spPr>
          <a:xfrm>
            <a:off x="628650" y="1825625"/>
            <a:ext cx="3886200" cy="20986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628650" y="4076700"/>
            <a:ext cx="3886200" cy="21002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内容占位符 5"/>
          <p:cNvSpPr>
            <a:spLocks noGrp="1"/>
          </p:cNvSpPr>
          <p:nvPr>
            <p:ph sz="quarter" idx="4"/>
          </p:nvPr>
        </p:nvSpPr>
        <p:spPr>
          <a:xfrm>
            <a:off x="4629150" y="4076700"/>
            <a:ext cx="3886200" cy="21002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文本框 8"/>
          <p:cNvSpPr txBox="1"/>
          <p:nvPr userDrawn="1"/>
        </p:nvSpPr>
        <p:spPr>
          <a:xfrm>
            <a:off x="8515350" y="6442710"/>
            <a:ext cx="3048000" cy="306705"/>
          </a:xfrm>
          <a:prstGeom prst="rect">
            <a:avLst/>
          </a:prstGeom>
          <a:noFill/>
        </p:spPr>
        <p:txBody>
          <a:bodyPr wrap="square" rtlCol="0">
            <a:spAutoFit/>
          </a:bodyPr>
          <a:p>
            <a:fld id="{9A0DB2DC-4C9A-4742-B13C-FB6460FD3503}" type="slidenum">
              <a:rPr lang="en-US" altLang="zh-CN"/>
            </a:fld>
            <a:r>
              <a:rPr lang="en-US" altLang="zh-CN"/>
              <a:t>/</a:t>
            </a:r>
            <a:r>
              <a:rPr lang="en-US" altLang="zh-CN"/>
              <a:t>40</a:t>
            </a:r>
            <a:endParaRPr lang="en-US" altLang="zh-CN"/>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603139"/>
          <p:cNvSpPr>
            <a:spLocks noGrp="1"/>
          </p:cNvSpPr>
          <p:nvPr>
            <p:ph type="dt" sz="half" idx="10"/>
          </p:nvPr>
        </p:nvSpPr>
        <p:spPr/>
        <p:txBody>
          <a:bodyPr/>
          <a:lstStyle>
            <a:lvl1pPr>
              <a:defRPr/>
            </a:lvl1pPr>
          </a:lstStyle>
          <a:p>
            <a:endParaRPr lang="zh-CN" altLang="en-US"/>
          </a:p>
        </p:txBody>
      </p:sp>
      <p:sp>
        <p:nvSpPr>
          <p:cNvPr id="5" name="页脚占位符 603140"/>
          <p:cNvSpPr>
            <a:spLocks noGrp="1"/>
          </p:cNvSpPr>
          <p:nvPr>
            <p:ph type="ftr" sz="quarter" idx="11"/>
          </p:nvPr>
        </p:nvSpPr>
        <p:spPr/>
        <p:txBody>
          <a:bodyPr/>
          <a:lstStyle>
            <a:lvl1pPr>
              <a:defRPr/>
            </a:lvl1pPr>
          </a:lstStyle>
          <a:p>
            <a:endParaRPr lang="zh-CN" altLang="en-US"/>
          </a:p>
        </p:txBody>
      </p:sp>
      <p:sp>
        <p:nvSpPr>
          <p:cNvPr id="6" name="灯片编号占位符 603141"/>
          <p:cNvSpPr>
            <a:spLocks noGrp="1"/>
          </p:cNvSpPr>
          <p:nvPr>
            <p:ph type="sldNum" sz="quarter" idx="12"/>
          </p:nvPr>
        </p:nvSpPr>
        <p:spPr/>
        <p:txBody>
          <a:bodyPr/>
          <a:lstStyle>
            <a:lvl1pPr>
              <a:defRPr/>
            </a:lvl1pPr>
          </a:lstStyle>
          <a:p>
            <a:fld id="{3ECB29B0-4D5D-4EB7-B27B-061829E19668}" type="slidenum">
              <a:rPr lang="zh-CN" altLang="en-US"/>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603139"/>
          <p:cNvSpPr>
            <a:spLocks noGrp="1"/>
          </p:cNvSpPr>
          <p:nvPr>
            <p:ph type="dt" sz="half" idx="10"/>
          </p:nvPr>
        </p:nvSpPr>
        <p:spPr/>
        <p:txBody>
          <a:bodyPr/>
          <a:lstStyle>
            <a:lvl1pPr>
              <a:defRPr/>
            </a:lvl1pPr>
          </a:lstStyle>
          <a:p>
            <a:endParaRPr lang="zh-CN" altLang="en-US"/>
          </a:p>
        </p:txBody>
      </p:sp>
      <p:sp>
        <p:nvSpPr>
          <p:cNvPr id="5" name="页脚占位符 603140"/>
          <p:cNvSpPr>
            <a:spLocks noGrp="1"/>
          </p:cNvSpPr>
          <p:nvPr>
            <p:ph type="ftr" sz="quarter" idx="11"/>
          </p:nvPr>
        </p:nvSpPr>
        <p:spPr/>
        <p:txBody>
          <a:bodyPr/>
          <a:lstStyle>
            <a:lvl1pPr>
              <a:defRPr/>
            </a:lvl1pPr>
          </a:lstStyle>
          <a:p>
            <a:endParaRPr lang="zh-CN" altLang="en-US"/>
          </a:p>
        </p:txBody>
      </p:sp>
      <p:sp>
        <p:nvSpPr>
          <p:cNvPr id="6" name="灯片编号占位符 603141"/>
          <p:cNvSpPr>
            <a:spLocks noGrp="1"/>
          </p:cNvSpPr>
          <p:nvPr>
            <p:ph type="sldNum" sz="quarter" idx="12"/>
          </p:nvPr>
        </p:nvSpPr>
        <p:spPr/>
        <p:txBody>
          <a:bodyPr/>
          <a:lstStyle>
            <a:lvl1pPr>
              <a:defRPr/>
            </a:lvl1pPr>
          </a:lstStyle>
          <a:p>
            <a:fld id="{57170B88-21BC-4AD6-ADA7-8F898AC58013}" type="slidenum">
              <a:rPr lang="zh-CN" altLang="en-US"/>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603139"/>
          <p:cNvSpPr>
            <a:spLocks noGrp="1"/>
          </p:cNvSpPr>
          <p:nvPr>
            <p:ph type="dt" sz="half" idx="10"/>
          </p:nvPr>
        </p:nvSpPr>
        <p:spPr/>
        <p:txBody>
          <a:bodyPr/>
          <a:lstStyle>
            <a:lvl1pPr>
              <a:defRPr/>
            </a:lvl1pPr>
          </a:lstStyle>
          <a:p>
            <a:endParaRPr lang="zh-CN" altLang="en-US"/>
          </a:p>
        </p:txBody>
      </p:sp>
      <p:sp>
        <p:nvSpPr>
          <p:cNvPr id="5" name="页脚占位符 603140"/>
          <p:cNvSpPr>
            <a:spLocks noGrp="1"/>
          </p:cNvSpPr>
          <p:nvPr>
            <p:ph type="ftr" sz="quarter" idx="11"/>
          </p:nvPr>
        </p:nvSpPr>
        <p:spPr/>
        <p:txBody>
          <a:bodyPr/>
          <a:lstStyle>
            <a:lvl1pPr>
              <a:defRPr/>
            </a:lvl1pPr>
          </a:lstStyle>
          <a:p>
            <a:endParaRPr lang="zh-CN" altLang="en-US"/>
          </a:p>
        </p:txBody>
      </p:sp>
      <p:sp>
        <p:nvSpPr>
          <p:cNvPr id="6" name="灯片编号占位符 603141"/>
          <p:cNvSpPr>
            <a:spLocks noGrp="1"/>
          </p:cNvSpPr>
          <p:nvPr>
            <p:ph type="sldNum" sz="quarter" idx="12"/>
          </p:nvPr>
        </p:nvSpPr>
        <p:spPr/>
        <p:txBody>
          <a:bodyPr/>
          <a:lstStyle>
            <a:lvl1pPr>
              <a:defRPr/>
            </a:lvl1pPr>
          </a:lstStyle>
          <a:p>
            <a:fld id="{B081D2F1-2DD5-4808-A647-981DFDD40774}" type="slidenum">
              <a:rPr lang="zh-CN" altLang="en-US"/>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603139"/>
          <p:cNvSpPr>
            <a:spLocks noGrp="1"/>
          </p:cNvSpPr>
          <p:nvPr>
            <p:ph type="dt" sz="half" idx="10"/>
          </p:nvPr>
        </p:nvSpPr>
        <p:spPr/>
        <p:txBody>
          <a:bodyPr/>
          <a:lstStyle>
            <a:lvl1pPr>
              <a:defRPr/>
            </a:lvl1pPr>
          </a:lstStyle>
          <a:p>
            <a:endParaRPr lang="zh-CN" altLang="en-US"/>
          </a:p>
        </p:txBody>
      </p:sp>
      <p:sp>
        <p:nvSpPr>
          <p:cNvPr id="6" name="页脚占位符 603140"/>
          <p:cNvSpPr>
            <a:spLocks noGrp="1"/>
          </p:cNvSpPr>
          <p:nvPr>
            <p:ph type="ftr" sz="quarter" idx="11"/>
          </p:nvPr>
        </p:nvSpPr>
        <p:spPr/>
        <p:txBody>
          <a:bodyPr/>
          <a:lstStyle>
            <a:lvl1pPr>
              <a:defRPr/>
            </a:lvl1pPr>
          </a:lstStyle>
          <a:p>
            <a:endParaRPr lang="zh-CN" altLang="en-US"/>
          </a:p>
        </p:txBody>
      </p:sp>
      <p:sp>
        <p:nvSpPr>
          <p:cNvPr id="7" name="灯片编号占位符 603141"/>
          <p:cNvSpPr>
            <a:spLocks noGrp="1"/>
          </p:cNvSpPr>
          <p:nvPr>
            <p:ph type="sldNum" sz="quarter" idx="12"/>
          </p:nvPr>
        </p:nvSpPr>
        <p:spPr/>
        <p:txBody>
          <a:bodyPr/>
          <a:lstStyle>
            <a:lvl1pPr>
              <a:defRPr/>
            </a:lvl1pPr>
          </a:lstStyle>
          <a:p>
            <a:fld id="{B0FE9D28-29F7-462A-A390-41D36DB4B6B2}" type="slidenum">
              <a:rPr lang="zh-CN" altLang="en-US"/>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03139"/>
          <p:cNvSpPr>
            <a:spLocks noGrp="1"/>
          </p:cNvSpPr>
          <p:nvPr>
            <p:ph type="dt" sz="half" idx="10"/>
          </p:nvPr>
        </p:nvSpPr>
        <p:spPr/>
        <p:txBody>
          <a:bodyPr/>
          <a:lstStyle>
            <a:lvl1pPr>
              <a:defRPr/>
            </a:lvl1pPr>
          </a:lstStyle>
          <a:p>
            <a:endParaRPr lang="zh-CN" altLang="en-US"/>
          </a:p>
        </p:txBody>
      </p:sp>
      <p:sp>
        <p:nvSpPr>
          <p:cNvPr id="8" name="页脚占位符 603140"/>
          <p:cNvSpPr>
            <a:spLocks noGrp="1"/>
          </p:cNvSpPr>
          <p:nvPr>
            <p:ph type="ftr" sz="quarter" idx="11"/>
          </p:nvPr>
        </p:nvSpPr>
        <p:spPr/>
        <p:txBody>
          <a:bodyPr/>
          <a:lstStyle>
            <a:lvl1pPr>
              <a:defRPr/>
            </a:lvl1pPr>
          </a:lstStyle>
          <a:p>
            <a:endParaRPr lang="zh-CN" altLang="en-US"/>
          </a:p>
        </p:txBody>
      </p:sp>
      <p:sp>
        <p:nvSpPr>
          <p:cNvPr id="9" name="灯片编号占位符 603141"/>
          <p:cNvSpPr>
            <a:spLocks noGrp="1"/>
          </p:cNvSpPr>
          <p:nvPr>
            <p:ph type="sldNum" sz="quarter" idx="12"/>
          </p:nvPr>
        </p:nvSpPr>
        <p:spPr/>
        <p:txBody>
          <a:bodyPr/>
          <a:lstStyle>
            <a:lvl1pPr>
              <a:defRPr/>
            </a:lvl1pPr>
          </a:lstStyle>
          <a:p>
            <a:fld id="{48A00FEC-6FCC-4546-A348-6AABC74008A7}" type="slidenum">
              <a:rPr lang="zh-CN" altLang="en-US"/>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603139"/>
          <p:cNvSpPr>
            <a:spLocks noGrp="1"/>
          </p:cNvSpPr>
          <p:nvPr>
            <p:ph type="dt" sz="half" idx="10"/>
          </p:nvPr>
        </p:nvSpPr>
        <p:spPr/>
        <p:txBody>
          <a:bodyPr/>
          <a:lstStyle>
            <a:lvl1pPr>
              <a:defRPr/>
            </a:lvl1pPr>
          </a:lstStyle>
          <a:p>
            <a:endParaRPr lang="zh-CN" altLang="en-US"/>
          </a:p>
        </p:txBody>
      </p:sp>
      <p:sp>
        <p:nvSpPr>
          <p:cNvPr id="4" name="页脚占位符 603140"/>
          <p:cNvSpPr>
            <a:spLocks noGrp="1"/>
          </p:cNvSpPr>
          <p:nvPr>
            <p:ph type="ftr" sz="quarter" idx="11"/>
          </p:nvPr>
        </p:nvSpPr>
        <p:spPr/>
        <p:txBody>
          <a:bodyPr/>
          <a:lstStyle>
            <a:lvl1pPr>
              <a:defRPr/>
            </a:lvl1pPr>
          </a:lstStyle>
          <a:p>
            <a:endParaRPr lang="zh-CN" altLang="en-US"/>
          </a:p>
        </p:txBody>
      </p:sp>
      <p:sp>
        <p:nvSpPr>
          <p:cNvPr id="5" name="灯片编号占位符 603141"/>
          <p:cNvSpPr>
            <a:spLocks noGrp="1"/>
          </p:cNvSpPr>
          <p:nvPr>
            <p:ph type="sldNum" sz="quarter" idx="12"/>
          </p:nvPr>
        </p:nvSpPr>
        <p:spPr/>
        <p:txBody>
          <a:bodyPr/>
          <a:lstStyle>
            <a:lvl1pPr>
              <a:defRPr/>
            </a:lvl1pPr>
          </a:lstStyle>
          <a:p>
            <a:fld id="{B52AC090-FD9B-453A-ACD2-CACACDDACBC1}" type="slidenum">
              <a:rPr lang="zh-CN" altLang="en-US"/>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框 4"/>
          <p:cNvSpPr txBox="1"/>
          <p:nvPr userDrawn="1"/>
        </p:nvSpPr>
        <p:spPr>
          <a:xfrm>
            <a:off x="135255" y="541020"/>
            <a:ext cx="3048000" cy="306705"/>
          </a:xfrm>
          <a:prstGeom prst="rect">
            <a:avLst/>
          </a:prstGeom>
          <a:noFill/>
        </p:spPr>
        <p:txBody>
          <a:bodyPr wrap="square" rtlCol="0">
            <a:spAutoFit/>
          </a:bodyPr>
          <a:p>
            <a:endParaRPr lang="zh-CN" altLang="en-US"/>
          </a:p>
        </p:txBody>
      </p:sp>
      <p:sp>
        <p:nvSpPr>
          <p:cNvPr id="9" name="文本框 8"/>
          <p:cNvSpPr txBox="1"/>
          <p:nvPr userDrawn="1"/>
        </p:nvSpPr>
        <p:spPr>
          <a:xfrm>
            <a:off x="8515350" y="6442710"/>
            <a:ext cx="3048000" cy="306705"/>
          </a:xfrm>
          <a:prstGeom prst="rect">
            <a:avLst/>
          </a:prstGeom>
          <a:noFill/>
        </p:spPr>
        <p:txBody>
          <a:bodyPr wrap="square" rtlCol="0">
            <a:spAutoFit/>
          </a:bodyPr>
          <a:p>
            <a:fld id="{9A0DB2DC-4C9A-4742-B13C-FB6460FD3503}" type="slidenum">
              <a:rPr lang="en-US" altLang="zh-CN"/>
            </a:fld>
            <a:r>
              <a:rPr lang="en-US" altLang="zh-CN"/>
              <a:t>/</a:t>
            </a:r>
            <a:r>
              <a:rPr lang="en-US" altLang="zh-CN"/>
              <a:t>40</a:t>
            </a:r>
            <a:endParaRPr lang="en-US" altLang="zh-CN"/>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03139"/>
          <p:cNvSpPr>
            <a:spLocks noGrp="1"/>
          </p:cNvSpPr>
          <p:nvPr>
            <p:ph type="dt" sz="half" idx="10"/>
          </p:nvPr>
        </p:nvSpPr>
        <p:spPr/>
        <p:txBody>
          <a:bodyPr/>
          <a:lstStyle>
            <a:lvl1pPr>
              <a:defRPr/>
            </a:lvl1pPr>
          </a:lstStyle>
          <a:p>
            <a:endParaRPr lang="zh-CN" altLang="en-US"/>
          </a:p>
        </p:txBody>
      </p:sp>
      <p:sp>
        <p:nvSpPr>
          <p:cNvPr id="3" name="页脚占位符 603140"/>
          <p:cNvSpPr>
            <a:spLocks noGrp="1"/>
          </p:cNvSpPr>
          <p:nvPr>
            <p:ph type="ftr" sz="quarter" idx="11"/>
          </p:nvPr>
        </p:nvSpPr>
        <p:spPr/>
        <p:txBody>
          <a:bodyPr/>
          <a:lstStyle>
            <a:lvl1pPr>
              <a:defRPr/>
            </a:lvl1pPr>
          </a:lstStyle>
          <a:p>
            <a:endParaRPr lang="zh-CN" altLang="en-US"/>
          </a:p>
        </p:txBody>
      </p:sp>
      <p:sp>
        <p:nvSpPr>
          <p:cNvPr id="4" name="灯片编号占位符 603141"/>
          <p:cNvSpPr>
            <a:spLocks noGrp="1"/>
          </p:cNvSpPr>
          <p:nvPr>
            <p:ph type="sldNum" sz="quarter" idx="12"/>
          </p:nvPr>
        </p:nvSpPr>
        <p:spPr/>
        <p:txBody>
          <a:bodyPr/>
          <a:lstStyle>
            <a:lvl1pPr>
              <a:defRPr/>
            </a:lvl1pPr>
          </a:lstStyle>
          <a:p>
            <a:fld id="{9CF7F209-39BF-4DE1-9F1A-8BB1948C229A}" type="slidenum">
              <a:rPr lang="zh-CN" altLang="en-US"/>
            </a:fld>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603139"/>
          <p:cNvSpPr>
            <a:spLocks noGrp="1"/>
          </p:cNvSpPr>
          <p:nvPr>
            <p:ph type="dt" sz="half" idx="10"/>
          </p:nvPr>
        </p:nvSpPr>
        <p:spPr/>
        <p:txBody>
          <a:bodyPr/>
          <a:lstStyle>
            <a:lvl1pPr>
              <a:defRPr/>
            </a:lvl1pPr>
          </a:lstStyle>
          <a:p>
            <a:endParaRPr lang="zh-CN" altLang="en-US"/>
          </a:p>
        </p:txBody>
      </p:sp>
      <p:sp>
        <p:nvSpPr>
          <p:cNvPr id="6" name="页脚占位符 603140"/>
          <p:cNvSpPr>
            <a:spLocks noGrp="1"/>
          </p:cNvSpPr>
          <p:nvPr>
            <p:ph type="ftr" sz="quarter" idx="11"/>
          </p:nvPr>
        </p:nvSpPr>
        <p:spPr/>
        <p:txBody>
          <a:bodyPr/>
          <a:lstStyle>
            <a:lvl1pPr>
              <a:defRPr/>
            </a:lvl1pPr>
          </a:lstStyle>
          <a:p>
            <a:endParaRPr lang="zh-CN" altLang="en-US"/>
          </a:p>
        </p:txBody>
      </p:sp>
      <p:sp>
        <p:nvSpPr>
          <p:cNvPr id="7" name="灯片编号占位符 603141"/>
          <p:cNvSpPr>
            <a:spLocks noGrp="1"/>
          </p:cNvSpPr>
          <p:nvPr>
            <p:ph type="sldNum" sz="quarter" idx="12"/>
          </p:nvPr>
        </p:nvSpPr>
        <p:spPr/>
        <p:txBody>
          <a:bodyPr/>
          <a:lstStyle>
            <a:lvl1pPr>
              <a:defRPr/>
            </a:lvl1pPr>
          </a:lstStyle>
          <a:p>
            <a:fld id="{1FF07FE8-729D-4649-8873-D8EC67862CA2}" type="slidenum">
              <a:rPr lang="zh-CN" altLang="en-US"/>
            </a:fld>
            <a:endParaRPr lang="zh-CN" alt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603139"/>
          <p:cNvSpPr>
            <a:spLocks noGrp="1"/>
          </p:cNvSpPr>
          <p:nvPr>
            <p:ph type="dt" sz="half" idx="10"/>
          </p:nvPr>
        </p:nvSpPr>
        <p:spPr/>
        <p:txBody>
          <a:bodyPr/>
          <a:lstStyle>
            <a:lvl1pPr>
              <a:defRPr/>
            </a:lvl1pPr>
          </a:lstStyle>
          <a:p>
            <a:endParaRPr lang="zh-CN" altLang="en-US"/>
          </a:p>
        </p:txBody>
      </p:sp>
      <p:sp>
        <p:nvSpPr>
          <p:cNvPr id="6" name="页脚占位符 603140"/>
          <p:cNvSpPr>
            <a:spLocks noGrp="1"/>
          </p:cNvSpPr>
          <p:nvPr>
            <p:ph type="ftr" sz="quarter" idx="11"/>
          </p:nvPr>
        </p:nvSpPr>
        <p:spPr/>
        <p:txBody>
          <a:bodyPr/>
          <a:lstStyle>
            <a:lvl1pPr>
              <a:defRPr/>
            </a:lvl1pPr>
          </a:lstStyle>
          <a:p>
            <a:endParaRPr lang="zh-CN" altLang="en-US"/>
          </a:p>
        </p:txBody>
      </p:sp>
      <p:sp>
        <p:nvSpPr>
          <p:cNvPr id="7" name="灯片编号占位符 603141"/>
          <p:cNvSpPr>
            <a:spLocks noGrp="1"/>
          </p:cNvSpPr>
          <p:nvPr>
            <p:ph type="sldNum" sz="quarter" idx="12"/>
          </p:nvPr>
        </p:nvSpPr>
        <p:spPr/>
        <p:txBody>
          <a:bodyPr/>
          <a:lstStyle>
            <a:lvl1pPr>
              <a:defRPr/>
            </a:lvl1pPr>
          </a:lstStyle>
          <a:p>
            <a:fld id="{657DB831-E7F2-45A2-A612-F65B0BAF5F21}" type="slidenum">
              <a:rPr lang="zh-CN" altLang="en-US"/>
            </a:fld>
            <a:endParaRPr lang="zh-CN" alt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603139"/>
          <p:cNvSpPr>
            <a:spLocks noGrp="1"/>
          </p:cNvSpPr>
          <p:nvPr>
            <p:ph type="dt" sz="half" idx="10"/>
          </p:nvPr>
        </p:nvSpPr>
        <p:spPr/>
        <p:txBody>
          <a:bodyPr/>
          <a:lstStyle>
            <a:lvl1pPr>
              <a:defRPr/>
            </a:lvl1pPr>
          </a:lstStyle>
          <a:p>
            <a:endParaRPr lang="zh-CN" altLang="en-US"/>
          </a:p>
        </p:txBody>
      </p:sp>
      <p:sp>
        <p:nvSpPr>
          <p:cNvPr id="5" name="页脚占位符 603140"/>
          <p:cNvSpPr>
            <a:spLocks noGrp="1"/>
          </p:cNvSpPr>
          <p:nvPr>
            <p:ph type="ftr" sz="quarter" idx="11"/>
          </p:nvPr>
        </p:nvSpPr>
        <p:spPr/>
        <p:txBody>
          <a:bodyPr/>
          <a:lstStyle>
            <a:lvl1pPr>
              <a:defRPr/>
            </a:lvl1pPr>
          </a:lstStyle>
          <a:p>
            <a:endParaRPr lang="zh-CN" altLang="en-US"/>
          </a:p>
        </p:txBody>
      </p:sp>
      <p:sp>
        <p:nvSpPr>
          <p:cNvPr id="6" name="灯片编号占位符 603141"/>
          <p:cNvSpPr>
            <a:spLocks noGrp="1"/>
          </p:cNvSpPr>
          <p:nvPr>
            <p:ph type="sldNum" sz="quarter" idx="12"/>
          </p:nvPr>
        </p:nvSpPr>
        <p:spPr/>
        <p:txBody>
          <a:bodyPr/>
          <a:lstStyle>
            <a:lvl1pPr>
              <a:defRPr/>
            </a:lvl1pPr>
          </a:lstStyle>
          <a:p>
            <a:fld id="{151CCD57-3105-465F-8D78-254158B56D23}" type="slidenum">
              <a:rPr lang="zh-CN" altLang="en-US"/>
            </a:fld>
            <a:endParaRPr lang="zh-CN" alt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603139"/>
          <p:cNvSpPr>
            <a:spLocks noGrp="1"/>
          </p:cNvSpPr>
          <p:nvPr>
            <p:ph type="dt" sz="half" idx="10"/>
          </p:nvPr>
        </p:nvSpPr>
        <p:spPr/>
        <p:txBody>
          <a:bodyPr/>
          <a:lstStyle>
            <a:lvl1pPr>
              <a:defRPr/>
            </a:lvl1pPr>
          </a:lstStyle>
          <a:p>
            <a:endParaRPr lang="zh-CN" altLang="en-US"/>
          </a:p>
        </p:txBody>
      </p:sp>
      <p:sp>
        <p:nvSpPr>
          <p:cNvPr id="5" name="页脚占位符 603140"/>
          <p:cNvSpPr>
            <a:spLocks noGrp="1"/>
          </p:cNvSpPr>
          <p:nvPr>
            <p:ph type="ftr" sz="quarter" idx="11"/>
          </p:nvPr>
        </p:nvSpPr>
        <p:spPr/>
        <p:txBody>
          <a:bodyPr/>
          <a:lstStyle>
            <a:lvl1pPr>
              <a:defRPr/>
            </a:lvl1pPr>
          </a:lstStyle>
          <a:p>
            <a:endParaRPr lang="zh-CN" altLang="en-US"/>
          </a:p>
        </p:txBody>
      </p:sp>
      <p:sp>
        <p:nvSpPr>
          <p:cNvPr id="6" name="灯片编号占位符 603141"/>
          <p:cNvSpPr>
            <a:spLocks noGrp="1"/>
          </p:cNvSpPr>
          <p:nvPr>
            <p:ph type="sldNum" sz="quarter" idx="12"/>
          </p:nvPr>
        </p:nvSpPr>
        <p:spPr/>
        <p:txBody>
          <a:bodyPr/>
          <a:lstStyle>
            <a:lvl1pPr>
              <a:defRPr/>
            </a:lvl1pPr>
          </a:lstStyle>
          <a:p>
            <a:fld id="{7000D52C-05FF-4DB4-9503-390A3264DB75}" type="slidenum">
              <a:rPr lang="zh-CN" altLang="en-US"/>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9" name="文本框 8"/>
          <p:cNvSpPr txBox="1"/>
          <p:nvPr userDrawn="1"/>
        </p:nvSpPr>
        <p:spPr>
          <a:xfrm>
            <a:off x="8515350" y="6442710"/>
            <a:ext cx="3048000" cy="306705"/>
          </a:xfrm>
          <a:prstGeom prst="rect">
            <a:avLst/>
          </a:prstGeom>
          <a:noFill/>
        </p:spPr>
        <p:txBody>
          <a:bodyPr wrap="square" rtlCol="0">
            <a:spAutoFit/>
          </a:bodyPr>
          <a:p>
            <a:fld id="{9A0DB2DC-4C9A-4742-B13C-FB6460FD3503}" type="slidenum">
              <a:rPr lang="en-US" altLang="zh-CN"/>
            </a:fld>
            <a:r>
              <a:rPr lang="en-US" altLang="zh-CN"/>
              <a:t>/</a:t>
            </a:r>
            <a:r>
              <a:rPr lang="en-US" altLang="zh-CN"/>
              <a:t>40</a:t>
            </a:r>
            <a:endParaRPr lang="en-US" alt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文本框 8"/>
          <p:cNvSpPr txBox="1"/>
          <p:nvPr userDrawn="1"/>
        </p:nvSpPr>
        <p:spPr>
          <a:xfrm>
            <a:off x="8515350" y="6442710"/>
            <a:ext cx="3048000" cy="306705"/>
          </a:xfrm>
          <a:prstGeom prst="rect">
            <a:avLst/>
          </a:prstGeom>
          <a:noFill/>
        </p:spPr>
        <p:txBody>
          <a:bodyPr wrap="square" rtlCol="0">
            <a:spAutoFit/>
          </a:bodyPr>
          <a:p>
            <a:fld id="{9A0DB2DC-4C9A-4742-B13C-FB6460FD3503}" type="slidenum">
              <a:rPr lang="en-US" altLang="zh-CN"/>
            </a:fld>
            <a:r>
              <a:rPr lang="en-US" altLang="zh-CN"/>
              <a:t>/</a:t>
            </a:r>
            <a:r>
              <a:rPr lang="en-US" altLang="zh-CN"/>
              <a:t>40</a:t>
            </a:r>
            <a:endParaRPr lang="en-US" alt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文本框 8"/>
          <p:cNvSpPr txBox="1"/>
          <p:nvPr userDrawn="1"/>
        </p:nvSpPr>
        <p:spPr>
          <a:xfrm>
            <a:off x="8515350" y="6442710"/>
            <a:ext cx="3048000" cy="306705"/>
          </a:xfrm>
          <a:prstGeom prst="rect">
            <a:avLst/>
          </a:prstGeom>
          <a:noFill/>
        </p:spPr>
        <p:txBody>
          <a:bodyPr wrap="square" rtlCol="0">
            <a:spAutoFit/>
          </a:bodyPr>
          <a:p>
            <a:fld id="{9A0DB2DC-4C9A-4742-B13C-FB6460FD3503}" type="slidenum">
              <a:rPr lang="en-US" altLang="zh-CN"/>
            </a:fld>
            <a:r>
              <a:rPr lang="en-US" altLang="zh-CN"/>
              <a:t>/</a:t>
            </a:r>
            <a:r>
              <a:rPr lang="en-US" altLang="zh-CN"/>
              <a:t>40</a:t>
            </a:r>
            <a:endParaRPr lang="en-US" alt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endParaRPr lang="zh-CN" altLang="en-US" noProof="1"/>
          </a:p>
        </p:txBody>
      </p:sp>
      <p:sp>
        <p:nvSpPr>
          <p:cNvPr id="9" name="文本框 8"/>
          <p:cNvSpPr txBox="1"/>
          <p:nvPr userDrawn="1"/>
        </p:nvSpPr>
        <p:spPr>
          <a:xfrm>
            <a:off x="8515350" y="6442710"/>
            <a:ext cx="3048000" cy="306705"/>
          </a:xfrm>
          <a:prstGeom prst="rect">
            <a:avLst/>
          </a:prstGeom>
          <a:noFill/>
        </p:spPr>
        <p:txBody>
          <a:bodyPr wrap="square" rtlCol="0">
            <a:spAutoFit/>
          </a:bodyPr>
          <a:p>
            <a:fld id="{9A0DB2DC-4C9A-4742-B13C-FB6460FD3503}" type="slidenum">
              <a:rPr lang="en-US" altLang="zh-CN"/>
            </a:fld>
            <a:r>
              <a:rPr lang="en-US" altLang="zh-CN"/>
              <a:t>/</a:t>
            </a:r>
            <a:r>
              <a:rPr lang="en-US" altLang="zh-CN"/>
              <a:t>40</a:t>
            </a:r>
            <a:endParaRPr lang="en-US" alt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9" name="文本框 8"/>
          <p:cNvSpPr txBox="1"/>
          <p:nvPr userDrawn="1"/>
        </p:nvSpPr>
        <p:spPr>
          <a:xfrm>
            <a:off x="8515350" y="6442710"/>
            <a:ext cx="3048000" cy="306705"/>
          </a:xfrm>
          <a:prstGeom prst="rect">
            <a:avLst/>
          </a:prstGeom>
          <a:noFill/>
        </p:spPr>
        <p:txBody>
          <a:bodyPr wrap="square" rtlCol="0">
            <a:spAutoFit/>
          </a:bodyPr>
          <a:p>
            <a:fld id="{9A0DB2DC-4C9A-4742-B13C-FB6460FD3503}" type="slidenum">
              <a:rPr lang="en-US" altLang="zh-CN"/>
            </a:fld>
            <a:r>
              <a:rPr lang="en-US" altLang="zh-CN"/>
              <a:t>/</a:t>
            </a:r>
            <a:r>
              <a:rPr lang="en-US" altLang="zh-CN"/>
              <a:t>40</a:t>
            </a:r>
            <a:endParaRPr lang="en-US" altLang="zh-CN"/>
          </a:p>
        </p:txBody>
      </p:sp>
      <p:sp>
        <p:nvSpPr>
          <p:cNvPr id="3" name="文本框 2"/>
          <p:cNvSpPr txBox="1"/>
          <p:nvPr userDrawn="1"/>
        </p:nvSpPr>
        <p:spPr>
          <a:xfrm>
            <a:off x="422910" y="461010"/>
            <a:ext cx="3048000" cy="306705"/>
          </a:xfrm>
          <a:prstGeom prst="rect">
            <a:avLst/>
          </a:prstGeom>
          <a:noFill/>
        </p:spPr>
        <p:txBody>
          <a:bodyPr wrap="square" rtlCol="0">
            <a:spAutoFit/>
          </a:bodyPr>
          <a:p>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9" name="文本框 8"/>
          <p:cNvSpPr txBox="1"/>
          <p:nvPr userDrawn="1"/>
        </p:nvSpPr>
        <p:spPr>
          <a:xfrm>
            <a:off x="8515350" y="6442710"/>
            <a:ext cx="3048000" cy="306705"/>
          </a:xfrm>
          <a:prstGeom prst="rect">
            <a:avLst/>
          </a:prstGeom>
          <a:noFill/>
        </p:spPr>
        <p:txBody>
          <a:bodyPr wrap="square" rtlCol="0">
            <a:spAutoFit/>
          </a:bodyPr>
          <a:p>
            <a:fld id="{9A0DB2DC-4C9A-4742-B13C-FB6460FD3503}" type="slidenum">
              <a:rPr lang="en-US" altLang="zh-CN"/>
            </a:fld>
            <a:r>
              <a:rPr lang="en-US" altLang="zh-CN"/>
              <a:t>/</a:t>
            </a:r>
            <a:r>
              <a:rPr lang="en-US" altLang="zh-CN"/>
              <a:t>40</a:t>
            </a:r>
            <a:endParaRPr lang="en-US" alt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9" name="文本框 8"/>
          <p:cNvSpPr txBox="1"/>
          <p:nvPr userDrawn="1"/>
        </p:nvSpPr>
        <p:spPr>
          <a:xfrm>
            <a:off x="8515350" y="6442710"/>
            <a:ext cx="3048000" cy="306705"/>
          </a:xfrm>
          <a:prstGeom prst="rect">
            <a:avLst/>
          </a:prstGeom>
          <a:noFill/>
        </p:spPr>
        <p:txBody>
          <a:bodyPr wrap="square" rtlCol="0">
            <a:spAutoFit/>
          </a:bodyPr>
          <a:p>
            <a:fld id="{9A0DB2DC-4C9A-4742-B13C-FB6460FD3503}" type="slidenum">
              <a:rPr lang="en-US" altLang="zh-CN"/>
            </a:fld>
            <a:r>
              <a:rPr lang="en-US" altLang="zh-CN"/>
              <a:t>/</a:t>
            </a:r>
            <a:r>
              <a:rPr lang="en-US" altLang="zh-CN"/>
              <a:t>40</a:t>
            </a:r>
            <a:endParaRPr lang="en-US" alt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8" name="文本框 601091"/>
          <p:cNvSpPr txBox="1">
            <a:spLocks noChangeArrowheads="1"/>
          </p:cNvSpPr>
          <p:nvPr/>
        </p:nvSpPr>
        <p:spPr bwMode="auto">
          <a:xfrm>
            <a:off x="3140075" y="0"/>
            <a:ext cx="3488690" cy="460375"/>
          </a:xfrm>
          <a:prstGeom prst="rect">
            <a:avLst/>
          </a:prstGeom>
          <a:noFill/>
          <a:ln>
            <a:noFill/>
          </a:ln>
          <a:effectLst>
            <a:outerShdw dist="3592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0"/>
              </a:spcBef>
            </a:pPr>
            <a:r>
              <a:rPr lang="en-US" altLang="zh-CN" sz="2400">
                <a:latin typeface="Verdana" panose="020B0604030504040204" pitchFamily="34" charset="0"/>
              </a:rPr>
              <a:t>   </a:t>
            </a:r>
            <a:r>
              <a:rPr lang="zh-CN" altLang="en-US" sz="2400">
                <a:latin typeface="Verdana" panose="020B0604030504040204" pitchFamily="34" charset="0"/>
              </a:rPr>
              <a:t>医学图像处理技术</a:t>
            </a:r>
            <a:endParaRPr lang="zh-CN" altLang="en-US" sz="2400">
              <a:latin typeface="Verdana" panose="020B0604030504040204" pitchFamily="34" charset="0"/>
            </a:endParaRPr>
          </a:p>
        </p:txBody>
      </p:sp>
      <p:sp>
        <p:nvSpPr>
          <p:cNvPr id="1030" name="直接连接符 601093"/>
          <p:cNvSpPr>
            <a:spLocks noChangeShapeType="1"/>
          </p:cNvSpPr>
          <p:nvPr/>
        </p:nvSpPr>
        <p:spPr bwMode="auto">
          <a:xfrm flipH="1" flipV="1">
            <a:off x="-193675" y="6858000"/>
            <a:ext cx="9337675" cy="0"/>
          </a:xfrm>
          <a:prstGeom prst="line">
            <a:avLst/>
          </a:prstGeom>
          <a:noFill/>
          <a:ln w="3175">
            <a:solidFill>
              <a:srgbClr val="B2B2B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1" name="直接连接符 601094"/>
          <p:cNvSpPr>
            <a:spLocks noChangeShapeType="1"/>
          </p:cNvSpPr>
          <p:nvPr/>
        </p:nvSpPr>
        <p:spPr bwMode="auto">
          <a:xfrm flipH="1">
            <a:off x="0" y="12700"/>
            <a:ext cx="9144000" cy="635"/>
          </a:xfrm>
          <a:prstGeom prst="line">
            <a:avLst/>
          </a:prstGeom>
          <a:noFill/>
          <a:ln w="3175">
            <a:solidFill>
              <a:srgbClr val="B2B2B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2" name="直接连接符 601095"/>
          <p:cNvSpPr>
            <a:spLocks noChangeShapeType="1"/>
          </p:cNvSpPr>
          <p:nvPr/>
        </p:nvSpPr>
        <p:spPr bwMode="auto">
          <a:xfrm flipH="1">
            <a:off x="0" y="1552575"/>
            <a:ext cx="9137650" cy="635"/>
          </a:xfrm>
          <a:prstGeom prst="line">
            <a:avLst/>
          </a:prstGeom>
          <a:noFill/>
          <a:ln w="3175">
            <a:solidFill>
              <a:srgbClr val="B2B2B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 name="直接连接符 601096"/>
          <p:cNvSpPr>
            <a:spLocks noChangeShapeType="1"/>
          </p:cNvSpPr>
          <p:nvPr/>
        </p:nvSpPr>
        <p:spPr bwMode="auto">
          <a:xfrm flipH="1" flipV="1">
            <a:off x="-635" y="402590"/>
            <a:ext cx="9144635" cy="3175"/>
          </a:xfrm>
          <a:prstGeom prst="line">
            <a:avLst/>
          </a:prstGeom>
          <a:noFill/>
          <a:ln w="3175">
            <a:solidFill>
              <a:srgbClr val="B2B2B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5" name="矩形 601098"/>
          <p:cNvSpPr>
            <a:spLocks noChangeArrowheads="1"/>
          </p:cNvSpPr>
          <p:nvPr/>
        </p:nvSpPr>
        <p:spPr bwMode="auto">
          <a:xfrm>
            <a:off x="3228975" y="879475"/>
            <a:ext cx="3884613" cy="460375"/>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0"/>
              </a:spcBef>
            </a:pPr>
            <a:endParaRPr lang="zh-CN" altLang="en-US" sz="2400">
              <a:solidFill>
                <a:srgbClr val="FF0000"/>
              </a:solidFill>
              <a:latin typeface="Verdana" panose="020B0604030504040204" pitchFamily="34" charset="0"/>
            </a:endParaRPr>
          </a:p>
        </p:txBody>
      </p:sp>
      <p:pic>
        <p:nvPicPr>
          <p:cNvPr id="3" name="图片 2"/>
          <p:cNvPicPr/>
          <p:nvPr/>
        </p:nvPicPr>
        <p:blipFill>
          <a:blip r:embed="rId14">
            <a:alphaModFix amt="72000"/>
          </a:blip>
          <a:stretch>
            <a:fillRect/>
          </a:stretch>
        </p:blipFill>
        <p:spPr>
          <a:xfrm>
            <a:off x="-635" y="13335"/>
            <a:ext cx="1671320" cy="17195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 603137"/>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文本占位符 603138"/>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03140" name="日期占位符 603139"/>
          <p:cNvSpPr>
            <a:spLocks noGrp="1"/>
          </p:cNvSpPr>
          <p:nvPr>
            <p:ph type="dt" sz="half" idx="2"/>
          </p:nvPr>
        </p:nvSpPr>
        <p:spPr>
          <a:xfrm>
            <a:off x="457200" y="6245225"/>
            <a:ext cx="2133600" cy="476250"/>
          </a:xfrm>
          <a:prstGeom prst="rect">
            <a:avLst/>
          </a:prstGeom>
          <a:noFill/>
          <a:ln w="9525">
            <a:noFill/>
          </a:ln>
        </p:spPr>
        <p:txBody>
          <a:bodyPr/>
          <a:lstStyle>
            <a:lvl1pPr algn="l" eaLnBrk="0" hangingPunct="0">
              <a:spcBef>
                <a:spcPct val="0"/>
              </a:spcBef>
              <a:defRPr sz="1400" noProof="1" dirty="0">
                <a:latin typeface="Times New Roman" panose="02020603050405020304" pitchFamily="18" charset="0"/>
                <a:ea typeface="宋体" panose="02010600030101010101" pitchFamily="2" charset="-122"/>
              </a:defRPr>
            </a:lvl1pPr>
          </a:lstStyle>
          <a:p>
            <a:endParaRPr lang="zh-CN" altLang="en-US"/>
          </a:p>
        </p:txBody>
      </p:sp>
      <p:sp>
        <p:nvSpPr>
          <p:cNvPr id="603141" name="页脚占位符 603140"/>
          <p:cNvSpPr>
            <a:spLocks noGrp="1"/>
          </p:cNvSpPr>
          <p:nvPr>
            <p:ph type="ftr" sz="quarter" idx="3"/>
          </p:nvPr>
        </p:nvSpPr>
        <p:spPr>
          <a:xfrm>
            <a:off x="3124200" y="6245225"/>
            <a:ext cx="2895600" cy="476250"/>
          </a:xfrm>
          <a:prstGeom prst="rect">
            <a:avLst/>
          </a:prstGeom>
          <a:noFill/>
          <a:ln w="9525">
            <a:noFill/>
          </a:ln>
        </p:spPr>
        <p:txBody>
          <a:bodyPr/>
          <a:lstStyle>
            <a:lvl1pPr algn="ctr" eaLnBrk="0" hangingPunct="0">
              <a:spcBef>
                <a:spcPct val="0"/>
              </a:spcBef>
              <a:defRPr sz="1400" noProof="1" dirty="0">
                <a:latin typeface="Times New Roman" panose="02020603050405020304" pitchFamily="18" charset="0"/>
                <a:ea typeface="宋体" panose="02010600030101010101" pitchFamily="2" charset="-122"/>
              </a:defRPr>
            </a:lvl1pPr>
          </a:lstStyle>
          <a:p>
            <a:endParaRPr lang="zh-CN" altLang="en-US"/>
          </a:p>
        </p:txBody>
      </p:sp>
      <p:sp>
        <p:nvSpPr>
          <p:cNvPr id="603142" name="灯片编号占位符 603141"/>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lstStyle>
            <a:lvl1pPr algn="r" eaLnBrk="0" hangingPunct="0">
              <a:spcBef>
                <a:spcPct val="0"/>
              </a:spcBef>
              <a:defRPr>
                <a:latin typeface="Times New Roman" panose="02020603050405020304" pitchFamily="18" charset="0"/>
              </a:defRPr>
            </a:lvl1pPr>
          </a:lstStyle>
          <a:p>
            <a:fld id="{C7E3088C-8FBC-4198-A373-E6C37D822370}"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50000"/>
        </a:spcBef>
        <a:spcAft>
          <a:spcPct val="0"/>
        </a:spcAft>
        <a:buNone/>
        <a:defRPr sz="1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5.wmf"/><Relationship Id="rId3" Type="http://schemas.openxmlformats.org/officeDocument/2006/relationships/oleObject" Target="../embeddings/oleObject10.bin"/><Relationship Id="rId2" Type="http://schemas.openxmlformats.org/officeDocument/2006/relationships/image" Target="../media/image14.w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wmf"/><Relationship Id="rId3" Type="http://schemas.openxmlformats.org/officeDocument/2006/relationships/oleObject" Target="../embeddings/oleObject12.bin"/><Relationship Id="rId2" Type="http://schemas.openxmlformats.org/officeDocument/2006/relationships/image" Target="../media/image16.w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0.wmf"/><Relationship Id="rId3" Type="http://schemas.openxmlformats.org/officeDocument/2006/relationships/oleObject" Target="../embeddings/oleObject14.bin"/><Relationship Id="rId2" Type="http://schemas.openxmlformats.org/officeDocument/2006/relationships/image" Target="../media/image19.wmf"/><Relationship Id="rId1"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oleObject" Target="../embeddings/oleObject17.bin"/><Relationship Id="rId4" Type="http://schemas.openxmlformats.org/officeDocument/2006/relationships/image" Target="../media/image24.wmf"/><Relationship Id="rId3" Type="http://schemas.openxmlformats.org/officeDocument/2006/relationships/oleObject" Target="../embeddings/oleObject16.bin"/><Relationship Id="rId2" Type="http://schemas.openxmlformats.org/officeDocument/2006/relationships/image" Target="../media/image23.wmf"/><Relationship Id="rId1"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7.xml"/><Relationship Id="rId5" Type="http://schemas.openxmlformats.org/officeDocument/2006/relationships/oleObject" Target="../embeddings/oleObject21.bin"/><Relationship Id="rId4" Type="http://schemas.openxmlformats.org/officeDocument/2006/relationships/oleObject" Target="../embeddings/oleObject20.bin"/><Relationship Id="rId3" Type="http://schemas.openxmlformats.org/officeDocument/2006/relationships/oleObject" Target="../embeddings/oleObject19.bin"/><Relationship Id="rId2" Type="http://schemas.openxmlformats.org/officeDocument/2006/relationships/image" Target="../media/image25.wmf"/><Relationship Id="rId1"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0.xml"/><Relationship Id="rId2" Type="http://schemas.openxmlformats.org/officeDocument/2006/relationships/image" Target="../media/image26.wmf"/><Relationship Id="rId1"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0.xml"/><Relationship Id="rId2" Type="http://schemas.openxmlformats.org/officeDocument/2006/relationships/image" Target="../media/image26.wmf"/><Relationship Id="rId1"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0.xml"/><Relationship Id="rId2" Type="http://schemas.openxmlformats.org/officeDocument/2006/relationships/image" Target="../media/image26.wmf"/><Relationship Id="rId1"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26.bin"/><Relationship Id="rId2" Type="http://schemas.openxmlformats.org/officeDocument/2006/relationships/image" Target="../media/image32.wmf"/><Relationship Id="rId1" Type="http://schemas.openxmlformats.org/officeDocument/2006/relationships/oleObject" Target="../embeddings/oleObject2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7.xml"/><Relationship Id="rId4" Type="http://schemas.openxmlformats.org/officeDocument/2006/relationships/image" Target="../media/image39.wmf"/><Relationship Id="rId3" Type="http://schemas.openxmlformats.org/officeDocument/2006/relationships/oleObject" Target="../embeddings/oleObject28.bin"/><Relationship Id="rId2" Type="http://schemas.openxmlformats.org/officeDocument/2006/relationships/image" Target="../media/image38.wmf"/><Relationship Id="rId1"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43.wmf"/><Relationship Id="rId7" Type="http://schemas.openxmlformats.org/officeDocument/2006/relationships/oleObject" Target="../embeddings/oleObject32.bin"/><Relationship Id="rId6" Type="http://schemas.openxmlformats.org/officeDocument/2006/relationships/image" Target="../media/image42.wmf"/><Relationship Id="rId5" Type="http://schemas.openxmlformats.org/officeDocument/2006/relationships/oleObject" Target="../embeddings/oleObject31.bin"/><Relationship Id="rId4" Type="http://schemas.openxmlformats.org/officeDocument/2006/relationships/image" Target="../media/image41.wmf"/><Relationship Id="rId3" Type="http://schemas.openxmlformats.org/officeDocument/2006/relationships/oleObject" Target="../embeddings/oleObject30.bin"/><Relationship Id="rId20" Type="http://schemas.openxmlformats.org/officeDocument/2006/relationships/vmlDrawing" Target="../drawings/vmlDrawing16.vml"/><Relationship Id="rId2" Type="http://schemas.openxmlformats.org/officeDocument/2006/relationships/image" Target="../media/image40.wmf"/><Relationship Id="rId19" Type="http://schemas.openxmlformats.org/officeDocument/2006/relationships/slideLayout" Target="../slideLayouts/slideLayout20.xml"/><Relationship Id="rId18" Type="http://schemas.openxmlformats.org/officeDocument/2006/relationships/image" Target="../media/image48.wmf"/><Relationship Id="rId17" Type="http://schemas.openxmlformats.org/officeDocument/2006/relationships/oleObject" Target="../embeddings/oleObject37.bin"/><Relationship Id="rId16" Type="http://schemas.openxmlformats.org/officeDocument/2006/relationships/image" Target="../media/image47.wmf"/><Relationship Id="rId15" Type="http://schemas.openxmlformats.org/officeDocument/2006/relationships/oleObject" Target="../embeddings/oleObject36.bin"/><Relationship Id="rId14" Type="http://schemas.openxmlformats.org/officeDocument/2006/relationships/image" Target="../media/image46.wmf"/><Relationship Id="rId13" Type="http://schemas.openxmlformats.org/officeDocument/2006/relationships/oleObject" Target="../embeddings/oleObject35.bin"/><Relationship Id="rId12" Type="http://schemas.openxmlformats.org/officeDocument/2006/relationships/image" Target="../media/image45.wmf"/><Relationship Id="rId11" Type="http://schemas.openxmlformats.org/officeDocument/2006/relationships/oleObject" Target="../embeddings/oleObject34.bin"/><Relationship Id="rId10" Type="http://schemas.openxmlformats.org/officeDocument/2006/relationships/image" Target="../media/image44.wmf"/><Relationship Id="rId1" Type="http://schemas.openxmlformats.org/officeDocument/2006/relationships/oleObject" Target="../embeddings/oleObject29.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51.wmf"/><Relationship Id="rId7" Type="http://schemas.openxmlformats.org/officeDocument/2006/relationships/oleObject" Target="../embeddings/oleObject41.bin"/><Relationship Id="rId6" Type="http://schemas.openxmlformats.org/officeDocument/2006/relationships/image" Target="../media/image50.wmf"/><Relationship Id="rId5" Type="http://schemas.openxmlformats.org/officeDocument/2006/relationships/oleObject" Target="../embeddings/oleObject40.bin"/><Relationship Id="rId4" Type="http://schemas.openxmlformats.org/officeDocument/2006/relationships/image" Target="../media/image24.wmf"/><Relationship Id="rId3" Type="http://schemas.openxmlformats.org/officeDocument/2006/relationships/oleObject" Target="../embeddings/oleObject39.bin"/><Relationship Id="rId20" Type="http://schemas.openxmlformats.org/officeDocument/2006/relationships/vmlDrawing" Target="../drawings/vmlDrawing17.vml"/><Relationship Id="rId2" Type="http://schemas.openxmlformats.org/officeDocument/2006/relationships/image" Target="../media/image49.wmf"/><Relationship Id="rId19" Type="http://schemas.openxmlformats.org/officeDocument/2006/relationships/slideLayout" Target="../slideLayouts/slideLayout2.xml"/><Relationship Id="rId18" Type="http://schemas.openxmlformats.org/officeDocument/2006/relationships/image" Target="../media/image56.wmf"/><Relationship Id="rId17" Type="http://schemas.openxmlformats.org/officeDocument/2006/relationships/oleObject" Target="../embeddings/oleObject46.bin"/><Relationship Id="rId16" Type="http://schemas.openxmlformats.org/officeDocument/2006/relationships/image" Target="../media/image55.wmf"/><Relationship Id="rId15" Type="http://schemas.openxmlformats.org/officeDocument/2006/relationships/oleObject" Target="../embeddings/oleObject45.bin"/><Relationship Id="rId14" Type="http://schemas.openxmlformats.org/officeDocument/2006/relationships/image" Target="../media/image54.wmf"/><Relationship Id="rId13" Type="http://schemas.openxmlformats.org/officeDocument/2006/relationships/oleObject" Target="../embeddings/oleObject44.bin"/><Relationship Id="rId12" Type="http://schemas.openxmlformats.org/officeDocument/2006/relationships/image" Target="../media/image53.wmf"/><Relationship Id="rId11" Type="http://schemas.openxmlformats.org/officeDocument/2006/relationships/oleObject" Target="../embeddings/oleObject43.bin"/><Relationship Id="rId10" Type="http://schemas.openxmlformats.org/officeDocument/2006/relationships/image" Target="../media/image52.wmf"/><Relationship Id="rId1" Type="http://schemas.openxmlformats.org/officeDocument/2006/relationships/oleObject" Target="../embeddings/oleObject38.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7.xml"/><Relationship Id="rId2" Type="http://schemas.openxmlformats.org/officeDocument/2006/relationships/image" Target="../media/image57.wmf"/><Relationship Id="rId1" Type="http://schemas.openxmlformats.org/officeDocument/2006/relationships/oleObject" Target="../embeddings/oleObject47.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58.wmf"/><Relationship Id="rId1" Type="http://schemas.openxmlformats.org/officeDocument/2006/relationships/oleObject" Target="../embeddings/oleObject48.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0.png"/><Relationship Id="rId1" Type="http://schemas.openxmlformats.org/officeDocument/2006/relationships/image" Target="../media/image59.jpeg"/></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61.wmf"/><Relationship Id="rId1" Type="http://schemas.openxmlformats.org/officeDocument/2006/relationships/oleObject" Target="../embeddings/oleObject49.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0.xml"/><Relationship Id="rId2" Type="http://schemas.openxmlformats.org/officeDocument/2006/relationships/image" Target="../media/image58.wmf"/><Relationship Id="rId1" Type="http://schemas.openxmlformats.org/officeDocument/2006/relationships/oleObject" Target="../embeddings/oleObject50.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3.jpeg"/><Relationship Id="rId1" Type="http://schemas.openxmlformats.org/officeDocument/2006/relationships/image" Target="../media/image6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7.xml"/><Relationship Id="rId4" Type="http://schemas.openxmlformats.org/officeDocument/2006/relationships/image" Target="../media/image65.wmf"/><Relationship Id="rId3" Type="http://schemas.openxmlformats.org/officeDocument/2006/relationships/oleObject" Target="../embeddings/oleObject52.bin"/><Relationship Id="rId2" Type="http://schemas.openxmlformats.org/officeDocument/2006/relationships/image" Target="../media/image64.wmf"/><Relationship Id="rId1" Type="http://schemas.openxmlformats.org/officeDocument/2006/relationships/oleObject" Target="../embeddings/oleObject51.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6.png"/></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 Id="rId3" Type="http://schemas.openxmlformats.org/officeDocument/2006/relationships/oleObject" Target="../embeddings/oleObject4.bin"/><Relationship Id="rId2" Type="http://schemas.openxmlformats.org/officeDocument/2006/relationships/image" Target="../media/image7.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2.wmf"/><Relationship Id="rId1"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13.wmf"/><Relationship Id="rId1"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591875"/>
          <p:cNvSpPr>
            <a:spLocks noGrp="1" noChangeArrowheads="1"/>
          </p:cNvSpPr>
          <p:nvPr>
            <p:ph type="ctrTitle"/>
          </p:nvPr>
        </p:nvSpPr>
        <p:spPr bwMode="auto">
          <a:xfrm>
            <a:off x="1275080" y="2643188"/>
            <a:ext cx="6858000" cy="238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z="5400" b="1">
                <a:solidFill>
                  <a:srgbClr val="0000FF"/>
                </a:solidFill>
                <a:ea typeface="华文隶书" panose="02010800040101010101" pitchFamily="2" charset="-122"/>
              </a:rPr>
              <a:t>形态学图像处理</a:t>
            </a:r>
            <a:endParaRPr lang="zh-CN" altLang="en-US" sz="5400" b="1">
              <a:solidFill>
                <a:srgbClr val="0000FF"/>
              </a:solidFill>
              <a:ea typeface="华文隶书" panose="02010800040101010101" pitchFamily="2" charset="-122"/>
            </a:endParaRPr>
          </a:p>
        </p:txBody>
      </p:sp>
      <p:sp>
        <p:nvSpPr>
          <p:cNvPr id="4098" name="矩形 591878"/>
          <p:cNvSpPr>
            <a:spLocks noChangeArrowheads="1"/>
          </p:cNvSpPr>
          <p:nvPr/>
        </p:nvSpPr>
        <p:spPr bwMode="auto">
          <a:xfrm>
            <a:off x="926465" y="73152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zh-CN" altLang="en-US" sz="5400">
                <a:solidFill>
                  <a:srgbClr val="0000FF"/>
                </a:solidFill>
                <a:latin typeface="Times New Roman" panose="02020603050405020304" pitchFamily="18" charset="0"/>
                <a:ea typeface="华文隶书" panose="02010800040101010101" pitchFamily="2" charset="-122"/>
              </a:rPr>
              <a:t>第九章</a:t>
            </a:r>
            <a:endParaRPr lang="zh-CN" altLang="en-US" sz="5400">
              <a:solidFill>
                <a:srgbClr val="0000FF"/>
              </a:solidFill>
              <a:latin typeface="Times New Roman" panose="02020603050405020304" pitchFamily="18" charset="0"/>
              <a:ea typeface="华文隶书" panose="02010800040101010101" pitchFamily="2" charset="-122"/>
            </a:endParaRPr>
          </a:p>
        </p:txBody>
      </p:sp>
      <p:sp>
        <p:nvSpPr>
          <p:cNvPr id="2" name="文本框 1"/>
          <p:cNvSpPr txBox="1"/>
          <p:nvPr/>
        </p:nvSpPr>
        <p:spPr>
          <a:xfrm>
            <a:off x="3097530" y="4801870"/>
            <a:ext cx="3212465" cy="348615"/>
          </a:xfrm>
          <a:prstGeom prst="rect">
            <a:avLst/>
          </a:prstGeom>
          <a:noFill/>
        </p:spPr>
        <p:txBody>
          <a:bodyPr wrap="square" rtlCol="0">
            <a:noAutofit/>
          </a:bodyPr>
          <a:p>
            <a:r>
              <a:rPr lang="zh-CN" altLang="en-US" sz="2000" b="1">
                <a:solidFill>
                  <a:srgbClr val="0000FF"/>
                </a:solidFill>
                <a:effectLst>
                  <a:outerShdw blurRad="38100" dist="38100" dir="2700000" algn="tl">
                    <a:srgbClr val="000000">
                      <a:alpha val="43137"/>
                    </a:srgbClr>
                  </a:outerShdw>
                </a:effectLst>
              </a:rPr>
              <a:t>汇报人：徐亚琪</a:t>
            </a:r>
            <a:r>
              <a:rPr lang="en-US" altLang="zh-CN" sz="2000" b="1">
                <a:solidFill>
                  <a:srgbClr val="0000FF"/>
                </a:solidFill>
                <a:effectLst>
                  <a:outerShdw blurRad="38100" dist="38100" dir="2700000" algn="tl">
                    <a:srgbClr val="000000">
                      <a:alpha val="43137"/>
                    </a:srgbClr>
                  </a:outerShdw>
                </a:effectLst>
              </a:rPr>
              <a:t> </a:t>
            </a:r>
            <a:r>
              <a:rPr lang="zh-CN" altLang="en-US" sz="2000" b="1">
                <a:solidFill>
                  <a:srgbClr val="0000FF"/>
                </a:solidFill>
                <a:effectLst>
                  <a:outerShdw blurRad="38100" dist="38100" dir="2700000" algn="tl">
                    <a:srgbClr val="000000">
                      <a:alpha val="43137"/>
                    </a:srgbClr>
                  </a:outerShdw>
                </a:effectLst>
              </a:rPr>
              <a:t>林美池</a:t>
            </a:r>
            <a:endParaRPr lang="zh-CN" altLang="en-US" sz="2000" b="1">
              <a:solidFill>
                <a:srgbClr val="0000FF"/>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文本框 609281"/>
          <p:cNvSpPr txBox="1"/>
          <p:nvPr/>
        </p:nvSpPr>
        <p:spPr>
          <a:xfrm>
            <a:off x="468313" y="1546225"/>
            <a:ext cx="8424862" cy="2136775"/>
          </a:xfrm>
          <a:prstGeom prst="rect">
            <a:avLst/>
          </a:prstGeom>
          <a:noFill/>
          <a:ln w="9525">
            <a:noFill/>
          </a:ln>
        </p:spPr>
        <p:txBody>
          <a:bodyPr>
            <a:spAutoFit/>
          </a:bodyPr>
          <a:lstStyle/>
          <a:p>
            <a:pPr>
              <a:lnSpc>
                <a:spcPct val="145000"/>
              </a:lnSpc>
              <a:spcBef>
                <a:spcPct val="0"/>
              </a:spcBef>
            </a:pPr>
            <a:r>
              <a:rPr lang="en-US" altLang="zh-CN"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6</a:t>
            </a:r>
            <a:r>
              <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 集合的差</a:t>
            </a:r>
            <a:endPar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45000"/>
              </a:lnSpc>
              <a:spcBef>
                <a:spcPct val="20000"/>
              </a:spcBef>
            </a:pP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                                        </a:t>
            </a:r>
            <a:endPar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45000"/>
              </a:lnSpc>
              <a:spcBef>
                <a:spcPct val="20000"/>
              </a:spcBef>
            </a:pP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或</a:t>
            </a:r>
            <a:endPar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13314" name="文本框 609282"/>
          <p:cNvSpPr txBox="1">
            <a:spLocks noChangeArrowheads="1"/>
          </p:cNvSpPr>
          <p:nvPr/>
        </p:nvSpPr>
        <p:spPr bwMode="auto">
          <a:xfrm>
            <a:off x="1295400" y="990600"/>
            <a:ext cx="3352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en-US" sz="2400">
              <a:latin typeface="Times New Roman" panose="02020603050405020304" pitchFamily="18" charset="0"/>
            </a:endParaRPr>
          </a:p>
        </p:txBody>
      </p:sp>
      <p:sp>
        <p:nvSpPr>
          <p:cNvPr id="13315" name="矩形 609284"/>
          <p:cNvSpPr>
            <a:spLocks noChangeArrowheads="1"/>
          </p:cNvSpPr>
          <p:nvPr/>
        </p:nvSpPr>
        <p:spPr bwMode="auto">
          <a:xfrm>
            <a:off x="3419475" y="5676900"/>
            <a:ext cx="2160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1800">
                <a:latin typeface="黑体" panose="02010609060101010101" pitchFamily="2" charset="-122"/>
                <a:ea typeface="黑体" panose="02010609060101010101" pitchFamily="2" charset="-122"/>
              </a:rPr>
              <a:t>集合的差 </a:t>
            </a:r>
            <a:endParaRPr lang="zh-CN" altLang="en-US" sz="1800">
              <a:latin typeface="黑体" panose="02010609060101010101" pitchFamily="2" charset="-122"/>
              <a:ea typeface="黑体" panose="02010609060101010101" pitchFamily="2" charset="-122"/>
            </a:endParaRPr>
          </a:p>
        </p:txBody>
      </p:sp>
      <p:graphicFrame>
        <p:nvGraphicFramePr>
          <p:cNvPr id="13316" name="对象 609286"/>
          <p:cNvGraphicFramePr/>
          <p:nvPr/>
        </p:nvGraphicFramePr>
        <p:xfrm>
          <a:off x="1758950" y="2205038"/>
          <a:ext cx="4611688" cy="685800"/>
        </p:xfrm>
        <a:graphic>
          <a:graphicData uri="http://schemas.openxmlformats.org/presentationml/2006/ole">
            <mc:AlternateContent xmlns:mc="http://schemas.openxmlformats.org/markup-compatibility/2006">
              <mc:Choice xmlns:v="urn:schemas-microsoft-com:vml" Requires="v">
                <p:oleObj spid="_x0000_s2" name="" r:id="rId1" imgW="1674495" imgH="215900" progId="Equation.DSMT4">
                  <p:embed/>
                </p:oleObj>
              </mc:Choice>
              <mc:Fallback>
                <p:oleObj name="" r:id="rId1" imgW="1674495" imgH="215900" progId="Equation.DSMT4">
                  <p:embed/>
                  <p:pic>
                    <p:nvPicPr>
                      <p:cNvPr id="0" name="对象 60928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50" y="2205038"/>
                        <a:ext cx="46116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7" name="对象 609287"/>
          <p:cNvGraphicFramePr/>
          <p:nvPr/>
        </p:nvGraphicFramePr>
        <p:xfrm>
          <a:off x="1835150" y="2924175"/>
          <a:ext cx="2592388" cy="647700"/>
        </p:xfrm>
        <a:graphic>
          <a:graphicData uri="http://schemas.openxmlformats.org/presentationml/2006/ole">
            <mc:AlternateContent xmlns:mc="http://schemas.openxmlformats.org/markup-compatibility/2006">
              <mc:Choice xmlns:v="urn:schemas-microsoft-com:vml" Requires="v">
                <p:oleObj spid="_x0000_s3" name="" r:id="rId3" imgW="938530" imgH="215900" progId="Equation.3">
                  <p:embed/>
                </p:oleObj>
              </mc:Choice>
              <mc:Fallback>
                <p:oleObj name="" r:id="rId3" imgW="938530" imgH="215900" progId="Equation.3">
                  <p:embed/>
                  <p:pic>
                    <p:nvPicPr>
                      <p:cNvPr id="0" name="对象 60928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924175"/>
                        <a:ext cx="25923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3318" name="图片 609288"/>
          <p:cNvPicPr>
            <a:picLocks noChangeAspect="1" noChangeArrowheads="1"/>
          </p:cNvPicPr>
          <p:nvPr/>
        </p:nvPicPr>
        <p:blipFill>
          <a:blip r:embed="rId5">
            <a:extLst>
              <a:ext uri="{28A0092B-C50C-407E-A947-70E740481C1C}">
                <a14:useLocalDpi xmlns:a14="http://schemas.microsoft.com/office/drawing/2010/main" val="0"/>
              </a:ext>
            </a:extLst>
          </a:blip>
          <a:srcRect l="44438" t="47636" r="24944"/>
          <a:stretch>
            <a:fillRect/>
          </a:stretch>
        </p:blipFill>
        <p:spPr bwMode="auto">
          <a:xfrm>
            <a:off x="2843213" y="3694113"/>
            <a:ext cx="30480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矩形 609289"/>
          <p:cNvSpPr>
            <a:spLocks noChangeArrowheads="1"/>
          </p:cNvSpPr>
          <p:nvPr/>
        </p:nvSpPr>
        <p:spPr bwMode="auto">
          <a:xfrm>
            <a:off x="611188" y="647700"/>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000" b="1">
                <a:solidFill>
                  <a:srgbClr val="FF0000"/>
                </a:solidFill>
                <a:latin typeface="Times New Roman" panose="02020603050405020304" pitchFamily="18" charset="0"/>
              </a:rPr>
              <a:t>9.1</a:t>
            </a:r>
            <a:r>
              <a:rPr lang="zh-CN" altLang="en-US" sz="4000" b="1">
                <a:solidFill>
                  <a:srgbClr val="FF0000"/>
                </a:solidFill>
                <a:latin typeface="Times New Roman" panose="02020603050405020304" pitchFamily="18" charset="0"/>
              </a:rPr>
              <a:t>集合论的几个基本概念</a:t>
            </a:r>
            <a:endParaRPr lang="zh-CN" altLang="en-US" sz="4000" b="1">
              <a:solidFill>
                <a:srgbClr val="FF0000"/>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文本框 612353"/>
          <p:cNvSpPr txBox="1"/>
          <p:nvPr/>
        </p:nvSpPr>
        <p:spPr>
          <a:xfrm>
            <a:off x="476250" y="1446213"/>
            <a:ext cx="8424863" cy="3709035"/>
          </a:xfrm>
          <a:prstGeom prst="rect">
            <a:avLst/>
          </a:prstGeom>
          <a:noFill/>
          <a:ln w="9525">
            <a:noFill/>
          </a:ln>
        </p:spPr>
        <p:txBody>
          <a:bodyPr>
            <a:spAutoFit/>
          </a:bodyPr>
          <a:lstStyle/>
          <a:p>
            <a:pPr>
              <a:lnSpc>
                <a:spcPct val="120000"/>
              </a:lnSpc>
              <a:spcBef>
                <a:spcPct val="0"/>
              </a:spcBef>
            </a:pPr>
            <a:r>
              <a:rPr lang="zh-CN" altLang="en-US" sz="2800" b="1" noProof="1">
                <a:latin typeface="黑体" panose="02010609060101010101" pitchFamily="2" charset="-122"/>
                <a:ea typeface="黑体" panose="02010609060101010101" pitchFamily="2" charset="-122"/>
              </a:rPr>
              <a:t>  </a:t>
            </a:r>
            <a:endPar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20000"/>
              </a:lnSpc>
              <a:spcBef>
                <a:spcPct val="0"/>
              </a:spcBef>
            </a:pP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  </a:t>
            </a:r>
            <a:r>
              <a:rPr lang="en-US" altLang="zh-CN"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(1) </a:t>
            </a:r>
            <a:r>
              <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集合的反射</a:t>
            </a:r>
            <a:endPar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20000"/>
              </a:lnSpc>
              <a:spcBef>
                <a:spcPct val="0"/>
              </a:spcBef>
            </a:pP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  由集合</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中所有元素相对于</a:t>
            </a:r>
            <a:r>
              <a:rPr lang="zh-CN" altLang="en-US" sz="2800" b="1" noProof="1">
                <a:solidFill>
                  <a:srgbClr val="FF0000"/>
                </a:solidFill>
                <a:effectLst>
                  <a:outerShdw blurRad="38100" dist="38100" dir="2700000">
                    <a:srgbClr val="C0C0C0"/>
                  </a:outerShdw>
                </a:effectLst>
                <a:latin typeface="黑体" panose="02010609060101010101" pitchFamily="2" charset="-122"/>
                <a:ea typeface="黑体" panose="02010609060101010101" pitchFamily="2" charset="-122"/>
              </a:rPr>
              <a:t>原点</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的反射元素组成的集合称为集合</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的反射，记为   。</a:t>
            </a:r>
            <a:r>
              <a:rPr lang="zh-CN" altLang="en-US" sz="2800" noProof="1">
                <a:latin typeface="黑体" panose="02010609060101010101" pitchFamily="2" charset="-122"/>
                <a:ea typeface="黑体" panose="02010609060101010101" pitchFamily="2" charset="-122"/>
              </a:rPr>
              <a:t> </a:t>
            </a:r>
            <a:endParaRPr lang="zh-CN" altLang="en-US" sz="2800" b="1"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20000"/>
              </a:lnSpc>
              <a:spcBef>
                <a:spcPct val="0"/>
              </a:spcBef>
            </a:pP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                                        </a:t>
            </a:r>
            <a:endPar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20000"/>
              </a:lnSpc>
              <a:spcBef>
                <a:spcPct val="0"/>
              </a:spcBef>
            </a:pP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其中，</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x</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表示集合</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中的</a:t>
            </a:r>
            <a:endPar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20000"/>
              </a:lnSpc>
              <a:spcBef>
                <a:spcPct val="0"/>
              </a:spcBef>
            </a:pP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元素</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对应的反射元素。 </a:t>
            </a:r>
            <a:endPar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14338" name="文本框 612354"/>
          <p:cNvSpPr txBox="1">
            <a:spLocks noChangeArrowheads="1"/>
          </p:cNvSpPr>
          <p:nvPr/>
        </p:nvSpPr>
        <p:spPr bwMode="auto">
          <a:xfrm>
            <a:off x="1295400" y="990600"/>
            <a:ext cx="3352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en-US" sz="2400">
              <a:latin typeface="Times New Roman" panose="02020603050405020304" pitchFamily="18" charset="0"/>
            </a:endParaRPr>
          </a:p>
        </p:txBody>
      </p:sp>
      <p:sp>
        <p:nvSpPr>
          <p:cNvPr id="14339" name="矩形 612356"/>
          <p:cNvSpPr>
            <a:spLocks noChangeArrowheads="1"/>
          </p:cNvSpPr>
          <p:nvPr/>
        </p:nvSpPr>
        <p:spPr bwMode="auto">
          <a:xfrm>
            <a:off x="2906713" y="5678488"/>
            <a:ext cx="216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1800">
                <a:latin typeface="黑体" panose="02010609060101010101" pitchFamily="2" charset="-122"/>
                <a:ea typeface="黑体" panose="02010609060101010101" pitchFamily="2" charset="-122"/>
              </a:rPr>
              <a:t>集合的反射图示 </a:t>
            </a:r>
            <a:endParaRPr lang="zh-CN" altLang="en-US" sz="1800">
              <a:latin typeface="黑体" panose="02010609060101010101" pitchFamily="2" charset="-122"/>
              <a:ea typeface="黑体" panose="02010609060101010101" pitchFamily="2" charset="-122"/>
            </a:endParaRPr>
          </a:p>
        </p:txBody>
      </p:sp>
      <p:graphicFrame>
        <p:nvGraphicFramePr>
          <p:cNvPr id="14340" name="对象 612357"/>
          <p:cNvGraphicFramePr/>
          <p:nvPr/>
        </p:nvGraphicFramePr>
        <p:xfrm>
          <a:off x="5094288" y="2974975"/>
          <a:ext cx="431800" cy="576263"/>
        </p:xfrm>
        <a:graphic>
          <a:graphicData uri="http://schemas.openxmlformats.org/presentationml/2006/ole">
            <mc:AlternateContent xmlns:mc="http://schemas.openxmlformats.org/markup-compatibility/2006">
              <mc:Choice xmlns:v="urn:schemas-microsoft-com:vml" Requires="v">
                <p:oleObj spid="_x0000_s2" name="" r:id="rId1" imgW="152400" imgH="266700" progId="Equation.DSMT4">
                  <p:embed/>
                </p:oleObj>
              </mc:Choice>
              <mc:Fallback>
                <p:oleObj name="" r:id="rId1" imgW="152400" imgH="266700" progId="Equation.DSMT4">
                  <p:embed/>
                  <p:pic>
                    <p:nvPicPr>
                      <p:cNvPr id="0" name="对象 61235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88" y="2974975"/>
                        <a:ext cx="431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1" name="对象 612358"/>
          <p:cNvGraphicFramePr/>
          <p:nvPr/>
        </p:nvGraphicFramePr>
        <p:xfrm>
          <a:off x="2587625" y="3398838"/>
          <a:ext cx="4071938" cy="879475"/>
        </p:xfrm>
        <a:graphic>
          <a:graphicData uri="http://schemas.openxmlformats.org/presentationml/2006/ole">
            <mc:AlternateContent xmlns:mc="http://schemas.openxmlformats.org/markup-compatibility/2006">
              <mc:Choice xmlns:v="urn:schemas-microsoft-com:vml" Requires="v">
                <p:oleObj spid="_x0000_s3" name="" r:id="rId3" imgW="1408430" imgH="304800" progId="Equation.DSMT4">
                  <p:embed/>
                </p:oleObj>
              </mc:Choice>
              <mc:Fallback>
                <p:oleObj name="" r:id="rId3" imgW="1408430" imgH="304800" progId="Equation.DSMT4">
                  <p:embed/>
                  <p:pic>
                    <p:nvPicPr>
                      <p:cNvPr id="0" name="对象 61235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625" y="3398838"/>
                        <a:ext cx="4071938"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2" name="右箭头 612360"/>
          <p:cNvSpPr>
            <a:spLocks noChangeArrowheads="1"/>
          </p:cNvSpPr>
          <p:nvPr/>
        </p:nvSpPr>
        <p:spPr bwMode="auto">
          <a:xfrm>
            <a:off x="4741863" y="5846763"/>
            <a:ext cx="288925" cy="71437"/>
          </a:xfrm>
          <a:prstGeom prst="rightArrow">
            <a:avLst>
              <a:gd name="adj1" fmla="val 50000"/>
              <a:gd name="adj2" fmla="val 101093"/>
            </a:avLst>
          </a:prstGeom>
          <a:solidFill>
            <a:schemeClr val="accent1"/>
          </a:solidFill>
          <a:ln w="9525">
            <a:solidFill>
              <a:schemeClr val="tx1"/>
            </a:solidFill>
            <a:miter lim="800000"/>
          </a:ln>
        </p:spPr>
        <p:txBody>
          <a:bodyPr/>
          <a:lstStyle/>
          <a:p>
            <a:pPr algn="ctr"/>
            <a:endParaRPr lang="zh-CN" altLang="en-US"/>
          </a:p>
        </p:txBody>
      </p:sp>
      <p:sp>
        <p:nvSpPr>
          <p:cNvPr id="14343" name="矩形 612361"/>
          <p:cNvSpPr>
            <a:spLocks noChangeArrowheads="1"/>
          </p:cNvSpPr>
          <p:nvPr/>
        </p:nvSpPr>
        <p:spPr bwMode="auto">
          <a:xfrm>
            <a:off x="709613" y="630238"/>
            <a:ext cx="82296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9.1</a:t>
            </a:r>
            <a:r>
              <a:rPr lang="zh-CN" altLang="en-US" sz="4400" b="1">
                <a:solidFill>
                  <a:srgbClr val="FF0000"/>
                </a:solidFill>
                <a:latin typeface="Times New Roman" panose="02020603050405020304" pitchFamily="18" charset="0"/>
              </a:rPr>
              <a:t>集合的平移和反射</a:t>
            </a:r>
            <a:endParaRPr lang="zh-CN" altLang="en-US" sz="4400" b="1">
              <a:solidFill>
                <a:srgbClr val="FF0000"/>
              </a:solidFill>
              <a:latin typeface="Times New Roman" panose="02020603050405020304" pitchFamily="18" charset="0"/>
            </a:endParaRPr>
          </a:p>
        </p:txBody>
      </p:sp>
      <p:grpSp>
        <p:nvGrpSpPr>
          <p:cNvPr id="14344" name="组合 612368"/>
          <p:cNvGrpSpPr/>
          <p:nvPr/>
        </p:nvGrpSpPr>
        <p:grpSpPr bwMode="auto">
          <a:xfrm>
            <a:off x="5692775" y="4160838"/>
            <a:ext cx="3227388" cy="2579687"/>
            <a:chOff x="3586" y="2621"/>
            <a:chExt cx="2033" cy="1625"/>
          </a:xfrm>
        </p:grpSpPr>
        <p:sp>
          <p:nvSpPr>
            <p:cNvPr id="14345" name="直接连接符 612365"/>
            <p:cNvSpPr>
              <a:spLocks noChangeShapeType="1"/>
            </p:cNvSpPr>
            <p:nvPr/>
          </p:nvSpPr>
          <p:spPr bwMode="auto">
            <a:xfrm>
              <a:off x="4427" y="2621"/>
              <a:ext cx="11" cy="1581"/>
            </a:xfrm>
            <a:prstGeom prst="line">
              <a:avLst/>
            </a:prstGeom>
            <a:noFill/>
            <a:ln w="9525">
              <a:solidFill>
                <a:schemeClr val="tx1"/>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4346" name="图片 612362"/>
            <p:cNvPicPr>
              <a:picLocks noChangeAspect="1" noChangeArrowheads="1"/>
            </p:cNvPicPr>
            <p:nvPr/>
          </p:nvPicPr>
          <p:blipFill>
            <a:blip r:embed="rId5">
              <a:extLst>
                <a:ext uri="{28A0092B-C50C-407E-A947-70E740481C1C}">
                  <a14:useLocalDpi xmlns:a14="http://schemas.microsoft.com/office/drawing/2010/main" val="0"/>
                </a:ext>
              </a:extLst>
            </a:blip>
            <a:srcRect l="35887" t="10745" r="40974"/>
            <a:stretch>
              <a:fillRect/>
            </a:stretch>
          </p:blipFill>
          <p:spPr bwMode="auto">
            <a:xfrm>
              <a:off x="3723" y="2725"/>
              <a:ext cx="68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直接连接符 612364"/>
            <p:cNvSpPr>
              <a:spLocks noChangeShapeType="1"/>
            </p:cNvSpPr>
            <p:nvPr/>
          </p:nvSpPr>
          <p:spPr bwMode="auto">
            <a:xfrm>
              <a:off x="3586" y="3485"/>
              <a:ext cx="2033" cy="0"/>
            </a:xfrm>
            <a:prstGeom prst="line">
              <a:avLst/>
            </a:prstGeom>
            <a:noFill/>
            <a:ln w="9525">
              <a:solidFill>
                <a:schemeClr val="tx1"/>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4348" name="图片 612366"/>
            <p:cNvPicPr>
              <a:picLocks noChangeAspect="1" noChangeArrowheads="1"/>
            </p:cNvPicPr>
            <p:nvPr/>
          </p:nvPicPr>
          <p:blipFill>
            <a:blip r:embed="rId5">
              <a:extLst>
                <a:ext uri="{28A0092B-C50C-407E-A947-70E740481C1C}">
                  <a14:useLocalDpi xmlns:a14="http://schemas.microsoft.com/office/drawing/2010/main" val="0"/>
                </a:ext>
              </a:extLst>
            </a:blip>
            <a:srcRect l="35887" t="10745" r="44435" b="6474"/>
            <a:stretch>
              <a:fillRect/>
            </a:stretch>
          </p:blipFill>
          <p:spPr bwMode="auto">
            <a:xfrm rot="10800000">
              <a:off x="4579" y="3530"/>
              <a:ext cx="580" cy="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文本框 613377"/>
          <p:cNvSpPr txBox="1"/>
          <p:nvPr/>
        </p:nvSpPr>
        <p:spPr>
          <a:xfrm>
            <a:off x="298450" y="1554163"/>
            <a:ext cx="8424863" cy="2784475"/>
          </a:xfrm>
          <a:prstGeom prst="rect">
            <a:avLst/>
          </a:prstGeom>
          <a:noFill/>
          <a:ln w="9525">
            <a:noFill/>
          </a:ln>
        </p:spPr>
        <p:txBody>
          <a:bodyPr>
            <a:spAutoFit/>
          </a:bodyPr>
          <a:lstStyle/>
          <a:p>
            <a:pPr>
              <a:lnSpc>
                <a:spcPct val="125000"/>
              </a:lnSpc>
              <a:spcBef>
                <a:spcPct val="0"/>
              </a:spcBef>
            </a:pPr>
            <a:r>
              <a:rPr lang="zh-CN" altLang="en-US" sz="2800" b="1" noProof="1">
                <a:latin typeface="黑体" panose="02010609060101010101" pitchFamily="2" charset="-122"/>
                <a:ea typeface="黑体" panose="02010609060101010101" pitchFamily="2" charset="-122"/>
              </a:rPr>
              <a:t>  </a:t>
            </a: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  </a:t>
            </a:r>
            <a:r>
              <a:rPr lang="en-US" altLang="zh-CN"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(2) </a:t>
            </a:r>
            <a:r>
              <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集合的平移</a:t>
            </a:r>
            <a:endPar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25000"/>
              </a:lnSpc>
              <a:spcBef>
                <a:spcPct val="0"/>
              </a:spcBef>
            </a:pP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  由集合</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中</a:t>
            </a:r>
            <a:r>
              <a:rPr lang="zh-CN" altLang="en-US" sz="2800" b="1" noProof="1">
                <a:solidFill>
                  <a:srgbClr val="FF0000"/>
                </a:solidFill>
                <a:effectLst>
                  <a:outerShdw blurRad="38100" dist="38100" dir="2700000">
                    <a:srgbClr val="C0C0C0"/>
                  </a:outerShdw>
                </a:effectLst>
                <a:latin typeface="黑体" panose="02010609060101010101" pitchFamily="2" charset="-122"/>
                <a:ea typeface="黑体" panose="02010609060101010101" pitchFamily="2" charset="-122"/>
              </a:rPr>
              <a:t>所有元素平移</a:t>
            </a:r>
            <a:r>
              <a:rPr lang="en-US" altLang="zh-CN" sz="2800" b="1" noProof="1">
                <a:solidFill>
                  <a:srgbClr val="FF0000"/>
                </a:solidFill>
                <a:effectLst>
                  <a:outerShdw blurRad="38100" dist="38100" dir="2700000">
                    <a:srgbClr val="C0C0C0"/>
                  </a:outerShdw>
                </a:effectLst>
                <a:latin typeface="黑体" panose="02010609060101010101" pitchFamily="2" charset="-122"/>
                <a:ea typeface="黑体" panose="02010609060101010101" pitchFamily="2" charset="-122"/>
              </a:rPr>
              <a:t>z</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=(z</a:t>
            </a:r>
            <a:r>
              <a:rPr lang="en-US" altLang="zh-CN" sz="2800" b="1" baseline="-25000" noProof="1">
                <a:effectLst>
                  <a:outerShdw blurRad="38100" dist="38100" dir="2700000">
                    <a:srgbClr val="C0C0C0"/>
                  </a:outerShdw>
                </a:effectLst>
                <a:latin typeface="黑体" panose="02010609060101010101" pitchFamily="2" charset="-122"/>
                <a:ea typeface="黑体" panose="02010609060101010101" pitchFamily="2" charset="-122"/>
              </a:rPr>
              <a:t>1</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z</a:t>
            </a:r>
            <a:r>
              <a:rPr lang="en-US" altLang="zh-CN" sz="2800" b="1" baseline="-25000" noProof="1">
                <a:effectLst>
                  <a:outerShdw blurRad="38100" dist="38100" dir="2700000">
                    <a:srgbClr val="C0C0C0"/>
                  </a:outerShdw>
                </a:effectLst>
                <a:latin typeface="黑体" panose="02010609060101010101" pitchFamily="2" charset="-122"/>
                <a:ea typeface="黑体" panose="02010609060101010101" pitchFamily="2" charset="-122"/>
              </a:rPr>
              <a:t>2</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后组成的元素集合称为集合</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的平移，记为    。</a:t>
            </a:r>
            <a:r>
              <a:rPr lang="zh-CN" altLang="en-US" sz="2800" noProof="1">
                <a:latin typeface="黑体" panose="02010609060101010101" pitchFamily="2" charset="-122"/>
                <a:ea typeface="黑体" panose="02010609060101010101" pitchFamily="2" charset="-122"/>
              </a:rPr>
              <a:t> </a:t>
            </a:r>
            <a:endParaRPr lang="zh-CN" altLang="en-US" sz="2800" b="1"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25000"/>
              </a:lnSpc>
              <a:spcBef>
                <a:spcPct val="0"/>
              </a:spcBef>
            </a:pP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                                        </a:t>
            </a:r>
            <a:endPar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25000"/>
              </a:lnSpc>
              <a:spcBef>
                <a:spcPct val="0"/>
              </a:spcBef>
            </a:pP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其中，</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x</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表示集合</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中的元素</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平移</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z</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后形成的元素。 </a:t>
            </a:r>
            <a:endPar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15362" name="矩形 613380"/>
          <p:cNvSpPr>
            <a:spLocks noChangeArrowheads="1"/>
          </p:cNvSpPr>
          <p:nvPr/>
        </p:nvSpPr>
        <p:spPr bwMode="auto">
          <a:xfrm>
            <a:off x="5145088" y="5780088"/>
            <a:ext cx="216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1800">
                <a:latin typeface="黑体" panose="02010609060101010101" pitchFamily="2" charset="-122"/>
                <a:ea typeface="黑体" panose="02010609060101010101" pitchFamily="2" charset="-122"/>
              </a:rPr>
              <a:t>集合的平移图示 </a:t>
            </a:r>
            <a:endParaRPr lang="zh-CN" altLang="en-US" sz="1800">
              <a:latin typeface="黑体" panose="02010609060101010101" pitchFamily="2" charset="-122"/>
              <a:ea typeface="黑体" panose="02010609060101010101" pitchFamily="2" charset="-122"/>
            </a:endParaRPr>
          </a:p>
        </p:txBody>
      </p:sp>
      <p:graphicFrame>
        <p:nvGraphicFramePr>
          <p:cNvPr id="15363" name="对象 613381"/>
          <p:cNvGraphicFramePr/>
          <p:nvPr/>
        </p:nvGraphicFramePr>
        <p:xfrm>
          <a:off x="4954588" y="2774950"/>
          <a:ext cx="587375" cy="522288"/>
        </p:xfrm>
        <a:graphic>
          <a:graphicData uri="http://schemas.openxmlformats.org/presentationml/2006/ole">
            <mc:AlternateContent xmlns:mc="http://schemas.openxmlformats.org/markup-compatibility/2006">
              <mc:Choice xmlns:v="urn:schemas-microsoft-com:vml" Requires="v">
                <p:oleObj spid="_x0000_s2" name="" r:id="rId1" imgW="304800" imgH="228600" progId="Equation.DSMT4">
                  <p:embed/>
                </p:oleObj>
              </mc:Choice>
              <mc:Fallback>
                <p:oleObj name="" r:id="rId1" imgW="304800" imgH="228600" progId="Equation.DSMT4">
                  <p:embed/>
                  <p:pic>
                    <p:nvPicPr>
                      <p:cNvPr id="0" name="对象 61338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588" y="2774950"/>
                        <a:ext cx="587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4" name="对象 613382"/>
          <p:cNvGraphicFramePr/>
          <p:nvPr/>
        </p:nvGraphicFramePr>
        <p:xfrm>
          <a:off x="2060575" y="3249613"/>
          <a:ext cx="4265613" cy="681037"/>
        </p:xfrm>
        <a:graphic>
          <a:graphicData uri="http://schemas.openxmlformats.org/presentationml/2006/ole">
            <mc:AlternateContent xmlns:mc="http://schemas.openxmlformats.org/markup-compatibility/2006">
              <mc:Choice xmlns:v="urn:schemas-microsoft-com:vml" Requires="v">
                <p:oleObj spid="_x0000_s3" name="" r:id="rId3" imgW="1689100" imgH="228600" progId="Equation.DSMT4">
                  <p:embed/>
                </p:oleObj>
              </mc:Choice>
              <mc:Fallback>
                <p:oleObj name="" r:id="rId3" imgW="1689100" imgH="228600" progId="Equation.DSMT4">
                  <p:embed/>
                  <p:pic>
                    <p:nvPicPr>
                      <p:cNvPr id="0" name="对象 61338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575" y="3249613"/>
                        <a:ext cx="4265613"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65" name="矩形 613384"/>
          <p:cNvSpPr>
            <a:spLocks noChangeArrowheads="1"/>
          </p:cNvSpPr>
          <p:nvPr/>
        </p:nvSpPr>
        <p:spPr bwMode="auto">
          <a:xfrm>
            <a:off x="709613" y="630238"/>
            <a:ext cx="82296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9.1</a:t>
            </a:r>
            <a:r>
              <a:rPr lang="zh-CN" altLang="en-US" sz="4400" b="1">
                <a:solidFill>
                  <a:srgbClr val="FF0000"/>
                </a:solidFill>
                <a:latin typeface="Times New Roman" panose="02020603050405020304" pitchFamily="18" charset="0"/>
              </a:rPr>
              <a:t>集合的平移和反射</a:t>
            </a:r>
            <a:endParaRPr lang="zh-CN" altLang="en-US" sz="4400" b="1">
              <a:solidFill>
                <a:srgbClr val="FF0000"/>
              </a:solidFill>
              <a:latin typeface="Times New Roman" panose="02020603050405020304" pitchFamily="18" charset="0"/>
            </a:endParaRPr>
          </a:p>
        </p:txBody>
      </p:sp>
      <p:pic>
        <p:nvPicPr>
          <p:cNvPr id="15366" name="图片 613385"/>
          <p:cNvPicPr>
            <a:picLocks noChangeAspect="1" noChangeArrowheads="1"/>
          </p:cNvPicPr>
          <p:nvPr/>
        </p:nvPicPr>
        <p:blipFill>
          <a:blip r:embed="rId5">
            <a:extLst>
              <a:ext uri="{28A0092B-C50C-407E-A947-70E740481C1C}">
                <a14:useLocalDpi xmlns:a14="http://schemas.microsoft.com/office/drawing/2010/main" val="0"/>
              </a:ext>
            </a:extLst>
          </a:blip>
          <a:srcRect r="63876"/>
          <a:stretch>
            <a:fillRect/>
          </a:stretch>
        </p:blipFill>
        <p:spPr bwMode="auto">
          <a:xfrm>
            <a:off x="2139950" y="4376738"/>
            <a:ext cx="2671763"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4423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5050" y="2330450"/>
            <a:ext cx="7053263"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标题 442371"/>
          <p:cNvSpPr>
            <a:spLocks noGrp="1" noChangeArrowheads="1"/>
          </p:cNvSpPr>
          <p:nvPr>
            <p:ph type="title"/>
          </p:nvPr>
        </p:nvSpPr>
        <p:spPr bwMode="auto">
          <a:xfrm>
            <a:off x="623888" y="577850"/>
            <a:ext cx="8229600" cy="879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b="1">
                <a:solidFill>
                  <a:srgbClr val="FF0000"/>
                </a:solidFill>
                <a:ea typeface="宋体" panose="02010600030101010101" pitchFamily="2" charset="-122"/>
              </a:rPr>
              <a:t>二值图像的逻辑运算</a:t>
            </a:r>
            <a:endParaRPr lang="zh-CN" altLang="en-US" b="1">
              <a:solidFill>
                <a:srgbClr val="FF0000"/>
              </a:solidFill>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444417"/>
          <p:cNvSpPr txBox="1">
            <a:spLocks noChangeArrowheads="1"/>
          </p:cNvSpPr>
          <p:nvPr/>
        </p:nvSpPr>
        <p:spPr bwMode="auto">
          <a:xfrm>
            <a:off x="4448810" y="890588"/>
            <a:ext cx="309880" cy="460375"/>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0"/>
              </a:spcBef>
            </a:pPr>
            <a:endParaRPr lang="zh-CN" altLang="en-US" sz="2400">
              <a:latin typeface="Times New Roman" panose="02020603050405020304" pitchFamily="18" charset="0"/>
            </a:endParaRPr>
          </a:p>
        </p:txBody>
      </p:sp>
      <p:pic>
        <p:nvPicPr>
          <p:cNvPr id="17410" name="图片 4444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8225" y="1524000"/>
            <a:ext cx="5383213"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标题 444419"/>
          <p:cNvSpPr>
            <a:spLocks noGrp="1" noChangeArrowheads="1"/>
          </p:cNvSpPr>
          <p:nvPr>
            <p:ph type="title"/>
          </p:nvPr>
        </p:nvSpPr>
        <p:spPr bwMode="auto">
          <a:xfrm>
            <a:off x="457200" y="561975"/>
            <a:ext cx="8229600" cy="962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b="1">
                <a:solidFill>
                  <a:srgbClr val="FF0000"/>
                </a:solidFill>
                <a:ea typeface="宋体" panose="02010600030101010101" pitchFamily="2" charset="-122"/>
              </a:rPr>
              <a:t>二值图像的逻辑运算</a:t>
            </a:r>
            <a:endParaRPr lang="zh-CN" altLang="en-US" b="1">
              <a:solidFill>
                <a:srgbClr val="FF0000"/>
              </a:solidFill>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3" name="文本框 614402"/>
          <p:cNvSpPr txBox="1"/>
          <p:nvPr/>
        </p:nvSpPr>
        <p:spPr>
          <a:xfrm>
            <a:off x="982663" y="1928813"/>
            <a:ext cx="6207125" cy="553085"/>
          </a:xfrm>
          <a:prstGeom prst="rect">
            <a:avLst/>
          </a:prstGeom>
          <a:noFill/>
          <a:ln w="9525">
            <a:noFill/>
          </a:ln>
        </p:spPr>
        <p:txBody>
          <a:bodyPr>
            <a:spAutoFit/>
          </a:bodyPr>
          <a:lstStyle/>
          <a:p>
            <a:pPr>
              <a:spcBef>
                <a:spcPct val="0"/>
              </a:spcBef>
            </a:pPr>
            <a:r>
              <a:rPr lang="zh-CN" altLang="en-US" sz="30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膨胀和腐蚀是形态学处理的基础。</a:t>
            </a:r>
            <a:endParaRPr lang="zh-CN" altLang="en-US" sz="30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18434" name="文本框 614403"/>
          <p:cNvSpPr txBox="1">
            <a:spLocks noChangeArrowheads="1"/>
          </p:cNvSpPr>
          <p:nvPr/>
        </p:nvSpPr>
        <p:spPr bwMode="auto">
          <a:xfrm>
            <a:off x="277813" y="2873375"/>
            <a:ext cx="838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sz="2400" b="1">
                <a:solidFill>
                  <a:srgbClr val="FF0000"/>
                </a:solidFill>
                <a:latin typeface="Tahoma" panose="020B0604030504040204" pitchFamily="34" charset="0"/>
              </a:rPr>
              <a:t>1</a:t>
            </a:r>
            <a:r>
              <a:rPr lang="zh-CN" altLang="en-US" sz="2400" b="1">
                <a:solidFill>
                  <a:srgbClr val="FF0000"/>
                </a:solidFill>
                <a:latin typeface="Tahoma" panose="020B0604030504040204" pitchFamily="34" charset="0"/>
              </a:rPr>
              <a:t>、膨胀：</a:t>
            </a:r>
            <a:r>
              <a:rPr lang="en-US" altLang="zh-CN" sz="2400" b="1">
                <a:latin typeface="Tahoma" panose="020B0604030504040204" pitchFamily="34" charset="0"/>
              </a:rPr>
              <a:t>A</a:t>
            </a:r>
            <a:r>
              <a:rPr lang="zh-CN" altLang="en-US" sz="2400" b="1">
                <a:latin typeface="Tahoma" panose="020B0604030504040204" pitchFamily="34" charset="0"/>
              </a:rPr>
              <a:t>被</a:t>
            </a:r>
            <a:r>
              <a:rPr lang="en-US" altLang="zh-CN" sz="2400" b="1">
                <a:latin typeface="Tahoma" panose="020B0604030504040204" pitchFamily="34" charset="0"/>
              </a:rPr>
              <a:t>B</a:t>
            </a:r>
            <a:r>
              <a:rPr lang="zh-CN" altLang="en-US" sz="2400" b="1">
                <a:latin typeface="Tahoma" panose="020B0604030504040204" pitchFamily="34" charset="0"/>
              </a:rPr>
              <a:t>膨胀的定义为：</a:t>
            </a:r>
            <a:endParaRPr lang="zh-CN" altLang="en-US" sz="2400" b="1">
              <a:latin typeface="Tahoma" panose="020B0604030504040204" pitchFamily="34" charset="0"/>
            </a:endParaRPr>
          </a:p>
        </p:txBody>
      </p:sp>
      <p:graphicFrame>
        <p:nvGraphicFramePr>
          <p:cNvPr id="18435" name="对象 614404"/>
          <p:cNvGraphicFramePr/>
          <p:nvPr/>
        </p:nvGraphicFramePr>
        <p:xfrm>
          <a:off x="2116138" y="3481388"/>
          <a:ext cx="4456112" cy="823912"/>
        </p:xfrm>
        <a:graphic>
          <a:graphicData uri="http://schemas.openxmlformats.org/presentationml/2006/ole">
            <mc:AlternateContent xmlns:mc="http://schemas.openxmlformats.org/markup-compatibility/2006">
              <mc:Choice xmlns:v="urn:schemas-microsoft-com:vml" Requires="v">
                <p:oleObj spid="_x0000_s2" name="" r:id="rId1" imgW="1649730" imgH="304800" progId="Equation.DSMT4">
                  <p:embed/>
                </p:oleObj>
              </mc:Choice>
              <mc:Fallback>
                <p:oleObj name="" r:id="rId1" imgW="1649730" imgH="304800" progId="Equation.DSMT4">
                  <p:embed/>
                  <p:pic>
                    <p:nvPicPr>
                      <p:cNvPr id="0" name="对象 61440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138" y="3481388"/>
                        <a:ext cx="44561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8436" name="组合 614405"/>
          <p:cNvGrpSpPr/>
          <p:nvPr/>
        </p:nvGrpSpPr>
        <p:grpSpPr bwMode="auto">
          <a:xfrm>
            <a:off x="277813" y="4785995"/>
            <a:ext cx="8382000" cy="903288"/>
            <a:chOff x="192" y="2112"/>
            <a:chExt cx="5280" cy="569"/>
          </a:xfrm>
        </p:grpSpPr>
        <p:sp>
          <p:nvSpPr>
            <p:cNvPr id="18437" name="文本框 614406"/>
            <p:cNvSpPr txBox="1">
              <a:spLocks noChangeArrowheads="1"/>
            </p:cNvSpPr>
            <p:nvPr/>
          </p:nvSpPr>
          <p:spPr bwMode="auto">
            <a:xfrm>
              <a:off x="192" y="2112"/>
              <a:ext cx="528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0"/>
                </a:spcBef>
              </a:pPr>
              <a:r>
                <a:rPr lang="zh-CN" altLang="en-US" sz="2400" b="1">
                  <a:latin typeface="Tahoma" panose="020B0604030504040204" pitchFamily="34" charset="0"/>
                </a:rPr>
                <a:t>对</a:t>
              </a:r>
              <a:r>
                <a:rPr lang="en-US" altLang="zh-CN" sz="2400" b="1">
                  <a:latin typeface="Tahoma" panose="020B0604030504040204" pitchFamily="34" charset="0"/>
                </a:rPr>
                <a:t>B</a:t>
              </a:r>
              <a:r>
                <a:rPr lang="zh-CN" altLang="en-US" sz="2400" b="1">
                  <a:latin typeface="Tahoma" panose="020B0604030504040204" pitchFamily="34" charset="0"/>
                </a:rPr>
                <a:t>的反射</a:t>
              </a:r>
              <a:r>
                <a:rPr lang="en-US" altLang="zh-CN" sz="2400" b="1">
                  <a:latin typeface="Tahoma" panose="020B0604030504040204" pitchFamily="34" charset="0"/>
                </a:rPr>
                <a:t>     </a:t>
              </a:r>
              <a:r>
                <a:rPr lang="zh-CN" altLang="en-US" sz="2400" b="1">
                  <a:latin typeface="Tahoma" panose="020B0604030504040204" pitchFamily="34" charset="0"/>
                </a:rPr>
                <a:t>进行平移，使之与</a:t>
              </a:r>
              <a:r>
                <a:rPr lang="en-US" altLang="zh-CN" sz="2400" b="1">
                  <a:latin typeface="Tahoma" panose="020B0604030504040204" pitchFamily="34" charset="0"/>
                </a:rPr>
                <a:t>A</a:t>
              </a:r>
              <a:r>
                <a:rPr lang="zh-CN" altLang="en-US" sz="2400" b="1">
                  <a:latin typeface="Tahoma" panose="020B0604030504040204" pitchFamily="34" charset="0"/>
                </a:rPr>
                <a:t>的交集不为空的</a:t>
              </a:r>
              <a:r>
                <a:rPr lang="zh-CN" altLang="en-US" sz="2400" b="1">
                  <a:latin typeface="Tahoma" panose="020B0604030504040204" pitchFamily="34" charset="0"/>
                </a:rPr>
                <a:t>点的集合。</a:t>
              </a:r>
              <a:endParaRPr lang="zh-CN" altLang="en-US" sz="2400" b="1">
                <a:latin typeface="Tahoma" panose="020B0604030504040204" pitchFamily="34" charset="0"/>
              </a:endParaRPr>
            </a:p>
            <a:p>
              <a:pPr>
                <a:lnSpc>
                  <a:spcPct val="110000"/>
                </a:lnSpc>
                <a:spcBef>
                  <a:spcPct val="0"/>
                </a:spcBef>
              </a:pPr>
              <a:r>
                <a:rPr lang="zh-CN" altLang="en-US" sz="2400" b="1">
                  <a:latin typeface="Tahoma" panose="020B0604030504040204" pitchFamily="34" charset="0"/>
                </a:rPr>
                <a:t>集合</a:t>
              </a:r>
              <a:r>
                <a:rPr lang="en-US" altLang="zh-CN" sz="2400" b="1">
                  <a:latin typeface="Tahoma" panose="020B0604030504040204" pitchFamily="34" charset="0"/>
                </a:rPr>
                <a:t>B</a:t>
              </a:r>
              <a:r>
                <a:rPr lang="zh-CN" altLang="en-US" sz="2400" b="1">
                  <a:latin typeface="Tahoma" panose="020B0604030504040204" pitchFamily="34" charset="0"/>
                </a:rPr>
                <a:t>在膨胀操作中常被称为结构元素。</a:t>
              </a:r>
              <a:endParaRPr lang="zh-CN" altLang="en-US" sz="2400" b="1">
                <a:latin typeface="Tahoma" panose="020B0604030504040204" pitchFamily="34" charset="0"/>
              </a:endParaRPr>
            </a:p>
          </p:txBody>
        </p:sp>
        <p:graphicFrame>
          <p:nvGraphicFramePr>
            <p:cNvPr id="18438" name="对象 614407"/>
            <p:cNvGraphicFramePr/>
            <p:nvPr/>
          </p:nvGraphicFramePr>
          <p:xfrm>
            <a:off x="1171" y="2112"/>
            <a:ext cx="259" cy="345"/>
          </p:xfrm>
          <a:graphic>
            <a:graphicData uri="http://schemas.openxmlformats.org/presentationml/2006/ole">
              <mc:AlternateContent xmlns:mc="http://schemas.openxmlformats.org/markup-compatibility/2006">
                <mc:Choice xmlns:v="urn:schemas-microsoft-com:vml" Requires="v">
                  <p:oleObj spid="_x0000_s3" name="" r:id="rId3" imgW="152400" imgH="203200" progId="Equation.DSMT4">
                    <p:embed/>
                  </p:oleObj>
                </mc:Choice>
                <mc:Fallback>
                  <p:oleObj name="" r:id="rId3" imgW="152400" imgH="203200" progId="Equation.DSMT4">
                    <p:embed/>
                    <p:pic>
                      <p:nvPicPr>
                        <p:cNvPr id="0" name="对象 61440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 y="2112"/>
                          <a:ext cx="259"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8439" name="对象 614408"/>
          <p:cNvGraphicFramePr/>
          <p:nvPr/>
        </p:nvGraphicFramePr>
        <p:xfrm>
          <a:off x="-361950" y="-63818"/>
          <a:ext cx="152400" cy="203201"/>
        </p:xfrm>
        <a:graphic>
          <a:graphicData uri="http://schemas.openxmlformats.org/presentationml/2006/ole">
            <mc:AlternateContent xmlns:mc="http://schemas.openxmlformats.org/markup-compatibility/2006">
              <mc:Choice xmlns:v="urn:schemas-microsoft-com:vml" Requires="v">
                <p:oleObj spid="_x0000_s4" name="" r:id="rId5" imgW="152400" imgH="203200" progId="Equation.DSMT4">
                  <p:embed/>
                </p:oleObj>
              </mc:Choice>
              <mc:Fallback>
                <p:oleObj name="" r:id="rId5" imgW="152400" imgH="203200" progId="Equation.DSMT4">
                  <p:embed/>
                  <p:pic>
                    <p:nvPicPr>
                      <p:cNvPr id="0" name="对象 61440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 y="-63818"/>
                        <a:ext cx="152400" cy="20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40" name="标题 614410"/>
          <p:cNvSpPr>
            <a:spLocks noGrp="1" noChangeArrowheads="1"/>
          </p:cNvSpPr>
          <p:nvPr>
            <p:ph type="title"/>
          </p:nvPr>
        </p:nvSpPr>
        <p:spPr bwMode="auto">
          <a:xfrm>
            <a:off x="457200" y="620713"/>
            <a:ext cx="8229600"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a:solidFill>
                  <a:srgbClr val="FF0000"/>
                </a:solidFill>
                <a:ea typeface="宋体" panose="02010600030101010101" pitchFamily="2" charset="-122"/>
              </a:rPr>
              <a:t>9.2</a:t>
            </a:r>
            <a:r>
              <a:rPr lang="zh-CN" altLang="en-US" b="1">
                <a:solidFill>
                  <a:srgbClr val="FF0000"/>
                </a:solidFill>
                <a:ea typeface="宋体" panose="02010600030101010101" pitchFamily="2" charset="-122"/>
              </a:rPr>
              <a:t>膨胀与腐蚀</a:t>
            </a:r>
            <a:endParaRPr lang="zh-CN" altLang="en-US" b="1">
              <a:solidFill>
                <a:srgbClr val="FF0000"/>
              </a:solidFill>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7" name="组合 626690"/>
          <p:cNvGrpSpPr/>
          <p:nvPr/>
        </p:nvGrpSpPr>
        <p:grpSpPr bwMode="auto">
          <a:xfrm>
            <a:off x="485775" y="1452563"/>
            <a:ext cx="8424863" cy="3206750"/>
            <a:chOff x="295" y="436"/>
            <a:chExt cx="5307" cy="2020"/>
          </a:xfrm>
        </p:grpSpPr>
        <p:sp>
          <p:nvSpPr>
            <p:cNvPr id="626692" name="文本框 626691"/>
            <p:cNvSpPr txBox="1"/>
            <p:nvPr/>
          </p:nvSpPr>
          <p:spPr>
            <a:xfrm>
              <a:off x="295" y="436"/>
              <a:ext cx="5307" cy="2020"/>
            </a:xfrm>
            <a:prstGeom prst="rect">
              <a:avLst/>
            </a:prstGeom>
            <a:noFill/>
            <a:ln w="9525">
              <a:noFill/>
            </a:ln>
          </p:spPr>
          <p:txBody>
            <a:bodyPr>
              <a:spAutoFit/>
            </a:bodyPr>
            <a:lstStyle/>
            <a:p>
              <a:pPr>
                <a:lnSpc>
                  <a:spcPct val="125000"/>
                </a:lnSpc>
                <a:spcBef>
                  <a:spcPct val="0"/>
                </a:spcBef>
              </a:pPr>
              <a:r>
                <a:rPr lang="zh-CN" altLang="en-US" sz="2700" b="1">
                  <a:solidFill>
                    <a:srgbClr val="660033"/>
                  </a:solidFill>
                  <a:effectLst>
                    <a:outerShdw blurRad="38100" dist="38100" dir="2700000" algn="tl">
                      <a:srgbClr val="C0C0C0"/>
                    </a:outerShdw>
                  </a:effectLst>
                  <a:latin typeface="黑体" panose="02010609060101010101" pitchFamily="2" charset="-122"/>
                  <a:ea typeface="黑体" panose="02010609060101010101" pitchFamily="2" charset="-122"/>
                </a:rPr>
                <a:t>    膨胀运算的基本过程是：</a:t>
              </a:r>
              <a:endParaRPr lang="zh-CN" altLang="en-US" sz="2700" b="1">
                <a:solidFill>
                  <a:srgbClr val="660033"/>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a:lnSpc>
                  <a:spcPct val="125000"/>
                </a:lnSpc>
                <a:spcBef>
                  <a:spcPct val="0"/>
                </a:spcBef>
              </a:pPr>
              <a:r>
                <a:rPr lang="zh-CN" altLang="en-US" sz="2700" b="1">
                  <a:solidFill>
                    <a:srgbClr val="660033"/>
                  </a:solidFill>
                  <a:effectLst>
                    <a:outerShdw blurRad="38100" dist="38100" dir="2700000" algn="tl">
                      <a:srgbClr val="C0C0C0"/>
                    </a:outerShdw>
                  </a:effectLst>
                  <a:latin typeface="黑体" panose="02010609060101010101" pitchFamily="2" charset="-122"/>
                  <a:ea typeface="黑体" panose="02010609060101010101" pitchFamily="2" charset="-122"/>
                </a:rPr>
                <a:t>   </a:t>
              </a:r>
              <a:r>
                <a:rPr lang="zh-CN" altLang="en-US" sz="2700" b="1">
                  <a:latin typeface="黑体" panose="02010609060101010101" pitchFamily="2" charset="-122"/>
                  <a:ea typeface="黑体" panose="02010609060101010101" pitchFamily="2" charset="-122"/>
                </a:rPr>
                <a:t>（</a:t>
              </a:r>
              <a:r>
                <a:rPr lang="en-US" altLang="zh-CN" sz="2700" b="1">
                  <a:latin typeface="黑体" panose="02010609060101010101" pitchFamily="2" charset="-122"/>
                  <a:ea typeface="黑体" panose="02010609060101010101" pitchFamily="2" charset="-122"/>
                </a:rPr>
                <a:t>1</a:t>
              </a:r>
              <a:r>
                <a:rPr lang="zh-CN" altLang="en-US" sz="2700" b="1">
                  <a:latin typeface="黑体" panose="02010609060101010101" pitchFamily="2" charset="-122"/>
                  <a:ea typeface="黑体" panose="02010609060101010101" pitchFamily="2" charset="-122"/>
                </a:rPr>
                <a:t>）求结构元素</a:t>
              </a:r>
              <a:r>
                <a:rPr lang="en-US" altLang="zh-CN" sz="2700" b="1">
                  <a:latin typeface="黑体" panose="02010609060101010101" pitchFamily="2" charset="-122"/>
                  <a:ea typeface="黑体" panose="02010609060101010101" pitchFamily="2" charset="-122"/>
                </a:rPr>
                <a:t>B</a:t>
              </a:r>
              <a:r>
                <a:rPr lang="zh-CN" altLang="en-US" sz="2700" b="1">
                  <a:latin typeface="黑体" panose="02010609060101010101" pitchFamily="2" charset="-122"/>
                  <a:ea typeface="黑体" panose="02010609060101010101" pitchFamily="2" charset="-122"/>
                </a:rPr>
                <a:t>关于其原点的</a:t>
              </a:r>
              <a:r>
                <a:rPr lang="zh-CN" altLang="en-US" sz="2700" b="1">
                  <a:solidFill>
                    <a:srgbClr val="FF0000"/>
                  </a:solidFill>
                  <a:latin typeface="黑体" panose="02010609060101010101" pitchFamily="2" charset="-122"/>
                  <a:ea typeface="黑体" panose="02010609060101010101" pitchFamily="2" charset="-122"/>
                </a:rPr>
                <a:t>反射集合</a:t>
              </a:r>
              <a:r>
                <a:rPr lang="zh-CN" altLang="en-US" sz="2700" b="1">
                  <a:latin typeface="黑体" panose="02010609060101010101" pitchFamily="2" charset="-122"/>
                  <a:ea typeface="黑体" panose="02010609060101010101" pitchFamily="2" charset="-122"/>
                </a:rPr>
                <a:t>    ；</a:t>
              </a:r>
              <a:endParaRPr lang="zh-CN" altLang="en-US" sz="2700" b="1">
                <a:latin typeface="黑体" panose="02010609060101010101" pitchFamily="2" charset="-122"/>
                <a:ea typeface="黑体" panose="02010609060101010101" pitchFamily="2" charset="-122"/>
              </a:endParaRPr>
            </a:p>
            <a:p>
              <a:pPr>
                <a:lnSpc>
                  <a:spcPct val="125000"/>
                </a:lnSpc>
                <a:spcBef>
                  <a:spcPct val="0"/>
                </a:spcBef>
              </a:pPr>
              <a:r>
                <a:rPr lang="zh-CN" altLang="en-US" sz="2700" b="1">
                  <a:latin typeface="黑体" panose="02010609060101010101" pitchFamily="2" charset="-122"/>
                  <a:ea typeface="黑体" panose="02010609060101010101" pitchFamily="2" charset="-122"/>
                </a:rPr>
                <a:t>   （</a:t>
              </a:r>
              <a:r>
                <a:rPr lang="en-US" altLang="zh-CN" sz="2700" b="1">
                  <a:latin typeface="黑体" panose="02010609060101010101" pitchFamily="2" charset="-122"/>
                  <a:ea typeface="黑体" panose="02010609060101010101" pitchFamily="2" charset="-122"/>
                </a:rPr>
                <a:t>2</a:t>
              </a:r>
              <a:r>
                <a:rPr lang="zh-CN" altLang="en-US" sz="2700" b="1">
                  <a:latin typeface="黑体" panose="02010609060101010101" pitchFamily="2" charset="-122"/>
                  <a:ea typeface="黑体" panose="02010609060101010101" pitchFamily="2" charset="-122"/>
                </a:rPr>
                <a:t>）每当结构元素   在目标图像</a:t>
              </a:r>
              <a:r>
                <a:rPr lang="en-US" altLang="zh-CN" sz="2700" b="1">
                  <a:latin typeface="黑体" panose="02010609060101010101" pitchFamily="2" charset="-122"/>
                  <a:ea typeface="黑体" panose="02010609060101010101" pitchFamily="2" charset="-122"/>
                </a:rPr>
                <a:t>A</a:t>
              </a:r>
              <a:r>
                <a:rPr lang="zh-CN" altLang="en-US" sz="2700" b="1">
                  <a:latin typeface="黑体" panose="02010609060101010101" pitchFamily="2" charset="-122"/>
                  <a:ea typeface="黑体" panose="02010609060101010101" pitchFamily="2" charset="-122"/>
                </a:rPr>
                <a:t>上平移后，结构元素   与其覆盖的子图像中至少有一个元素相交时，就将目标图像中与结构元素   的</a:t>
              </a:r>
              <a:r>
                <a:rPr lang="zh-CN" altLang="en-US" sz="2700" b="1">
                  <a:solidFill>
                    <a:srgbClr val="FF0000"/>
                  </a:solidFill>
                  <a:latin typeface="黑体" panose="02010609060101010101" pitchFamily="2" charset="-122"/>
                  <a:ea typeface="黑体" panose="02010609060101010101" pitchFamily="2" charset="-122"/>
                </a:rPr>
                <a:t>原点对应</a:t>
              </a:r>
              <a:r>
                <a:rPr lang="zh-CN" altLang="en-US" sz="2700" b="1">
                  <a:latin typeface="黑体" panose="02010609060101010101" pitchFamily="2" charset="-122"/>
                  <a:ea typeface="黑体" panose="02010609060101010101" pitchFamily="2" charset="-122"/>
                </a:rPr>
                <a:t>的那个位置的像素值置为</a:t>
              </a:r>
              <a:r>
                <a:rPr lang="zh-CN" altLang="en-US" sz="2700" b="1">
                  <a:latin typeface="Times New Roman" panose="02020603050405020304" pitchFamily="18" charset="0"/>
                  <a:ea typeface="黑体" panose="02010609060101010101" pitchFamily="2" charset="-122"/>
                </a:rPr>
                <a:t>“</a:t>
              </a:r>
              <a:r>
                <a:rPr lang="en-US" altLang="zh-CN" sz="2700" b="1">
                  <a:latin typeface="黑体" panose="02010609060101010101" pitchFamily="2" charset="-122"/>
                  <a:ea typeface="黑体" panose="02010609060101010101" pitchFamily="2" charset="-122"/>
                </a:rPr>
                <a:t>1</a:t>
              </a:r>
              <a:r>
                <a:rPr lang="en-US" altLang="zh-CN" sz="2700" b="1">
                  <a:latin typeface="Times New Roman" panose="02020603050405020304" pitchFamily="18" charset="0"/>
                  <a:ea typeface="黑体" panose="02010609060101010101" pitchFamily="2" charset="-122"/>
                </a:rPr>
                <a:t>”</a:t>
              </a:r>
              <a:r>
                <a:rPr lang="zh-CN" altLang="en-US" sz="2700" b="1">
                  <a:latin typeface="黑体" panose="02010609060101010101" pitchFamily="2" charset="-122"/>
                  <a:ea typeface="黑体" panose="02010609060101010101" pitchFamily="2" charset="-122"/>
                </a:rPr>
                <a:t>，否则置为</a:t>
              </a:r>
              <a:r>
                <a:rPr lang="en-US" altLang="zh-CN" sz="2700" b="1">
                  <a:latin typeface="黑体" panose="02010609060101010101" pitchFamily="2" charset="-122"/>
                  <a:ea typeface="黑体" panose="02010609060101010101" pitchFamily="2" charset="-122"/>
                </a:rPr>
                <a:t>0</a:t>
              </a:r>
              <a:r>
                <a:rPr lang="zh-CN" altLang="en-US" sz="2700" b="1">
                  <a:latin typeface="黑体" panose="02010609060101010101" pitchFamily="2" charset="-122"/>
                  <a:ea typeface="黑体" panose="02010609060101010101" pitchFamily="2" charset="-122"/>
                </a:rPr>
                <a:t>。 </a:t>
              </a:r>
              <a:endParaRPr lang="zh-CN" altLang="en-US" sz="2700" b="1">
                <a:latin typeface="黑体" panose="02010609060101010101" pitchFamily="2" charset="-122"/>
                <a:ea typeface="黑体" panose="02010609060101010101" pitchFamily="2" charset="-122"/>
              </a:endParaRPr>
            </a:p>
          </p:txBody>
        </p:sp>
        <p:graphicFrame>
          <p:nvGraphicFramePr>
            <p:cNvPr id="19459" name="对象 626692"/>
            <p:cNvGraphicFramePr/>
            <p:nvPr/>
          </p:nvGraphicFramePr>
          <p:xfrm>
            <a:off x="4649" y="754"/>
            <a:ext cx="318" cy="356"/>
          </p:xfrm>
          <a:graphic>
            <a:graphicData uri="http://schemas.openxmlformats.org/presentationml/2006/ole">
              <mc:AlternateContent xmlns:mc="http://schemas.openxmlformats.org/markup-compatibility/2006">
                <mc:Choice xmlns:v="urn:schemas-microsoft-com:vml" Requires="v">
                  <p:oleObj spid="_x0000_s2" name="" r:id="rId1" imgW="152400" imgH="266065" progId="Equation.3">
                    <p:embed/>
                  </p:oleObj>
                </mc:Choice>
                <mc:Fallback>
                  <p:oleObj name="" r:id="rId1" imgW="152400" imgH="266065" progId="Equation.3">
                    <p:embed/>
                    <p:pic>
                      <p:nvPicPr>
                        <p:cNvPr id="0" name="对象 62669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754"/>
                          <a:ext cx="318"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0" name="对象 626693"/>
            <p:cNvGraphicFramePr/>
            <p:nvPr/>
          </p:nvGraphicFramePr>
          <p:xfrm>
            <a:off x="1023" y="1427"/>
            <a:ext cx="249" cy="356"/>
          </p:xfrm>
          <a:graphic>
            <a:graphicData uri="http://schemas.openxmlformats.org/presentationml/2006/ole">
              <mc:AlternateContent xmlns:mc="http://schemas.openxmlformats.org/markup-compatibility/2006">
                <mc:Choice xmlns:v="urn:schemas-microsoft-com:vml" Requires="v">
                  <p:oleObj spid="_x0000_s3" name="" r:id="rId3" imgW="152400" imgH="266065" progId="Equation.DSMT4">
                    <p:embed/>
                  </p:oleObj>
                </mc:Choice>
                <mc:Fallback>
                  <p:oleObj name="" r:id="rId3" imgW="152400" imgH="266065" progId="Equation.DSMT4">
                    <p:embed/>
                    <p:pic>
                      <p:nvPicPr>
                        <p:cNvPr id="0" name="对象 62669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 y="1427"/>
                          <a:ext cx="249"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1" name="对象 626694"/>
            <p:cNvGraphicFramePr/>
            <p:nvPr/>
          </p:nvGraphicFramePr>
          <p:xfrm>
            <a:off x="2562" y="1071"/>
            <a:ext cx="249" cy="356"/>
          </p:xfrm>
          <a:graphic>
            <a:graphicData uri="http://schemas.openxmlformats.org/presentationml/2006/ole">
              <mc:AlternateContent xmlns:mc="http://schemas.openxmlformats.org/markup-compatibility/2006">
                <mc:Choice xmlns:v="urn:schemas-microsoft-com:vml" Requires="v">
                  <p:oleObj spid="_x0000_s4" name="" r:id="rId4" imgW="152400" imgH="266065" progId="Equation.3">
                    <p:embed/>
                  </p:oleObj>
                </mc:Choice>
                <mc:Fallback>
                  <p:oleObj name="" r:id="rId4" imgW="152400" imgH="266065" progId="Equation.3">
                    <p:embed/>
                    <p:pic>
                      <p:nvPicPr>
                        <p:cNvPr id="0" name="对象 62669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 y="1071"/>
                          <a:ext cx="249"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2" name="对象 626695"/>
            <p:cNvGraphicFramePr/>
            <p:nvPr/>
          </p:nvGraphicFramePr>
          <p:xfrm>
            <a:off x="3016" y="1706"/>
            <a:ext cx="318" cy="356"/>
          </p:xfrm>
          <a:graphic>
            <a:graphicData uri="http://schemas.openxmlformats.org/presentationml/2006/ole">
              <mc:AlternateContent xmlns:mc="http://schemas.openxmlformats.org/markup-compatibility/2006">
                <mc:Choice xmlns:v="urn:schemas-microsoft-com:vml" Requires="v">
                  <p:oleObj spid="_x0000_s5" name="" r:id="rId5" imgW="152400" imgH="266065" progId="Equation.3">
                    <p:embed/>
                  </p:oleObj>
                </mc:Choice>
                <mc:Fallback>
                  <p:oleObj name="" r:id="rId5" imgW="152400" imgH="266065" progId="Equation.3">
                    <p:embed/>
                    <p:pic>
                      <p:nvPicPr>
                        <p:cNvPr id="0" name="对象 62669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 y="1706"/>
                          <a:ext cx="318"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26697" name="文本框 626696"/>
          <p:cNvSpPr txBox="1"/>
          <p:nvPr/>
        </p:nvSpPr>
        <p:spPr>
          <a:xfrm>
            <a:off x="368300" y="4559300"/>
            <a:ext cx="8424863" cy="2168525"/>
          </a:xfrm>
          <a:prstGeom prst="rect">
            <a:avLst/>
          </a:prstGeom>
          <a:noFill/>
          <a:ln w="9525">
            <a:noFill/>
          </a:ln>
        </p:spPr>
        <p:txBody>
          <a:bodyPr>
            <a:spAutoFit/>
          </a:bodyPr>
          <a:lstStyle/>
          <a:p>
            <a:pPr>
              <a:lnSpc>
                <a:spcPct val="125000"/>
              </a:lnSpc>
              <a:spcBef>
                <a:spcPct val="0"/>
              </a:spcBef>
            </a:pPr>
            <a:r>
              <a:rPr lang="zh-CN" altLang="en-US" sz="2700" b="1" noProof="1">
                <a:solidFill>
                  <a:srgbClr val="FF0000"/>
                </a:solidFill>
                <a:effectLst>
                  <a:outerShdw blurRad="38100" dist="38100" dir="2700000">
                    <a:srgbClr val="C0C0C0"/>
                  </a:outerShdw>
                </a:effectLst>
                <a:latin typeface="黑体" panose="02010609060101010101" pitchFamily="2" charset="-122"/>
                <a:ea typeface="黑体" panose="02010609060101010101" pitchFamily="2" charset="-122"/>
              </a:rPr>
              <a:t>注意：</a:t>
            </a:r>
            <a:r>
              <a:rPr lang="zh-CN" altLang="en-US" sz="2700" b="1" noProof="1">
                <a:solidFill>
                  <a:srgbClr val="6600CC"/>
                </a:solidFill>
                <a:effectLst>
                  <a:outerShdw blurRad="38100" dist="38100" dir="2700000">
                    <a:srgbClr val="C0C0C0"/>
                  </a:outerShdw>
                </a:effectLst>
                <a:latin typeface="黑体" panose="02010609060101010101" pitchFamily="2" charset="-122"/>
                <a:ea typeface="黑体" panose="02010609060101010101" pitchFamily="2" charset="-122"/>
              </a:rPr>
              <a:t>（</a:t>
            </a:r>
            <a:r>
              <a:rPr lang="en-US" altLang="zh-CN" sz="2700" b="1" noProof="1">
                <a:solidFill>
                  <a:srgbClr val="6600CC"/>
                </a:solidFill>
                <a:effectLst>
                  <a:outerShdw blurRad="38100" dist="38100" dir="2700000">
                    <a:srgbClr val="C0C0C0"/>
                  </a:outerShdw>
                </a:effectLst>
                <a:latin typeface="黑体" panose="02010609060101010101" pitchFamily="2" charset="-122"/>
                <a:ea typeface="黑体" panose="02010609060101010101" pitchFamily="2" charset="-122"/>
              </a:rPr>
              <a:t>1</a:t>
            </a:r>
            <a:r>
              <a:rPr lang="zh-CN" altLang="en-US" sz="2700" b="1" noProof="1">
                <a:solidFill>
                  <a:srgbClr val="6600CC"/>
                </a:solidFill>
                <a:effectLst>
                  <a:outerShdw blurRad="38100" dist="38100" dir="2700000">
                    <a:srgbClr val="C0C0C0"/>
                  </a:outerShdw>
                </a:effectLst>
                <a:latin typeface="黑体" panose="02010609060101010101" pitchFamily="2" charset="-122"/>
                <a:ea typeface="黑体" panose="02010609060101010101" pitchFamily="2" charset="-122"/>
              </a:rPr>
              <a:t>）</a:t>
            </a:r>
            <a:r>
              <a:rPr lang="zh-CN" altLang="en-US" sz="2700" b="1" noProof="1">
                <a:solidFill>
                  <a:srgbClr val="000066"/>
                </a:solidFill>
                <a:latin typeface="黑体" panose="02010609060101010101" pitchFamily="2" charset="-122"/>
                <a:ea typeface="黑体" panose="02010609060101010101" pitchFamily="2" charset="-122"/>
              </a:rPr>
              <a:t>当结构元素中原点位置的值是</a:t>
            </a:r>
            <a:r>
              <a:rPr lang="en-US" altLang="zh-CN" sz="2700" b="1" noProof="1">
                <a:solidFill>
                  <a:srgbClr val="000066"/>
                </a:solidFill>
                <a:latin typeface="黑体" panose="02010609060101010101" pitchFamily="2" charset="-122"/>
                <a:ea typeface="黑体" panose="02010609060101010101" pitchFamily="2" charset="-122"/>
              </a:rPr>
              <a:t>0</a:t>
            </a:r>
            <a:r>
              <a:rPr lang="zh-CN" altLang="en-US" sz="2700" b="1" noProof="1">
                <a:solidFill>
                  <a:srgbClr val="000066"/>
                </a:solidFill>
                <a:latin typeface="黑体" panose="02010609060101010101" pitchFamily="2" charset="-122"/>
                <a:ea typeface="黑体" panose="02010609060101010101" pitchFamily="2" charset="-122"/>
              </a:rPr>
              <a:t>时，仍把它看作是</a:t>
            </a:r>
            <a:r>
              <a:rPr lang="en-US" altLang="zh-CN" sz="2700" b="1" noProof="1">
                <a:solidFill>
                  <a:srgbClr val="000066"/>
                </a:solidFill>
                <a:latin typeface="黑体" panose="02010609060101010101" pitchFamily="2" charset="-122"/>
                <a:ea typeface="黑体" panose="02010609060101010101" pitchFamily="2" charset="-122"/>
              </a:rPr>
              <a:t>0</a:t>
            </a:r>
            <a:r>
              <a:rPr lang="zh-CN" altLang="en-US" sz="2700" b="1" noProof="1">
                <a:solidFill>
                  <a:srgbClr val="000066"/>
                </a:solidFill>
                <a:latin typeface="黑体" panose="02010609060101010101" pitchFamily="2" charset="-122"/>
                <a:ea typeface="黑体" panose="02010609060101010101" pitchFamily="2" charset="-122"/>
              </a:rPr>
              <a:t>；而不再把它看作是</a:t>
            </a:r>
            <a:r>
              <a:rPr lang="en-US" altLang="zh-CN" sz="2700" b="1" noProof="1">
                <a:solidFill>
                  <a:srgbClr val="000066"/>
                </a:solidFill>
                <a:latin typeface="黑体" panose="02010609060101010101" pitchFamily="2" charset="-122"/>
                <a:ea typeface="黑体" panose="02010609060101010101" pitchFamily="2" charset="-122"/>
              </a:rPr>
              <a:t>1</a:t>
            </a:r>
            <a:r>
              <a:rPr lang="zh-CN" altLang="en-US" sz="2700" b="1" noProof="1">
                <a:solidFill>
                  <a:srgbClr val="000066"/>
                </a:solidFill>
                <a:latin typeface="黑体" panose="02010609060101010101" pitchFamily="2" charset="-122"/>
                <a:ea typeface="黑体" panose="02010609060101010101" pitchFamily="2" charset="-122"/>
              </a:rPr>
              <a:t>。</a:t>
            </a:r>
            <a:endParaRPr lang="zh-CN" altLang="en-US" sz="2700" b="1" noProof="1">
              <a:solidFill>
                <a:srgbClr val="000066"/>
              </a:solidFill>
              <a:latin typeface="黑体" panose="02010609060101010101" pitchFamily="2" charset="-122"/>
              <a:ea typeface="黑体" panose="02010609060101010101" pitchFamily="2" charset="-122"/>
            </a:endParaRPr>
          </a:p>
          <a:p>
            <a:pPr>
              <a:lnSpc>
                <a:spcPct val="125000"/>
              </a:lnSpc>
              <a:spcBef>
                <a:spcPct val="0"/>
              </a:spcBef>
            </a:pPr>
            <a:r>
              <a:rPr lang="zh-CN" altLang="en-US" sz="2700" b="1" noProof="1">
                <a:solidFill>
                  <a:srgbClr val="000066"/>
                </a:solidFill>
                <a:latin typeface="黑体" panose="02010609060101010101" pitchFamily="2" charset="-122"/>
                <a:ea typeface="黑体" panose="02010609060101010101" pitchFamily="2" charset="-122"/>
              </a:rPr>
              <a:t>    </a:t>
            </a:r>
            <a:r>
              <a:rPr lang="zh-CN" altLang="en-US" sz="2700" b="1" noProof="1">
                <a:solidFill>
                  <a:srgbClr val="6600CC"/>
                </a:solidFill>
                <a:latin typeface="黑体" panose="02010609060101010101" pitchFamily="2" charset="-122"/>
                <a:ea typeface="黑体" panose="02010609060101010101" pitchFamily="2" charset="-122"/>
              </a:rPr>
              <a:t>（</a:t>
            </a:r>
            <a:r>
              <a:rPr lang="en-US" altLang="zh-CN" sz="2700" b="1" noProof="1">
                <a:solidFill>
                  <a:srgbClr val="6600CC"/>
                </a:solidFill>
                <a:latin typeface="黑体" panose="02010609060101010101" pitchFamily="2" charset="-122"/>
                <a:ea typeface="黑体" panose="02010609060101010101" pitchFamily="2" charset="-122"/>
              </a:rPr>
              <a:t>2</a:t>
            </a:r>
            <a:r>
              <a:rPr lang="zh-CN" altLang="en-US" sz="2700" b="1" noProof="1">
                <a:solidFill>
                  <a:srgbClr val="6600CC"/>
                </a:solidFill>
                <a:latin typeface="黑体" panose="02010609060101010101" pitchFamily="2" charset="-122"/>
                <a:ea typeface="黑体" panose="02010609060101010101" pitchFamily="2" charset="-122"/>
              </a:rPr>
              <a:t>）</a:t>
            </a:r>
            <a:r>
              <a:rPr lang="zh-CN" altLang="en-US" sz="2700" b="1" noProof="1">
                <a:solidFill>
                  <a:srgbClr val="000066"/>
                </a:solidFill>
                <a:latin typeface="黑体" panose="02010609060101010101" pitchFamily="2" charset="-122"/>
                <a:ea typeface="黑体" panose="02010609060101010101" pitchFamily="2" charset="-122"/>
              </a:rPr>
              <a:t>当结构元素在目标图像上平移时，允许结构元素中的非原点像素超出目标图像范围。</a:t>
            </a:r>
            <a:r>
              <a:rPr lang="zh-CN" altLang="en-US" sz="1000" noProof="1">
                <a:latin typeface="Tahoma" panose="020B0604030504040204" pitchFamily="34" charset="0"/>
              </a:rPr>
              <a:t> </a:t>
            </a:r>
            <a:r>
              <a:rPr lang="zh-CN" altLang="en-US" sz="2700" b="1" noProof="1">
                <a:solidFill>
                  <a:srgbClr val="000066"/>
                </a:solidFill>
                <a:latin typeface="黑体" panose="02010609060101010101" pitchFamily="2" charset="-122"/>
                <a:ea typeface="黑体" panose="02010609060101010101" pitchFamily="2" charset="-122"/>
              </a:rPr>
              <a:t> </a:t>
            </a:r>
            <a:endParaRPr lang="zh-CN" altLang="en-US" sz="2700" b="1" noProof="1">
              <a:solidFill>
                <a:srgbClr val="000066"/>
              </a:solidFill>
              <a:latin typeface="黑体" panose="02010609060101010101" pitchFamily="2" charset="-122"/>
              <a:ea typeface="黑体" panose="02010609060101010101" pitchFamily="2" charset="-122"/>
            </a:endParaRPr>
          </a:p>
        </p:txBody>
      </p:sp>
      <p:sp>
        <p:nvSpPr>
          <p:cNvPr id="19464" name="矩形 626697"/>
          <p:cNvSpPr>
            <a:spLocks noChangeArrowheads="1"/>
          </p:cNvSpPr>
          <p:nvPr/>
        </p:nvSpPr>
        <p:spPr bwMode="auto">
          <a:xfrm>
            <a:off x="457200" y="620713"/>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9.2</a:t>
            </a:r>
            <a:r>
              <a:rPr lang="zh-CN" altLang="en-US" sz="4400" b="1">
                <a:solidFill>
                  <a:srgbClr val="FF0000"/>
                </a:solidFill>
                <a:latin typeface="Times New Roman" panose="02020603050405020304" pitchFamily="18" charset="0"/>
              </a:rPr>
              <a:t>膨胀与腐蚀</a:t>
            </a:r>
            <a:endParaRPr lang="zh-CN" altLang="en-US" sz="4400" b="1">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6697"/>
                                        </p:tgtEl>
                                        <p:attrNameLst>
                                          <p:attrName>style.visibility</p:attrName>
                                        </p:attrNameLst>
                                      </p:cBhvr>
                                      <p:to>
                                        <p:strVal val="visible"/>
                                      </p:to>
                                    </p:set>
                                    <p:anim calcmode="lin" valueType="num">
                                      <p:cBhvr additive="base">
                                        <p:cTn id="7" dur="500" fill="hold"/>
                                        <p:tgtEl>
                                          <p:spTgt spid="626697"/>
                                        </p:tgtEl>
                                        <p:attrNameLst>
                                          <p:attrName>ppt_x</p:attrName>
                                        </p:attrNameLst>
                                      </p:cBhvr>
                                      <p:tavLst>
                                        <p:tav tm="0">
                                          <p:val>
                                            <p:strVal val="#ppt_x"/>
                                          </p:val>
                                        </p:tav>
                                        <p:tav tm="100000">
                                          <p:val>
                                            <p:strVal val="#ppt_x"/>
                                          </p:val>
                                        </p:tav>
                                      </p:tavLst>
                                    </p:anim>
                                    <p:anim calcmode="lin" valueType="num">
                                      <p:cBhvr additive="base">
                                        <p:cTn id="8" dur="500" fill="hold"/>
                                        <p:tgtEl>
                                          <p:spTgt spid="6266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7714" name="表格 627713"/>
          <p:cNvGraphicFramePr/>
          <p:nvPr/>
        </p:nvGraphicFramePr>
        <p:xfrm>
          <a:off x="395288" y="2997200"/>
          <a:ext cx="2534920" cy="2697480"/>
        </p:xfrm>
        <a:graphic>
          <a:graphicData uri="http://schemas.openxmlformats.org/drawingml/2006/table">
            <a:tbl>
              <a:tblPr/>
              <a:tblGrid>
                <a:gridCol w="422275"/>
                <a:gridCol w="422275"/>
                <a:gridCol w="423545"/>
                <a:gridCol w="422275"/>
                <a:gridCol w="422275"/>
                <a:gridCol w="422275"/>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27765" name="表格 627764"/>
          <p:cNvGraphicFramePr/>
          <p:nvPr/>
        </p:nvGraphicFramePr>
        <p:xfrm>
          <a:off x="6226175" y="2997200"/>
          <a:ext cx="2520950" cy="2754630"/>
        </p:xfrm>
        <a:graphic>
          <a:graphicData uri="http://schemas.openxmlformats.org/drawingml/2006/table">
            <a:tbl>
              <a:tblPr/>
              <a:tblGrid>
                <a:gridCol w="421005"/>
                <a:gridCol w="419100"/>
                <a:gridCol w="420370"/>
                <a:gridCol w="421005"/>
                <a:gridCol w="419100"/>
                <a:gridCol w="420370"/>
              </a:tblGrid>
              <a:tr h="449527">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449527">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r>
              <a:tr h="50673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27">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27">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27">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27816" name="表格 627815"/>
          <p:cNvGraphicFramePr/>
          <p:nvPr/>
        </p:nvGraphicFramePr>
        <p:xfrm>
          <a:off x="3275013" y="2997200"/>
          <a:ext cx="2534920" cy="2697480"/>
        </p:xfrm>
        <a:graphic>
          <a:graphicData uri="http://schemas.openxmlformats.org/drawingml/2006/table">
            <a:tbl>
              <a:tblPr/>
              <a:tblGrid>
                <a:gridCol w="422275"/>
                <a:gridCol w="422275"/>
                <a:gridCol w="423545"/>
                <a:gridCol w="422275"/>
                <a:gridCol w="422275"/>
                <a:gridCol w="422275"/>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27867" name="表格 627866"/>
          <p:cNvGraphicFramePr/>
          <p:nvPr/>
        </p:nvGraphicFramePr>
        <p:xfrm>
          <a:off x="5435600" y="188913"/>
          <a:ext cx="2519045" cy="2697480"/>
        </p:xfrm>
        <a:graphic>
          <a:graphicData uri="http://schemas.openxmlformats.org/drawingml/2006/table">
            <a:tbl>
              <a:tblPr/>
              <a:tblGrid>
                <a:gridCol w="421005"/>
                <a:gridCol w="419100"/>
                <a:gridCol w="419735"/>
                <a:gridCol w="419100"/>
                <a:gridCol w="421005"/>
                <a:gridCol w="419100"/>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20685" name="矩形 627917"/>
          <p:cNvSpPr>
            <a:spLocks noChangeArrowheads="1"/>
          </p:cNvSpPr>
          <p:nvPr/>
        </p:nvSpPr>
        <p:spPr bwMode="auto">
          <a:xfrm>
            <a:off x="682625" y="5805488"/>
            <a:ext cx="2017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1800">
                <a:latin typeface="黑体" panose="02010609060101010101" pitchFamily="2" charset="-122"/>
                <a:ea typeface="黑体" panose="02010609060101010101" pitchFamily="2" charset="-122"/>
              </a:rPr>
              <a:t>（</a:t>
            </a:r>
            <a:r>
              <a:rPr lang="en-US" altLang="zh-CN" sz="1800">
                <a:latin typeface="黑体" panose="02010609060101010101" pitchFamily="2" charset="-122"/>
                <a:ea typeface="黑体" panose="02010609060101010101" pitchFamily="2" charset="-122"/>
              </a:rPr>
              <a:t>a）</a:t>
            </a:r>
            <a:r>
              <a:rPr lang="zh-CN" altLang="en-US" sz="1800">
                <a:latin typeface="黑体" panose="02010609060101010101" pitchFamily="2" charset="-122"/>
                <a:ea typeface="黑体" panose="02010609060101010101" pitchFamily="2" charset="-122"/>
              </a:rPr>
              <a:t>目标图像</a:t>
            </a:r>
            <a:r>
              <a:rPr lang="en-US" altLang="zh-CN" sz="1800">
                <a:latin typeface="黑体" panose="02010609060101010101" pitchFamily="2" charset="-122"/>
                <a:ea typeface="黑体" panose="02010609060101010101" pitchFamily="2" charset="-122"/>
              </a:rPr>
              <a:t>A </a:t>
            </a:r>
            <a:endParaRPr lang="en-US" altLang="zh-CN" sz="1800">
              <a:latin typeface="黑体" panose="02010609060101010101" pitchFamily="2" charset="-122"/>
              <a:ea typeface="黑体" panose="02010609060101010101" pitchFamily="2" charset="-122"/>
            </a:endParaRPr>
          </a:p>
        </p:txBody>
      </p:sp>
      <p:sp>
        <p:nvSpPr>
          <p:cNvPr id="20686" name="矩形 627918"/>
          <p:cNvSpPr>
            <a:spLocks noChangeArrowheads="1"/>
          </p:cNvSpPr>
          <p:nvPr/>
        </p:nvSpPr>
        <p:spPr bwMode="auto">
          <a:xfrm>
            <a:off x="8101013" y="765175"/>
            <a:ext cx="57467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sz="1800">
                <a:latin typeface="黑体" panose="02010609060101010101" pitchFamily="2" charset="-122"/>
                <a:ea typeface="黑体" panose="02010609060101010101" pitchFamily="2" charset="-122"/>
              </a:rPr>
              <a:t>（</a:t>
            </a:r>
            <a:r>
              <a:rPr lang="en-US" altLang="zh-CN" sz="1800">
                <a:latin typeface="黑体" panose="02010609060101010101" pitchFamily="2" charset="-122"/>
                <a:ea typeface="黑体" panose="02010609060101010101" pitchFamily="2" charset="-122"/>
              </a:rPr>
              <a:t>b）</a:t>
            </a:r>
            <a:r>
              <a:rPr lang="zh-CN" altLang="en-US" sz="1800">
                <a:latin typeface="黑体" panose="02010609060101010101" pitchFamily="2" charset="-122"/>
                <a:ea typeface="黑体" panose="02010609060101010101" pitchFamily="2" charset="-122"/>
              </a:rPr>
              <a:t>结构元素</a:t>
            </a:r>
            <a:endParaRPr lang="zh-CN" altLang="en-US" sz="1800">
              <a:latin typeface="黑体" panose="02010609060101010101" pitchFamily="2" charset="-122"/>
              <a:ea typeface="黑体" panose="02010609060101010101" pitchFamily="2" charset="-122"/>
            </a:endParaRPr>
          </a:p>
          <a:p>
            <a:pPr algn="ctr">
              <a:spcBef>
                <a:spcPct val="0"/>
              </a:spcBef>
            </a:pPr>
            <a:r>
              <a:rPr lang="en-US" altLang="zh-CN" sz="1800">
                <a:latin typeface="黑体" panose="02010609060101010101" pitchFamily="2" charset="-122"/>
                <a:ea typeface="黑体" panose="02010609060101010101" pitchFamily="2" charset="-122"/>
              </a:rPr>
              <a:t>B </a:t>
            </a:r>
            <a:endParaRPr lang="en-US" altLang="zh-CN" sz="1800">
              <a:latin typeface="黑体" panose="02010609060101010101" pitchFamily="2" charset="-122"/>
              <a:ea typeface="黑体" panose="02010609060101010101" pitchFamily="2" charset="-122"/>
            </a:endParaRPr>
          </a:p>
        </p:txBody>
      </p:sp>
      <p:sp>
        <p:nvSpPr>
          <p:cNvPr id="20687" name="矩形 627919"/>
          <p:cNvSpPr>
            <a:spLocks noChangeArrowheads="1"/>
          </p:cNvSpPr>
          <p:nvPr/>
        </p:nvSpPr>
        <p:spPr bwMode="auto">
          <a:xfrm>
            <a:off x="3490913" y="5805488"/>
            <a:ext cx="1944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sz="1800">
                <a:latin typeface="黑体" panose="02010609060101010101" pitchFamily="2" charset="-122"/>
                <a:ea typeface="黑体" panose="02010609060101010101" pitchFamily="2" charset="-122"/>
              </a:rPr>
              <a:t>（</a:t>
            </a:r>
            <a:r>
              <a:rPr lang="en-US" altLang="zh-CN" sz="1800">
                <a:latin typeface="黑体" panose="02010609060101010101" pitchFamily="2" charset="-122"/>
                <a:ea typeface="黑体" panose="02010609060101010101" pitchFamily="2" charset="-122"/>
              </a:rPr>
              <a:t>c）</a:t>
            </a:r>
            <a:r>
              <a:rPr lang="zh-CN" altLang="en-US" sz="1800">
                <a:latin typeface="黑体" panose="02010609060101010101" pitchFamily="2" charset="-122"/>
                <a:ea typeface="黑体" panose="02010609060101010101" pitchFamily="2" charset="-122"/>
              </a:rPr>
              <a:t>结构元素 </a:t>
            </a:r>
            <a:endParaRPr lang="zh-CN" altLang="en-US" sz="1800">
              <a:latin typeface="黑体" panose="02010609060101010101" pitchFamily="2" charset="-122"/>
              <a:ea typeface="黑体" panose="02010609060101010101" pitchFamily="2" charset="-122"/>
            </a:endParaRPr>
          </a:p>
        </p:txBody>
      </p:sp>
      <p:graphicFrame>
        <p:nvGraphicFramePr>
          <p:cNvPr id="20688" name="对象 627920"/>
          <p:cNvGraphicFramePr/>
          <p:nvPr/>
        </p:nvGraphicFramePr>
        <p:xfrm>
          <a:off x="5219700" y="5589588"/>
          <a:ext cx="528638" cy="547687"/>
        </p:xfrm>
        <a:graphic>
          <a:graphicData uri="http://schemas.openxmlformats.org/presentationml/2006/ole">
            <mc:AlternateContent xmlns:mc="http://schemas.openxmlformats.org/markup-compatibility/2006">
              <mc:Choice xmlns:v="urn:schemas-microsoft-com:vml" Requires="v">
                <p:oleObj spid="_x0000_s2" name="" r:id="rId1" imgW="152400" imgH="266700" progId="Equation.3">
                  <p:embed/>
                </p:oleObj>
              </mc:Choice>
              <mc:Fallback>
                <p:oleObj name="" r:id="rId1" imgW="152400" imgH="266700" progId="Equation.3">
                  <p:embed/>
                  <p:pic>
                    <p:nvPicPr>
                      <p:cNvPr id="0" name="对象 6279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5589588"/>
                        <a:ext cx="5286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689" name="矩形 627921"/>
          <p:cNvSpPr>
            <a:spLocks noChangeArrowheads="1"/>
          </p:cNvSpPr>
          <p:nvPr/>
        </p:nvSpPr>
        <p:spPr bwMode="auto">
          <a:xfrm>
            <a:off x="6154738" y="5805488"/>
            <a:ext cx="2740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sz="1800">
                <a:latin typeface="黑体" panose="02010609060101010101" pitchFamily="2" charset="-122"/>
                <a:ea typeface="黑体" panose="02010609060101010101" pitchFamily="2" charset="-122"/>
              </a:rPr>
              <a:t>（</a:t>
            </a:r>
            <a:r>
              <a:rPr lang="en-US" altLang="zh-CN" sz="1800">
                <a:latin typeface="黑体" panose="02010609060101010101" pitchFamily="2" charset="-122"/>
                <a:ea typeface="黑体" panose="02010609060101010101" pitchFamily="2" charset="-122"/>
              </a:rPr>
              <a:t>d）</a:t>
            </a:r>
            <a:r>
              <a:rPr lang="zh-CN" altLang="en-US" sz="1800">
                <a:latin typeface="黑体" panose="02010609060101010101" pitchFamily="2" charset="-122"/>
                <a:ea typeface="黑体" panose="02010609060101010101" pitchFamily="2" charset="-122"/>
              </a:rPr>
              <a:t>膨胀运算结果图像 </a:t>
            </a:r>
            <a:endParaRPr lang="zh-CN" altLang="en-US" sz="1800">
              <a:latin typeface="黑体" panose="02010609060101010101" pitchFamily="2" charset="-122"/>
              <a:ea typeface="黑体" panose="02010609060101010101" pitchFamily="2" charset="-122"/>
            </a:endParaRPr>
          </a:p>
        </p:txBody>
      </p:sp>
      <p:sp>
        <p:nvSpPr>
          <p:cNvPr id="627923" name="文本框 627922"/>
          <p:cNvSpPr txBox="1"/>
          <p:nvPr/>
        </p:nvSpPr>
        <p:spPr>
          <a:xfrm>
            <a:off x="387350" y="1536700"/>
            <a:ext cx="8424863" cy="1340485"/>
          </a:xfrm>
          <a:prstGeom prst="rect">
            <a:avLst/>
          </a:prstGeom>
          <a:noFill/>
          <a:ln w="9525">
            <a:noFill/>
          </a:ln>
        </p:spPr>
        <p:txBody>
          <a:bodyPr>
            <a:spAutoFit/>
          </a:bodyPr>
          <a:lstStyle/>
          <a:p>
            <a:pPr>
              <a:lnSpc>
                <a:spcPct val="145000"/>
              </a:lnSpc>
              <a:spcBef>
                <a:spcPct val="0"/>
              </a:spcBef>
            </a:pPr>
            <a:r>
              <a:rPr lang="zh-CN" altLang="en-US" sz="2800" b="1" noProof="1">
                <a:latin typeface="黑体" panose="02010609060101010101" pitchFamily="2" charset="-122"/>
                <a:ea typeface="黑体" panose="02010609060101010101" pitchFamily="2" charset="-122"/>
              </a:rPr>
              <a:t>  </a:t>
            </a:r>
            <a:r>
              <a:rPr lang="en-US" altLang="zh-CN"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1</a:t>
            </a: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、概念</a:t>
            </a:r>
            <a:endPar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45000"/>
              </a:lnSpc>
              <a:spcBef>
                <a:spcPct val="0"/>
              </a:spcBef>
            </a:pP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举例：</a:t>
            </a:r>
            <a:endPar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627924" name="文本框 627923"/>
          <p:cNvSpPr txBox="1"/>
          <p:nvPr/>
        </p:nvSpPr>
        <p:spPr>
          <a:xfrm>
            <a:off x="1033463" y="112713"/>
            <a:ext cx="6346825" cy="553085"/>
          </a:xfrm>
          <a:prstGeom prst="rect">
            <a:avLst/>
          </a:prstGeom>
          <a:noFill/>
          <a:ln w="9525">
            <a:noFill/>
          </a:ln>
        </p:spPr>
        <p:txBody>
          <a:bodyPr>
            <a:spAutoFit/>
          </a:bodyPr>
          <a:lstStyle/>
          <a:p>
            <a:r>
              <a:rPr lang="zh-CN" altLang="en-US" sz="3000" b="1" noProof="1">
                <a:solidFill>
                  <a:srgbClr val="333399"/>
                </a:solidFill>
                <a:effectLst>
                  <a:outerShdw blurRad="38100" dist="38100" dir="2700000">
                    <a:srgbClr val="C0C0C0"/>
                  </a:outerShdw>
                </a:effectLst>
                <a:latin typeface="黑体" panose="02010609060101010101" pitchFamily="2" charset="-122"/>
                <a:ea typeface="黑体" panose="02010609060101010101" pitchFamily="2" charset="-122"/>
              </a:rPr>
              <a:t>膨胀</a:t>
            </a:r>
            <a:endParaRPr lang="zh-CN" altLang="en-US" sz="3000" b="1" noProof="1">
              <a:solidFill>
                <a:srgbClr val="333399"/>
              </a:solidFill>
              <a:effectLst>
                <a:outerShdw blurRad="38100" dist="38100" dir="2700000">
                  <a:srgbClr val="C0C0C0"/>
                </a:outerShdw>
              </a:effectLst>
              <a:latin typeface="黑体" panose="02010609060101010101" pitchFamily="2" charset="-122"/>
              <a:ea typeface="黑体" panose="0201060906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文本框 628737"/>
          <p:cNvSpPr txBox="1"/>
          <p:nvPr/>
        </p:nvSpPr>
        <p:spPr>
          <a:xfrm>
            <a:off x="396875" y="1535113"/>
            <a:ext cx="8424863" cy="3213735"/>
          </a:xfrm>
          <a:prstGeom prst="rect">
            <a:avLst/>
          </a:prstGeom>
          <a:noFill/>
          <a:ln w="9525">
            <a:noFill/>
          </a:ln>
        </p:spPr>
        <p:txBody>
          <a:bodyPr>
            <a:spAutoFit/>
          </a:bodyPr>
          <a:lstStyle/>
          <a:p>
            <a:pPr>
              <a:lnSpc>
                <a:spcPct val="145000"/>
              </a:lnSpc>
              <a:spcBef>
                <a:spcPct val="0"/>
              </a:spcBef>
            </a:pPr>
            <a:r>
              <a:rPr lang="zh-CN" altLang="en-US" sz="2800" b="1">
                <a:latin typeface="黑体" panose="02010609060101010101" pitchFamily="2" charset="-122"/>
                <a:ea typeface="黑体" panose="02010609060101010101" pitchFamily="2" charset="-122"/>
              </a:rPr>
              <a:t>  </a:t>
            </a:r>
            <a:r>
              <a:rPr lang="en-US" altLang="zh-CN"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、结构元素形状对膨胀运算结果的影响</a:t>
            </a:r>
            <a:r>
              <a:rPr lang="zh-CN" altLang="en-US" sz="1000">
                <a:latin typeface="Tahoma" panose="020B0604030504040204" pitchFamily="34" charset="0"/>
              </a:rPr>
              <a:t> </a:t>
            </a:r>
            <a:endPar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a:lnSpc>
                <a:spcPct val="145000"/>
              </a:lnSpc>
              <a:spcBef>
                <a:spcPct val="0"/>
              </a:spcBef>
            </a:pPr>
            <a:r>
              <a:rPr lang="zh-CN" altLang="en-US" sz="2800" b="1">
                <a:effectLst>
                  <a:outerShdw blurRad="38100" dist="38100" dir="2700000" algn="tl">
                    <a:srgbClr val="C0C0C0"/>
                  </a:outerShdw>
                </a:effectLst>
                <a:latin typeface="黑体" panose="02010609060101010101" pitchFamily="2" charset="-122"/>
                <a:ea typeface="黑体" panose="02010609060101010101" pitchFamily="2" charset="-122"/>
              </a:rPr>
              <a:t>    当目标图像不变，但所给的结构元素的形状改变时；或结构元素的形状不变，而其原点位置改变时，膨胀运算的结果会发生改变。 </a:t>
            </a:r>
            <a:endParaRPr lang="zh-CN" altLang="en-US" sz="2800" b="1">
              <a:effectLst>
                <a:outerShdw blurRad="38100" dist="38100" dir="2700000" algn="tl">
                  <a:srgbClr val="C0C0C0"/>
                </a:outerShdw>
              </a:effectLst>
              <a:latin typeface="黑体" panose="02010609060101010101" pitchFamily="2" charset="-122"/>
              <a:ea typeface="黑体" panose="02010609060101010101" pitchFamily="2" charset="-122"/>
            </a:endParaRPr>
          </a:p>
          <a:p>
            <a:pPr>
              <a:lnSpc>
                <a:spcPct val="145000"/>
              </a:lnSpc>
              <a:spcBef>
                <a:spcPct val="0"/>
              </a:spcBef>
            </a:pPr>
            <a:endParaRPr lang="zh-CN" altLang="en-US" sz="2800"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1506" name="矩形 628739"/>
          <p:cNvSpPr>
            <a:spLocks noChangeArrowheads="1"/>
          </p:cNvSpPr>
          <p:nvPr/>
        </p:nvSpPr>
        <p:spPr bwMode="auto">
          <a:xfrm>
            <a:off x="457200" y="620713"/>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9.2</a:t>
            </a:r>
            <a:r>
              <a:rPr lang="zh-CN" altLang="en-US" sz="4400" b="1">
                <a:solidFill>
                  <a:srgbClr val="FF0000"/>
                </a:solidFill>
                <a:latin typeface="Times New Roman" panose="02020603050405020304" pitchFamily="18" charset="0"/>
              </a:rPr>
              <a:t>膨胀与腐蚀</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9762" name="表格 629761"/>
          <p:cNvGraphicFramePr/>
          <p:nvPr/>
        </p:nvGraphicFramePr>
        <p:xfrm>
          <a:off x="323850" y="2997200"/>
          <a:ext cx="2534920" cy="2697480"/>
        </p:xfrm>
        <a:graphic>
          <a:graphicData uri="http://schemas.openxmlformats.org/drawingml/2006/table">
            <a:tbl>
              <a:tblPr/>
              <a:tblGrid>
                <a:gridCol w="422275"/>
                <a:gridCol w="422275"/>
                <a:gridCol w="423545"/>
                <a:gridCol w="422275"/>
                <a:gridCol w="422275"/>
                <a:gridCol w="422275"/>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29813" name="表格 629812"/>
          <p:cNvGraphicFramePr/>
          <p:nvPr/>
        </p:nvGraphicFramePr>
        <p:xfrm>
          <a:off x="6229350" y="3036888"/>
          <a:ext cx="2527300" cy="2697480"/>
        </p:xfrm>
        <a:graphic>
          <a:graphicData uri="http://schemas.openxmlformats.org/drawingml/2006/table">
            <a:tbl>
              <a:tblPr/>
              <a:tblGrid>
                <a:gridCol w="421005"/>
                <a:gridCol w="422275"/>
                <a:gridCol w="420370"/>
                <a:gridCol w="421005"/>
                <a:gridCol w="422275"/>
                <a:gridCol w="420370"/>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29864" name="表格 629863"/>
          <p:cNvGraphicFramePr/>
          <p:nvPr/>
        </p:nvGraphicFramePr>
        <p:xfrm>
          <a:off x="3276600" y="2997200"/>
          <a:ext cx="2519045" cy="2697480"/>
        </p:xfrm>
        <a:graphic>
          <a:graphicData uri="http://schemas.openxmlformats.org/drawingml/2006/table">
            <a:tbl>
              <a:tblPr/>
              <a:tblGrid>
                <a:gridCol w="421005"/>
                <a:gridCol w="419100"/>
                <a:gridCol w="419735"/>
                <a:gridCol w="419100"/>
                <a:gridCol w="421005"/>
                <a:gridCol w="419100"/>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29915" name="表格 629914"/>
          <p:cNvGraphicFramePr/>
          <p:nvPr/>
        </p:nvGraphicFramePr>
        <p:xfrm>
          <a:off x="5508625" y="188913"/>
          <a:ext cx="2519045" cy="2697480"/>
        </p:xfrm>
        <a:graphic>
          <a:graphicData uri="http://schemas.openxmlformats.org/drawingml/2006/table">
            <a:tbl>
              <a:tblPr/>
              <a:tblGrid>
                <a:gridCol w="421005"/>
                <a:gridCol w="419100"/>
                <a:gridCol w="419735"/>
                <a:gridCol w="419100"/>
                <a:gridCol w="421005"/>
                <a:gridCol w="419100"/>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22733" name="矩形 629965"/>
          <p:cNvSpPr>
            <a:spLocks noChangeArrowheads="1"/>
          </p:cNvSpPr>
          <p:nvPr/>
        </p:nvSpPr>
        <p:spPr bwMode="auto">
          <a:xfrm>
            <a:off x="755650" y="5805488"/>
            <a:ext cx="1801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sz="1800">
                <a:latin typeface="黑体" panose="02010609060101010101" pitchFamily="2" charset="-122"/>
                <a:ea typeface="黑体" panose="02010609060101010101" pitchFamily="2" charset="-122"/>
              </a:rPr>
              <a:t>（</a:t>
            </a:r>
            <a:r>
              <a:rPr lang="en-US" altLang="zh-CN" sz="1800">
                <a:latin typeface="黑体" panose="02010609060101010101" pitchFamily="2" charset="-122"/>
                <a:ea typeface="黑体" panose="02010609060101010101" pitchFamily="2" charset="-122"/>
              </a:rPr>
              <a:t>a）</a:t>
            </a:r>
            <a:r>
              <a:rPr lang="zh-CN" altLang="en-US" sz="1800">
                <a:latin typeface="黑体" panose="02010609060101010101" pitchFamily="2" charset="-122"/>
                <a:ea typeface="黑体" panose="02010609060101010101" pitchFamily="2" charset="-122"/>
              </a:rPr>
              <a:t>目标图像</a:t>
            </a:r>
            <a:r>
              <a:rPr lang="en-US" altLang="zh-CN" sz="1800">
                <a:latin typeface="黑体" panose="02010609060101010101" pitchFamily="2" charset="-122"/>
                <a:ea typeface="黑体" panose="02010609060101010101" pitchFamily="2" charset="-122"/>
              </a:rPr>
              <a:t>A </a:t>
            </a:r>
            <a:endParaRPr lang="en-US" altLang="zh-CN" sz="1800">
              <a:latin typeface="黑体" panose="02010609060101010101" pitchFamily="2" charset="-122"/>
              <a:ea typeface="黑体" panose="02010609060101010101" pitchFamily="2" charset="-122"/>
            </a:endParaRPr>
          </a:p>
        </p:txBody>
      </p:sp>
      <p:sp>
        <p:nvSpPr>
          <p:cNvPr id="22734" name="矩形 629966"/>
          <p:cNvSpPr>
            <a:spLocks noChangeArrowheads="1"/>
          </p:cNvSpPr>
          <p:nvPr/>
        </p:nvSpPr>
        <p:spPr bwMode="auto">
          <a:xfrm>
            <a:off x="8101013" y="765175"/>
            <a:ext cx="576262"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sz="1800">
                <a:latin typeface="黑体" panose="02010609060101010101" pitchFamily="2" charset="-122"/>
                <a:ea typeface="黑体" panose="02010609060101010101" pitchFamily="2" charset="-122"/>
              </a:rPr>
              <a:t>（</a:t>
            </a:r>
            <a:r>
              <a:rPr lang="en-US" altLang="zh-CN" sz="1800">
                <a:latin typeface="黑体" panose="02010609060101010101" pitchFamily="2" charset="-122"/>
                <a:ea typeface="黑体" panose="02010609060101010101" pitchFamily="2" charset="-122"/>
              </a:rPr>
              <a:t>b）</a:t>
            </a:r>
            <a:r>
              <a:rPr lang="zh-CN" altLang="en-US" sz="1800">
                <a:latin typeface="黑体" panose="02010609060101010101" pitchFamily="2" charset="-122"/>
                <a:ea typeface="黑体" panose="02010609060101010101" pitchFamily="2" charset="-122"/>
              </a:rPr>
              <a:t>结构元素</a:t>
            </a:r>
            <a:endParaRPr lang="zh-CN" altLang="en-US" sz="1800">
              <a:latin typeface="黑体" panose="02010609060101010101" pitchFamily="2" charset="-122"/>
              <a:ea typeface="黑体" panose="02010609060101010101" pitchFamily="2" charset="-122"/>
            </a:endParaRPr>
          </a:p>
          <a:p>
            <a:pPr algn="ctr">
              <a:spcBef>
                <a:spcPct val="0"/>
              </a:spcBef>
            </a:pPr>
            <a:r>
              <a:rPr lang="en-US" altLang="zh-CN" sz="1800">
                <a:latin typeface="黑体" panose="02010609060101010101" pitchFamily="2" charset="-122"/>
                <a:ea typeface="黑体" panose="02010609060101010101" pitchFamily="2" charset="-122"/>
              </a:rPr>
              <a:t>B </a:t>
            </a:r>
            <a:endParaRPr lang="en-US" altLang="zh-CN" sz="1800">
              <a:latin typeface="黑体" panose="02010609060101010101" pitchFamily="2" charset="-122"/>
              <a:ea typeface="黑体" panose="02010609060101010101" pitchFamily="2" charset="-122"/>
            </a:endParaRPr>
          </a:p>
        </p:txBody>
      </p:sp>
      <p:sp>
        <p:nvSpPr>
          <p:cNvPr id="22735" name="矩形 629967"/>
          <p:cNvSpPr>
            <a:spLocks noChangeArrowheads="1"/>
          </p:cNvSpPr>
          <p:nvPr/>
        </p:nvSpPr>
        <p:spPr bwMode="auto">
          <a:xfrm>
            <a:off x="3282950" y="5805488"/>
            <a:ext cx="18653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sz="1800">
                <a:latin typeface="黑体" panose="02010609060101010101" pitchFamily="2" charset="-122"/>
                <a:ea typeface="黑体" panose="02010609060101010101" pitchFamily="2" charset="-122"/>
              </a:rPr>
              <a:t>（</a:t>
            </a:r>
            <a:r>
              <a:rPr lang="en-US" altLang="zh-CN" sz="1800">
                <a:latin typeface="黑体" panose="02010609060101010101" pitchFamily="2" charset="-122"/>
                <a:ea typeface="黑体" panose="02010609060101010101" pitchFamily="2" charset="-122"/>
              </a:rPr>
              <a:t>c）</a:t>
            </a:r>
            <a:r>
              <a:rPr lang="zh-CN" altLang="en-US" sz="1800">
                <a:latin typeface="黑体" panose="02010609060101010101" pitchFamily="2" charset="-122"/>
                <a:ea typeface="黑体" panose="02010609060101010101" pitchFamily="2" charset="-122"/>
              </a:rPr>
              <a:t>结构元素 </a:t>
            </a:r>
            <a:endParaRPr lang="zh-CN" altLang="en-US" sz="1800">
              <a:latin typeface="黑体" panose="02010609060101010101" pitchFamily="2" charset="-122"/>
              <a:ea typeface="黑体" panose="02010609060101010101" pitchFamily="2" charset="-122"/>
            </a:endParaRPr>
          </a:p>
        </p:txBody>
      </p:sp>
      <p:graphicFrame>
        <p:nvGraphicFramePr>
          <p:cNvPr id="22736" name="对象 629968"/>
          <p:cNvGraphicFramePr/>
          <p:nvPr/>
        </p:nvGraphicFramePr>
        <p:xfrm>
          <a:off x="4979988" y="5589588"/>
          <a:ext cx="528637" cy="547687"/>
        </p:xfrm>
        <a:graphic>
          <a:graphicData uri="http://schemas.openxmlformats.org/presentationml/2006/ole">
            <mc:AlternateContent xmlns:mc="http://schemas.openxmlformats.org/markup-compatibility/2006">
              <mc:Choice xmlns:v="urn:schemas-microsoft-com:vml" Requires="v">
                <p:oleObj spid="_x0000_s2" name="" r:id="rId1" imgW="152400" imgH="266700" progId="Equation.3">
                  <p:embed/>
                </p:oleObj>
              </mc:Choice>
              <mc:Fallback>
                <p:oleObj name="" r:id="rId1" imgW="152400" imgH="266700" progId="Equation.3">
                  <p:embed/>
                  <p:pic>
                    <p:nvPicPr>
                      <p:cNvPr id="0" name="对象 62996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988" y="5589588"/>
                        <a:ext cx="528637"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737" name="矩形 629969"/>
          <p:cNvSpPr>
            <a:spLocks noChangeArrowheads="1"/>
          </p:cNvSpPr>
          <p:nvPr/>
        </p:nvSpPr>
        <p:spPr bwMode="auto">
          <a:xfrm>
            <a:off x="6084888" y="5805488"/>
            <a:ext cx="2740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sz="1800">
                <a:latin typeface="黑体" panose="02010609060101010101" pitchFamily="2" charset="-122"/>
                <a:ea typeface="黑体" panose="02010609060101010101" pitchFamily="2" charset="-122"/>
              </a:rPr>
              <a:t>（</a:t>
            </a:r>
            <a:r>
              <a:rPr lang="en-US" altLang="zh-CN" sz="1800">
                <a:latin typeface="黑体" panose="02010609060101010101" pitchFamily="2" charset="-122"/>
                <a:ea typeface="黑体" panose="02010609060101010101" pitchFamily="2" charset="-122"/>
              </a:rPr>
              <a:t>d）</a:t>
            </a:r>
            <a:r>
              <a:rPr lang="zh-CN" altLang="en-US" sz="1800">
                <a:latin typeface="黑体" panose="02010609060101010101" pitchFamily="2" charset="-122"/>
                <a:ea typeface="黑体" panose="02010609060101010101" pitchFamily="2" charset="-122"/>
              </a:rPr>
              <a:t>膨胀运算结果图像 </a:t>
            </a:r>
            <a:endParaRPr lang="zh-CN" altLang="en-US" sz="1800">
              <a:latin typeface="黑体" panose="02010609060101010101" pitchFamily="2" charset="-122"/>
              <a:ea typeface="黑体" panose="02010609060101010101" pitchFamily="2" charset="-122"/>
            </a:endParaRPr>
          </a:p>
        </p:txBody>
      </p:sp>
      <p:sp>
        <p:nvSpPr>
          <p:cNvPr id="629971" name="文本框 629970"/>
          <p:cNvSpPr txBox="1"/>
          <p:nvPr/>
        </p:nvSpPr>
        <p:spPr>
          <a:xfrm>
            <a:off x="1033463" y="112713"/>
            <a:ext cx="6346825" cy="553085"/>
          </a:xfrm>
          <a:prstGeom prst="rect">
            <a:avLst/>
          </a:prstGeom>
          <a:noFill/>
          <a:ln w="9525">
            <a:noFill/>
          </a:ln>
        </p:spPr>
        <p:txBody>
          <a:bodyPr>
            <a:spAutoFit/>
          </a:bodyPr>
          <a:lstStyle/>
          <a:p>
            <a:r>
              <a:rPr lang="zh-CN" altLang="en-US" sz="3000" b="1" noProof="1">
                <a:solidFill>
                  <a:srgbClr val="FF0000"/>
                </a:solidFill>
                <a:effectLst>
                  <a:outerShdw blurRad="38100" dist="38100" dir="2700000">
                    <a:srgbClr val="C0C0C0"/>
                  </a:outerShdw>
                </a:effectLst>
                <a:latin typeface="黑体" panose="02010609060101010101" pitchFamily="2" charset="-122"/>
                <a:ea typeface="黑体" panose="02010609060101010101" pitchFamily="2" charset="-122"/>
              </a:rPr>
              <a:t>膨胀</a:t>
            </a:r>
            <a:endParaRPr lang="zh-CN" altLang="en-US" sz="3000" b="1" noProof="1">
              <a:solidFill>
                <a:srgbClr val="FF0000"/>
              </a:solidFill>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22739" name="文本框 629971"/>
          <p:cNvSpPr txBox="1">
            <a:spLocks noChangeArrowheads="1"/>
          </p:cNvSpPr>
          <p:nvPr/>
        </p:nvSpPr>
        <p:spPr bwMode="auto">
          <a:xfrm>
            <a:off x="1188403" y="765175"/>
            <a:ext cx="3529012"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a:latin typeface="黑体" panose="02010609060101010101" pitchFamily="2" charset="-122"/>
                <a:ea typeface="黑体" panose="02010609060101010101" pitchFamily="2" charset="-122"/>
              </a:rPr>
              <a:t>    </a:t>
            </a:r>
            <a:r>
              <a:rPr lang="zh-CN" altLang="en-US" sz="2600">
                <a:solidFill>
                  <a:srgbClr val="6600CC"/>
                </a:solidFill>
                <a:latin typeface="黑体" panose="02010609060101010101" pitchFamily="2" charset="-122"/>
                <a:ea typeface="黑体" panose="02010609060101010101" pitchFamily="2" charset="-122"/>
              </a:rPr>
              <a:t>下面给出的是目标图像相同但结构元素不同时，膨胀运算结果不同的例子。</a:t>
            </a:r>
            <a:r>
              <a:rPr lang="zh-CN" altLang="en-US" sz="2600">
                <a:latin typeface="黑体" panose="02010609060101010101" pitchFamily="2" charset="-122"/>
                <a:ea typeface="黑体" panose="02010609060101010101" pitchFamily="2" charset="-122"/>
              </a:rPr>
              <a:t> </a:t>
            </a:r>
            <a:endParaRPr lang="zh-CN" altLang="en-US" sz="2600">
              <a:latin typeface="黑体" panose="02010609060101010101" pitchFamily="2" charset="-122"/>
              <a:ea typeface="黑体" panose="0201060906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593921"/>
          <p:cNvSpPr>
            <a:spLocks noGrp="1" noChangeArrowheads="1"/>
          </p:cNvSpPr>
          <p:nvPr>
            <p:ph type="title"/>
          </p:nvPr>
        </p:nvSpPr>
        <p:spPr bwMode="auto">
          <a:xfrm>
            <a:off x="457200" y="731838"/>
            <a:ext cx="8229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z="4000" b="1">
                <a:solidFill>
                  <a:srgbClr val="FF0000"/>
                </a:solidFill>
                <a:ea typeface="宋体" panose="02010600030101010101" pitchFamily="2" charset="-122"/>
              </a:rPr>
              <a:t>形态学</a:t>
            </a:r>
            <a:endParaRPr lang="zh-CN" altLang="en-US" sz="4000" b="1">
              <a:solidFill>
                <a:srgbClr val="FF0000"/>
              </a:solidFill>
              <a:ea typeface="宋体" panose="02010600030101010101" pitchFamily="2" charset="-122"/>
            </a:endParaRPr>
          </a:p>
        </p:txBody>
      </p:sp>
      <p:sp>
        <p:nvSpPr>
          <p:cNvPr id="5122" name="文本占位符 593922"/>
          <p:cNvSpPr>
            <a:spLocks noGrp="1" noChangeArrowheads="1"/>
          </p:cNvSpPr>
          <p:nvPr>
            <p:ph type="body" idx="1"/>
          </p:nvPr>
        </p:nvSpPr>
        <p:spPr bwMode="auto">
          <a:xfrm>
            <a:off x="457200" y="2027555"/>
            <a:ext cx="8229600" cy="3887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b="1">
                <a:ea typeface="宋体" panose="02010600030101010101" pitchFamily="2" charset="-122"/>
              </a:rPr>
              <a:t>形态学是生物学的一个分支，它是研究动物和植物的</a:t>
            </a:r>
            <a:r>
              <a:rPr lang="zh-CN" altLang="en-US" b="1">
                <a:solidFill>
                  <a:srgbClr val="FF0000"/>
                </a:solidFill>
                <a:ea typeface="宋体" panose="02010600030101010101" pitchFamily="2" charset="-122"/>
              </a:rPr>
              <a:t>形态和结构</a:t>
            </a:r>
            <a:r>
              <a:rPr lang="zh-CN" altLang="en-US" b="1">
                <a:ea typeface="宋体" panose="02010600030101010101" pitchFamily="2" charset="-122"/>
              </a:rPr>
              <a:t>的学科。</a:t>
            </a:r>
            <a:endParaRPr lang="zh-CN" altLang="en-US" b="1">
              <a:ea typeface="宋体" panose="02010600030101010101" pitchFamily="2" charset="-122"/>
            </a:endParaRPr>
          </a:p>
          <a:p>
            <a:endParaRPr lang="zh-CN" altLang="en-US" b="1">
              <a:ea typeface="宋体" panose="02010600030101010101" pitchFamily="2" charset="-122"/>
            </a:endParaRPr>
          </a:p>
          <a:p>
            <a:r>
              <a:rPr lang="zh-CN" altLang="en-US" b="1">
                <a:ea typeface="宋体" panose="02010600030101010101" pitchFamily="2" charset="-122"/>
              </a:rPr>
              <a:t>数学形态学是建立在</a:t>
            </a:r>
            <a:r>
              <a:rPr lang="zh-CN" altLang="en-US" b="1">
                <a:solidFill>
                  <a:srgbClr val="FF0000"/>
                </a:solidFill>
                <a:ea typeface="宋体" panose="02010600030101010101" pitchFamily="2" charset="-122"/>
              </a:rPr>
              <a:t>集合代数</a:t>
            </a:r>
            <a:r>
              <a:rPr lang="zh-CN" altLang="en-US" b="1">
                <a:ea typeface="宋体" panose="02010600030101010101" pitchFamily="2" charset="-122"/>
              </a:rPr>
              <a:t>的基础上，用</a:t>
            </a:r>
            <a:r>
              <a:rPr lang="zh-CN" altLang="en-US" b="1">
                <a:solidFill>
                  <a:srgbClr val="FF0000"/>
                </a:solidFill>
                <a:ea typeface="宋体" panose="02010600030101010101" pitchFamily="2" charset="-122"/>
              </a:rPr>
              <a:t>集合论</a:t>
            </a:r>
            <a:r>
              <a:rPr lang="zh-CN" altLang="en-US" b="1">
                <a:ea typeface="宋体" panose="02010600030101010101" pitchFamily="2" charset="-122"/>
              </a:rPr>
              <a:t>方法定量描述</a:t>
            </a:r>
            <a:r>
              <a:rPr lang="zh-CN" altLang="en-US" b="1">
                <a:solidFill>
                  <a:srgbClr val="FF0000"/>
                </a:solidFill>
                <a:ea typeface="宋体" panose="02010600030101010101" pitchFamily="2" charset="-122"/>
              </a:rPr>
              <a:t>目标几何结构</a:t>
            </a:r>
            <a:r>
              <a:rPr lang="zh-CN" altLang="en-US" b="1">
                <a:ea typeface="宋体" panose="02010600030101010101" pitchFamily="2" charset="-122"/>
              </a:rPr>
              <a:t>的学科</a:t>
            </a:r>
            <a:endParaRPr lang="zh-CN" altLang="en-US" b="1">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9938" name="表格 679937"/>
          <p:cNvGraphicFramePr/>
          <p:nvPr/>
        </p:nvGraphicFramePr>
        <p:xfrm>
          <a:off x="319088" y="3028950"/>
          <a:ext cx="2534920" cy="2697480"/>
        </p:xfrm>
        <a:graphic>
          <a:graphicData uri="http://schemas.openxmlformats.org/drawingml/2006/table">
            <a:tbl>
              <a:tblPr/>
              <a:tblGrid>
                <a:gridCol w="422275"/>
                <a:gridCol w="422275"/>
                <a:gridCol w="423545"/>
                <a:gridCol w="422275"/>
                <a:gridCol w="422275"/>
                <a:gridCol w="422275"/>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79989" name="表格 679988"/>
          <p:cNvGraphicFramePr/>
          <p:nvPr/>
        </p:nvGraphicFramePr>
        <p:xfrm>
          <a:off x="6223000" y="2997200"/>
          <a:ext cx="2520950" cy="2697480"/>
        </p:xfrm>
        <a:graphic>
          <a:graphicData uri="http://schemas.openxmlformats.org/drawingml/2006/table">
            <a:tbl>
              <a:tblPr/>
              <a:tblGrid>
                <a:gridCol w="421005"/>
                <a:gridCol w="419100"/>
                <a:gridCol w="420370"/>
                <a:gridCol w="421005"/>
                <a:gridCol w="419100"/>
                <a:gridCol w="420370"/>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0</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0</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0</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0</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0</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2</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80040" name="表格 680039"/>
          <p:cNvGraphicFramePr/>
          <p:nvPr/>
        </p:nvGraphicFramePr>
        <p:xfrm>
          <a:off x="3257550" y="2997200"/>
          <a:ext cx="2534920" cy="2697480"/>
        </p:xfrm>
        <a:graphic>
          <a:graphicData uri="http://schemas.openxmlformats.org/drawingml/2006/table">
            <a:tbl>
              <a:tblPr/>
              <a:tblGrid>
                <a:gridCol w="422275"/>
                <a:gridCol w="422275"/>
                <a:gridCol w="423545"/>
                <a:gridCol w="422275"/>
                <a:gridCol w="422275"/>
                <a:gridCol w="422275"/>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80091" name="表格 680090"/>
          <p:cNvGraphicFramePr/>
          <p:nvPr/>
        </p:nvGraphicFramePr>
        <p:xfrm>
          <a:off x="5364163" y="157163"/>
          <a:ext cx="2527300" cy="2697480"/>
        </p:xfrm>
        <a:graphic>
          <a:graphicData uri="http://schemas.openxmlformats.org/drawingml/2006/table">
            <a:tbl>
              <a:tblPr/>
              <a:tblGrid>
                <a:gridCol w="457200"/>
                <a:gridCol w="457200"/>
                <a:gridCol w="457200"/>
                <a:gridCol w="457200"/>
                <a:gridCol w="457200"/>
                <a:gridCol w="241300"/>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1</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t> </a:t>
                      </a: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23757" name="矩形 680141"/>
          <p:cNvSpPr>
            <a:spLocks noChangeArrowheads="1"/>
          </p:cNvSpPr>
          <p:nvPr/>
        </p:nvSpPr>
        <p:spPr bwMode="auto">
          <a:xfrm>
            <a:off x="679450" y="5764213"/>
            <a:ext cx="2017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sz="1800">
                <a:latin typeface="黑体" panose="02010609060101010101" pitchFamily="2" charset="-122"/>
                <a:ea typeface="黑体" panose="02010609060101010101" pitchFamily="2" charset="-122"/>
              </a:rPr>
              <a:t>（</a:t>
            </a:r>
            <a:r>
              <a:rPr lang="en-US" altLang="zh-CN" sz="1800">
                <a:latin typeface="黑体" panose="02010609060101010101" pitchFamily="2" charset="-122"/>
                <a:ea typeface="黑体" panose="02010609060101010101" pitchFamily="2" charset="-122"/>
              </a:rPr>
              <a:t>a）</a:t>
            </a:r>
            <a:r>
              <a:rPr lang="zh-CN" altLang="en-US" sz="1800">
                <a:latin typeface="黑体" panose="02010609060101010101" pitchFamily="2" charset="-122"/>
                <a:ea typeface="黑体" panose="02010609060101010101" pitchFamily="2" charset="-122"/>
              </a:rPr>
              <a:t>目标图像</a:t>
            </a:r>
            <a:r>
              <a:rPr lang="en-US" altLang="zh-CN" sz="1800">
                <a:latin typeface="黑体" panose="02010609060101010101" pitchFamily="2" charset="-122"/>
                <a:ea typeface="黑体" panose="02010609060101010101" pitchFamily="2" charset="-122"/>
              </a:rPr>
              <a:t>A </a:t>
            </a:r>
            <a:endParaRPr lang="en-US" altLang="zh-CN" sz="1800">
              <a:latin typeface="黑体" panose="02010609060101010101" pitchFamily="2" charset="-122"/>
              <a:ea typeface="黑体" panose="02010609060101010101" pitchFamily="2" charset="-122"/>
            </a:endParaRPr>
          </a:p>
        </p:txBody>
      </p:sp>
      <p:sp>
        <p:nvSpPr>
          <p:cNvPr id="23758" name="矩形 680142"/>
          <p:cNvSpPr>
            <a:spLocks noChangeArrowheads="1"/>
          </p:cNvSpPr>
          <p:nvPr/>
        </p:nvSpPr>
        <p:spPr bwMode="auto">
          <a:xfrm>
            <a:off x="8243888" y="692150"/>
            <a:ext cx="576262"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sz="1800">
                <a:latin typeface="黑体" panose="02010609060101010101" pitchFamily="2" charset="-122"/>
                <a:ea typeface="黑体" panose="02010609060101010101" pitchFamily="2" charset="-122"/>
              </a:rPr>
              <a:t>（</a:t>
            </a:r>
            <a:r>
              <a:rPr lang="en-US" altLang="zh-CN" sz="1800">
                <a:latin typeface="黑体" panose="02010609060101010101" pitchFamily="2" charset="-122"/>
                <a:ea typeface="黑体" panose="02010609060101010101" pitchFamily="2" charset="-122"/>
              </a:rPr>
              <a:t>b）</a:t>
            </a:r>
            <a:r>
              <a:rPr lang="zh-CN" altLang="en-US" sz="1800">
                <a:latin typeface="黑体" panose="02010609060101010101" pitchFamily="2" charset="-122"/>
                <a:ea typeface="黑体" panose="02010609060101010101" pitchFamily="2" charset="-122"/>
              </a:rPr>
              <a:t>结构元素</a:t>
            </a:r>
            <a:endParaRPr lang="zh-CN" altLang="en-US" sz="1800">
              <a:latin typeface="黑体" panose="02010609060101010101" pitchFamily="2" charset="-122"/>
              <a:ea typeface="黑体" panose="02010609060101010101" pitchFamily="2" charset="-122"/>
            </a:endParaRPr>
          </a:p>
          <a:p>
            <a:pPr algn="ctr">
              <a:spcBef>
                <a:spcPct val="0"/>
              </a:spcBef>
            </a:pPr>
            <a:r>
              <a:rPr lang="en-US" altLang="zh-CN" sz="1800">
                <a:latin typeface="黑体" panose="02010609060101010101" pitchFamily="2" charset="-122"/>
                <a:ea typeface="黑体" panose="02010609060101010101" pitchFamily="2" charset="-122"/>
              </a:rPr>
              <a:t>B </a:t>
            </a:r>
            <a:endParaRPr lang="en-US" altLang="zh-CN" sz="1800">
              <a:latin typeface="黑体" panose="02010609060101010101" pitchFamily="2" charset="-122"/>
              <a:ea typeface="黑体" panose="02010609060101010101" pitchFamily="2" charset="-122"/>
            </a:endParaRPr>
          </a:p>
        </p:txBody>
      </p:sp>
      <p:sp>
        <p:nvSpPr>
          <p:cNvPr id="23759" name="矩形 680143"/>
          <p:cNvSpPr>
            <a:spLocks noChangeArrowheads="1"/>
          </p:cNvSpPr>
          <p:nvPr/>
        </p:nvSpPr>
        <p:spPr bwMode="auto">
          <a:xfrm>
            <a:off x="3344863" y="5764213"/>
            <a:ext cx="1801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sz="1800">
                <a:latin typeface="黑体" panose="02010609060101010101" pitchFamily="2" charset="-122"/>
                <a:ea typeface="黑体" panose="02010609060101010101" pitchFamily="2" charset="-122"/>
              </a:rPr>
              <a:t>（</a:t>
            </a:r>
            <a:r>
              <a:rPr lang="en-US" altLang="zh-CN" sz="1800">
                <a:latin typeface="黑体" panose="02010609060101010101" pitchFamily="2" charset="-122"/>
                <a:ea typeface="黑体" panose="02010609060101010101" pitchFamily="2" charset="-122"/>
              </a:rPr>
              <a:t>c）</a:t>
            </a:r>
            <a:r>
              <a:rPr lang="zh-CN" altLang="en-US" sz="1800">
                <a:latin typeface="黑体" panose="02010609060101010101" pitchFamily="2" charset="-122"/>
                <a:ea typeface="黑体" panose="02010609060101010101" pitchFamily="2" charset="-122"/>
              </a:rPr>
              <a:t>结构元素 </a:t>
            </a:r>
            <a:endParaRPr lang="zh-CN" altLang="en-US" sz="1800">
              <a:latin typeface="黑体" panose="02010609060101010101" pitchFamily="2" charset="-122"/>
              <a:ea typeface="黑体" panose="02010609060101010101" pitchFamily="2" charset="-122"/>
            </a:endParaRPr>
          </a:p>
        </p:txBody>
      </p:sp>
      <p:graphicFrame>
        <p:nvGraphicFramePr>
          <p:cNvPr id="23760" name="对象 680144"/>
          <p:cNvGraphicFramePr/>
          <p:nvPr/>
        </p:nvGraphicFramePr>
        <p:xfrm>
          <a:off x="5000625" y="5621338"/>
          <a:ext cx="527050" cy="547687"/>
        </p:xfrm>
        <a:graphic>
          <a:graphicData uri="http://schemas.openxmlformats.org/presentationml/2006/ole">
            <mc:AlternateContent xmlns:mc="http://schemas.openxmlformats.org/markup-compatibility/2006">
              <mc:Choice xmlns:v="urn:schemas-microsoft-com:vml" Requires="v">
                <p:oleObj spid="_x0000_s2" name="" r:id="rId1" imgW="152400" imgH="266700" progId="Equation.3">
                  <p:embed/>
                </p:oleObj>
              </mc:Choice>
              <mc:Fallback>
                <p:oleObj name="" r:id="rId1" imgW="152400" imgH="266700" progId="Equation.3">
                  <p:embed/>
                  <p:pic>
                    <p:nvPicPr>
                      <p:cNvPr id="0" name="对象 68014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5621338"/>
                        <a:ext cx="52705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761" name="矩形 680145"/>
          <p:cNvSpPr>
            <a:spLocks noChangeArrowheads="1"/>
          </p:cNvSpPr>
          <p:nvPr/>
        </p:nvSpPr>
        <p:spPr bwMode="auto">
          <a:xfrm>
            <a:off x="5864225" y="5764213"/>
            <a:ext cx="2884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sz="1800">
                <a:latin typeface="黑体" panose="02010609060101010101" pitchFamily="2" charset="-122"/>
                <a:ea typeface="黑体" panose="02010609060101010101" pitchFamily="2" charset="-122"/>
              </a:rPr>
              <a:t>（</a:t>
            </a:r>
            <a:r>
              <a:rPr lang="en-US" altLang="zh-CN" sz="1800">
                <a:latin typeface="黑体" panose="02010609060101010101" pitchFamily="2" charset="-122"/>
                <a:ea typeface="黑体" panose="02010609060101010101" pitchFamily="2" charset="-122"/>
              </a:rPr>
              <a:t>d）</a:t>
            </a:r>
            <a:r>
              <a:rPr lang="zh-CN" altLang="en-US" sz="1800">
                <a:latin typeface="黑体" panose="02010609060101010101" pitchFamily="2" charset="-122"/>
                <a:ea typeface="黑体" panose="02010609060101010101" pitchFamily="2" charset="-122"/>
              </a:rPr>
              <a:t>膨胀运算结果图像 </a:t>
            </a:r>
            <a:endParaRPr lang="zh-CN" altLang="en-US" sz="1800">
              <a:latin typeface="黑体" panose="02010609060101010101" pitchFamily="2" charset="-122"/>
              <a:ea typeface="黑体" panose="02010609060101010101" pitchFamily="2" charset="-122"/>
            </a:endParaRPr>
          </a:p>
        </p:txBody>
      </p:sp>
      <p:sp>
        <p:nvSpPr>
          <p:cNvPr id="680147" name="文本框 680146"/>
          <p:cNvSpPr txBox="1"/>
          <p:nvPr/>
        </p:nvSpPr>
        <p:spPr>
          <a:xfrm>
            <a:off x="1033463" y="112713"/>
            <a:ext cx="6346825" cy="553085"/>
          </a:xfrm>
          <a:prstGeom prst="rect">
            <a:avLst/>
          </a:prstGeom>
          <a:noFill/>
          <a:ln w="9525">
            <a:noFill/>
          </a:ln>
        </p:spPr>
        <p:txBody>
          <a:bodyPr>
            <a:spAutoFit/>
          </a:bodyPr>
          <a:lstStyle/>
          <a:p>
            <a:r>
              <a:rPr lang="zh-CN" altLang="en-US" sz="3000" b="1" noProof="1">
                <a:solidFill>
                  <a:srgbClr val="FF0000"/>
                </a:solidFill>
                <a:effectLst>
                  <a:outerShdw blurRad="38100" dist="38100" dir="2700000">
                    <a:srgbClr val="C0C0C0"/>
                  </a:outerShdw>
                </a:effectLst>
                <a:latin typeface="黑体" panose="02010609060101010101" pitchFamily="2" charset="-122"/>
                <a:ea typeface="黑体" panose="02010609060101010101" pitchFamily="2" charset="-122"/>
              </a:rPr>
              <a:t>膨胀</a:t>
            </a:r>
            <a:endParaRPr lang="zh-CN" altLang="en-US" sz="3000" b="1" noProof="1">
              <a:solidFill>
                <a:srgbClr val="FF0000"/>
              </a:solidFill>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23763" name="文本框 680147"/>
          <p:cNvSpPr txBox="1">
            <a:spLocks noChangeArrowheads="1"/>
          </p:cNvSpPr>
          <p:nvPr/>
        </p:nvSpPr>
        <p:spPr bwMode="auto">
          <a:xfrm>
            <a:off x="898208" y="692150"/>
            <a:ext cx="42481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a:latin typeface="黑体" panose="02010609060101010101" pitchFamily="2" charset="-122"/>
                <a:ea typeface="黑体" panose="02010609060101010101" pitchFamily="2" charset="-122"/>
              </a:rPr>
              <a:t>    </a:t>
            </a:r>
            <a:r>
              <a:rPr lang="zh-CN" altLang="en-US" sz="2600">
                <a:solidFill>
                  <a:srgbClr val="6600CC"/>
                </a:solidFill>
                <a:latin typeface="黑体" panose="02010609060101010101" pitchFamily="2" charset="-122"/>
                <a:ea typeface="黑体" panose="02010609060101010101" pitchFamily="2" charset="-122"/>
              </a:rPr>
              <a:t>下面给出的是目标图像相同，但仅结构元素的原点位置改变时 ，膨胀运算结果不同的例子。</a:t>
            </a:r>
            <a:r>
              <a:rPr lang="zh-CN" altLang="en-US" sz="2600">
                <a:latin typeface="黑体" panose="02010609060101010101" pitchFamily="2" charset="-122"/>
                <a:ea typeface="黑体" panose="02010609060101010101" pitchFamily="2" charset="-122"/>
              </a:rPr>
              <a:t> </a:t>
            </a:r>
            <a:endParaRPr lang="zh-CN" altLang="en-US" sz="2600">
              <a:latin typeface="黑体" panose="02010609060101010101" pitchFamily="2" charset="-122"/>
              <a:ea typeface="黑体" panose="0201060906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图片 631809" descr="syu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7580" y="2649538"/>
            <a:ext cx="2286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8" name="图片 631810" descr="syuan膨胀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780" y="2649538"/>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31812" name="表格 631811"/>
          <p:cNvGraphicFramePr/>
          <p:nvPr/>
        </p:nvGraphicFramePr>
        <p:xfrm>
          <a:off x="4081780" y="3533775"/>
          <a:ext cx="990600" cy="1036320"/>
        </p:xfrm>
        <a:graphic>
          <a:graphicData uri="http://schemas.openxmlformats.org/drawingml/2006/table">
            <a:tbl>
              <a:tblPr/>
              <a:tblGrid>
                <a:gridCol w="495300"/>
                <a:gridCol w="495300"/>
              </a:tblGrid>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r>
            </a:tbl>
          </a:graphicData>
        </a:graphic>
      </p:graphicFrame>
      <p:sp>
        <p:nvSpPr>
          <p:cNvPr id="24590" name="矩形 631822"/>
          <p:cNvSpPr>
            <a:spLocks noChangeArrowheads="1"/>
          </p:cNvSpPr>
          <p:nvPr/>
        </p:nvSpPr>
        <p:spPr bwMode="auto">
          <a:xfrm>
            <a:off x="1865630" y="5019675"/>
            <a:ext cx="57150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2000">
                <a:latin typeface="黑体" panose="02010609060101010101" pitchFamily="2" charset="-122"/>
                <a:ea typeface="黑体" panose="02010609060101010101" pitchFamily="2" charset="-122"/>
              </a:rPr>
              <a:t>        利用膨胀运算将相邻的物体连接起来 </a:t>
            </a:r>
            <a:endParaRPr lang="zh-CN" altLang="en-US" sz="2000">
              <a:latin typeface="黑体" panose="02010609060101010101" pitchFamily="2" charset="-122"/>
              <a:ea typeface="黑体" panose="02010609060101010101" pitchFamily="2" charset="-122"/>
            </a:endParaRPr>
          </a:p>
        </p:txBody>
      </p:sp>
      <p:sp>
        <p:nvSpPr>
          <p:cNvPr id="631824" name="文本框 631823"/>
          <p:cNvSpPr txBox="1"/>
          <p:nvPr/>
        </p:nvSpPr>
        <p:spPr>
          <a:xfrm>
            <a:off x="1554163" y="796925"/>
            <a:ext cx="8424862" cy="715645"/>
          </a:xfrm>
          <a:prstGeom prst="rect">
            <a:avLst/>
          </a:prstGeom>
          <a:noFill/>
          <a:ln w="9525">
            <a:noFill/>
          </a:ln>
        </p:spPr>
        <p:txBody>
          <a:bodyPr>
            <a:spAutoFit/>
          </a:bodyPr>
          <a:lstStyle/>
          <a:p>
            <a:pPr>
              <a:lnSpc>
                <a:spcPct val="145000"/>
              </a:lnSpc>
              <a:spcBef>
                <a:spcPct val="0"/>
              </a:spcBef>
            </a:pPr>
            <a:r>
              <a:rPr lang="zh-CN" altLang="en-US" sz="2800" b="1" noProof="1">
                <a:latin typeface="黑体" panose="02010609060101010101" pitchFamily="2" charset="-122"/>
                <a:ea typeface="黑体" panose="02010609060101010101" pitchFamily="2" charset="-122"/>
              </a:rPr>
              <a:t>  </a:t>
            </a:r>
            <a:r>
              <a:rPr lang="en-US" altLang="zh-CN"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3</a:t>
            </a: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、膨胀运算的应用</a:t>
            </a:r>
            <a:r>
              <a:rPr lang="zh-CN" altLang="en-US" sz="1000" noProof="1">
                <a:latin typeface="Tahoma" panose="020B0604030504040204" pitchFamily="34" charset="0"/>
              </a:rPr>
              <a:t> </a:t>
            </a:r>
            <a:endPar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632833" descr="i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0933" y="2378393"/>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2" name="图片 632834" descr="ic膨胀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933" y="2378393"/>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32850" name="表格 632849"/>
          <p:cNvGraphicFramePr/>
          <p:nvPr/>
        </p:nvGraphicFramePr>
        <p:xfrm>
          <a:off x="4100195" y="3491230"/>
          <a:ext cx="972820" cy="1082675"/>
        </p:xfrm>
        <a:graphic>
          <a:graphicData uri="http://schemas.openxmlformats.org/drawingml/2006/table">
            <a:tbl>
              <a:tblPr/>
              <a:tblGrid>
                <a:gridCol w="478155"/>
                <a:gridCol w="494665"/>
              </a:tblGrid>
              <a:tr h="564059">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60" marB="4576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60" marB="4576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518616">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60" marB="4576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60" marB="4576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r>
            </a:tbl>
          </a:graphicData>
        </a:graphic>
      </p:graphicFrame>
      <p:sp>
        <p:nvSpPr>
          <p:cNvPr id="25614" name="矩形 632846"/>
          <p:cNvSpPr>
            <a:spLocks noChangeArrowheads="1"/>
          </p:cNvSpPr>
          <p:nvPr/>
        </p:nvSpPr>
        <p:spPr bwMode="auto">
          <a:xfrm>
            <a:off x="1866583" y="5113655"/>
            <a:ext cx="57912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2000">
                <a:latin typeface="黑体" panose="02010609060101010101" pitchFamily="2" charset="-122"/>
                <a:ea typeface="黑体" panose="02010609060101010101" pitchFamily="2" charset="-122"/>
              </a:rPr>
              <a:t>        利用膨胀运算填充目标区域中的小孔 </a:t>
            </a:r>
            <a:endParaRPr lang="zh-CN" altLang="en-US" sz="2000">
              <a:latin typeface="黑体" panose="02010609060101010101" pitchFamily="2" charset="-122"/>
              <a:ea typeface="黑体" panose="02010609060101010101" pitchFamily="2" charset="-122"/>
            </a:endParaRPr>
          </a:p>
        </p:txBody>
      </p:sp>
      <p:sp>
        <p:nvSpPr>
          <p:cNvPr id="632848" name="文本框 632847"/>
          <p:cNvSpPr txBox="1"/>
          <p:nvPr/>
        </p:nvSpPr>
        <p:spPr>
          <a:xfrm>
            <a:off x="1397953" y="765175"/>
            <a:ext cx="8424862" cy="715645"/>
          </a:xfrm>
          <a:prstGeom prst="rect">
            <a:avLst/>
          </a:prstGeom>
          <a:noFill/>
          <a:ln w="9525">
            <a:noFill/>
          </a:ln>
        </p:spPr>
        <p:txBody>
          <a:bodyPr>
            <a:spAutoFit/>
          </a:bodyPr>
          <a:lstStyle/>
          <a:p>
            <a:pPr>
              <a:lnSpc>
                <a:spcPct val="145000"/>
              </a:lnSpc>
              <a:spcBef>
                <a:spcPct val="0"/>
              </a:spcBef>
            </a:pPr>
            <a:r>
              <a:rPr lang="zh-CN" altLang="en-US" sz="2800" b="1" noProof="1">
                <a:latin typeface="黑体" panose="02010609060101010101" pitchFamily="2" charset="-122"/>
                <a:ea typeface="黑体" panose="02010609060101010101" pitchFamily="2" charset="-122"/>
              </a:rPr>
              <a:t>  </a:t>
            </a:r>
            <a:r>
              <a:rPr lang="en-US" altLang="zh-CN"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3</a:t>
            </a: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、膨胀运算的应用</a:t>
            </a:r>
            <a:r>
              <a:rPr lang="zh-CN" altLang="en-US" sz="1000" noProof="1">
                <a:latin typeface="Tahoma" panose="020B0604030504040204" pitchFamily="34" charset="0"/>
              </a:rPr>
              <a:t> </a:t>
            </a:r>
            <a:endPar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图片 4485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6438" y="1843088"/>
            <a:ext cx="6270625"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矩形 448515"/>
          <p:cNvSpPr>
            <a:spLocks noChangeArrowheads="1"/>
          </p:cNvSpPr>
          <p:nvPr/>
        </p:nvSpPr>
        <p:spPr bwMode="auto">
          <a:xfrm>
            <a:off x="457200" y="620713"/>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9.2</a:t>
            </a:r>
            <a:r>
              <a:rPr lang="zh-CN" altLang="en-US" sz="4400" b="1">
                <a:solidFill>
                  <a:srgbClr val="FF0000"/>
                </a:solidFill>
                <a:latin typeface="Times New Roman" panose="02020603050405020304" pitchFamily="18" charset="0"/>
              </a:rPr>
              <a:t>膨胀与腐蚀</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文本框 615426"/>
          <p:cNvSpPr txBox="1">
            <a:spLocks noChangeArrowheads="1"/>
          </p:cNvSpPr>
          <p:nvPr/>
        </p:nvSpPr>
        <p:spPr bwMode="auto">
          <a:xfrm>
            <a:off x="457200" y="1905000"/>
            <a:ext cx="838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sz="2400" b="1">
                <a:solidFill>
                  <a:srgbClr val="FF0000"/>
                </a:solidFill>
                <a:latin typeface="Tahoma" panose="020B0604030504040204" pitchFamily="34" charset="0"/>
              </a:rPr>
              <a:t>2</a:t>
            </a:r>
            <a:r>
              <a:rPr lang="zh-CN" altLang="en-US" sz="2400" b="1">
                <a:solidFill>
                  <a:srgbClr val="FF0000"/>
                </a:solidFill>
                <a:latin typeface="Tahoma" panose="020B0604030504040204" pitchFamily="34" charset="0"/>
              </a:rPr>
              <a:t>、腐蚀：</a:t>
            </a:r>
            <a:r>
              <a:rPr lang="en-US" altLang="zh-CN" sz="2400" b="1">
                <a:latin typeface="Tahoma" panose="020B0604030504040204" pitchFamily="34" charset="0"/>
              </a:rPr>
              <a:t>A</a:t>
            </a:r>
            <a:r>
              <a:rPr lang="zh-CN" altLang="en-US" sz="2400" b="1">
                <a:latin typeface="Tahoma" panose="020B0604030504040204" pitchFamily="34" charset="0"/>
              </a:rPr>
              <a:t>被</a:t>
            </a:r>
            <a:r>
              <a:rPr lang="en-US" altLang="zh-CN" sz="2400" b="1">
                <a:latin typeface="Tahoma" panose="020B0604030504040204" pitchFamily="34" charset="0"/>
              </a:rPr>
              <a:t>B</a:t>
            </a:r>
            <a:r>
              <a:rPr lang="zh-CN" altLang="en-US" sz="2400" b="1">
                <a:latin typeface="Tahoma" panose="020B0604030504040204" pitchFamily="34" charset="0"/>
              </a:rPr>
              <a:t>腐蚀的定义为：</a:t>
            </a:r>
            <a:endParaRPr lang="zh-CN" altLang="en-US" sz="2400" b="1">
              <a:latin typeface="Tahoma" panose="020B0604030504040204" pitchFamily="34" charset="0"/>
            </a:endParaRPr>
          </a:p>
        </p:txBody>
      </p:sp>
      <p:graphicFrame>
        <p:nvGraphicFramePr>
          <p:cNvPr id="28674" name="对象 615427"/>
          <p:cNvGraphicFramePr/>
          <p:nvPr/>
        </p:nvGraphicFramePr>
        <p:xfrm>
          <a:off x="2392363" y="2590800"/>
          <a:ext cx="3598862" cy="687388"/>
        </p:xfrm>
        <a:graphic>
          <a:graphicData uri="http://schemas.openxmlformats.org/presentationml/2006/ole">
            <mc:AlternateContent xmlns:mc="http://schemas.openxmlformats.org/markup-compatibility/2006">
              <mc:Choice xmlns:v="urn:schemas-microsoft-com:vml" Requires="v">
                <p:oleObj spid="_x0000_s2" name="" r:id="rId1" imgW="1332230" imgH="254000" progId="Equation.DSMT4">
                  <p:embed/>
                </p:oleObj>
              </mc:Choice>
              <mc:Fallback>
                <p:oleObj name="" r:id="rId1" imgW="1332230" imgH="254000" progId="Equation.DSMT4">
                  <p:embed/>
                  <p:pic>
                    <p:nvPicPr>
                      <p:cNvPr id="0" name="对象 6154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363" y="2590800"/>
                        <a:ext cx="3598862"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75" name="文本框 615428"/>
          <p:cNvSpPr txBox="1">
            <a:spLocks noChangeArrowheads="1"/>
          </p:cNvSpPr>
          <p:nvPr/>
        </p:nvSpPr>
        <p:spPr bwMode="auto">
          <a:xfrm>
            <a:off x="304800" y="3352800"/>
            <a:ext cx="8382000" cy="49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0"/>
              </a:spcBef>
            </a:pPr>
            <a:r>
              <a:rPr lang="zh-CN" altLang="en-US" sz="2400" b="1">
                <a:latin typeface="Tahoma" panose="020B0604030504040204" pitchFamily="34" charset="0"/>
              </a:rPr>
              <a:t>     将</a:t>
            </a:r>
            <a:r>
              <a:rPr lang="en-US" altLang="zh-CN" sz="2400" b="1">
                <a:latin typeface="Tahoma" panose="020B0604030504040204" pitchFamily="34" charset="0"/>
              </a:rPr>
              <a:t>B</a:t>
            </a:r>
            <a:r>
              <a:rPr lang="zh-CN" altLang="en-US" sz="2400" b="1">
                <a:latin typeface="Tahoma" panose="020B0604030504040204" pitchFamily="34" charset="0"/>
              </a:rPr>
              <a:t>平移</a:t>
            </a:r>
            <a:r>
              <a:rPr lang="en-US" altLang="zh-CN" sz="2400" b="1">
                <a:latin typeface="Tahoma" panose="020B0604030504040204" pitchFamily="34" charset="0"/>
              </a:rPr>
              <a:t>z</a:t>
            </a:r>
            <a:r>
              <a:rPr lang="zh-CN" altLang="en-US" sz="2400" b="1">
                <a:latin typeface="Tahoma" panose="020B0604030504040204" pitchFamily="34" charset="0"/>
              </a:rPr>
              <a:t>之后，（</a:t>
            </a:r>
            <a:r>
              <a:rPr lang="en-US" altLang="zh-CN" sz="2400" b="1">
                <a:latin typeface="Tahoma" panose="020B0604030504040204" pitchFamily="34" charset="0"/>
              </a:rPr>
              <a:t>B</a:t>
            </a:r>
            <a:r>
              <a:rPr lang="zh-CN" altLang="en-US" sz="2400" b="1">
                <a:latin typeface="Tahoma" panose="020B0604030504040204" pitchFamily="34" charset="0"/>
              </a:rPr>
              <a:t>）</a:t>
            </a:r>
            <a:r>
              <a:rPr lang="en-US" altLang="zh-CN" sz="2400" b="1">
                <a:latin typeface="Tahoma" panose="020B0604030504040204" pitchFamily="34" charset="0"/>
              </a:rPr>
              <a:t>z</a:t>
            </a:r>
            <a:r>
              <a:rPr lang="zh-CN" altLang="en-US" sz="2400" b="1">
                <a:latin typeface="Tahoma" panose="020B0604030504040204" pitchFamily="34" charset="0"/>
              </a:rPr>
              <a:t>被包含在</a:t>
            </a:r>
            <a:r>
              <a:rPr lang="en-US" altLang="zh-CN" sz="2400" b="1">
                <a:latin typeface="Tahoma" panose="020B0604030504040204" pitchFamily="34" charset="0"/>
              </a:rPr>
              <a:t>A</a:t>
            </a:r>
            <a:r>
              <a:rPr lang="zh-CN" altLang="en-US" sz="2400" b="1">
                <a:latin typeface="Tahoma" panose="020B0604030504040204" pitchFamily="34" charset="0"/>
              </a:rPr>
              <a:t>的点</a:t>
            </a:r>
            <a:r>
              <a:rPr lang="zh-CN" altLang="en-US" sz="2400" b="1">
                <a:latin typeface="Tahoma" panose="020B0604030504040204" pitchFamily="34" charset="0"/>
              </a:rPr>
              <a:t>的集合。</a:t>
            </a:r>
            <a:endParaRPr lang="zh-CN" altLang="en-US" sz="2400" b="1">
              <a:latin typeface="Tahoma" panose="020B0604030504040204" pitchFamily="34" charset="0"/>
            </a:endParaRPr>
          </a:p>
        </p:txBody>
      </p:sp>
      <p:graphicFrame>
        <p:nvGraphicFramePr>
          <p:cNvPr id="28676" name="对象 615429"/>
          <p:cNvGraphicFramePr/>
          <p:nvPr/>
        </p:nvGraphicFramePr>
        <p:xfrm>
          <a:off x="-1043940" y="-1588"/>
          <a:ext cx="152400" cy="203201"/>
        </p:xfrm>
        <a:graphic>
          <a:graphicData uri="http://schemas.openxmlformats.org/presentationml/2006/ole">
            <mc:AlternateContent xmlns:mc="http://schemas.openxmlformats.org/markup-compatibility/2006">
              <mc:Choice xmlns:v="urn:schemas-microsoft-com:vml" Requires="v">
                <p:oleObj spid="_x0000_s3" name="" r:id="rId3" imgW="152400" imgH="203200" progId="Equation.DSMT4">
                  <p:embed/>
                </p:oleObj>
              </mc:Choice>
              <mc:Fallback>
                <p:oleObj name="" r:id="rId3" imgW="152400" imgH="203200" progId="Equation.DSMT4">
                  <p:embed/>
                  <p:pic>
                    <p:nvPicPr>
                      <p:cNvPr id="0" name="对象 6154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940" y="-1588"/>
                        <a:ext cx="152400" cy="20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79" name="标题 615433"/>
          <p:cNvSpPr>
            <a:spLocks noGrp="1" noChangeArrowheads="1"/>
          </p:cNvSpPr>
          <p:nvPr>
            <p:ph type="title"/>
          </p:nvPr>
        </p:nvSpPr>
        <p:spPr bwMode="auto">
          <a:xfrm>
            <a:off x="457200" y="620713"/>
            <a:ext cx="8229600"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a:solidFill>
                  <a:srgbClr val="FF0000"/>
                </a:solidFill>
                <a:ea typeface="宋体" panose="02010600030101010101" pitchFamily="2" charset="-122"/>
              </a:rPr>
              <a:t>9.2</a:t>
            </a:r>
            <a:r>
              <a:rPr lang="zh-CN" altLang="en-US" b="1">
                <a:solidFill>
                  <a:srgbClr val="FF0000"/>
                </a:solidFill>
                <a:ea typeface="宋体" panose="02010600030101010101" pitchFamily="2" charset="-122"/>
              </a:rPr>
              <a:t>膨胀与腐蚀</a:t>
            </a:r>
            <a:endParaRPr lang="zh-CN" altLang="en-US" b="1">
              <a:solidFill>
                <a:srgbClr val="FF0000"/>
              </a:solidFill>
              <a:ea typeface="宋体" panose="02010600030101010101" pitchFamily="2" charset="-122"/>
            </a:endParaRPr>
          </a:p>
        </p:txBody>
      </p:sp>
      <p:sp>
        <p:nvSpPr>
          <p:cNvPr id="5" name="文本框 4"/>
          <p:cNvSpPr txBox="1"/>
          <p:nvPr/>
        </p:nvSpPr>
        <p:spPr>
          <a:xfrm>
            <a:off x="759460" y="4704715"/>
            <a:ext cx="7158990" cy="922020"/>
          </a:xfrm>
          <a:prstGeom prst="rect">
            <a:avLst/>
          </a:prstGeom>
          <a:noFill/>
        </p:spPr>
        <p:txBody>
          <a:bodyPr wrap="square" rtlCol="0" anchor="t">
            <a:spAutoFit/>
          </a:bodyPr>
          <a:p>
            <a:r>
              <a:rPr lang="zh-CN" altLang="en-US" sz="2700">
                <a:solidFill>
                  <a:srgbClr val="0000FF"/>
                </a:solidFill>
                <a:latin typeface="黑体" panose="02010609060101010101" pitchFamily="2" charset="-122"/>
                <a:ea typeface="黑体" panose="02010609060101010101" pitchFamily="2" charset="-122"/>
                <a:sym typeface="+mn-ea"/>
              </a:rPr>
              <a:t>注意：当结构元素在目标图像上平移时，结构元素中的任何元素不能超出目标图像的范围。</a:t>
            </a:r>
            <a:endParaRPr lang="zh-CN" altLang="en-US" sz="2700">
              <a:solidFill>
                <a:srgbClr val="0000FF"/>
              </a:solidFill>
              <a:latin typeface="黑体" panose="02010609060101010101" pitchFamily="2" charset="-122"/>
              <a:ea typeface="黑体" panose="02010609060101010101" pitchFamily="2"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文本框 618497"/>
          <p:cNvSpPr txBox="1"/>
          <p:nvPr/>
        </p:nvSpPr>
        <p:spPr>
          <a:xfrm>
            <a:off x="458788" y="1751013"/>
            <a:ext cx="8424862" cy="2687955"/>
          </a:xfrm>
          <a:prstGeom prst="rect">
            <a:avLst/>
          </a:prstGeom>
          <a:noFill/>
          <a:ln w="9525">
            <a:noFill/>
          </a:ln>
        </p:spPr>
        <p:txBody>
          <a:bodyPr>
            <a:spAutoFit/>
          </a:bodyPr>
          <a:lstStyle/>
          <a:p>
            <a:pPr>
              <a:lnSpc>
                <a:spcPct val="125000"/>
              </a:lnSpc>
              <a:spcBef>
                <a:spcPct val="0"/>
              </a:spcBef>
            </a:pPr>
            <a:r>
              <a:rPr lang="zh-CN" altLang="en-US" sz="2700" b="1"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rPr>
              <a:t>    </a:t>
            </a:r>
            <a:r>
              <a:rPr lang="zh-CN" altLang="en-US" sz="27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腐蚀运算的含义是：</a:t>
            </a:r>
            <a:r>
              <a:rPr lang="zh-CN" altLang="en-US" sz="2700" b="1" noProof="1">
                <a:latin typeface="黑体" panose="02010609060101010101" pitchFamily="2" charset="-122"/>
                <a:ea typeface="黑体" panose="02010609060101010101" pitchFamily="2" charset="-122"/>
              </a:rPr>
              <a:t>每当在目标图像</a:t>
            </a:r>
            <a:r>
              <a:rPr lang="en-US" altLang="zh-CN" sz="2700" b="1" noProof="1">
                <a:latin typeface="黑体" panose="02010609060101010101" pitchFamily="2" charset="-122"/>
                <a:ea typeface="黑体" panose="02010609060101010101" pitchFamily="2" charset="-122"/>
              </a:rPr>
              <a:t>A</a:t>
            </a:r>
            <a:r>
              <a:rPr lang="zh-CN" altLang="en-US" sz="2700" b="1" noProof="1">
                <a:latin typeface="黑体" panose="02010609060101010101" pitchFamily="2" charset="-122"/>
                <a:ea typeface="黑体" panose="02010609060101010101" pitchFamily="2" charset="-122"/>
              </a:rPr>
              <a:t>中找到一个与</a:t>
            </a:r>
            <a:r>
              <a:rPr lang="zh-CN" altLang="en-US" sz="2700" b="1" noProof="1">
                <a:solidFill>
                  <a:srgbClr val="FF0000"/>
                </a:solidFill>
                <a:latin typeface="黑体" panose="02010609060101010101" pitchFamily="2" charset="-122"/>
                <a:ea typeface="黑体" panose="02010609060101010101" pitchFamily="2" charset="-122"/>
              </a:rPr>
              <a:t>结构元素</a:t>
            </a:r>
            <a:r>
              <a:rPr lang="en-US" altLang="zh-CN" sz="2700" b="1" noProof="1">
                <a:solidFill>
                  <a:srgbClr val="FF0000"/>
                </a:solidFill>
                <a:latin typeface="黑体" panose="02010609060101010101" pitchFamily="2" charset="-122"/>
                <a:ea typeface="黑体" panose="02010609060101010101" pitchFamily="2" charset="-122"/>
              </a:rPr>
              <a:t>B</a:t>
            </a:r>
            <a:r>
              <a:rPr lang="zh-CN" altLang="en-US" sz="2700" b="1" noProof="1">
                <a:solidFill>
                  <a:srgbClr val="FF0000"/>
                </a:solidFill>
                <a:latin typeface="黑体" panose="02010609060101010101" pitchFamily="2" charset="-122"/>
                <a:ea typeface="黑体" panose="02010609060101010101" pitchFamily="2" charset="-122"/>
              </a:rPr>
              <a:t>相同</a:t>
            </a:r>
            <a:r>
              <a:rPr lang="zh-CN" altLang="en-US" sz="2700" b="1" noProof="1">
                <a:latin typeface="黑体" panose="02010609060101010101" pitchFamily="2" charset="-122"/>
                <a:ea typeface="黑体" panose="02010609060101010101" pitchFamily="2" charset="-122"/>
              </a:rPr>
              <a:t>的子图像时，就把该子图像中与</a:t>
            </a:r>
            <a:r>
              <a:rPr lang="en-US" altLang="zh-CN" sz="2700" b="1" noProof="1">
                <a:latin typeface="黑体" panose="02010609060101010101" pitchFamily="2" charset="-122"/>
                <a:ea typeface="黑体" panose="02010609060101010101" pitchFamily="2" charset="-122"/>
              </a:rPr>
              <a:t>B</a:t>
            </a:r>
            <a:r>
              <a:rPr lang="zh-CN" altLang="en-US" sz="2700" b="1" noProof="1">
                <a:latin typeface="黑体" panose="02010609060101010101" pitchFamily="2" charset="-122"/>
                <a:ea typeface="黑体" panose="02010609060101010101" pitchFamily="2" charset="-122"/>
              </a:rPr>
              <a:t>的</a:t>
            </a:r>
            <a:r>
              <a:rPr lang="zh-CN" altLang="en-US" sz="2700" b="1" noProof="1">
                <a:solidFill>
                  <a:srgbClr val="FF0000"/>
                </a:solidFill>
                <a:latin typeface="黑体" panose="02010609060101010101" pitchFamily="2" charset="-122"/>
                <a:ea typeface="黑体" panose="02010609060101010101" pitchFamily="2" charset="-122"/>
              </a:rPr>
              <a:t>原点位置对应</a:t>
            </a:r>
            <a:r>
              <a:rPr lang="zh-CN" altLang="en-US" sz="2700" b="1" noProof="1">
                <a:latin typeface="黑体" panose="02010609060101010101" pitchFamily="2" charset="-122"/>
                <a:ea typeface="黑体" panose="02010609060101010101" pitchFamily="2" charset="-122"/>
              </a:rPr>
              <a:t>的那个像素位置标注为</a:t>
            </a:r>
            <a:r>
              <a:rPr lang="en-US" altLang="zh-CN" sz="2700" b="1" noProof="1">
                <a:latin typeface="黑体" panose="02010609060101010101" pitchFamily="2" charset="-122"/>
                <a:ea typeface="黑体" panose="02010609060101010101" pitchFamily="2" charset="-122"/>
              </a:rPr>
              <a:t>1</a:t>
            </a:r>
            <a:r>
              <a:rPr lang="zh-CN" altLang="en-US" sz="2700" b="1" noProof="1">
                <a:latin typeface="黑体" panose="02010609060101010101" pitchFamily="2" charset="-122"/>
                <a:ea typeface="黑体" panose="02010609060101010101" pitchFamily="2" charset="-122"/>
              </a:rPr>
              <a:t>，图像</a:t>
            </a:r>
            <a:r>
              <a:rPr lang="en-US" altLang="zh-CN" sz="2700" b="1" noProof="1">
                <a:latin typeface="黑体" panose="02010609060101010101" pitchFamily="2" charset="-122"/>
                <a:ea typeface="黑体" panose="02010609060101010101" pitchFamily="2" charset="-122"/>
              </a:rPr>
              <a:t>A</a:t>
            </a:r>
            <a:r>
              <a:rPr lang="zh-CN" altLang="en-US" sz="2700" b="1" noProof="1">
                <a:latin typeface="黑体" panose="02010609060101010101" pitchFamily="2" charset="-122"/>
                <a:ea typeface="黑体" panose="02010609060101010101" pitchFamily="2" charset="-122"/>
              </a:rPr>
              <a:t>上标注出的所有这样的像素组成的集合，即为腐蚀运算的结果。</a:t>
            </a:r>
            <a:endParaRPr lang="zh-CN" altLang="en-US" sz="2700" b="1" noProof="1">
              <a:latin typeface="黑体" panose="02010609060101010101" pitchFamily="2" charset="-122"/>
              <a:ea typeface="黑体" panose="02010609060101010101" pitchFamily="2" charset="-122"/>
            </a:endParaRPr>
          </a:p>
        </p:txBody>
      </p:sp>
      <p:sp>
        <p:nvSpPr>
          <p:cNvPr id="618500" name="文本框 618499"/>
          <p:cNvSpPr txBox="1"/>
          <p:nvPr/>
        </p:nvSpPr>
        <p:spPr>
          <a:xfrm>
            <a:off x="468313" y="3973513"/>
            <a:ext cx="8424862" cy="2582545"/>
          </a:xfrm>
          <a:prstGeom prst="rect">
            <a:avLst/>
          </a:prstGeom>
          <a:noFill/>
          <a:ln w="9525">
            <a:noFill/>
          </a:ln>
        </p:spPr>
        <p:txBody>
          <a:bodyPr>
            <a:spAutoFit/>
          </a:bodyPr>
          <a:lstStyle/>
          <a:p>
            <a:pPr>
              <a:lnSpc>
                <a:spcPct val="120000"/>
              </a:lnSpc>
              <a:spcBef>
                <a:spcPct val="0"/>
              </a:spcBef>
            </a:pPr>
            <a:r>
              <a:rPr lang="zh-CN" altLang="en-US" sz="2700" b="1"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rPr>
              <a:t>    </a:t>
            </a:r>
            <a:r>
              <a:rPr lang="zh-CN" altLang="en-US" sz="2700" b="1" noProof="1">
                <a:effectLst>
                  <a:outerShdw blurRad="38100" dist="38100" dir="2700000">
                    <a:srgbClr val="C0C0C0"/>
                  </a:outerShdw>
                </a:effectLst>
                <a:latin typeface="黑体" panose="02010609060101010101" pitchFamily="2" charset="-122"/>
                <a:ea typeface="黑体" panose="02010609060101010101" pitchFamily="2" charset="-122"/>
              </a:rPr>
              <a:t>简而言之，</a:t>
            </a:r>
            <a:r>
              <a:rPr lang="zh-CN" altLang="en-US" sz="2700" b="1" noProof="1">
                <a:latin typeface="黑体" panose="02010609060101010101" pitchFamily="2" charset="-122"/>
                <a:ea typeface="黑体" panose="02010609060101010101" pitchFamily="2" charset="-122"/>
              </a:rPr>
              <a:t>腐蚀运算的实质就是在目标图像中标出那些与结构元素相同的子图像的原点位置的像素。</a:t>
            </a:r>
            <a:r>
              <a:rPr lang="zh-CN" altLang="en-US" sz="2700" b="1" noProof="1">
                <a:effectLst>
                  <a:outerShdw blurRad="38100" dist="38100" dir="2700000">
                    <a:srgbClr val="C0C0C0"/>
                  </a:outerShdw>
                </a:effectLst>
                <a:latin typeface="黑体" panose="02010609060101010101" pitchFamily="2" charset="-122"/>
                <a:ea typeface="黑体" panose="02010609060101010101" pitchFamily="2" charset="-122"/>
              </a:rPr>
              <a:t> </a:t>
            </a:r>
            <a:endParaRPr lang="en-US" altLang="zh-CN" sz="2700" b="1" noProof="1">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20000"/>
              </a:lnSpc>
              <a:spcBef>
                <a:spcPct val="0"/>
              </a:spcBef>
            </a:pPr>
            <a:r>
              <a:rPr lang="zh-CN" altLang="en-US" sz="2700" b="1" noProof="1">
                <a:effectLst>
                  <a:outerShdw blurRad="38100" dist="38100" dir="2700000">
                    <a:srgbClr val="C0C0C0"/>
                  </a:outerShdw>
                </a:effectLst>
                <a:latin typeface="黑体" panose="02010609060101010101" pitchFamily="2" charset="-122"/>
                <a:ea typeface="黑体" panose="02010609060101010101" pitchFamily="2" charset="-122"/>
              </a:rPr>
              <a:t>    </a:t>
            </a:r>
            <a:r>
              <a:rPr lang="zh-CN" altLang="en-US" sz="2700" b="1"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rPr>
              <a:t>注意，</a:t>
            </a:r>
            <a:r>
              <a:rPr lang="zh-CN" altLang="en-US" sz="2700" b="1" noProof="1">
                <a:solidFill>
                  <a:srgbClr val="0000FF"/>
                </a:solidFill>
                <a:latin typeface="黑体" panose="02010609060101010101" pitchFamily="2" charset="-122"/>
                <a:ea typeface="黑体" panose="02010609060101010101" pitchFamily="2" charset="-122"/>
              </a:rPr>
              <a:t>结构元素中的原点位置可以不为</a:t>
            </a:r>
            <a:r>
              <a:rPr lang="en-US" altLang="zh-CN" sz="2700" b="1" noProof="1">
                <a:solidFill>
                  <a:srgbClr val="0000FF"/>
                </a:solidFill>
                <a:latin typeface="黑体" panose="02010609060101010101" pitchFamily="2" charset="-122"/>
                <a:ea typeface="黑体" panose="02010609060101010101" pitchFamily="2" charset="-122"/>
              </a:rPr>
              <a:t>1</a:t>
            </a:r>
            <a:r>
              <a:rPr lang="zh-CN" altLang="en-US" sz="2700" b="1" noProof="1">
                <a:solidFill>
                  <a:srgbClr val="0000FF"/>
                </a:solidFill>
                <a:latin typeface="黑体" panose="02010609060101010101" pitchFamily="2" charset="-122"/>
                <a:ea typeface="黑体" panose="02010609060101010101" pitchFamily="2" charset="-122"/>
              </a:rPr>
              <a:t>，但要求目标图像中的子图像与结构元素</a:t>
            </a:r>
            <a:r>
              <a:rPr lang="en-US" altLang="zh-CN" sz="2700" b="1" noProof="1">
                <a:solidFill>
                  <a:srgbClr val="0000FF"/>
                </a:solidFill>
                <a:latin typeface="黑体" panose="02010609060101010101" pitchFamily="2" charset="-122"/>
                <a:ea typeface="黑体" panose="02010609060101010101" pitchFamily="2" charset="-122"/>
              </a:rPr>
              <a:t>B</a:t>
            </a:r>
            <a:r>
              <a:rPr lang="zh-CN" altLang="en-US" sz="2700" b="1" noProof="1">
                <a:solidFill>
                  <a:srgbClr val="0000FF"/>
                </a:solidFill>
                <a:latin typeface="黑体" panose="02010609060101010101" pitchFamily="2" charset="-122"/>
                <a:ea typeface="黑体" panose="02010609060101010101" pitchFamily="2" charset="-122"/>
              </a:rPr>
              <a:t>的原点对应的那个位置的像素值是</a:t>
            </a:r>
            <a:r>
              <a:rPr lang="en-US" altLang="zh-CN" sz="2700" b="1" noProof="1">
                <a:solidFill>
                  <a:srgbClr val="0000FF"/>
                </a:solidFill>
                <a:latin typeface="黑体" panose="02010609060101010101" pitchFamily="2" charset="-122"/>
                <a:ea typeface="黑体" panose="02010609060101010101" pitchFamily="2" charset="-122"/>
              </a:rPr>
              <a:t>1</a:t>
            </a:r>
            <a:r>
              <a:rPr lang="zh-CN" altLang="en-US" sz="2700" b="1" noProof="1">
                <a:solidFill>
                  <a:srgbClr val="0000FF"/>
                </a:solidFill>
                <a:latin typeface="黑体" panose="02010609060101010101" pitchFamily="2" charset="-122"/>
                <a:ea typeface="黑体" panose="02010609060101010101" pitchFamily="2" charset="-122"/>
              </a:rPr>
              <a:t>。</a:t>
            </a:r>
            <a:endParaRPr lang="zh-CN" altLang="en-US" sz="2700" b="1" noProof="1">
              <a:solidFill>
                <a:srgbClr val="0000FF"/>
              </a:solidFill>
              <a:latin typeface="黑体" panose="02010609060101010101" pitchFamily="2" charset="-122"/>
              <a:ea typeface="黑体" panose="02010609060101010101" pitchFamily="2" charset="-122"/>
            </a:endParaRPr>
          </a:p>
        </p:txBody>
      </p:sp>
      <p:sp>
        <p:nvSpPr>
          <p:cNvPr id="29699" name="矩形 618500"/>
          <p:cNvSpPr>
            <a:spLocks noChangeArrowheads="1"/>
          </p:cNvSpPr>
          <p:nvPr/>
        </p:nvSpPr>
        <p:spPr bwMode="auto">
          <a:xfrm>
            <a:off x="457200" y="620713"/>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9.2</a:t>
            </a:r>
            <a:r>
              <a:rPr lang="zh-CN" altLang="en-US" sz="4400" b="1">
                <a:solidFill>
                  <a:srgbClr val="FF0000"/>
                </a:solidFill>
                <a:latin typeface="Times New Roman" panose="02020603050405020304" pitchFamily="18" charset="0"/>
              </a:rPr>
              <a:t>膨胀与腐蚀</a:t>
            </a:r>
            <a:endParaRPr lang="zh-CN" altLang="en-US" sz="4400" b="1">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8500"/>
                                        </p:tgtEl>
                                        <p:attrNameLst>
                                          <p:attrName>style.visibility</p:attrName>
                                        </p:attrNameLst>
                                      </p:cBhvr>
                                      <p:to>
                                        <p:strVal val="visible"/>
                                      </p:to>
                                    </p:set>
                                    <p:anim calcmode="lin" valueType="num">
                                      <p:cBhvr additive="base">
                                        <p:cTn id="7" dur="500" fill="hold"/>
                                        <p:tgtEl>
                                          <p:spTgt spid="618500"/>
                                        </p:tgtEl>
                                        <p:attrNameLst>
                                          <p:attrName>ppt_x</p:attrName>
                                        </p:attrNameLst>
                                      </p:cBhvr>
                                      <p:tavLst>
                                        <p:tav tm="0">
                                          <p:val>
                                            <p:strVal val="#ppt_x"/>
                                          </p:val>
                                        </p:tav>
                                        <p:tav tm="100000">
                                          <p:val>
                                            <p:strVal val="#ppt_x"/>
                                          </p:val>
                                        </p:tav>
                                      </p:tavLst>
                                    </p:anim>
                                    <p:anim calcmode="lin" valueType="num">
                                      <p:cBhvr additive="base">
                                        <p:cTn id="8" dur="500" fill="hold"/>
                                        <p:tgtEl>
                                          <p:spTgt spid="618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0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0547" name="表格 620546"/>
          <p:cNvGraphicFramePr/>
          <p:nvPr/>
        </p:nvGraphicFramePr>
        <p:xfrm>
          <a:off x="682625" y="2078038"/>
          <a:ext cx="2952750" cy="3108960"/>
        </p:xfrm>
        <a:graphic>
          <a:graphicData uri="http://schemas.openxmlformats.org/drawingml/2006/table">
            <a:tbl>
              <a:tblPr/>
              <a:tblGrid>
                <a:gridCol w="492125"/>
                <a:gridCol w="492125"/>
                <a:gridCol w="492125"/>
                <a:gridCol w="492125"/>
                <a:gridCol w="492125"/>
                <a:gridCol w="492125"/>
              </a:tblGrid>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 </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20598" name="表格 620597"/>
          <p:cNvGraphicFramePr/>
          <p:nvPr/>
        </p:nvGraphicFramePr>
        <p:xfrm>
          <a:off x="3913188" y="3068638"/>
          <a:ext cx="990600" cy="1036320"/>
        </p:xfrm>
        <a:graphic>
          <a:graphicData uri="http://schemas.openxmlformats.org/drawingml/2006/table">
            <a:tbl>
              <a:tblPr/>
              <a:tblGrid>
                <a:gridCol w="495300"/>
                <a:gridCol w="495300"/>
              </a:tblGrid>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76200" marR="76200" marT="45734" marB="45734">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r>
            </a:tbl>
          </a:graphicData>
        </a:graphic>
      </p:graphicFrame>
      <p:graphicFrame>
        <p:nvGraphicFramePr>
          <p:cNvPr id="620609" name="表格 620608"/>
          <p:cNvGraphicFramePr/>
          <p:nvPr/>
        </p:nvGraphicFramePr>
        <p:xfrm>
          <a:off x="5292725" y="2078038"/>
          <a:ext cx="2950845" cy="3108960"/>
        </p:xfrm>
        <a:graphic>
          <a:graphicData uri="http://schemas.openxmlformats.org/drawingml/2006/table">
            <a:tbl>
              <a:tblPr/>
              <a:tblGrid>
                <a:gridCol w="492125"/>
                <a:gridCol w="492125"/>
                <a:gridCol w="491490"/>
                <a:gridCol w="490855"/>
                <a:gridCol w="492125"/>
                <a:gridCol w="492125"/>
              </a:tblGrid>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31858" name="矩形 620659"/>
          <p:cNvSpPr>
            <a:spLocks noChangeArrowheads="1"/>
          </p:cNvSpPr>
          <p:nvPr/>
        </p:nvSpPr>
        <p:spPr bwMode="auto">
          <a:xfrm>
            <a:off x="1258888" y="5318125"/>
            <a:ext cx="6913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1800" b="1">
                <a:latin typeface="黑体" panose="02010609060101010101" pitchFamily="2" charset="-122"/>
                <a:ea typeface="黑体" panose="02010609060101010101" pitchFamily="2" charset="-122"/>
              </a:rPr>
              <a:t>（</a:t>
            </a:r>
            <a:r>
              <a:rPr lang="en-US" altLang="zh-CN" sz="1800" b="1">
                <a:latin typeface="黑体" panose="02010609060101010101" pitchFamily="2" charset="-122"/>
                <a:ea typeface="黑体" panose="02010609060101010101" pitchFamily="2" charset="-122"/>
              </a:rPr>
              <a:t>a）</a:t>
            </a:r>
            <a:r>
              <a:rPr lang="zh-CN" altLang="en-US" sz="1800" b="1">
                <a:latin typeface="黑体" panose="02010609060101010101" pitchFamily="2" charset="-122"/>
                <a:ea typeface="黑体" panose="02010609060101010101" pitchFamily="2" charset="-122"/>
              </a:rPr>
              <a:t>目标图像</a:t>
            </a:r>
            <a:r>
              <a:rPr lang="en-US" altLang="zh-CN" sz="1800" b="1">
                <a:latin typeface="黑体" panose="02010609060101010101" pitchFamily="2" charset="-122"/>
                <a:ea typeface="黑体" panose="02010609060101010101" pitchFamily="2" charset="-122"/>
              </a:rPr>
              <a:t>A     （b）</a:t>
            </a:r>
            <a:r>
              <a:rPr lang="zh-CN" altLang="en-US" sz="1800" b="1">
                <a:latin typeface="黑体" panose="02010609060101010101" pitchFamily="2" charset="-122"/>
                <a:ea typeface="黑体" panose="02010609060101010101" pitchFamily="2" charset="-122"/>
              </a:rPr>
              <a:t>结构元素</a:t>
            </a:r>
            <a:r>
              <a:rPr lang="en-US" altLang="zh-CN" sz="1800" b="1">
                <a:latin typeface="黑体" panose="02010609060101010101" pitchFamily="2" charset="-122"/>
                <a:ea typeface="黑体" panose="02010609060101010101" pitchFamily="2" charset="-122"/>
              </a:rPr>
              <a:t>B   （c）</a:t>
            </a:r>
            <a:r>
              <a:rPr lang="zh-CN" altLang="en-US" sz="1800" b="1">
                <a:latin typeface="黑体" panose="02010609060101010101" pitchFamily="2" charset="-122"/>
                <a:ea typeface="黑体" panose="02010609060101010101" pitchFamily="2" charset="-122"/>
              </a:rPr>
              <a:t>腐蚀运算结果图像 </a:t>
            </a:r>
            <a:endParaRPr lang="zh-CN" altLang="en-US" sz="1800" b="1">
              <a:latin typeface="黑体" panose="02010609060101010101" pitchFamily="2" charset="-122"/>
              <a:ea typeface="黑体" panose="02010609060101010101" pitchFamily="2" charset="-122"/>
            </a:endParaRPr>
          </a:p>
        </p:txBody>
      </p:sp>
      <p:sp>
        <p:nvSpPr>
          <p:cNvPr id="620661" name="矩形 620660"/>
          <p:cNvSpPr/>
          <p:nvPr/>
        </p:nvSpPr>
        <p:spPr>
          <a:xfrm>
            <a:off x="3481388" y="5972175"/>
            <a:ext cx="3810000" cy="398780"/>
          </a:xfrm>
          <a:prstGeom prst="rect">
            <a:avLst/>
          </a:prstGeom>
          <a:noFill/>
          <a:ln w="9525">
            <a:noFill/>
          </a:ln>
        </p:spPr>
        <p:txBody>
          <a:bodyPr>
            <a:spAutoFit/>
          </a:bodyPr>
          <a:lstStyle/>
          <a:p>
            <a:pPr>
              <a:spcBef>
                <a:spcPct val="0"/>
              </a:spcBef>
            </a:pPr>
            <a:r>
              <a:rPr lang="zh-CN" altLang="en-US" sz="2000"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rPr>
              <a:t>图</a:t>
            </a:r>
            <a:r>
              <a:rPr lang="en-US" altLang="zh-CN" sz="2000"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rPr>
              <a:t>a </a:t>
            </a:r>
            <a:r>
              <a:rPr lang="zh-CN" altLang="en-US" sz="2000"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rPr>
              <a:t>腐蚀运算实例</a:t>
            </a:r>
            <a:r>
              <a:rPr lang="zh-CN" altLang="en-US" sz="1800" noProof="1">
                <a:latin typeface="黑体" panose="02010609060101010101" pitchFamily="2" charset="-122"/>
                <a:ea typeface="黑体" panose="02010609060101010101" pitchFamily="2" charset="-122"/>
              </a:rPr>
              <a:t> </a:t>
            </a:r>
            <a:endParaRPr lang="zh-CN" altLang="en-US" sz="1800" noProof="1">
              <a:latin typeface="黑体" panose="02010609060101010101" pitchFamily="2" charset="-122"/>
              <a:ea typeface="黑体" panose="02010609060101010101" pitchFamily="2" charset="-122"/>
            </a:endParaRPr>
          </a:p>
        </p:txBody>
      </p:sp>
      <p:sp>
        <p:nvSpPr>
          <p:cNvPr id="620662" name="文本框 620661"/>
          <p:cNvSpPr txBox="1"/>
          <p:nvPr/>
        </p:nvSpPr>
        <p:spPr>
          <a:xfrm>
            <a:off x="530225" y="1417955"/>
            <a:ext cx="8424863" cy="1168400"/>
          </a:xfrm>
          <a:prstGeom prst="rect">
            <a:avLst/>
          </a:prstGeom>
          <a:noFill/>
          <a:ln w="9525">
            <a:noFill/>
          </a:ln>
        </p:spPr>
        <p:txBody>
          <a:bodyPr>
            <a:spAutoFit/>
          </a:bodyPr>
          <a:lstStyle/>
          <a:p>
            <a:pPr>
              <a:lnSpc>
                <a:spcPct val="125000"/>
              </a:lnSpc>
              <a:spcBef>
                <a:spcPct val="0"/>
              </a:spcBef>
            </a:pPr>
            <a:r>
              <a:rPr lang="en-US" altLang="zh-CN"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1</a:t>
            </a: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、概念</a:t>
            </a:r>
            <a:endPar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25000"/>
              </a:lnSpc>
              <a:spcBef>
                <a:spcPct val="0"/>
              </a:spcBef>
            </a:pPr>
            <a:endPar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31861" name="矩形 620662"/>
          <p:cNvSpPr>
            <a:spLocks noChangeArrowheads="1"/>
          </p:cNvSpPr>
          <p:nvPr/>
        </p:nvSpPr>
        <p:spPr bwMode="auto">
          <a:xfrm>
            <a:off x="457200" y="620713"/>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9.2</a:t>
            </a:r>
            <a:r>
              <a:rPr lang="zh-CN" altLang="en-US" sz="4400" b="1">
                <a:solidFill>
                  <a:srgbClr val="FF0000"/>
                </a:solidFill>
                <a:latin typeface="Times New Roman" panose="02020603050405020304" pitchFamily="18" charset="0"/>
              </a:rPr>
              <a:t>膨胀与腐蚀</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2" name="文本占位符 621571"/>
          <p:cNvSpPr txBox="1">
            <a:spLocks noGrp="1"/>
          </p:cNvSpPr>
          <p:nvPr>
            <p:ph type="body" idx="1"/>
          </p:nvPr>
        </p:nvSpPr>
        <p:spPr>
          <a:xfrm>
            <a:off x="393700" y="1609725"/>
            <a:ext cx="8229600" cy="1333500"/>
          </a:xfrm>
        </p:spPr>
        <p:txBody>
          <a:bodyPr/>
          <a:lstStyle/>
          <a:p>
            <a:pPr>
              <a:spcBef>
                <a:spcPct val="0"/>
              </a:spcBef>
              <a:buFontTx/>
              <a:buNone/>
            </a:pPr>
            <a:r>
              <a:rPr lang="zh-CN" altLang="en-US" sz="2400" noProof="1">
                <a:ea typeface="宋体" panose="02010600030101010101" pitchFamily="2" charset="-122"/>
              </a:rPr>
              <a:t>  </a:t>
            </a:r>
            <a:r>
              <a:rPr lang="en-US" altLang="zh-CN"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2</a:t>
            </a: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、结构元素形状对腐蚀运算结果的影响</a:t>
            </a:r>
            <a:r>
              <a:rPr lang="zh-CN" altLang="en-US" sz="2400" b="1" noProof="1">
                <a:effectLst>
                  <a:outerShdw blurRad="38100" dist="38100" dir="2700000">
                    <a:srgbClr val="C0C0C0"/>
                  </a:outerShdw>
                </a:effectLst>
                <a:ea typeface="宋体" panose="02010600030101010101" pitchFamily="2" charset="-122"/>
              </a:rPr>
              <a:t> </a:t>
            </a:r>
            <a:endParaRPr lang="zh-CN" altLang="en-US" sz="2400" b="1" noProof="1">
              <a:effectLst>
                <a:outerShdw blurRad="38100" dist="38100" dir="2700000">
                  <a:srgbClr val="C0C0C0"/>
                </a:outerShdw>
              </a:effectLst>
              <a:ea typeface="宋体" panose="02010600030101010101" pitchFamily="2" charset="-122"/>
            </a:endParaRPr>
          </a:p>
          <a:p>
            <a:pPr>
              <a:spcBef>
                <a:spcPct val="0"/>
              </a:spcBef>
              <a:buFontTx/>
              <a:buNone/>
            </a:pPr>
            <a:r>
              <a:rPr lang="zh-CN" altLang="en-US" sz="2400" b="1" noProof="1">
                <a:effectLst>
                  <a:outerShdw blurRad="38100" dist="38100" dir="2700000">
                    <a:srgbClr val="C0C0C0"/>
                  </a:outerShdw>
                </a:effectLst>
                <a:ea typeface="宋体" panose="02010600030101010101" pitchFamily="2" charset="-122"/>
              </a:rPr>
              <a:t>    腐蚀运算的结果不仅与结构元素的形状</a:t>
            </a:r>
            <a:r>
              <a:rPr lang="en-US" altLang="zh-CN" sz="2400" b="1" noProof="1">
                <a:effectLst>
                  <a:outerShdw blurRad="38100" dist="38100" dir="2700000">
                    <a:srgbClr val="C0C0C0"/>
                  </a:outerShdw>
                </a:effectLst>
                <a:ea typeface="宋体" panose="02010600030101010101" pitchFamily="2" charset="-122"/>
              </a:rPr>
              <a:t>(</a:t>
            </a:r>
            <a:r>
              <a:rPr lang="zh-CN" altLang="en-US" sz="2400" b="1" noProof="1">
                <a:effectLst>
                  <a:outerShdw blurRad="38100" dist="38100" dir="2700000">
                    <a:srgbClr val="C0C0C0"/>
                  </a:outerShdw>
                </a:effectLst>
                <a:ea typeface="宋体" panose="02010600030101010101" pitchFamily="2" charset="-122"/>
              </a:rPr>
              <a:t>矩形、圆形、菱形等</a:t>
            </a:r>
            <a:r>
              <a:rPr lang="en-US" altLang="zh-CN" sz="2400" b="1" noProof="1">
                <a:effectLst>
                  <a:outerShdw blurRad="38100" dist="38100" dir="2700000">
                    <a:srgbClr val="C0C0C0"/>
                  </a:outerShdw>
                </a:effectLst>
                <a:ea typeface="宋体" panose="02010600030101010101" pitchFamily="2" charset="-122"/>
              </a:rPr>
              <a:t>)</a:t>
            </a:r>
            <a:r>
              <a:rPr lang="zh-CN" altLang="en-US" sz="2400" b="1" noProof="1">
                <a:effectLst>
                  <a:outerShdw blurRad="38100" dist="38100" dir="2700000">
                    <a:srgbClr val="C0C0C0"/>
                  </a:outerShdw>
                </a:effectLst>
                <a:ea typeface="宋体" panose="02010600030101010101" pitchFamily="2" charset="-122"/>
              </a:rPr>
              <a:t>选取有关，而且还与原点位置的选取有关。</a:t>
            </a:r>
            <a:r>
              <a:rPr lang="zh-CN" altLang="en-US" sz="2400" noProof="1">
                <a:ea typeface="宋体" panose="02010600030101010101" pitchFamily="2" charset="-122"/>
              </a:rPr>
              <a:t> </a:t>
            </a:r>
            <a:endParaRPr lang="zh-CN" altLang="en-US" sz="2400" noProof="1">
              <a:ea typeface="宋体" panose="02010600030101010101" pitchFamily="2" charset="-122"/>
            </a:endParaRPr>
          </a:p>
        </p:txBody>
      </p:sp>
      <p:graphicFrame>
        <p:nvGraphicFramePr>
          <p:cNvPr id="621573" name="表格 621572"/>
          <p:cNvGraphicFramePr/>
          <p:nvPr/>
        </p:nvGraphicFramePr>
        <p:xfrm>
          <a:off x="661988" y="2992438"/>
          <a:ext cx="2966720" cy="3108960"/>
        </p:xfrm>
        <a:graphic>
          <a:graphicData uri="http://schemas.openxmlformats.org/drawingml/2006/table">
            <a:tbl>
              <a:tblPr/>
              <a:tblGrid>
                <a:gridCol w="495300"/>
                <a:gridCol w="494030"/>
                <a:gridCol w="494665"/>
                <a:gridCol w="493395"/>
                <a:gridCol w="494030"/>
                <a:gridCol w="495300"/>
              </a:tblGrid>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 </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21624" name="表格 621623"/>
          <p:cNvGraphicFramePr/>
          <p:nvPr/>
        </p:nvGraphicFramePr>
        <p:xfrm>
          <a:off x="4108450" y="3721100"/>
          <a:ext cx="990600" cy="1036320"/>
        </p:xfrm>
        <a:graphic>
          <a:graphicData uri="http://schemas.openxmlformats.org/drawingml/2006/table">
            <a:tbl>
              <a:tblPr/>
              <a:tblGrid>
                <a:gridCol w="495300"/>
                <a:gridCol w="495300"/>
              </a:tblGrid>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76200" marR="76200" marT="45734" marB="45734">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76200" marR="76200" marT="45734" marB="45734">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r>
            </a:tbl>
          </a:graphicData>
        </a:graphic>
      </p:graphicFrame>
      <p:graphicFrame>
        <p:nvGraphicFramePr>
          <p:cNvPr id="621635" name="表格 621634"/>
          <p:cNvGraphicFramePr/>
          <p:nvPr/>
        </p:nvGraphicFramePr>
        <p:xfrm>
          <a:off x="5605463" y="2930525"/>
          <a:ext cx="2992120" cy="3108960"/>
        </p:xfrm>
        <a:graphic>
          <a:graphicData uri="http://schemas.openxmlformats.org/drawingml/2006/table">
            <a:tbl>
              <a:tblPr/>
              <a:tblGrid>
                <a:gridCol w="498475"/>
                <a:gridCol w="498475"/>
                <a:gridCol w="499745"/>
                <a:gridCol w="498475"/>
                <a:gridCol w="498475"/>
                <a:gridCol w="498475"/>
              </a:tblGrid>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33907" name="矩形 621685"/>
          <p:cNvSpPr>
            <a:spLocks noChangeArrowheads="1"/>
          </p:cNvSpPr>
          <p:nvPr/>
        </p:nvSpPr>
        <p:spPr bwMode="auto">
          <a:xfrm>
            <a:off x="1746250" y="6153150"/>
            <a:ext cx="65532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2000">
                <a:latin typeface="黑体" panose="02010609060101010101" pitchFamily="2" charset="-122"/>
                <a:ea typeface="黑体" panose="02010609060101010101" pitchFamily="2" charset="-122"/>
              </a:rPr>
              <a:t>图</a:t>
            </a:r>
            <a:r>
              <a:rPr lang="en-US" altLang="zh-CN" sz="2000">
                <a:latin typeface="黑体" panose="02010609060101010101" pitchFamily="2" charset="-122"/>
                <a:ea typeface="黑体" panose="02010609060101010101" pitchFamily="2" charset="-122"/>
              </a:rPr>
              <a:t>b  </a:t>
            </a:r>
            <a:r>
              <a:rPr lang="zh-CN" altLang="en-US" sz="2000">
                <a:latin typeface="黑体" panose="02010609060101010101" pitchFamily="2" charset="-122"/>
                <a:ea typeface="黑体" panose="02010609060101010101" pitchFamily="2" charset="-122"/>
              </a:rPr>
              <a:t>与图</a:t>
            </a:r>
            <a:r>
              <a:rPr lang="en-US" altLang="zh-CN" sz="2000">
                <a:latin typeface="黑体" panose="02010609060101010101" pitchFamily="2" charset="-122"/>
                <a:ea typeface="黑体" panose="02010609060101010101" pitchFamily="2" charset="-122"/>
              </a:rPr>
              <a:t>a</a:t>
            </a:r>
            <a:r>
              <a:rPr lang="zh-CN" altLang="en-US" sz="2000">
                <a:latin typeface="黑体" panose="02010609060101010101" pitchFamily="2" charset="-122"/>
                <a:ea typeface="黑体" panose="02010609060101010101" pitchFamily="2" charset="-122"/>
              </a:rPr>
              <a:t>结构元素不同时的腐蚀运算实例 </a:t>
            </a:r>
            <a:endParaRPr lang="zh-CN" altLang="en-US" sz="2000">
              <a:latin typeface="黑体" panose="02010609060101010101" pitchFamily="2" charset="-122"/>
              <a:ea typeface="黑体" panose="02010609060101010101" pitchFamily="2" charset="-122"/>
            </a:endParaRPr>
          </a:p>
        </p:txBody>
      </p:sp>
      <p:sp>
        <p:nvSpPr>
          <p:cNvPr id="33908" name="矩形 621686"/>
          <p:cNvSpPr>
            <a:spLocks noChangeArrowheads="1"/>
          </p:cNvSpPr>
          <p:nvPr/>
        </p:nvSpPr>
        <p:spPr bwMode="auto">
          <a:xfrm>
            <a:off x="474663" y="539750"/>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9.2</a:t>
            </a:r>
            <a:r>
              <a:rPr lang="zh-CN" altLang="en-US" sz="4400" b="1">
                <a:solidFill>
                  <a:srgbClr val="FF0000"/>
                </a:solidFill>
                <a:latin typeface="Times New Roman" panose="02020603050405020304" pitchFamily="18" charset="0"/>
              </a:rPr>
              <a:t>膨胀与腐蚀</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2594" name="表格 622593"/>
          <p:cNvGraphicFramePr/>
          <p:nvPr/>
        </p:nvGraphicFramePr>
        <p:xfrm>
          <a:off x="569913" y="2849563"/>
          <a:ext cx="2966720" cy="3108960"/>
        </p:xfrm>
        <a:graphic>
          <a:graphicData uri="http://schemas.openxmlformats.org/drawingml/2006/table">
            <a:tbl>
              <a:tblPr/>
              <a:tblGrid>
                <a:gridCol w="495300"/>
                <a:gridCol w="494030"/>
                <a:gridCol w="494665"/>
                <a:gridCol w="493395"/>
                <a:gridCol w="495300"/>
                <a:gridCol w="494030"/>
              </a:tblGrid>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 </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22645" name="表格 622644"/>
          <p:cNvGraphicFramePr/>
          <p:nvPr/>
        </p:nvGraphicFramePr>
        <p:xfrm>
          <a:off x="4087813" y="3722688"/>
          <a:ext cx="990600" cy="1036320"/>
        </p:xfrm>
        <a:graphic>
          <a:graphicData uri="http://schemas.openxmlformats.org/drawingml/2006/table">
            <a:tbl>
              <a:tblPr/>
              <a:tblGrid>
                <a:gridCol w="495300"/>
                <a:gridCol w="495300"/>
              </a:tblGrid>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76200" marR="76200" marT="45734" marB="45734">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r>
            </a:tbl>
          </a:graphicData>
        </a:graphic>
      </p:graphicFrame>
      <p:graphicFrame>
        <p:nvGraphicFramePr>
          <p:cNvPr id="622656" name="表格 622655"/>
          <p:cNvGraphicFramePr/>
          <p:nvPr/>
        </p:nvGraphicFramePr>
        <p:xfrm>
          <a:off x="5553075" y="2849563"/>
          <a:ext cx="2952750" cy="3108960"/>
        </p:xfrm>
        <a:graphic>
          <a:graphicData uri="http://schemas.openxmlformats.org/drawingml/2006/table">
            <a:tbl>
              <a:tblPr/>
              <a:tblGrid>
                <a:gridCol w="492125"/>
                <a:gridCol w="492125"/>
                <a:gridCol w="492125"/>
                <a:gridCol w="492125"/>
                <a:gridCol w="492125"/>
                <a:gridCol w="492125"/>
              </a:tblGrid>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T="45711" marB="45711"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34930" name="矩形 622706"/>
          <p:cNvSpPr>
            <a:spLocks noChangeArrowheads="1"/>
          </p:cNvSpPr>
          <p:nvPr/>
        </p:nvSpPr>
        <p:spPr bwMode="auto">
          <a:xfrm>
            <a:off x="1117600" y="6099175"/>
            <a:ext cx="73152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2000">
                <a:latin typeface="黑体" panose="02010609060101010101" pitchFamily="2" charset="-122"/>
                <a:ea typeface="黑体" panose="02010609060101010101" pitchFamily="2" charset="-122"/>
              </a:rPr>
              <a:t>图</a:t>
            </a:r>
            <a:r>
              <a:rPr lang="en-US" altLang="zh-CN" sz="2000">
                <a:latin typeface="黑体" panose="02010609060101010101" pitchFamily="2" charset="-122"/>
                <a:ea typeface="黑体" panose="02010609060101010101" pitchFamily="2" charset="-122"/>
              </a:rPr>
              <a:t>c  </a:t>
            </a:r>
            <a:r>
              <a:rPr lang="zh-CN" altLang="en-US" sz="2000">
                <a:latin typeface="黑体" panose="02010609060101010101" pitchFamily="2" charset="-122"/>
                <a:ea typeface="黑体" panose="02010609060101010101" pitchFamily="2" charset="-122"/>
              </a:rPr>
              <a:t>与图</a:t>
            </a:r>
            <a:r>
              <a:rPr lang="en-US" altLang="zh-CN" sz="2000">
                <a:latin typeface="黑体" panose="02010609060101010101" pitchFamily="2" charset="-122"/>
                <a:ea typeface="黑体" panose="02010609060101010101" pitchFamily="2" charset="-122"/>
              </a:rPr>
              <a:t>a</a:t>
            </a:r>
            <a:r>
              <a:rPr lang="zh-CN" altLang="en-US" sz="2000">
                <a:latin typeface="黑体" panose="02010609060101010101" pitchFamily="2" charset="-122"/>
                <a:ea typeface="黑体" panose="02010609060101010101" pitchFamily="2" charset="-122"/>
              </a:rPr>
              <a:t>的结构元素的原点不同时的腐蚀运算实例 </a:t>
            </a:r>
            <a:endParaRPr lang="zh-CN" altLang="en-US" sz="2000">
              <a:latin typeface="黑体" panose="02010609060101010101" pitchFamily="2" charset="-122"/>
              <a:ea typeface="黑体" panose="02010609060101010101" pitchFamily="2" charset="-122"/>
            </a:endParaRPr>
          </a:p>
        </p:txBody>
      </p:sp>
      <p:sp>
        <p:nvSpPr>
          <p:cNvPr id="622709" name="文本框 622708"/>
          <p:cNvSpPr txBox="1"/>
          <p:nvPr/>
        </p:nvSpPr>
        <p:spPr>
          <a:xfrm>
            <a:off x="468313" y="1617663"/>
            <a:ext cx="8424862" cy="1168400"/>
          </a:xfrm>
          <a:prstGeom prst="rect">
            <a:avLst/>
          </a:prstGeom>
          <a:noFill/>
          <a:ln w="9525">
            <a:noFill/>
          </a:ln>
        </p:spPr>
        <p:txBody>
          <a:bodyPr>
            <a:spAutoFit/>
          </a:bodyPr>
          <a:lstStyle/>
          <a:p>
            <a:pPr>
              <a:lnSpc>
                <a:spcPct val="125000"/>
              </a:lnSpc>
              <a:spcBef>
                <a:spcPct val="0"/>
              </a:spcBef>
            </a:pPr>
            <a:r>
              <a:rPr lang="zh-CN" altLang="en-US" sz="2800" b="1">
                <a:latin typeface="黑体" panose="02010609060101010101" pitchFamily="2" charset="-122"/>
                <a:ea typeface="黑体" panose="02010609060101010101" pitchFamily="2" charset="-122"/>
              </a:rPr>
              <a:t>  </a:t>
            </a:r>
            <a:r>
              <a:rPr lang="en-US" altLang="zh-CN"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、结构元素形状对腐蚀运算结果的影响</a:t>
            </a:r>
            <a:endPar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a:lnSpc>
                <a:spcPct val="125000"/>
              </a:lnSpc>
              <a:spcBef>
                <a:spcPct val="0"/>
              </a:spcBef>
            </a:pPr>
            <a:r>
              <a:rPr lang="zh-CN" altLang="en-US" sz="2800" b="1">
                <a:effectLst>
                  <a:outerShdw blurRad="38100" dist="38100" dir="2700000" algn="tl">
                    <a:srgbClr val="C0C0C0"/>
                  </a:outerShdw>
                </a:effectLst>
                <a:latin typeface="黑体" panose="02010609060101010101" pitchFamily="2" charset="-122"/>
                <a:ea typeface="黑体" panose="02010609060101010101" pitchFamily="2" charset="-122"/>
              </a:rPr>
              <a:t>举例：</a:t>
            </a:r>
            <a:r>
              <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 </a:t>
            </a:r>
            <a:endPar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34932" name="矩形 622709"/>
          <p:cNvSpPr>
            <a:spLocks noChangeArrowheads="1"/>
          </p:cNvSpPr>
          <p:nvPr/>
        </p:nvSpPr>
        <p:spPr bwMode="auto">
          <a:xfrm>
            <a:off x="474663" y="539750"/>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9.2</a:t>
            </a:r>
            <a:r>
              <a:rPr lang="zh-CN" altLang="en-US" sz="4400" b="1">
                <a:solidFill>
                  <a:srgbClr val="FF0000"/>
                </a:solidFill>
                <a:latin typeface="Times New Roman" panose="02020603050405020304" pitchFamily="18" charset="0"/>
              </a:rPr>
              <a:t>膨胀与腐蚀</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图片 623617" descr="yu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5013" y="2903538"/>
            <a:ext cx="2743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2" name="图片 623618" descr="yua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288" y="2938463"/>
            <a:ext cx="26670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3620" name="表格 623619"/>
          <p:cNvGraphicFramePr/>
          <p:nvPr/>
        </p:nvGraphicFramePr>
        <p:xfrm>
          <a:off x="4087813" y="3787775"/>
          <a:ext cx="990600" cy="1036320"/>
        </p:xfrm>
        <a:graphic>
          <a:graphicData uri="http://schemas.openxmlformats.org/drawingml/2006/table">
            <a:tbl>
              <a:tblPr/>
              <a:tblGrid>
                <a:gridCol w="495300"/>
                <a:gridCol w="495300"/>
              </a:tblGrid>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r>
            </a:tbl>
          </a:graphicData>
        </a:graphic>
      </p:graphicFrame>
      <p:sp>
        <p:nvSpPr>
          <p:cNvPr id="35854" name="矩形 623630"/>
          <p:cNvSpPr>
            <a:spLocks noChangeArrowheads="1"/>
          </p:cNvSpPr>
          <p:nvPr/>
        </p:nvSpPr>
        <p:spPr bwMode="auto">
          <a:xfrm>
            <a:off x="1878013" y="5705475"/>
            <a:ext cx="58674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2000">
                <a:latin typeface="黑体" panose="02010609060101010101" pitchFamily="2" charset="-122"/>
                <a:ea typeface="黑体" panose="02010609060101010101" pitchFamily="2" charset="-122"/>
              </a:rPr>
              <a:t>        利用腐蚀算法消除物体之间的粘连示例 </a:t>
            </a:r>
            <a:endParaRPr lang="zh-CN" altLang="en-US" sz="2000">
              <a:latin typeface="黑体" panose="02010609060101010101" pitchFamily="2" charset="-122"/>
              <a:ea typeface="黑体" panose="02010609060101010101" pitchFamily="2" charset="-122"/>
            </a:endParaRPr>
          </a:p>
        </p:txBody>
      </p:sp>
      <p:sp>
        <p:nvSpPr>
          <p:cNvPr id="623633" name="文本框 623632"/>
          <p:cNvSpPr txBox="1"/>
          <p:nvPr/>
        </p:nvSpPr>
        <p:spPr>
          <a:xfrm>
            <a:off x="352425" y="1590675"/>
            <a:ext cx="8424863" cy="1168400"/>
          </a:xfrm>
          <a:prstGeom prst="rect">
            <a:avLst/>
          </a:prstGeom>
          <a:noFill/>
          <a:ln w="9525">
            <a:noFill/>
          </a:ln>
        </p:spPr>
        <p:txBody>
          <a:bodyPr>
            <a:spAutoFit/>
          </a:bodyPr>
          <a:lstStyle/>
          <a:p>
            <a:pPr>
              <a:lnSpc>
                <a:spcPct val="125000"/>
              </a:lnSpc>
              <a:spcBef>
                <a:spcPct val="0"/>
              </a:spcBef>
            </a:pPr>
            <a:r>
              <a:rPr lang="zh-CN" altLang="en-US" sz="2800" b="1">
                <a:latin typeface="黑体" panose="02010609060101010101" pitchFamily="2" charset="-122"/>
                <a:ea typeface="黑体" panose="02010609060101010101" pitchFamily="2" charset="-122"/>
              </a:rPr>
              <a:t>  </a:t>
            </a:r>
            <a:r>
              <a:rPr lang="en-US" altLang="zh-CN"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、结构元素形状对腐蚀运算结果的影响</a:t>
            </a:r>
            <a:endPar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a:lnSpc>
                <a:spcPct val="125000"/>
              </a:lnSpc>
              <a:spcBef>
                <a:spcPct val="0"/>
              </a:spcBef>
            </a:pPr>
            <a:r>
              <a:rPr lang="zh-CN" altLang="en-US" sz="2800" b="1">
                <a:effectLst>
                  <a:outerShdw blurRad="38100" dist="38100" dir="2700000" algn="tl">
                    <a:srgbClr val="C0C0C0"/>
                  </a:outerShdw>
                </a:effectLst>
                <a:latin typeface="黑体" panose="02010609060101010101" pitchFamily="2" charset="-122"/>
                <a:ea typeface="黑体" panose="02010609060101010101" pitchFamily="2" charset="-122"/>
              </a:rPr>
              <a:t>举例：</a:t>
            </a:r>
            <a:r>
              <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 </a:t>
            </a:r>
            <a:endPar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35856" name="矩形 623633"/>
          <p:cNvSpPr>
            <a:spLocks noChangeArrowheads="1"/>
          </p:cNvSpPr>
          <p:nvPr/>
        </p:nvSpPr>
        <p:spPr bwMode="auto">
          <a:xfrm>
            <a:off x="474663" y="539750"/>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9.2</a:t>
            </a:r>
            <a:r>
              <a:rPr lang="zh-CN" altLang="en-US" sz="4400" b="1">
                <a:solidFill>
                  <a:srgbClr val="FF0000"/>
                </a:solidFill>
                <a:latin typeface="Times New Roman" panose="02020603050405020304" pitchFamily="18" charset="0"/>
              </a:rPr>
              <a:t>膨胀与腐蚀</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594945"/>
          <p:cNvSpPr>
            <a:spLocks noGrp="1" noChangeArrowheads="1"/>
          </p:cNvSpPr>
          <p:nvPr>
            <p:ph type="title"/>
          </p:nvPr>
        </p:nvSpPr>
        <p:spPr bwMode="auto">
          <a:xfrm>
            <a:off x="457200" y="649288"/>
            <a:ext cx="8229600" cy="768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b="1">
                <a:solidFill>
                  <a:srgbClr val="FF0000"/>
                </a:solidFill>
                <a:ea typeface="宋体" panose="02010600030101010101" pitchFamily="2" charset="-122"/>
              </a:rPr>
              <a:t>主要内容</a:t>
            </a:r>
            <a:endParaRPr lang="zh-CN" altLang="en-US" b="1">
              <a:solidFill>
                <a:srgbClr val="FF0000"/>
              </a:solidFill>
              <a:ea typeface="宋体" panose="02010600030101010101" pitchFamily="2" charset="-122"/>
            </a:endParaRPr>
          </a:p>
        </p:txBody>
      </p:sp>
      <p:sp>
        <p:nvSpPr>
          <p:cNvPr id="6146" name="文本占位符 594946"/>
          <p:cNvSpPr>
            <a:spLocks noGrp="1" noChangeArrowheads="1"/>
          </p:cNvSpPr>
          <p:nvPr>
            <p:ph type="body" idx="1"/>
          </p:nvPr>
        </p:nvSpPr>
        <p:spPr bwMode="auto">
          <a:xfrm>
            <a:off x="2420938" y="2556193"/>
            <a:ext cx="4448175" cy="3819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b="1">
                <a:solidFill>
                  <a:schemeClr val="accent2"/>
                </a:solidFill>
                <a:ea typeface="宋体" panose="02010600030101010101" pitchFamily="2" charset="-122"/>
              </a:rPr>
              <a:t>集合论</a:t>
            </a:r>
            <a:endParaRPr lang="zh-CN" altLang="en-US" b="1">
              <a:solidFill>
                <a:schemeClr val="accent2"/>
              </a:solidFill>
              <a:ea typeface="宋体" panose="02010600030101010101" pitchFamily="2" charset="-122"/>
            </a:endParaRPr>
          </a:p>
          <a:p>
            <a:r>
              <a:rPr lang="zh-CN" altLang="en-US" b="1">
                <a:solidFill>
                  <a:schemeClr val="accent2"/>
                </a:solidFill>
                <a:ea typeface="宋体" panose="02010600030101010101" pitchFamily="2" charset="-122"/>
              </a:rPr>
              <a:t>膨胀和腐蚀</a:t>
            </a:r>
            <a:endParaRPr lang="zh-CN" altLang="en-US" b="1">
              <a:solidFill>
                <a:schemeClr val="accent2"/>
              </a:solidFill>
              <a:ea typeface="宋体" panose="02010600030101010101" pitchFamily="2" charset="-122"/>
            </a:endParaRPr>
          </a:p>
          <a:p>
            <a:r>
              <a:rPr lang="zh-CN" altLang="en-US" b="1">
                <a:solidFill>
                  <a:schemeClr val="accent2"/>
                </a:solidFill>
                <a:ea typeface="宋体" panose="02010600030101010101" pitchFamily="2" charset="-122"/>
              </a:rPr>
              <a:t>开操作与闭操作</a:t>
            </a:r>
            <a:endParaRPr lang="zh-CN" altLang="en-US" b="1">
              <a:solidFill>
                <a:schemeClr val="accent2"/>
              </a:solidFill>
              <a:ea typeface="宋体" panose="02010600030101010101" pitchFamily="2" charset="-122"/>
            </a:endParaRPr>
          </a:p>
          <a:p>
            <a:endParaRPr lang="zh-CN" altLang="en-US" b="1">
              <a:solidFill>
                <a:srgbClr val="0000FF"/>
              </a:solidFill>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图片 624641" descr="11"/>
          <p:cNvPicPr>
            <a:picLocks noChangeAspect="1" noChangeArrowheads="1"/>
          </p:cNvPicPr>
          <p:nvPr/>
        </p:nvPicPr>
        <p:blipFill>
          <a:blip r:embed="rId1">
            <a:extLst>
              <a:ext uri="{28A0092B-C50C-407E-A947-70E740481C1C}">
                <a14:useLocalDpi xmlns:a14="http://schemas.microsoft.com/office/drawing/2010/main" val="0"/>
              </a:ext>
            </a:extLst>
          </a:blip>
          <a:srcRect l="5139" t="16066" r="16936" b="15521"/>
          <a:stretch>
            <a:fillRect/>
          </a:stretch>
        </p:blipFill>
        <p:spPr bwMode="auto">
          <a:xfrm>
            <a:off x="1058863" y="3863975"/>
            <a:ext cx="22098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6" name="图片 624642" descr="12"/>
          <p:cNvPicPr>
            <a:picLocks noChangeAspect="1" noChangeArrowheads="1"/>
          </p:cNvPicPr>
          <p:nvPr/>
        </p:nvPicPr>
        <p:blipFill>
          <a:blip r:embed="rId2">
            <a:extLst>
              <a:ext uri="{28A0092B-C50C-407E-A947-70E740481C1C}">
                <a14:useLocalDpi xmlns:a14="http://schemas.microsoft.com/office/drawing/2010/main" val="0"/>
              </a:ext>
            </a:extLst>
          </a:blip>
          <a:srcRect t="10912" r="40413" b="35515"/>
          <a:stretch>
            <a:fillRect/>
          </a:stretch>
        </p:blipFill>
        <p:spPr bwMode="auto">
          <a:xfrm>
            <a:off x="3649663" y="3940175"/>
            <a:ext cx="17526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图片 624643" descr="13"/>
          <p:cNvPicPr>
            <a:picLocks noChangeAspect="1" noChangeArrowheads="1"/>
          </p:cNvPicPr>
          <p:nvPr/>
        </p:nvPicPr>
        <p:blipFill>
          <a:blip r:embed="rId3">
            <a:extLst>
              <a:ext uri="{28A0092B-C50C-407E-A947-70E740481C1C}">
                <a14:useLocalDpi xmlns:a14="http://schemas.microsoft.com/office/drawing/2010/main" val="0"/>
              </a:ext>
            </a:extLst>
          </a:blip>
          <a:srcRect l="4781" t="9810" r="6111" b="17934"/>
          <a:stretch>
            <a:fillRect/>
          </a:stretch>
        </p:blipFill>
        <p:spPr bwMode="auto">
          <a:xfrm>
            <a:off x="5935663" y="3927475"/>
            <a:ext cx="22098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矩形 624644"/>
          <p:cNvSpPr>
            <a:spLocks noChangeArrowheads="1"/>
          </p:cNvSpPr>
          <p:nvPr/>
        </p:nvSpPr>
        <p:spPr bwMode="auto">
          <a:xfrm>
            <a:off x="2260600" y="5721350"/>
            <a:ext cx="47244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2000">
                <a:latin typeface="黑体" panose="02010609060101010101" pitchFamily="2" charset="-122"/>
                <a:ea typeface="黑体" panose="02010609060101010101" pitchFamily="2" charset="-122"/>
              </a:rPr>
              <a:t>     利用腐蚀算法识别物体示例 </a:t>
            </a:r>
            <a:endParaRPr lang="zh-CN" altLang="en-US" sz="2000">
              <a:latin typeface="黑体" panose="02010609060101010101" pitchFamily="2" charset="-122"/>
              <a:ea typeface="黑体" panose="02010609060101010101" pitchFamily="2" charset="-122"/>
            </a:endParaRPr>
          </a:p>
        </p:txBody>
      </p:sp>
      <p:sp>
        <p:nvSpPr>
          <p:cNvPr id="624647" name="文本框 624646"/>
          <p:cNvSpPr txBox="1"/>
          <p:nvPr/>
        </p:nvSpPr>
        <p:spPr>
          <a:xfrm>
            <a:off x="359410" y="1678940"/>
            <a:ext cx="8424863" cy="1168400"/>
          </a:xfrm>
          <a:prstGeom prst="rect">
            <a:avLst/>
          </a:prstGeom>
          <a:noFill/>
          <a:ln w="9525">
            <a:noFill/>
          </a:ln>
        </p:spPr>
        <p:txBody>
          <a:bodyPr>
            <a:spAutoFit/>
          </a:bodyPr>
          <a:lstStyle/>
          <a:p>
            <a:pPr>
              <a:lnSpc>
                <a:spcPct val="125000"/>
              </a:lnSpc>
              <a:spcBef>
                <a:spcPct val="0"/>
              </a:spcBef>
            </a:pPr>
            <a:r>
              <a:rPr lang="zh-CN" altLang="en-US" sz="2800" b="1">
                <a:latin typeface="黑体" panose="02010609060101010101" pitchFamily="2" charset="-122"/>
                <a:ea typeface="黑体" panose="02010609060101010101" pitchFamily="2" charset="-122"/>
              </a:rPr>
              <a:t>  </a:t>
            </a:r>
            <a:r>
              <a:rPr lang="en-US" altLang="zh-CN"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3</a:t>
            </a:r>
            <a:r>
              <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、腐蚀运算在物体识别中的应用</a:t>
            </a:r>
            <a:endPar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a:lnSpc>
                <a:spcPct val="125000"/>
              </a:lnSpc>
              <a:spcBef>
                <a:spcPct val="0"/>
              </a:spcBef>
            </a:pPr>
            <a:r>
              <a:rPr lang="zh-CN" altLang="en-US" sz="2800" b="1">
                <a:effectLst>
                  <a:outerShdw blurRad="38100" dist="38100" dir="2700000" algn="tl">
                    <a:srgbClr val="C0C0C0"/>
                  </a:outerShdw>
                </a:effectLst>
                <a:latin typeface="黑体" panose="02010609060101010101" pitchFamily="2" charset="-122"/>
                <a:ea typeface="黑体" panose="02010609060101010101" pitchFamily="2" charset="-122"/>
              </a:rPr>
              <a:t>举例：</a:t>
            </a:r>
            <a:r>
              <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 </a:t>
            </a:r>
            <a:endPar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36870" name="矩形 624647"/>
          <p:cNvSpPr>
            <a:spLocks noChangeArrowheads="1"/>
          </p:cNvSpPr>
          <p:nvPr/>
        </p:nvSpPr>
        <p:spPr bwMode="auto">
          <a:xfrm>
            <a:off x="474663" y="539750"/>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9.2</a:t>
            </a:r>
            <a:r>
              <a:rPr lang="zh-CN" altLang="en-US" sz="4400" b="1">
                <a:solidFill>
                  <a:srgbClr val="FF0000"/>
                </a:solidFill>
                <a:latin typeface="Times New Roman" panose="02020603050405020304" pitchFamily="18" charset="0"/>
              </a:rPr>
              <a:t>膨胀与腐蚀</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89" name="对象 633858"/>
          <p:cNvGraphicFramePr/>
          <p:nvPr/>
        </p:nvGraphicFramePr>
        <p:xfrm>
          <a:off x="1989138" y="2965450"/>
          <a:ext cx="4276725" cy="806450"/>
        </p:xfrm>
        <a:graphic>
          <a:graphicData uri="http://schemas.openxmlformats.org/presentationml/2006/ole">
            <mc:AlternateContent xmlns:mc="http://schemas.openxmlformats.org/markup-compatibility/2006">
              <mc:Choice xmlns:v="urn:schemas-microsoft-com:vml" Requires="v">
                <p:oleObj spid="_x0000_s2" name="" r:id="rId1" imgW="1155065" imgH="304800" progId="Equation.3">
                  <p:embed/>
                </p:oleObj>
              </mc:Choice>
              <mc:Fallback>
                <p:oleObj name="" r:id="rId1" imgW="1155065" imgH="304800" progId="Equation.3">
                  <p:embed/>
                  <p:pic>
                    <p:nvPicPr>
                      <p:cNvPr id="0" name="对象 63385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138" y="2965450"/>
                        <a:ext cx="427672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0" name="对象 633859"/>
          <p:cNvGraphicFramePr/>
          <p:nvPr/>
        </p:nvGraphicFramePr>
        <p:xfrm>
          <a:off x="1962150" y="3686175"/>
          <a:ext cx="4268788" cy="830263"/>
        </p:xfrm>
        <a:graphic>
          <a:graphicData uri="http://schemas.openxmlformats.org/presentationml/2006/ole">
            <mc:AlternateContent xmlns:mc="http://schemas.openxmlformats.org/markup-compatibility/2006">
              <mc:Choice xmlns:v="urn:schemas-microsoft-com:vml" Requires="v">
                <p:oleObj spid="_x0000_s3" name="" r:id="rId3" imgW="1116965" imgH="304800" progId="Equation.3">
                  <p:embed/>
                </p:oleObj>
              </mc:Choice>
              <mc:Fallback>
                <p:oleObj name="" r:id="rId3" imgW="1116965" imgH="304800" progId="Equation.3">
                  <p:embed/>
                  <p:pic>
                    <p:nvPicPr>
                      <p:cNvPr id="0" name="对象 63385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3686175"/>
                        <a:ext cx="42687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3862" name="文本框 633861"/>
          <p:cNvSpPr txBox="1"/>
          <p:nvPr/>
        </p:nvSpPr>
        <p:spPr>
          <a:xfrm>
            <a:off x="468313" y="1716088"/>
            <a:ext cx="8424862" cy="1190625"/>
          </a:xfrm>
          <a:prstGeom prst="rect">
            <a:avLst/>
          </a:prstGeom>
          <a:noFill/>
          <a:ln w="9525">
            <a:noFill/>
          </a:ln>
        </p:spPr>
        <p:txBody>
          <a:bodyPr>
            <a:spAutoFit/>
          </a:bodyPr>
          <a:lstStyle/>
          <a:p>
            <a:pPr>
              <a:lnSpc>
                <a:spcPct val="130000"/>
              </a:lnSpc>
              <a:spcBef>
                <a:spcPct val="0"/>
              </a:spcBef>
            </a:pPr>
            <a:r>
              <a:rPr lang="zh-CN" altLang="en-US" sz="2800" b="1" noProof="1">
                <a:latin typeface="黑体" panose="02010609060101010101" pitchFamily="2" charset="-122"/>
                <a:ea typeface="黑体" panose="02010609060101010101" pitchFamily="2" charset="-122"/>
              </a:rPr>
              <a:t>  </a:t>
            </a:r>
            <a:r>
              <a:rPr lang="en-US" altLang="zh-CN"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4</a:t>
            </a: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、腐蚀运算与膨胀运算的对偶性</a:t>
            </a:r>
            <a:r>
              <a:rPr lang="zh-CN" altLang="en-US" sz="1000" noProof="1">
                <a:latin typeface="Tahoma" panose="020B0604030504040204" pitchFamily="34" charset="0"/>
              </a:rPr>
              <a:t> </a:t>
            </a:r>
            <a:endParaRPr lang="zh-CN" altLang="en-US" sz="1000" noProof="1">
              <a:latin typeface="Tahoma" panose="020B0604030504040204" pitchFamily="34" charset="0"/>
            </a:endParaRPr>
          </a:p>
          <a:p>
            <a:pPr>
              <a:lnSpc>
                <a:spcPct val="130000"/>
              </a:lnSpc>
              <a:spcBef>
                <a:spcPct val="0"/>
              </a:spcBef>
            </a:pPr>
            <a:r>
              <a:rPr lang="zh-CN" altLang="en-US" sz="2700" b="1" noProof="1">
                <a:latin typeface="黑体" panose="02010609060101010101" pitchFamily="2" charset="-122"/>
                <a:ea typeface="黑体" panose="02010609060101010101" pitchFamily="2" charset="-122"/>
              </a:rPr>
              <a:t>     膨胀和腐蚀运算的对偶性可分别表示为： </a:t>
            </a:r>
            <a:endParaRPr lang="zh-CN" altLang="en-US" sz="2700" b="1" noProof="1">
              <a:latin typeface="黑体" panose="02010609060101010101" pitchFamily="2" charset="-122"/>
              <a:ea typeface="黑体" panose="02010609060101010101" pitchFamily="2" charset="-122"/>
            </a:endParaRPr>
          </a:p>
        </p:txBody>
      </p:sp>
      <p:sp>
        <p:nvSpPr>
          <p:cNvPr id="633864" name="文本框 633863"/>
          <p:cNvSpPr txBox="1"/>
          <p:nvPr/>
        </p:nvSpPr>
        <p:spPr>
          <a:xfrm>
            <a:off x="423863" y="4656138"/>
            <a:ext cx="8424862" cy="1710690"/>
          </a:xfrm>
          <a:prstGeom prst="rect">
            <a:avLst/>
          </a:prstGeom>
          <a:noFill/>
          <a:ln w="9525">
            <a:noFill/>
          </a:ln>
        </p:spPr>
        <p:txBody>
          <a:bodyPr>
            <a:spAutoFit/>
          </a:bodyPr>
          <a:lstStyle/>
          <a:p>
            <a:pPr>
              <a:lnSpc>
                <a:spcPct val="130000"/>
              </a:lnSpc>
              <a:spcBef>
                <a:spcPct val="0"/>
              </a:spcBef>
            </a:pPr>
            <a:r>
              <a:rPr lang="zh-CN" altLang="en-US" sz="2700" b="1" noProof="1">
                <a:solidFill>
                  <a:schemeClr val="hlink"/>
                </a:solidFill>
                <a:effectLst>
                  <a:outerShdw blurRad="38100" dist="38100" dir="2700000">
                    <a:srgbClr val="C0C0C0"/>
                  </a:outerShdw>
                </a:effectLst>
                <a:latin typeface="黑体" panose="02010609060101010101" pitchFamily="2" charset="-122"/>
                <a:ea typeface="黑体" panose="02010609060101010101" pitchFamily="2" charset="-122"/>
              </a:rPr>
              <a:t>也即：</a:t>
            </a:r>
            <a:r>
              <a:rPr lang="zh-CN" altLang="en-US" sz="2700" b="1" noProof="1">
                <a:solidFill>
                  <a:srgbClr val="000066"/>
                </a:solidFill>
                <a:latin typeface="黑体" panose="02010609060101010101" pitchFamily="2" charset="-122"/>
                <a:ea typeface="黑体" panose="02010609060101010101" pitchFamily="2" charset="-122"/>
              </a:rPr>
              <a:t>对目标图像的膨胀运算，相当于对图像背景的腐蚀运算操作；对目标图像的腐蚀运算，相当于对图像背景的膨胀运算操作。 </a:t>
            </a:r>
            <a:endParaRPr lang="zh-CN" altLang="en-US" sz="2700" b="1" noProof="1">
              <a:solidFill>
                <a:srgbClr val="000066"/>
              </a:solidFill>
              <a:latin typeface="黑体" panose="02010609060101010101" pitchFamily="2" charset="-122"/>
              <a:ea typeface="黑体" panose="02010609060101010101" pitchFamily="2" charset="-122"/>
            </a:endParaRPr>
          </a:p>
        </p:txBody>
      </p:sp>
      <p:sp>
        <p:nvSpPr>
          <p:cNvPr id="37893" name="矩形 633864"/>
          <p:cNvSpPr>
            <a:spLocks noChangeArrowheads="1"/>
          </p:cNvSpPr>
          <p:nvPr/>
        </p:nvSpPr>
        <p:spPr bwMode="auto">
          <a:xfrm>
            <a:off x="474663" y="539750"/>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9.2</a:t>
            </a:r>
            <a:r>
              <a:rPr lang="zh-CN" altLang="en-US" sz="4400" b="1">
                <a:solidFill>
                  <a:srgbClr val="FF0000"/>
                </a:solidFill>
                <a:latin typeface="Times New Roman" panose="02020603050405020304" pitchFamily="18" charset="0"/>
              </a:rPr>
              <a:t>膨胀与腐蚀</a:t>
            </a:r>
            <a:endParaRPr lang="zh-CN" altLang="en-US" sz="4400" b="1">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3864"/>
                                        </p:tgtEl>
                                        <p:attrNameLst>
                                          <p:attrName>style.visibility</p:attrName>
                                        </p:attrNameLst>
                                      </p:cBhvr>
                                      <p:to>
                                        <p:strVal val="visible"/>
                                      </p:to>
                                    </p:set>
                                    <p:anim calcmode="lin" valueType="num">
                                      <p:cBhvr additive="base">
                                        <p:cTn id="7" dur="500" fill="hold"/>
                                        <p:tgtEl>
                                          <p:spTgt spid="633864"/>
                                        </p:tgtEl>
                                        <p:attrNameLst>
                                          <p:attrName>ppt_x</p:attrName>
                                        </p:attrNameLst>
                                      </p:cBhvr>
                                      <p:tavLst>
                                        <p:tav tm="0">
                                          <p:val>
                                            <p:strVal val="#ppt_x"/>
                                          </p:val>
                                        </p:tav>
                                        <p:tav tm="100000">
                                          <p:val>
                                            <p:strVal val="#ppt_x"/>
                                          </p:val>
                                        </p:tav>
                                      </p:tavLst>
                                    </p:anim>
                                    <p:anim calcmode="lin" valueType="num">
                                      <p:cBhvr additive="base">
                                        <p:cTn id="8" dur="500" fill="hold"/>
                                        <p:tgtEl>
                                          <p:spTgt spid="6338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6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3" name="组合 634881"/>
          <p:cNvGrpSpPr/>
          <p:nvPr/>
        </p:nvGrpSpPr>
        <p:grpSpPr bwMode="auto">
          <a:xfrm>
            <a:off x="457200" y="3348038"/>
            <a:ext cx="8507413" cy="441325"/>
            <a:chOff x="288" y="1872"/>
            <a:chExt cx="5359" cy="278"/>
          </a:xfrm>
        </p:grpSpPr>
        <p:sp>
          <p:nvSpPr>
            <p:cNvPr id="38914" name="矩形 634882"/>
            <p:cNvSpPr>
              <a:spLocks noChangeArrowheads="1"/>
            </p:cNvSpPr>
            <p:nvPr/>
          </p:nvSpPr>
          <p:spPr bwMode="auto">
            <a:xfrm>
              <a:off x="288" y="1872"/>
              <a:ext cx="535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sz="2000" b="1">
                  <a:latin typeface="黑体" panose="02010609060101010101" pitchFamily="2" charset="-122"/>
                  <a:ea typeface="黑体" panose="02010609060101010101" pitchFamily="2" charset="-122"/>
                </a:rPr>
                <a:t>(a)</a:t>
              </a:r>
              <a:r>
                <a:rPr lang="zh-CN" altLang="en-US" sz="2000">
                  <a:latin typeface="黑体" panose="02010609060101010101" pitchFamily="2" charset="-122"/>
                  <a:ea typeface="黑体" panose="02010609060101010101" pitchFamily="2" charset="-122"/>
                </a:rPr>
                <a:t>目标图像      </a:t>
              </a:r>
              <a:r>
                <a:rPr lang="en-US" altLang="zh-CN" sz="2000" b="1">
                  <a:latin typeface="黑体" panose="02010609060101010101" pitchFamily="2" charset="-122"/>
                  <a:ea typeface="黑体" panose="02010609060101010101" pitchFamily="2" charset="-122"/>
                </a:rPr>
                <a:t>(b)</a:t>
              </a:r>
              <a:r>
                <a:rPr lang="zh-CN" altLang="en-US" sz="2000" b="1">
                  <a:latin typeface="黑体" panose="02010609060101010101" pitchFamily="2" charset="-122"/>
                  <a:ea typeface="黑体" panose="02010609060101010101" pitchFamily="2" charset="-122"/>
                </a:rPr>
                <a:t>结构元素</a:t>
              </a:r>
              <a:r>
                <a:rPr lang="en-US" altLang="zh-CN" sz="2000" b="1">
                  <a:latin typeface="黑体" panose="02010609060101010101" pitchFamily="2" charset="-122"/>
                  <a:ea typeface="黑体" panose="02010609060101010101" pitchFamily="2" charset="-122"/>
                </a:rPr>
                <a:t>B     (c</a:t>
              </a:r>
              <a:r>
                <a:rPr lang="zh-CN" altLang="en-US" sz="2000" b="1">
                  <a:latin typeface="黑体" panose="02010609060101010101" pitchFamily="2" charset="-122"/>
                  <a:ea typeface="黑体" panose="02010609060101010101" pitchFamily="2" charset="-122"/>
                </a:rPr>
                <a:t>）膨胀         </a:t>
              </a:r>
              <a:r>
                <a:rPr lang="en-US" altLang="zh-CN" sz="2000" b="1">
                  <a:latin typeface="黑体" panose="02010609060101010101" pitchFamily="2" charset="-122"/>
                  <a:ea typeface="黑体" panose="02010609060101010101" pitchFamily="2" charset="-122"/>
                </a:rPr>
                <a:t>(d)</a:t>
              </a:r>
              <a:r>
                <a:rPr lang="zh-CN" altLang="en-US" sz="2000" b="1">
                  <a:latin typeface="黑体" panose="02010609060101010101" pitchFamily="2" charset="-122"/>
                  <a:ea typeface="黑体" panose="02010609060101010101" pitchFamily="2" charset="-122"/>
                </a:rPr>
                <a:t>腐蚀</a:t>
              </a:r>
              <a:endParaRPr lang="zh-CN" altLang="en-US" sz="2000" b="1">
                <a:latin typeface="黑体" panose="02010609060101010101" pitchFamily="2" charset="-122"/>
                <a:ea typeface="黑体" panose="02010609060101010101" pitchFamily="2" charset="-122"/>
              </a:endParaRPr>
            </a:p>
          </p:txBody>
        </p:sp>
        <p:graphicFrame>
          <p:nvGraphicFramePr>
            <p:cNvPr id="38915" name="对象 634883"/>
            <p:cNvGraphicFramePr/>
            <p:nvPr/>
          </p:nvGraphicFramePr>
          <p:xfrm>
            <a:off x="1245" y="1872"/>
            <a:ext cx="229" cy="243"/>
          </p:xfrm>
          <a:graphic>
            <a:graphicData uri="http://schemas.openxmlformats.org/presentationml/2006/ole">
              <mc:AlternateContent xmlns:mc="http://schemas.openxmlformats.org/markup-compatibility/2006">
                <mc:Choice xmlns:v="urn:schemas-microsoft-com:vml" Requires="v">
                  <p:oleObj spid="_x0000_s2" name="" r:id="rId1" imgW="152400" imgH="165100" progId="Equation.3">
                    <p:embed/>
                  </p:oleObj>
                </mc:Choice>
                <mc:Fallback>
                  <p:oleObj name="" r:id="rId1" imgW="152400" imgH="165100" progId="Equation.3">
                    <p:embed/>
                    <p:pic>
                      <p:nvPicPr>
                        <p:cNvPr id="0" name="对象 63488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 y="1872"/>
                          <a:ext cx="22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6" name="对象 634884"/>
            <p:cNvGraphicFramePr/>
            <p:nvPr/>
          </p:nvGraphicFramePr>
          <p:xfrm>
            <a:off x="3787" y="1885"/>
            <a:ext cx="544" cy="230"/>
          </p:xfrm>
          <a:graphic>
            <a:graphicData uri="http://schemas.openxmlformats.org/presentationml/2006/ole">
              <mc:AlternateContent xmlns:mc="http://schemas.openxmlformats.org/markup-compatibility/2006">
                <mc:Choice xmlns:v="urn:schemas-microsoft-com:vml" Requires="v">
                  <p:oleObj spid="_x0000_s3" name="" r:id="rId3" imgW="431165" imgH="177800" progId="Equation.3">
                    <p:embed/>
                  </p:oleObj>
                </mc:Choice>
                <mc:Fallback>
                  <p:oleObj name="" r:id="rId3" imgW="431165" imgH="177800" progId="Equation.3">
                    <p:embed/>
                    <p:pic>
                      <p:nvPicPr>
                        <p:cNvPr id="0" name="对象 63488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 y="1885"/>
                          <a:ext cx="5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7" name="对象 634885"/>
            <p:cNvGraphicFramePr/>
            <p:nvPr/>
          </p:nvGraphicFramePr>
          <p:xfrm>
            <a:off x="5057" y="1888"/>
            <a:ext cx="511" cy="262"/>
          </p:xfrm>
          <a:graphic>
            <a:graphicData uri="http://schemas.openxmlformats.org/presentationml/2006/ole">
              <mc:AlternateContent xmlns:mc="http://schemas.openxmlformats.org/markup-compatibility/2006">
                <mc:Choice xmlns:v="urn:schemas-microsoft-com:vml" Requires="v">
                  <p:oleObj spid="_x0000_s4" name="" r:id="rId5" imgW="354965" imgH="177800" progId="Equation.3">
                    <p:embed/>
                  </p:oleObj>
                </mc:Choice>
                <mc:Fallback>
                  <p:oleObj name="" r:id="rId5" imgW="354965" imgH="177800" progId="Equation.3">
                    <p:embed/>
                    <p:pic>
                      <p:nvPicPr>
                        <p:cNvPr id="0" name="对象 63488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7" y="1888"/>
                          <a:ext cx="51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8918" name="组合 634886"/>
          <p:cNvGrpSpPr/>
          <p:nvPr/>
        </p:nvGrpSpPr>
        <p:grpSpPr bwMode="auto">
          <a:xfrm>
            <a:off x="381000" y="5624513"/>
            <a:ext cx="8534400" cy="612775"/>
            <a:chOff x="240" y="3634"/>
            <a:chExt cx="5376" cy="386"/>
          </a:xfrm>
        </p:grpSpPr>
        <p:sp>
          <p:nvSpPr>
            <p:cNvPr id="38919" name="矩形 634887"/>
            <p:cNvSpPr>
              <a:spLocks noChangeArrowheads="1"/>
            </p:cNvSpPr>
            <p:nvPr/>
          </p:nvSpPr>
          <p:spPr bwMode="auto">
            <a:xfrm>
              <a:off x="240" y="3759"/>
              <a:ext cx="522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sz="2000" b="1">
                  <a:latin typeface="黑体" panose="02010609060101010101" pitchFamily="2" charset="-122"/>
                  <a:ea typeface="黑体" panose="02010609060101010101" pitchFamily="2" charset="-122"/>
                </a:rPr>
                <a:t>(e)</a:t>
              </a:r>
              <a:r>
                <a:rPr lang="en-US" altLang="zh-CN" sz="2000">
                  <a:latin typeface="黑体" panose="02010609060101010101" pitchFamily="2" charset="-122"/>
                  <a:ea typeface="黑体" panose="02010609060101010101" pitchFamily="2" charset="-122"/>
                </a:rPr>
                <a:t>   </a:t>
              </a:r>
              <a:r>
                <a:rPr lang="zh-CN" altLang="en-US" sz="2000">
                  <a:latin typeface="黑体" panose="02010609060101010101" pitchFamily="2" charset="-122"/>
                  <a:ea typeface="黑体" panose="02010609060101010101" pitchFamily="2" charset="-122"/>
                </a:rPr>
                <a:t>的补        </a:t>
              </a:r>
              <a:r>
                <a:rPr lang="en-US" altLang="zh-CN" sz="2000" b="1">
                  <a:latin typeface="黑体" panose="02010609060101010101" pitchFamily="2" charset="-122"/>
                  <a:ea typeface="黑体" panose="02010609060101010101" pitchFamily="2" charset="-122"/>
                </a:rPr>
                <a:t>(f)</a:t>
              </a:r>
              <a:r>
                <a:rPr lang="en-US" altLang="zh-CN" sz="2000">
                  <a:latin typeface="黑体" panose="02010609060101010101" pitchFamily="2" charset="-122"/>
                  <a:ea typeface="黑体" panose="02010609060101010101" pitchFamily="2" charset="-122"/>
                </a:rPr>
                <a:t>   </a:t>
              </a:r>
              <a:r>
                <a:rPr lang="zh-CN" altLang="en-US" sz="2000">
                  <a:latin typeface="黑体" panose="02010609060101010101" pitchFamily="2" charset="-122"/>
                  <a:ea typeface="黑体" panose="02010609060101010101" pitchFamily="2" charset="-122"/>
                </a:rPr>
                <a:t>的反射     </a:t>
              </a:r>
              <a:r>
                <a:rPr lang="en-US" altLang="zh-CN" sz="2000" b="1">
                  <a:latin typeface="黑体" panose="02010609060101010101" pitchFamily="2" charset="-122"/>
                  <a:ea typeface="黑体" panose="02010609060101010101" pitchFamily="2" charset="-122"/>
                </a:rPr>
                <a:t>(g)</a:t>
              </a:r>
              <a:r>
                <a:rPr lang="zh-CN" altLang="en-US" sz="2000" b="1">
                  <a:latin typeface="黑体" panose="02010609060101010101" pitchFamily="2" charset="-122"/>
                  <a:ea typeface="黑体" panose="02010609060101010101" pitchFamily="2" charset="-122"/>
                </a:rPr>
                <a:t>腐蚀          </a:t>
              </a:r>
              <a:r>
                <a:rPr lang="en-US" altLang="zh-CN" sz="2000" b="1">
                  <a:latin typeface="黑体" panose="02010609060101010101" pitchFamily="2" charset="-122"/>
                  <a:ea typeface="黑体" panose="02010609060101010101" pitchFamily="2" charset="-122"/>
                </a:rPr>
                <a:t>(h)</a:t>
              </a:r>
              <a:r>
                <a:rPr lang="zh-CN" altLang="en-US" sz="2000" b="1">
                  <a:latin typeface="黑体" panose="02010609060101010101" pitchFamily="2" charset="-122"/>
                  <a:ea typeface="黑体" panose="02010609060101010101" pitchFamily="2" charset="-122"/>
                </a:rPr>
                <a:t>膨胀</a:t>
              </a:r>
              <a:endParaRPr lang="zh-CN" altLang="en-US" sz="2000" b="1">
                <a:latin typeface="黑体" panose="02010609060101010101" pitchFamily="2" charset="-122"/>
                <a:ea typeface="黑体" panose="02010609060101010101" pitchFamily="2" charset="-122"/>
              </a:endParaRPr>
            </a:p>
          </p:txBody>
        </p:sp>
        <p:graphicFrame>
          <p:nvGraphicFramePr>
            <p:cNvPr id="38920" name="对象 634888"/>
            <p:cNvGraphicFramePr/>
            <p:nvPr/>
          </p:nvGraphicFramePr>
          <p:xfrm>
            <a:off x="528" y="3759"/>
            <a:ext cx="224" cy="238"/>
          </p:xfrm>
          <a:graphic>
            <a:graphicData uri="http://schemas.openxmlformats.org/presentationml/2006/ole">
              <mc:AlternateContent xmlns:mc="http://schemas.openxmlformats.org/markup-compatibility/2006">
                <mc:Choice xmlns:v="urn:schemas-microsoft-com:vml" Requires="v">
                  <p:oleObj spid="_x0000_s5" name="" r:id="rId7" imgW="152400" imgH="165100" progId="Equation.3">
                    <p:embed/>
                  </p:oleObj>
                </mc:Choice>
                <mc:Fallback>
                  <p:oleObj name="" r:id="rId7" imgW="152400" imgH="165100" progId="Equation.3">
                    <p:embed/>
                    <p:pic>
                      <p:nvPicPr>
                        <p:cNvPr id="0" name="对象 63488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3759"/>
                          <a:ext cx="22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1" name="对象 634889"/>
            <p:cNvGraphicFramePr/>
            <p:nvPr/>
          </p:nvGraphicFramePr>
          <p:xfrm>
            <a:off x="1143" y="3725"/>
            <a:ext cx="286" cy="273"/>
          </p:xfrm>
          <a:graphic>
            <a:graphicData uri="http://schemas.openxmlformats.org/presentationml/2006/ole">
              <mc:AlternateContent xmlns:mc="http://schemas.openxmlformats.org/markup-compatibility/2006">
                <mc:Choice xmlns:v="urn:schemas-microsoft-com:vml" Requires="v">
                  <p:oleObj spid="_x0000_s6" name="" r:id="rId9" imgW="203200" imgH="190500" progId="Equation.3">
                    <p:embed/>
                  </p:oleObj>
                </mc:Choice>
                <mc:Fallback>
                  <p:oleObj name="" r:id="rId9" imgW="203200" imgH="190500" progId="Equation.3">
                    <p:embed/>
                    <p:pic>
                      <p:nvPicPr>
                        <p:cNvPr id="0" name="对象 63488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 y="3725"/>
                          <a:ext cx="28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2" name="对象 634890"/>
            <p:cNvGraphicFramePr/>
            <p:nvPr/>
          </p:nvGraphicFramePr>
          <p:xfrm>
            <a:off x="1973" y="3725"/>
            <a:ext cx="257" cy="272"/>
          </p:xfrm>
          <a:graphic>
            <a:graphicData uri="http://schemas.openxmlformats.org/presentationml/2006/ole">
              <mc:AlternateContent xmlns:mc="http://schemas.openxmlformats.org/markup-compatibility/2006">
                <mc:Choice xmlns:v="urn:schemas-microsoft-com:vml" Requires="v">
                  <p:oleObj spid="_x0000_s7" name="" r:id="rId11" imgW="152400" imgH="165100" progId="Equation.3">
                    <p:embed/>
                  </p:oleObj>
                </mc:Choice>
                <mc:Fallback>
                  <p:oleObj name="" r:id="rId11" imgW="152400" imgH="165100" progId="Equation.3">
                    <p:embed/>
                    <p:pic>
                      <p:nvPicPr>
                        <p:cNvPr id="0" name="对象 63489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3" y="3725"/>
                          <a:ext cx="25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3" name="对象 634891"/>
            <p:cNvGraphicFramePr/>
            <p:nvPr/>
          </p:nvGraphicFramePr>
          <p:xfrm>
            <a:off x="2699" y="3680"/>
            <a:ext cx="427" cy="340"/>
          </p:xfrm>
          <a:graphic>
            <a:graphicData uri="http://schemas.openxmlformats.org/presentationml/2006/ole">
              <mc:AlternateContent xmlns:mc="http://schemas.openxmlformats.org/markup-compatibility/2006">
                <mc:Choice xmlns:v="urn:schemas-microsoft-com:vml" Requires="v">
                  <p:oleObj spid="_x0000_s8" name="" r:id="rId13" imgW="152400" imgH="266700" progId="Equation.3">
                    <p:embed/>
                  </p:oleObj>
                </mc:Choice>
                <mc:Fallback>
                  <p:oleObj name="" r:id="rId13" imgW="152400" imgH="266700" progId="Equation.3">
                    <p:embed/>
                    <p:pic>
                      <p:nvPicPr>
                        <p:cNvPr id="0" name="对象 63489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9" y="3680"/>
                          <a:ext cx="42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4" name="对象 634892"/>
            <p:cNvGraphicFramePr/>
            <p:nvPr/>
          </p:nvGraphicFramePr>
          <p:xfrm>
            <a:off x="3742" y="3634"/>
            <a:ext cx="499" cy="363"/>
          </p:xfrm>
          <a:graphic>
            <a:graphicData uri="http://schemas.openxmlformats.org/presentationml/2006/ole">
              <mc:AlternateContent xmlns:mc="http://schemas.openxmlformats.org/markup-compatibility/2006">
                <mc:Choice xmlns:v="urn:schemas-microsoft-com:vml" Requires="v">
                  <p:oleObj spid="_x0000_s9" name="" r:id="rId15" imgW="431800" imgH="279400" progId="Equation.3">
                    <p:embed/>
                  </p:oleObj>
                </mc:Choice>
                <mc:Fallback>
                  <p:oleObj name="" r:id="rId15" imgW="431800" imgH="279400" progId="Equation.3">
                    <p:embed/>
                    <p:pic>
                      <p:nvPicPr>
                        <p:cNvPr id="0" name="对象 63489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42" y="3634"/>
                          <a:ext cx="49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5" name="对象 634893"/>
            <p:cNvGraphicFramePr/>
            <p:nvPr/>
          </p:nvGraphicFramePr>
          <p:xfrm>
            <a:off x="5057" y="3634"/>
            <a:ext cx="559" cy="385"/>
          </p:xfrm>
          <a:graphic>
            <a:graphicData uri="http://schemas.openxmlformats.org/presentationml/2006/ole">
              <mc:AlternateContent xmlns:mc="http://schemas.openxmlformats.org/markup-compatibility/2006">
                <mc:Choice xmlns:v="urn:schemas-microsoft-com:vml" Requires="v">
                  <p:oleObj spid="_x0000_s10" name="" r:id="rId17" imgW="482600" imgH="279400" progId="Equation.3">
                    <p:embed/>
                  </p:oleObj>
                </mc:Choice>
                <mc:Fallback>
                  <p:oleObj name="" r:id="rId17" imgW="482600" imgH="279400" progId="Equation.3">
                    <p:embed/>
                    <p:pic>
                      <p:nvPicPr>
                        <p:cNvPr id="0" name="对象 63489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57" y="3634"/>
                          <a:ext cx="559"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634895" name="表格 634894"/>
          <p:cNvGraphicFramePr/>
          <p:nvPr/>
        </p:nvGraphicFramePr>
        <p:xfrm>
          <a:off x="434975" y="3824288"/>
          <a:ext cx="1905000" cy="1876425"/>
        </p:xfrm>
        <a:graphic>
          <a:graphicData uri="http://schemas.openxmlformats.org/drawingml/2006/table">
            <a:tbl>
              <a:tblPr/>
              <a:tblGrid>
                <a:gridCol w="317500"/>
                <a:gridCol w="317500"/>
                <a:gridCol w="355600"/>
                <a:gridCol w="279400"/>
                <a:gridCol w="317500"/>
                <a:gridCol w="317500"/>
              </a:tblGrid>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288925">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300038">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309562">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3175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r>
            </a:tbl>
          </a:graphicData>
        </a:graphic>
      </p:graphicFrame>
      <p:graphicFrame>
        <p:nvGraphicFramePr>
          <p:cNvPr id="634946" name="表格 634945"/>
          <p:cNvGraphicFramePr/>
          <p:nvPr/>
        </p:nvGraphicFramePr>
        <p:xfrm>
          <a:off x="4800600" y="1409700"/>
          <a:ext cx="1905000" cy="1876425"/>
        </p:xfrm>
        <a:graphic>
          <a:graphicData uri="http://schemas.openxmlformats.org/drawingml/2006/table">
            <a:tbl>
              <a:tblPr/>
              <a:tblGrid>
                <a:gridCol w="317500"/>
                <a:gridCol w="317500"/>
                <a:gridCol w="317500"/>
                <a:gridCol w="317500"/>
                <a:gridCol w="317500"/>
                <a:gridCol w="317500"/>
              </a:tblGrid>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200" b="1" dirty="0">
                          <a:ea typeface="宋体" panose="02010600030101010101" pitchFamily="2" charset="-122"/>
                        </a:rPr>
                        <a:t>  </a:t>
                      </a:r>
                      <a:r>
                        <a:rPr lang="zh-CN" altLang="en-US" sz="1400" b="1" dirty="0">
                          <a:ea typeface="宋体" panose="02010600030101010101" pitchFamily="2" charset="-122"/>
                        </a:rPr>
                        <a:t>2</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200" b="1" dirty="0">
                          <a:ea typeface="宋体" panose="02010600030101010101" pitchFamily="2" charset="-122"/>
                        </a:rPr>
                        <a:t> </a:t>
                      </a:r>
                      <a:r>
                        <a:rPr lang="zh-CN" altLang="en-US" sz="1400" b="1" dirty="0">
                          <a:ea typeface="宋体" panose="02010600030101010101" pitchFamily="2" charset="-122"/>
                        </a:rPr>
                        <a:t>2</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288925">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2</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00038">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2</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09562">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2</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175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2</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34997" name="表格 634996"/>
          <p:cNvGraphicFramePr/>
          <p:nvPr/>
        </p:nvGraphicFramePr>
        <p:xfrm>
          <a:off x="2667000" y="1409700"/>
          <a:ext cx="1905000" cy="1876425"/>
        </p:xfrm>
        <a:graphic>
          <a:graphicData uri="http://schemas.openxmlformats.org/drawingml/2006/table">
            <a:tbl>
              <a:tblPr/>
              <a:tblGrid>
                <a:gridCol w="317500"/>
                <a:gridCol w="317500"/>
                <a:gridCol w="317500"/>
                <a:gridCol w="317500"/>
                <a:gridCol w="317500"/>
                <a:gridCol w="317500"/>
              </a:tblGrid>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288925">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00038">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000" dirty="0">
                          <a:ea typeface="宋体" panose="02010600030101010101" pitchFamily="2" charset="-122"/>
                        </a:rPr>
                        <a:t> </a:t>
                      </a:r>
                      <a:r>
                        <a:rPr lang="zh-CN" altLang="en-US" sz="1400" b="1" dirty="0">
                          <a:ea typeface="宋体" panose="02010600030101010101" pitchFamily="2" charset="-122"/>
                        </a:rPr>
                        <a:t>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09562">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000" dirty="0">
                          <a:ea typeface="宋体" panose="02010600030101010101" pitchFamily="2" charset="-122"/>
                        </a:rPr>
                        <a:t> </a:t>
                      </a:r>
                      <a:r>
                        <a:rPr lang="zh-CN" altLang="en-US" sz="1400" b="1" dirty="0">
                          <a:ea typeface="宋体" panose="02010600030101010101" pitchFamily="2" charset="-122"/>
                        </a:rPr>
                        <a:t>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000" dirty="0">
                          <a:ea typeface="宋体" panose="02010600030101010101" pitchFamily="2" charset="-122"/>
                        </a:rPr>
                        <a:t> </a:t>
                      </a:r>
                      <a:r>
                        <a:rPr lang="zh-CN" altLang="en-US" sz="1400" b="1" dirty="0">
                          <a:ea typeface="宋体" panose="02010600030101010101" pitchFamily="2" charset="-122"/>
                        </a:rPr>
                        <a:t>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175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35048" name="表格 635047"/>
          <p:cNvGraphicFramePr/>
          <p:nvPr/>
        </p:nvGraphicFramePr>
        <p:xfrm>
          <a:off x="533400" y="1409700"/>
          <a:ext cx="1905000" cy="1876425"/>
        </p:xfrm>
        <a:graphic>
          <a:graphicData uri="http://schemas.openxmlformats.org/drawingml/2006/table">
            <a:tbl>
              <a:tblPr/>
              <a:tblGrid>
                <a:gridCol w="317500"/>
                <a:gridCol w="317500"/>
                <a:gridCol w="317500"/>
                <a:gridCol w="317500"/>
                <a:gridCol w="317500"/>
                <a:gridCol w="317500"/>
              </a:tblGrid>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288925">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000" dirty="0">
                          <a:ea typeface="宋体" panose="02010600030101010101" pitchFamily="2" charset="-122"/>
                        </a:rPr>
                        <a:t> </a:t>
                      </a:r>
                      <a:r>
                        <a:rPr lang="zh-CN" altLang="en-US" sz="1400" b="1" dirty="0">
                          <a:ea typeface="宋体" panose="02010600030101010101" pitchFamily="2" charset="-122"/>
                        </a:rPr>
                        <a:t>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000" dirty="0">
                          <a:ea typeface="宋体" panose="02010600030101010101" pitchFamily="2" charset="-122"/>
                        </a:rPr>
                        <a:t> </a:t>
                      </a:r>
                      <a:r>
                        <a:rPr lang="zh-CN" altLang="en-US" sz="1400" b="1" dirty="0">
                          <a:ea typeface="宋体" panose="02010600030101010101" pitchFamily="2" charset="-122"/>
                        </a:rPr>
                        <a:t>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00038">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000" dirty="0">
                          <a:ea typeface="宋体" panose="02010600030101010101" pitchFamily="2" charset="-122"/>
                        </a:rPr>
                        <a:t> </a:t>
                      </a:r>
                      <a:r>
                        <a:rPr lang="zh-CN" altLang="en-US" sz="1400" b="1" dirty="0">
                          <a:ea typeface="宋体" panose="02010600030101010101" pitchFamily="2" charset="-122"/>
                        </a:rPr>
                        <a:t>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000" dirty="0">
                          <a:ea typeface="宋体" panose="02010600030101010101" pitchFamily="2" charset="-122"/>
                        </a:rPr>
                        <a:t> </a:t>
                      </a:r>
                      <a:r>
                        <a:rPr lang="zh-CN" altLang="en-US" sz="1400" b="1" dirty="0">
                          <a:ea typeface="宋体" panose="02010600030101010101" pitchFamily="2" charset="-122"/>
                        </a:rPr>
                        <a:t>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000" dirty="0">
                          <a:ea typeface="宋体" panose="02010600030101010101" pitchFamily="2" charset="-122"/>
                        </a:rPr>
                        <a:t> </a:t>
                      </a:r>
                      <a:r>
                        <a:rPr lang="zh-CN" altLang="en-US" sz="1400" b="1" dirty="0">
                          <a:ea typeface="宋体" panose="02010600030101010101" pitchFamily="2" charset="-122"/>
                        </a:rPr>
                        <a:t>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09562">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000" dirty="0">
                          <a:ea typeface="宋体" panose="02010600030101010101" pitchFamily="2" charset="-122"/>
                        </a:rPr>
                        <a:t> </a:t>
                      </a:r>
                      <a:r>
                        <a:rPr lang="zh-CN" altLang="en-US" sz="1400" b="1" dirty="0">
                          <a:ea typeface="宋体" panose="02010600030101010101" pitchFamily="2" charset="-122"/>
                        </a:rPr>
                        <a:t>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000" dirty="0">
                          <a:ea typeface="宋体" panose="02010600030101010101" pitchFamily="2" charset="-122"/>
                        </a:rPr>
                        <a:t> </a:t>
                      </a:r>
                      <a:r>
                        <a:rPr lang="zh-CN" altLang="en-US" sz="1400" b="1" dirty="0">
                          <a:ea typeface="宋体" panose="02010600030101010101" pitchFamily="2" charset="-122"/>
                        </a:rPr>
                        <a:t>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175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000" dirty="0">
                          <a:ea typeface="宋体" panose="02010600030101010101" pitchFamily="2" charset="-122"/>
                        </a:rPr>
                        <a:t> </a:t>
                      </a:r>
                      <a:r>
                        <a:rPr lang="zh-CN" altLang="en-US" sz="1400" b="1" dirty="0">
                          <a:ea typeface="宋体" panose="02010600030101010101" pitchFamily="2" charset="-122"/>
                        </a:rPr>
                        <a:t>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35099" name="表格 635098"/>
          <p:cNvGraphicFramePr/>
          <p:nvPr/>
        </p:nvGraphicFramePr>
        <p:xfrm>
          <a:off x="2667000" y="3821113"/>
          <a:ext cx="1905000" cy="1876425"/>
        </p:xfrm>
        <a:graphic>
          <a:graphicData uri="http://schemas.openxmlformats.org/drawingml/2006/table">
            <a:tbl>
              <a:tblPr/>
              <a:tblGrid>
                <a:gridCol w="317500"/>
                <a:gridCol w="317500"/>
                <a:gridCol w="317500"/>
                <a:gridCol w="317500"/>
                <a:gridCol w="317500"/>
                <a:gridCol w="317500"/>
              </a:tblGrid>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288925">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00038">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09562">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175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pSp>
        <p:nvGrpSpPr>
          <p:cNvPr id="39181" name="组合 635149"/>
          <p:cNvGrpSpPr/>
          <p:nvPr/>
        </p:nvGrpSpPr>
        <p:grpSpPr bwMode="auto">
          <a:xfrm>
            <a:off x="4800600" y="3821113"/>
            <a:ext cx="1905000" cy="1876425"/>
            <a:chOff x="3024" y="2407"/>
            <a:chExt cx="1200" cy="1182"/>
          </a:xfrm>
        </p:grpSpPr>
        <p:sp>
          <p:nvSpPr>
            <p:cNvPr id="39182" name="矩形 635150"/>
            <p:cNvSpPr>
              <a:spLocks noChangeArrowheads="1"/>
            </p:cNvSpPr>
            <p:nvPr/>
          </p:nvSpPr>
          <p:spPr bwMode="auto">
            <a:xfrm>
              <a:off x="4024" y="3381"/>
              <a:ext cx="200" cy="2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183" name="矩形 635151"/>
            <p:cNvSpPr>
              <a:spLocks noChangeArrowheads="1"/>
            </p:cNvSpPr>
            <p:nvPr/>
          </p:nvSpPr>
          <p:spPr bwMode="auto">
            <a:xfrm>
              <a:off x="3824" y="3381"/>
              <a:ext cx="200" cy="2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184" name="矩形 635152"/>
            <p:cNvSpPr>
              <a:spLocks noChangeArrowheads="1"/>
            </p:cNvSpPr>
            <p:nvPr/>
          </p:nvSpPr>
          <p:spPr bwMode="auto">
            <a:xfrm>
              <a:off x="3624" y="3381"/>
              <a:ext cx="200" cy="2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185" name="矩形 635153"/>
            <p:cNvSpPr>
              <a:spLocks noChangeArrowheads="1"/>
            </p:cNvSpPr>
            <p:nvPr/>
          </p:nvSpPr>
          <p:spPr bwMode="auto">
            <a:xfrm>
              <a:off x="3424" y="3381"/>
              <a:ext cx="200" cy="2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186" name="矩形 635154"/>
            <p:cNvSpPr>
              <a:spLocks noChangeArrowheads="1"/>
            </p:cNvSpPr>
            <p:nvPr/>
          </p:nvSpPr>
          <p:spPr bwMode="auto">
            <a:xfrm>
              <a:off x="3224" y="3381"/>
              <a:ext cx="200" cy="2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187" name="矩形 635155"/>
            <p:cNvSpPr>
              <a:spLocks noChangeArrowheads="1"/>
            </p:cNvSpPr>
            <p:nvPr/>
          </p:nvSpPr>
          <p:spPr bwMode="auto">
            <a:xfrm>
              <a:off x="3024" y="3381"/>
              <a:ext cx="200" cy="2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188" name="矩形 635156"/>
            <p:cNvSpPr>
              <a:spLocks noChangeArrowheads="1"/>
            </p:cNvSpPr>
            <p:nvPr/>
          </p:nvSpPr>
          <p:spPr bwMode="auto">
            <a:xfrm>
              <a:off x="4024" y="3181"/>
              <a:ext cx="200" cy="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189" name="矩形 635157"/>
            <p:cNvSpPr>
              <a:spLocks noChangeArrowheads="1"/>
            </p:cNvSpPr>
            <p:nvPr/>
          </p:nvSpPr>
          <p:spPr bwMode="auto">
            <a:xfrm>
              <a:off x="3824" y="3181"/>
              <a:ext cx="200" cy="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190" name="矩形 635158"/>
            <p:cNvSpPr>
              <a:spLocks noChangeArrowheads="1"/>
            </p:cNvSpPr>
            <p:nvPr/>
          </p:nvSpPr>
          <p:spPr bwMode="auto">
            <a:xfrm>
              <a:off x="3624" y="3181"/>
              <a:ext cx="200" cy="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191" name="矩形 635159"/>
            <p:cNvSpPr>
              <a:spLocks noChangeArrowheads="1"/>
            </p:cNvSpPr>
            <p:nvPr/>
          </p:nvSpPr>
          <p:spPr bwMode="auto">
            <a:xfrm>
              <a:off x="3424" y="3181"/>
              <a:ext cx="200" cy="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192" name="矩形 635160"/>
            <p:cNvSpPr>
              <a:spLocks noChangeArrowheads="1"/>
            </p:cNvSpPr>
            <p:nvPr/>
          </p:nvSpPr>
          <p:spPr bwMode="auto">
            <a:xfrm>
              <a:off x="3224" y="3181"/>
              <a:ext cx="200" cy="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193" name="矩形 635161"/>
            <p:cNvSpPr>
              <a:spLocks noChangeArrowheads="1"/>
            </p:cNvSpPr>
            <p:nvPr/>
          </p:nvSpPr>
          <p:spPr bwMode="auto">
            <a:xfrm>
              <a:off x="3024" y="3181"/>
              <a:ext cx="200" cy="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194" name="矩形 635162"/>
            <p:cNvSpPr>
              <a:spLocks noChangeArrowheads="1"/>
            </p:cNvSpPr>
            <p:nvPr/>
          </p:nvSpPr>
          <p:spPr bwMode="auto">
            <a:xfrm>
              <a:off x="4024" y="2986"/>
              <a:ext cx="200" cy="19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195" name="矩形 635163"/>
            <p:cNvSpPr>
              <a:spLocks noChangeArrowheads="1"/>
            </p:cNvSpPr>
            <p:nvPr/>
          </p:nvSpPr>
          <p:spPr bwMode="auto">
            <a:xfrm>
              <a:off x="3824" y="2986"/>
              <a:ext cx="200" cy="1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196" name="矩形 635164"/>
            <p:cNvSpPr>
              <a:spLocks noChangeArrowheads="1"/>
            </p:cNvSpPr>
            <p:nvPr/>
          </p:nvSpPr>
          <p:spPr bwMode="auto">
            <a:xfrm>
              <a:off x="3624" y="2986"/>
              <a:ext cx="200" cy="1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197" name="矩形 635165"/>
            <p:cNvSpPr>
              <a:spLocks noChangeArrowheads="1"/>
            </p:cNvSpPr>
            <p:nvPr/>
          </p:nvSpPr>
          <p:spPr bwMode="auto">
            <a:xfrm>
              <a:off x="3424" y="2986"/>
              <a:ext cx="200" cy="1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198" name="矩形 635166"/>
            <p:cNvSpPr>
              <a:spLocks noChangeArrowheads="1"/>
            </p:cNvSpPr>
            <p:nvPr/>
          </p:nvSpPr>
          <p:spPr bwMode="auto">
            <a:xfrm>
              <a:off x="3224" y="2986"/>
              <a:ext cx="200" cy="19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199" name="矩形 635167"/>
            <p:cNvSpPr>
              <a:spLocks noChangeArrowheads="1"/>
            </p:cNvSpPr>
            <p:nvPr/>
          </p:nvSpPr>
          <p:spPr bwMode="auto">
            <a:xfrm>
              <a:off x="3024" y="2986"/>
              <a:ext cx="200" cy="19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200" name="矩形 635168"/>
            <p:cNvSpPr>
              <a:spLocks noChangeArrowheads="1"/>
            </p:cNvSpPr>
            <p:nvPr/>
          </p:nvSpPr>
          <p:spPr bwMode="auto">
            <a:xfrm>
              <a:off x="4024" y="2797"/>
              <a:ext cx="200" cy="18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201" name="矩形 635169"/>
            <p:cNvSpPr>
              <a:spLocks noChangeArrowheads="1"/>
            </p:cNvSpPr>
            <p:nvPr/>
          </p:nvSpPr>
          <p:spPr bwMode="auto">
            <a:xfrm>
              <a:off x="3824" y="2797"/>
              <a:ext cx="200" cy="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202" name="矩形 635170"/>
            <p:cNvSpPr>
              <a:spLocks noChangeArrowheads="1"/>
            </p:cNvSpPr>
            <p:nvPr/>
          </p:nvSpPr>
          <p:spPr bwMode="auto">
            <a:xfrm>
              <a:off x="3624" y="2797"/>
              <a:ext cx="200" cy="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203" name="矩形 635171"/>
            <p:cNvSpPr>
              <a:spLocks noChangeArrowheads="1"/>
            </p:cNvSpPr>
            <p:nvPr/>
          </p:nvSpPr>
          <p:spPr bwMode="auto">
            <a:xfrm>
              <a:off x="3424" y="2797"/>
              <a:ext cx="200" cy="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204" name="矩形 635172"/>
            <p:cNvSpPr>
              <a:spLocks noChangeArrowheads="1"/>
            </p:cNvSpPr>
            <p:nvPr/>
          </p:nvSpPr>
          <p:spPr bwMode="auto">
            <a:xfrm>
              <a:off x="3224" y="2797"/>
              <a:ext cx="200" cy="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205" name="矩形 635173"/>
            <p:cNvSpPr>
              <a:spLocks noChangeArrowheads="1"/>
            </p:cNvSpPr>
            <p:nvPr/>
          </p:nvSpPr>
          <p:spPr bwMode="auto">
            <a:xfrm>
              <a:off x="3024" y="2797"/>
              <a:ext cx="200" cy="18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206" name="矩形 635174"/>
            <p:cNvSpPr>
              <a:spLocks noChangeArrowheads="1"/>
            </p:cNvSpPr>
            <p:nvPr/>
          </p:nvSpPr>
          <p:spPr bwMode="auto">
            <a:xfrm>
              <a:off x="4024" y="2615"/>
              <a:ext cx="200"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207" name="矩形 635175"/>
            <p:cNvSpPr>
              <a:spLocks noChangeArrowheads="1"/>
            </p:cNvSpPr>
            <p:nvPr/>
          </p:nvSpPr>
          <p:spPr bwMode="auto">
            <a:xfrm>
              <a:off x="3824" y="2615"/>
              <a:ext cx="200"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a:t>
              </a:r>
              <a:r>
                <a:rPr lang="en-US" altLang="zh-CN" b="1">
                  <a:latin typeface="Times New Roman" panose="02020603050405020304" pitchFamily="18" charset="0"/>
                </a:rPr>
                <a:t>1</a:t>
              </a:r>
              <a:endParaRPr lang="en-US" altLang="zh-CN" b="1">
                <a:latin typeface="Times New Roman" panose="02020603050405020304" pitchFamily="18" charset="0"/>
              </a:endParaRPr>
            </a:p>
          </p:txBody>
        </p:sp>
        <p:sp>
          <p:nvSpPr>
            <p:cNvPr id="39208" name="矩形 635176"/>
            <p:cNvSpPr>
              <a:spLocks noChangeArrowheads="1"/>
            </p:cNvSpPr>
            <p:nvPr/>
          </p:nvSpPr>
          <p:spPr bwMode="auto">
            <a:xfrm>
              <a:off x="3624" y="2615"/>
              <a:ext cx="200" cy="1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209" name="矩形 635177"/>
            <p:cNvSpPr>
              <a:spLocks noChangeArrowheads="1"/>
            </p:cNvSpPr>
            <p:nvPr/>
          </p:nvSpPr>
          <p:spPr bwMode="auto">
            <a:xfrm>
              <a:off x="3424" y="2615"/>
              <a:ext cx="200" cy="1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210" name="矩形 635178"/>
            <p:cNvSpPr>
              <a:spLocks noChangeArrowheads="1"/>
            </p:cNvSpPr>
            <p:nvPr/>
          </p:nvSpPr>
          <p:spPr bwMode="auto">
            <a:xfrm>
              <a:off x="3224" y="2615"/>
              <a:ext cx="200" cy="1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211" name="矩形 635179"/>
            <p:cNvSpPr>
              <a:spLocks noChangeArrowheads="1"/>
            </p:cNvSpPr>
            <p:nvPr/>
          </p:nvSpPr>
          <p:spPr bwMode="auto">
            <a:xfrm>
              <a:off x="3024" y="2615"/>
              <a:ext cx="200"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212" name="矩形 635180"/>
            <p:cNvSpPr>
              <a:spLocks noChangeArrowheads="1"/>
            </p:cNvSpPr>
            <p:nvPr/>
          </p:nvSpPr>
          <p:spPr bwMode="auto">
            <a:xfrm>
              <a:off x="4024" y="2407"/>
              <a:ext cx="200" cy="2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213" name="矩形 635181"/>
            <p:cNvSpPr>
              <a:spLocks noChangeArrowheads="1"/>
            </p:cNvSpPr>
            <p:nvPr/>
          </p:nvSpPr>
          <p:spPr bwMode="auto">
            <a:xfrm>
              <a:off x="3824" y="2407"/>
              <a:ext cx="200" cy="2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214" name="矩形 635182"/>
            <p:cNvSpPr>
              <a:spLocks noChangeArrowheads="1"/>
            </p:cNvSpPr>
            <p:nvPr/>
          </p:nvSpPr>
          <p:spPr bwMode="auto">
            <a:xfrm>
              <a:off x="3624" y="2407"/>
              <a:ext cx="200" cy="2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215" name="矩形 635183"/>
            <p:cNvSpPr>
              <a:spLocks noChangeArrowheads="1"/>
            </p:cNvSpPr>
            <p:nvPr/>
          </p:nvSpPr>
          <p:spPr bwMode="auto">
            <a:xfrm>
              <a:off x="3424" y="2407"/>
              <a:ext cx="200" cy="2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216" name="矩形 635184"/>
            <p:cNvSpPr>
              <a:spLocks noChangeArrowheads="1"/>
            </p:cNvSpPr>
            <p:nvPr/>
          </p:nvSpPr>
          <p:spPr bwMode="auto">
            <a:xfrm>
              <a:off x="3224" y="2407"/>
              <a:ext cx="200" cy="2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b="1">
                <a:latin typeface="Times New Roman" panose="02020603050405020304" pitchFamily="18" charset="0"/>
              </a:endParaRPr>
            </a:p>
          </p:txBody>
        </p:sp>
        <p:sp>
          <p:nvSpPr>
            <p:cNvPr id="39217" name="矩形 635185"/>
            <p:cNvSpPr>
              <a:spLocks noChangeArrowheads="1"/>
            </p:cNvSpPr>
            <p:nvPr/>
          </p:nvSpPr>
          <p:spPr bwMode="auto">
            <a:xfrm>
              <a:off x="3024" y="2407"/>
              <a:ext cx="200" cy="2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b="1">
                  <a:latin typeface="Times New Roman" panose="02020603050405020304" pitchFamily="18" charset="0"/>
                </a:rPr>
                <a:t> 1</a:t>
              </a:r>
              <a:endParaRPr lang="zh-CN" altLang="en-US" b="1">
                <a:latin typeface="Times New Roman" panose="02020603050405020304" pitchFamily="18" charset="0"/>
              </a:endParaRPr>
            </a:p>
          </p:txBody>
        </p:sp>
        <p:sp>
          <p:nvSpPr>
            <p:cNvPr id="39218" name="直接连接符 635186"/>
            <p:cNvSpPr>
              <a:spLocks noChangeShapeType="1"/>
            </p:cNvSpPr>
            <p:nvPr/>
          </p:nvSpPr>
          <p:spPr bwMode="auto">
            <a:xfrm>
              <a:off x="3024" y="2407"/>
              <a:ext cx="1200"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219" name="直接连接符 635187"/>
            <p:cNvSpPr>
              <a:spLocks noChangeShapeType="1"/>
            </p:cNvSpPr>
            <p:nvPr/>
          </p:nvSpPr>
          <p:spPr bwMode="auto">
            <a:xfrm>
              <a:off x="3024" y="2615"/>
              <a:ext cx="1200"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220" name="直接连接符 635188"/>
            <p:cNvSpPr>
              <a:spLocks noChangeShapeType="1"/>
            </p:cNvSpPr>
            <p:nvPr/>
          </p:nvSpPr>
          <p:spPr bwMode="auto">
            <a:xfrm>
              <a:off x="3024" y="2797"/>
              <a:ext cx="1200"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221" name="直接连接符 635189"/>
            <p:cNvSpPr>
              <a:spLocks noChangeShapeType="1"/>
            </p:cNvSpPr>
            <p:nvPr/>
          </p:nvSpPr>
          <p:spPr bwMode="auto">
            <a:xfrm>
              <a:off x="3024" y="2986"/>
              <a:ext cx="1200"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222" name="直接连接符 635190"/>
            <p:cNvSpPr>
              <a:spLocks noChangeShapeType="1"/>
            </p:cNvSpPr>
            <p:nvPr/>
          </p:nvSpPr>
          <p:spPr bwMode="auto">
            <a:xfrm>
              <a:off x="3024" y="3181"/>
              <a:ext cx="1200"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223" name="直接连接符 635191"/>
            <p:cNvSpPr>
              <a:spLocks noChangeShapeType="1"/>
            </p:cNvSpPr>
            <p:nvPr/>
          </p:nvSpPr>
          <p:spPr bwMode="auto">
            <a:xfrm>
              <a:off x="3024" y="3381"/>
              <a:ext cx="1200"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224" name="直接连接符 635192"/>
            <p:cNvSpPr>
              <a:spLocks noChangeShapeType="1"/>
            </p:cNvSpPr>
            <p:nvPr/>
          </p:nvSpPr>
          <p:spPr bwMode="auto">
            <a:xfrm>
              <a:off x="3024" y="3589"/>
              <a:ext cx="1200"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225" name="直接连接符 635193"/>
            <p:cNvSpPr>
              <a:spLocks noChangeShapeType="1"/>
            </p:cNvSpPr>
            <p:nvPr/>
          </p:nvSpPr>
          <p:spPr bwMode="auto">
            <a:xfrm>
              <a:off x="3024" y="2407"/>
              <a:ext cx="0" cy="1182"/>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226" name="直接连接符 635194"/>
            <p:cNvSpPr>
              <a:spLocks noChangeShapeType="1"/>
            </p:cNvSpPr>
            <p:nvPr/>
          </p:nvSpPr>
          <p:spPr bwMode="auto">
            <a:xfrm>
              <a:off x="3224" y="2407"/>
              <a:ext cx="0" cy="1182"/>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227" name="直接连接符 635195"/>
            <p:cNvSpPr>
              <a:spLocks noChangeShapeType="1"/>
            </p:cNvSpPr>
            <p:nvPr/>
          </p:nvSpPr>
          <p:spPr bwMode="auto">
            <a:xfrm>
              <a:off x="3424" y="2407"/>
              <a:ext cx="0" cy="1182"/>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228" name="直接连接符 635196"/>
            <p:cNvSpPr>
              <a:spLocks noChangeShapeType="1"/>
            </p:cNvSpPr>
            <p:nvPr/>
          </p:nvSpPr>
          <p:spPr bwMode="auto">
            <a:xfrm>
              <a:off x="3624" y="2407"/>
              <a:ext cx="0" cy="1182"/>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229" name="直接连接符 635197"/>
            <p:cNvSpPr>
              <a:spLocks noChangeShapeType="1"/>
            </p:cNvSpPr>
            <p:nvPr/>
          </p:nvSpPr>
          <p:spPr bwMode="auto">
            <a:xfrm>
              <a:off x="3824" y="2407"/>
              <a:ext cx="0" cy="1182"/>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230" name="直接连接符 635198"/>
            <p:cNvSpPr>
              <a:spLocks noChangeShapeType="1"/>
            </p:cNvSpPr>
            <p:nvPr/>
          </p:nvSpPr>
          <p:spPr bwMode="auto">
            <a:xfrm>
              <a:off x="4024" y="2407"/>
              <a:ext cx="0" cy="1182"/>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231" name="直接连接符 635199"/>
            <p:cNvSpPr>
              <a:spLocks noChangeShapeType="1"/>
            </p:cNvSpPr>
            <p:nvPr/>
          </p:nvSpPr>
          <p:spPr bwMode="auto">
            <a:xfrm>
              <a:off x="4224" y="2407"/>
              <a:ext cx="0" cy="1182"/>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635201" name="表格 635200"/>
          <p:cNvGraphicFramePr/>
          <p:nvPr/>
        </p:nvGraphicFramePr>
        <p:xfrm>
          <a:off x="7010400" y="3821113"/>
          <a:ext cx="1905000" cy="1876425"/>
        </p:xfrm>
        <a:graphic>
          <a:graphicData uri="http://schemas.openxmlformats.org/drawingml/2006/table">
            <a:tbl>
              <a:tblPr/>
              <a:tblGrid>
                <a:gridCol w="317500"/>
                <a:gridCol w="317500"/>
                <a:gridCol w="317500"/>
                <a:gridCol w="317500"/>
                <a:gridCol w="317500"/>
                <a:gridCol w="317500"/>
              </a:tblGrid>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288925">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2</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2</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300038">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2</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309562">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 </a:t>
                      </a:r>
                      <a:endParaRPr lang="zh-CN" altLang="en-US" sz="1400" b="1"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2</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3175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2</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 </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r>
            </a:tbl>
          </a:graphicData>
        </a:graphic>
      </p:graphicFrame>
      <p:graphicFrame>
        <p:nvGraphicFramePr>
          <p:cNvPr id="635252" name="表格 635251"/>
          <p:cNvGraphicFramePr/>
          <p:nvPr/>
        </p:nvGraphicFramePr>
        <p:xfrm>
          <a:off x="7010400" y="1409700"/>
          <a:ext cx="1905000" cy="1876425"/>
        </p:xfrm>
        <a:graphic>
          <a:graphicData uri="http://schemas.openxmlformats.org/drawingml/2006/table">
            <a:tbl>
              <a:tblPr/>
              <a:tblGrid>
                <a:gridCol w="317500"/>
                <a:gridCol w="317500"/>
                <a:gridCol w="317500"/>
                <a:gridCol w="317500"/>
                <a:gridCol w="317500"/>
                <a:gridCol w="317500"/>
              </a:tblGrid>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288925">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0</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0</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00038">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0</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09562">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1</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0</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175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1400" b="1" dirty="0">
                          <a:ea typeface="宋体" panose="02010600030101010101" pitchFamily="2" charset="-122"/>
                        </a:rPr>
                        <a:t> 0</a:t>
                      </a: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400" b="1"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3020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10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635304" name="文本框 635303"/>
          <p:cNvSpPr txBox="1"/>
          <p:nvPr/>
        </p:nvSpPr>
        <p:spPr>
          <a:xfrm>
            <a:off x="1266825" y="558800"/>
            <a:ext cx="6954838" cy="610235"/>
          </a:xfrm>
          <a:prstGeom prst="rect">
            <a:avLst/>
          </a:prstGeom>
          <a:noFill/>
          <a:ln w="9525">
            <a:noFill/>
          </a:ln>
        </p:spPr>
        <p:txBody>
          <a:bodyPr>
            <a:spAutoFit/>
          </a:bodyPr>
          <a:lstStyle/>
          <a:p>
            <a:pPr>
              <a:lnSpc>
                <a:spcPct val="125000"/>
              </a:lnSpc>
              <a:spcBef>
                <a:spcPct val="0"/>
              </a:spcBef>
            </a:pPr>
            <a:r>
              <a:rPr lang="zh-CN" altLang="en-US" sz="2700" b="1" noProof="1">
                <a:solidFill>
                  <a:srgbClr val="6600CC"/>
                </a:solidFill>
                <a:effectLst>
                  <a:outerShdw blurRad="38100" dist="38100" dir="2700000">
                    <a:srgbClr val="C0C0C0"/>
                  </a:outerShdw>
                </a:effectLst>
                <a:latin typeface="黑体" panose="02010609060101010101" pitchFamily="2" charset="-122"/>
                <a:ea typeface="黑体" panose="02010609060101010101" pitchFamily="2" charset="-122"/>
              </a:rPr>
              <a:t>腐蚀运算与膨胀运算的对偶性－示例</a:t>
            </a:r>
            <a:r>
              <a:rPr lang="zh-CN" altLang="en-US" sz="2700" noProof="1">
                <a:latin typeface="黑体" panose="02010609060101010101" pitchFamily="2" charset="-122"/>
                <a:ea typeface="黑体" panose="02010609060101010101" pitchFamily="2" charset="-122"/>
              </a:rPr>
              <a:t> </a:t>
            </a:r>
            <a:endParaRPr lang="zh-CN" altLang="en-US" sz="2700" noProof="1">
              <a:latin typeface="黑体" panose="02010609060101010101" pitchFamily="2" charset="-122"/>
              <a:ea typeface="黑体" panose="0201060906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框 617474"/>
          <p:cNvSpPr txBox="1">
            <a:spLocks noChangeArrowheads="1"/>
          </p:cNvSpPr>
          <p:nvPr/>
        </p:nvSpPr>
        <p:spPr bwMode="auto">
          <a:xfrm>
            <a:off x="457200" y="1752600"/>
            <a:ext cx="838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2400" b="1">
                <a:latin typeface="Tahoma" panose="020B0604030504040204" pitchFamily="34" charset="0"/>
              </a:rPr>
              <a:t>腐蚀和膨胀的几个重要性质：</a:t>
            </a:r>
            <a:endParaRPr lang="zh-CN" altLang="en-US" sz="2400" b="1">
              <a:latin typeface="Tahoma" panose="020B0604030504040204" pitchFamily="34" charset="0"/>
            </a:endParaRPr>
          </a:p>
        </p:txBody>
      </p:sp>
      <p:graphicFrame>
        <p:nvGraphicFramePr>
          <p:cNvPr id="40962" name="对象 617475"/>
          <p:cNvGraphicFramePr/>
          <p:nvPr/>
        </p:nvGraphicFramePr>
        <p:xfrm>
          <a:off x="2895600" y="2362200"/>
          <a:ext cx="2536825" cy="481013"/>
        </p:xfrm>
        <a:graphic>
          <a:graphicData uri="http://schemas.openxmlformats.org/presentationml/2006/ole">
            <mc:AlternateContent xmlns:mc="http://schemas.openxmlformats.org/markup-compatibility/2006">
              <mc:Choice xmlns:v="urn:schemas-microsoft-com:vml" Requires="v">
                <p:oleObj spid="_x0000_s2" name="" r:id="rId1" imgW="937895" imgH="177800" progId="Equation.DSMT4">
                  <p:embed/>
                </p:oleObj>
              </mc:Choice>
              <mc:Fallback>
                <p:oleObj name="" r:id="rId1" imgW="937895" imgH="177800" progId="Equation.DSMT4">
                  <p:embed/>
                  <p:pic>
                    <p:nvPicPr>
                      <p:cNvPr id="0" name="对象 61747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362200"/>
                        <a:ext cx="25368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63" name="文本框 617476"/>
          <p:cNvSpPr txBox="1">
            <a:spLocks noChangeArrowheads="1"/>
          </p:cNvSpPr>
          <p:nvPr/>
        </p:nvSpPr>
        <p:spPr bwMode="auto">
          <a:xfrm>
            <a:off x="533400" y="2362200"/>
            <a:ext cx="1951038" cy="49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0"/>
              </a:spcBef>
            </a:pPr>
            <a:r>
              <a:rPr lang="en-US" altLang="zh-CN" sz="2400" b="1">
                <a:latin typeface="Tahoma" panose="020B0604030504040204" pitchFamily="34" charset="0"/>
              </a:rPr>
              <a:t>1</a:t>
            </a:r>
            <a:r>
              <a:rPr lang="zh-CN" altLang="en-US" sz="2400" b="1">
                <a:latin typeface="Tahoma" panose="020B0604030504040204" pitchFamily="34" charset="0"/>
              </a:rPr>
              <a:t>、交换性：</a:t>
            </a:r>
            <a:endParaRPr lang="zh-CN" altLang="en-US" sz="2400" b="1">
              <a:latin typeface="Tahoma" panose="020B0604030504040204" pitchFamily="34" charset="0"/>
            </a:endParaRPr>
          </a:p>
        </p:txBody>
      </p:sp>
      <p:graphicFrame>
        <p:nvGraphicFramePr>
          <p:cNvPr id="40964" name="对象 617477"/>
          <p:cNvGraphicFramePr/>
          <p:nvPr/>
        </p:nvGraphicFramePr>
        <p:xfrm>
          <a:off x="-424180" y="-1588"/>
          <a:ext cx="152400" cy="203201"/>
        </p:xfrm>
        <a:graphic>
          <a:graphicData uri="http://schemas.openxmlformats.org/presentationml/2006/ole">
            <mc:AlternateContent xmlns:mc="http://schemas.openxmlformats.org/markup-compatibility/2006">
              <mc:Choice xmlns:v="urn:schemas-microsoft-com:vml" Requires="v">
                <p:oleObj spid="_x0000_s3" name="" r:id="rId3" imgW="152400" imgH="203200" progId="Equation.DSMT4">
                  <p:embed/>
                </p:oleObj>
              </mc:Choice>
              <mc:Fallback>
                <p:oleObj name="" r:id="rId3" imgW="152400" imgH="203200" progId="Equation.DSMT4">
                  <p:embed/>
                  <p:pic>
                    <p:nvPicPr>
                      <p:cNvPr id="0" name="对象 61747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80" y="-1588"/>
                        <a:ext cx="152400" cy="20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65" name="文本框 617478"/>
          <p:cNvSpPr txBox="1">
            <a:spLocks noChangeArrowheads="1"/>
          </p:cNvSpPr>
          <p:nvPr/>
        </p:nvSpPr>
        <p:spPr bwMode="auto">
          <a:xfrm>
            <a:off x="533400" y="2895600"/>
            <a:ext cx="1951038" cy="49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0"/>
              </a:spcBef>
            </a:pPr>
            <a:r>
              <a:rPr lang="en-US" altLang="zh-CN" sz="2400" b="1">
                <a:latin typeface="Tahoma" panose="020B0604030504040204" pitchFamily="34" charset="0"/>
              </a:rPr>
              <a:t>2</a:t>
            </a:r>
            <a:r>
              <a:rPr lang="zh-CN" altLang="en-US" sz="2400" b="1">
                <a:latin typeface="Tahoma" panose="020B0604030504040204" pitchFamily="34" charset="0"/>
              </a:rPr>
              <a:t>、结合性：</a:t>
            </a:r>
            <a:endParaRPr lang="zh-CN" altLang="en-US" sz="2400" b="1">
              <a:latin typeface="Tahoma" panose="020B0604030504040204" pitchFamily="34" charset="0"/>
            </a:endParaRPr>
          </a:p>
        </p:txBody>
      </p:sp>
      <p:graphicFrame>
        <p:nvGraphicFramePr>
          <p:cNvPr id="40966" name="对象 617479"/>
          <p:cNvGraphicFramePr/>
          <p:nvPr/>
        </p:nvGraphicFramePr>
        <p:xfrm>
          <a:off x="2667000" y="2895600"/>
          <a:ext cx="4559300" cy="549275"/>
        </p:xfrm>
        <a:graphic>
          <a:graphicData uri="http://schemas.openxmlformats.org/presentationml/2006/ole">
            <mc:AlternateContent xmlns:mc="http://schemas.openxmlformats.org/markup-compatibility/2006">
              <mc:Choice xmlns:v="urn:schemas-microsoft-com:vml" Requires="v">
                <p:oleObj spid="_x0000_s4" name="" r:id="rId5" imgW="1687830" imgH="203200" progId="Equation.DSMT4">
                  <p:embed/>
                </p:oleObj>
              </mc:Choice>
              <mc:Fallback>
                <p:oleObj name="" r:id="rId5" imgW="1687830" imgH="203200" progId="Equation.DSMT4">
                  <p:embed/>
                  <p:pic>
                    <p:nvPicPr>
                      <p:cNvPr id="0" name="对象 61747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895600"/>
                        <a:ext cx="45593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67" name="文本框 617480"/>
          <p:cNvSpPr txBox="1">
            <a:spLocks noChangeArrowheads="1"/>
          </p:cNvSpPr>
          <p:nvPr/>
        </p:nvSpPr>
        <p:spPr bwMode="auto">
          <a:xfrm>
            <a:off x="533400" y="3505200"/>
            <a:ext cx="1951038" cy="49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0"/>
              </a:spcBef>
            </a:pPr>
            <a:r>
              <a:rPr lang="en-US" altLang="zh-CN" sz="2400" b="1">
                <a:latin typeface="Tahoma" panose="020B0604030504040204" pitchFamily="34" charset="0"/>
              </a:rPr>
              <a:t>3</a:t>
            </a:r>
            <a:r>
              <a:rPr lang="zh-CN" altLang="en-US" sz="2400" b="1">
                <a:latin typeface="Tahoma" panose="020B0604030504040204" pitchFamily="34" charset="0"/>
              </a:rPr>
              <a:t>、递增性：</a:t>
            </a:r>
            <a:endParaRPr lang="zh-CN" altLang="en-US" sz="2400" b="1">
              <a:latin typeface="Tahoma" panose="020B0604030504040204" pitchFamily="34" charset="0"/>
            </a:endParaRPr>
          </a:p>
        </p:txBody>
      </p:sp>
      <p:graphicFrame>
        <p:nvGraphicFramePr>
          <p:cNvPr id="40968" name="对象 617481"/>
          <p:cNvGraphicFramePr/>
          <p:nvPr/>
        </p:nvGraphicFramePr>
        <p:xfrm>
          <a:off x="2667000" y="3352800"/>
          <a:ext cx="3805238" cy="549275"/>
        </p:xfrm>
        <a:graphic>
          <a:graphicData uri="http://schemas.openxmlformats.org/presentationml/2006/ole">
            <mc:AlternateContent xmlns:mc="http://schemas.openxmlformats.org/markup-compatibility/2006">
              <mc:Choice xmlns:v="urn:schemas-microsoft-com:vml" Requires="v">
                <p:oleObj spid="_x0000_s5" name="" r:id="rId7" imgW="1408430" imgH="203200" progId="Equation.DSMT4">
                  <p:embed/>
                </p:oleObj>
              </mc:Choice>
              <mc:Fallback>
                <p:oleObj name="" r:id="rId7" imgW="1408430" imgH="203200" progId="Equation.DSMT4">
                  <p:embed/>
                  <p:pic>
                    <p:nvPicPr>
                      <p:cNvPr id="0" name="对象 61748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352800"/>
                        <a:ext cx="3805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69" name="对象 617482"/>
          <p:cNvGraphicFramePr/>
          <p:nvPr/>
        </p:nvGraphicFramePr>
        <p:xfrm>
          <a:off x="2667000" y="3886200"/>
          <a:ext cx="3805238" cy="549275"/>
        </p:xfrm>
        <a:graphic>
          <a:graphicData uri="http://schemas.openxmlformats.org/presentationml/2006/ole">
            <mc:AlternateContent xmlns:mc="http://schemas.openxmlformats.org/markup-compatibility/2006">
              <mc:Choice xmlns:v="urn:schemas-microsoft-com:vml" Requires="v">
                <p:oleObj spid="_x0000_s6" name="" r:id="rId9" imgW="1408430" imgH="203200" progId="Equation.DSMT4">
                  <p:embed/>
                </p:oleObj>
              </mc:Choice>
              <mc:Fallback>
                <p:oleObj name="" r:id="rId9" imgW="1408430" imgH="203200" progId="Equation.DSMT4">
                  <p:embed/>
                  <p:pic>
                    <p:nvPicPr>
                      <p:cNvPr id="0" name="对象 61748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3886200"/>
                        <a:ext cx="3805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70" name="文本框 617483"/>
          <p:cNvSpPr txBox="1">
            <a:spLocks noChangeArrowheads="1"/>
          </p:cNvSpPr>
          <p:nvPr/>
        </p:nvSpPr>
        <p:spPr bwMode="auto">
          <a:xfrm>
            <a:off x="533400" y="4419600"/>
            <a:ext cx="1951038" cy="49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0"/>
              </a:spcBef>
            </a:pPr>
            <a:r>
              <a:rPr lang="en-US" altLang="zh-CN" sz="2400" b="1">
                <a:latin typeface="Tahoma" panose="020B0604030504040204" pitchFamily="34" charset="0"/>
              </a:rPr>
              <a:t>4</a:t>
            </a:r>
            <a:r>
              <a:rPr lang="zh-CN" altLang="en-US" sz="2400" b="1">
                <a:latin typeface="Tahoma" panose="020B0604030504040204" pitchFamily="34" charset="0"/>
              </a:rPr>
              <a:t>、分配性：</a:t>
            </a:r>
            <a:endParaRPr lang="zh-CN" altLang="en-US" sz="2400" b="1">
              <a:latin typeface="Tahoma" panose="020B0604030504040204" pitchFamily="34" charset="0"/>
            </a:endParaRPr>
          </a:p>
        </p:txBody>
      </p:sp>
      <p:graphicFrame>
        <p:nvGraphicFramePr>
          <p:cNvPr id="40971" name="对象 617484"/>
          <p:cNvGraphicFramePr/>
          <p:nvPr/>
        </p:nvGraphicFramePr>
        <p:xfrm>
          <a:off x="2362200" y="4495800"/>
          <a:ext cx="5484813" cy="549275"/>
        </p:xfrm>
        <a:graphic>
          <a:graphicData uri="http://schemas.openxmlformats.org/presentationml/2006/ole">
            <mc:AlternateContent xmlns:mc="http://schemas.openxmlformats.org/markup-compatibility/2006">
              <mc:Choice xmlns:v="urn:schemas-microsoft-com:vml" Requires="v">
                <p:oleObj spid="_x0000_s7" name="" r:id="rId11" imgW="2030095" imgH="203200" progId="Equation.DSMT4">
                  <p:embed/>
                </p:oleObj>
              </mc:Choice>
              <mc:Fallback>
                <p:oleObj name="" r:id="rId11" imgW="2030095" imgH="203200" progId="Equation.DSMT4">
                  <p:embed/>
                  <p:pic>
                    <p:nvPicPr>
                      <p:cNvPr id="0" name="对象 61748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4495800"/>
                        <a:ext cx="5484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2" name="对象 617485"/>
          <p:cNvGraphicFramePr/>
          <p:nvPr/>
        </p:nvGraphicFramePr>
        <p:xfrm>
          <a:off x="2362200" y="5029200"/>
          <a:ext cx="5484813" cy="549275"/>
        </p:xfrm>
        <a:graphic>
          <a:graphicData uri="http://schemas.openxmlformats.org/presentationml/2006/ole">
            <mc:AlternateContent xmlns:mc="http://schemas.openxmlformats.org/markup-compatibility/2006">
              <mc:Choice xmlns:v="urn:schemas-microsoft-com:vml" Requires="v">
                <p:oleObj spid="_x0000_s8" name="" r:id="rId13" imgW="2030095" imgH="203200" progId="Equation.DSMT4">
                  <p:embed/>
                </p:oleObj>
              </mc:Choice>
              <mc:Fallback>
                <p:oleObj name="" r:id="rId13" imgW="2030095" imgH="203200" progId="Equation.DSMT4">
                  <p:embed/>
                  <p:pic>
                    <p:nvPicPr>
                      <p:cNvPr id="0" name="对象 61748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5029200"/>
                        <a:ext cx="5484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3" name="对象 617486"/>
          <p:cNvGraphicFramePr/>
          <p:nvPr/>
        </p:nvGraphicFramePr>
        <p:xfrm>
          <a:off x="2362200" y="5562600"/>
          <a:ext cx="5484813" cy="549275"/>
        </p:xfrm>
        <a:graphic>
          <a:graphicData uri="http://schemas.openxmlformats.org/presentationml/2006/ole">
            <mc:AlternateContent xmlns:mc="http://schemas.openxmlformats.org/markup-compatibility/2006">
              <mc:Choice xmlns:v="urn:schemas-microsoft-com:vml" Requires="v">
                <p:oleObj spid="_x0000_s9" name="" r:id="rId15" imgW="2030095" imgH="203200" progId="Equation.DSMT4">
                  <p:embed/>
                </p:oleObj>
              </mc:Choice>
              <mc:Fallback>
                <p:oleObj name="" r:id="rId15" imgW="2030095" imgH="203200" progId="Equation.DSMT4">
                  <p:embed/>
                  <p:pic>
                    <p:nvPicPr>
                      <p:cNvPr id="0" name="对象 61748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5562600"/>
                        <a:ext cx="5484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4" name="对象 617487"/>
          <p:cNvGraphicFramePr/>
          <p:nvPr/>
        </p:nvGraphicFramePr>
        <p:xfrm>
          <a:off x="2362200" y="6096000"/>
          <a:ext cx="5484813" cy="549275"/>
        </p:xfrm>
        <a:graphic>
          <a:graphicData uri="http://schemas.openxmlformats.org/presentationml/2006/ole">
            <mc:AlternateContent xmlns:mc="http://schemas.openxmlformats.org/markup-compatibility/2006">
              <mc:Choice xmlns:v="urn:schemas-microsoft-com:vml" Requires="v">
                <p:oleObj spid="_x0000_s10" name="" r:id="rId17" imgW="2030095" imgH="203200" progId="Equation.DSMT4">
                  <p:embed/>
                </p:oleObj>
              </mc:Choice>
              <mc:Fallback>
                <p:oleObj name="" r:id="rId17" imgW="2030095" imgH="203200" progId="Equation.DSMT4">
                  <p:embed/>
                  <p:pic>
                    <p:nvPicPr>
                      <p:cNvPr id="0" name="对象 617487"/>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62200" y="6096000"/>
                        <a:ext cx="5484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75" name="标题 617489"/>
          <p:cNvSpPr>
            <a:spLocks noGrp="1" noChangeArrowheads="1"/>
          </p:cNvSpPr>
          <p:nvPr>
            <p:ph type="title"/>
          </p:nvPr>
        </p:nvSpPr>
        <p:spPr bwMode="auto">
          <a:xfrm>
            <a:off x="457200" y="620713"/>
            <a:ext cx="8229600"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a:solidFill>
                  <a:srgbClr val="FF0000"/>
                </a:solidFill>
                <a:ea typeface="宋体" panose="02010600030101010101" pitchFamily="2" charset="-122"/>
              </a:rPr>
              <a:t>9.2</a:t>
            </a:r>
            <a:r>
              <a:rPr lang="zh-CN" altLang="en-US" b="1">
                <a:solidFill>
                  <a:srgbClr val="FF0000"/>
                </a:solidFill>
                <a:ea typeface="宋体" panose="02010600030101010101" pitchFamily="2" charset="-122"/>
              </a:rPr>
              <a:t>膨胀与腐蚀</a:t>
            </a:r>
            <a:endParaRPr lang="zh-CN" altLang="en-US" b="1">
              <a:solidFill>
                <a:srgbClr val="FF0000"/>
              </a:solidFill>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5" name="对象 636930"/>
          <p:cNvGraphicFramePr/>
          <p:nvPr/>
        </p:nvGraphicFramePr>
        <p:xfrm>
          <a:off x="2625725" y="5419725"/>
          <a:ext cx="3522663" cy="576263"/>
        </p:xfrm>
        <a:graphic>
          <a:graphicData uri="http://schemas.openxmlformats.org/presentationml/2006/ole">
            <mc:AlternateContent xmlns:mc="http://schemas.openxmlformats.org/markup-compatibility/2006">
              <mc:Choice xmlns:v="urn:schemas-microsoft-com:vml" Requires="v">
                <p:oleObj spid="_x0000_s2" name="" r:id="rId1" imgW="1218565" imgH="203200" progId="Equation.3">
                  <p:embed/>
                </p:oleObj>
              </mc:Choice>
              <mc:Fallback>
                <p:oleObj name="" r:id="rId1" imgW="1218565" imgH="203200" progId="Equation.3">
                  <p:embed/>
                  <p:pic>
                    <p:nvPicPr>
                      <p:cNvPr id="0" name="对象 6369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725" y="5419725"/>
                        <a:ext cx="35226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6932" name="文本框 636931"/>
          <p:cNvSpPr txBox="1"/>
          <p:nvPr/>
        </p:nvSpPr>
        <p:spPr>
          <a:xfrm>
            <a:off x="414338" y="1895475"/>
            <a:ext cx="8424862" cy="3124200"/>
          </a:xfrm>
          <a:prstGeom prst="rect">
            <a:avLst/>
          </a:prstGeom>
          <a:noFill/>
          <a:ln w="9525">
            <a:noFill/>
          </a:ln>
        </p:spPr>
        <p:txBody>
          <a:bodyPr>
            <a:spAutoFit/>
          </a:bodyPr>
          <a:lstStyle/>
          <a:p>
            <a:pPr>
              <a:lnSpc>
                <a:spcPct val="145000"/>
              </a:lnSpc>
              <a:spcBef>
                <a:spcPct val="0"/>
              </a:spcBef>
            </a:pPr>
            <a:r>
              <a:rPr lang="zh-CN" altLang="en-US" sz="2800" b="1">
                <a:latin typeface="黑体" panose="02010609060101010101" pitchFamily="2" charset="-122"/>
                <a:ea typeface="黑体" panose="02010609060101010101" pitchFamily="2" charset="-122"/>
              </a:rPr>
              <a:t>  </a:t>
            </a:r>
            <a:r>
              <a:rPr lang="en-US" altLang="zh-CN"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1</a:t>
            </a:r>
            <a:r>
              <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、开操作</a:t>
            </a:r>
            <a:endParaRPr lang="zh-CN" altLang="en-US" sz="1000">
              <a:latin typeface="Tahoma" panose="020B0604030504040204" pitchFamily="34" charset="0"/>
            </a:endParaRPr>
          </a:p>
          <a:p>
            <a:pPr>
              <a:lnSpc>
                <a:spcPct val="145000"/>
              </a:lnSpc>
              <a:spcBef>
                <a:spcPct val="0"/>
              </a:spcBef>
            </a:pPr>
            <a:r>
              <a:rPr lang="zh-CN" altLang="en-US" sz="2700" b="1">
                <a:latin typeface="黑体" panose="02010609060101010101" pitchFamily="2" charset="-122"/>
                <a:ea typeface="黑体" panose="02010609060101010101" pitchFamily="2" charset="-122"/>
              </a:rPr>
              <a:t>    使用同一个结构元素对目标图像先进行腐蚀运算</a:t>
            </a:r>
            <a:r>
              <a:rPr lang="en-US" altLang="zh-CN" sz="2700" b="1">
                <a:latin typeface="黑体" panose="02010609060101010101" pitchFamily="2" charset="-122"/>
                <a:ea typeface="黑体" panose="02010609060101010101" pitchFamily="2" charset="-122"/>
              </a:rPr>
              <a:t>,</a:t>
            </a:r>
            <a:r>
              <a:rPr lang="zh-CN" altLang="en-US" sz="2700" b="1">
                <a:latin typeface="黑体" panose="02010609060101010101" pitchFamily="2" charset="-122"/>
                <a:ea typeface="黑体" panose="02010609060101010101" pitchFamily="2" charset="-122"/>
              </a:rPr>
              <a:t>然后再进行膨胀运算称为开操作。开操作一般使对象的轮廓变得光滑，断开狭窄的间断和消除细的突出物。</a:t>
            </a:r>
            <a:endParaRPr lang="zh-CN" altLang="en-US" sz="2700" b="1">
              <a:latin typeface="黑体" panose="02010609060101010101" pitchFamily="2" charset="-122"/>
              <a:ea typeface="黑体" panose="02010609060101010101" pitchFamily="2" charset="-122"/>
            </a:endParaRPr>
          </a:p>
          <a:p>
            <a:pPr>
              <a:lnSpc>
                <a:spcPct val="145000"/>
              </a:lnSpc>
              <a:spcBef>
                <a:spcPct val="0"/>
              </a:spcBef>
            </a:pPr>
            <a:r>
              <a:rPr lang="zh-CN" altLang="en-US" sz="2700" b="1">
                <a:latin typeface="黑体" panose="02010609060101010101" pitchFamily="2" charset="-122"/>
                <a:ea typeface="黑体" panose="02010609060101010101" pitchFamily="2" charset="-122"/>
              </a:rPr>
              <a:t>    结构元素</a:t>
            </a:r>
            <a:r>
              <a:rPr lang="en-US" altLang="zh-CN" sz="2700" b="1">
                <a:latin typeface="黑体" panose="02010609060101010101" pitchFamily="2" charset="-122"/>
                <a:ea typeface="黑体" panose="02010609060101010101" pitchFamily="2" charset="-122"/>
              </a:rPr>
              <a:t>B</a:t>
            </a:r>
            <a:r>
              <a:rPr lang="zh-CN" altLang="en-US" sz="2700" b="1">
                <a:latin typeface="黑体" panose="02010609060101010101" pitchFamily="2" charset="-122"/>
                <a:ea typeface="黑体" panose="02010609060101010101" pitchFamily="2" charset="-122"/>
              </a:rPr>
              <a:t>对目标图像</a:t>
            </a:r>
            <a:r>
              <a:rPr lang="en-US" altLang="zh-CN" sz="2700" b="1">
                <a:latin typeface="黑体" panose="02010609060101010101" pitchFamily="2" charset="-122"/>
                <a:ea typeface="黑体" panose="02010609060101010101" pitchFamily="2" charset="-122"/>
              </a:rPr>
              <a:t>A</a:t>
            </a:r>
            <a:r>
              <a:rPr lang="zh-CN" altLang="en-US" sz="2700" b="1">
                <a:latin typeface="黑体" panose="02010609060101010101" pitchFamily="2" charset="-122"/>
                <a:ea typeface="黑体" panose="02010609060101010101" pitchFamily="2" charset="-122"/>
              </a:rPr>
              <a:t>的开操作定义为： </a:t>
            </a:r>
            <a:endParaRPr lang="zh-CN" altLang="en-US" sz="2700" b="1">
              <a:latin typeface="黑体" panose="02010609060101010101" pitchFamily="2" charset="-122"/>
              <a:ea typeface="黑体" panose="02010609060101010101" pitchFamily="2" charset="-122"/>
            </a:endParaRPr>
          </a:p>
        </p:txBody>
      </p:sp>
      <p:sp>
        <p:nvSpPr>
          <p:cNvPr id="41987" name="矩形 636933"/>
          <p:cNvSpPr>
            <a:spLocks noChangeArrowheads="1"/>
          </p:cNvSpPr>
          <p:nvPr/>
        </p:nvSpPr>
        <p:spPr bwMode="auto">
          <a:xfrm>
            <a:off x="457200" y="620713"/>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9.3</a:t>
            </a:r>
            <a:r>
              <a:rPr lang="zh-CN" altLang="en-US" sz="4400" b="1">
                <a:solidFill>
                  <a:srgbClr val="FF0000"/>
                </a:solidFill>
                <a:latin typeface="Times New Roman" panose="02020603050405020304" pitchFamily="18" charset="0"/>
              </a:rPr>
              <a:t>开操作与闭操作</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7954" name="表格 637953"/>
          <p:cNvGraphicFramePr/>
          <p:nvPr/>
        </p:nvGraphicFramePr>
        <p:xfrm>
          <a:off x="233363" y="3290888"/>
          <a:ext cx="2600325" cy="2703830"/>
        </p:xfrm>
        <a:graphic>
          <a:graphicData uri="http://schemas.openxmlformats.org/drawingml/2006/table">
            <a:tbl>
              <a:tblPr/>
              <a:tblGrid>
                <a:gridCol w="433705"/>
                <a:gridCol w="433070"/>
                <a:gridCol w="433705"/>
                <a:gridCol w="433070"/>
                <a:gridCol w="433705"/>
                <a:gridCol w="433070"/>
              </a:tblGrid>
              <a:tr h="45593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 </a:t>
                      </a: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30" marB="11430"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38005" name="表格 638004"/>
          <p:cNvGraphicFramePr/>
          <p:nvPr/>
        </p:nvGraphicFramePr>
        <p:xfrm>
          <a:off x="5980113" y="3306763"/>
          <a:ext cx="2686050" cy="2697480"/>
        </p:xfrm>
        <a:graphic>
          <a:graphicData uri="http://schemas.openxmlformats.org/drawingml/2006/table">
            <a:tbl>
              <a:tblPr/>
              <a:tblGrid>
                <a:gridCol w="460375"/>
                <a:gridCol w="459105"/>
                <a:gridCol w="460375"/>
                <a:gridCol w="458470"/>
                <a:gridCol w="460375"/>
                <a:gridCol w="387350"/>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38056" name="表格 638055"/>
          <p:cNvGraphicFramePr/>
          <p:nvPr/>
        </p:nvGraphicFramePr>
        <p:xfrm>
          <a:off x="3106738" y="3306763"/>
          <a:ext cx="2679700" cy="2697480"/>
        </p:xfrm>
        <a:graphic>
          <a:graphicData uri="http://schemas.openxmlformats.org/drawingml/2006/table">
            <a:tbl>
              <a:tblPr/>
              <a:tblGrid>
                <a:gridCol w="446405"/>
                <a:gridCol w="447675"/>
                <a:gridCol w="445770"/>
                <a:gridCol w="446405"/>
                <a:gridCol w="447675"/>
                <a:gridCol w="445770"/>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0</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0066FF"/>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43162" name="矩形 638106"/>
          <p:cNvSpPr>
            <a:spLocks noChangeArrowheads="1"/>
          </p:cNvSpPr>
          <p:nvPr/>
        </p:nvSpPr>
        <p:spPr bwMode="auto">
          <a:xfrm>
            <a:off x="457200" y="6062663"/>
            <a:ext cx="22336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2000" b="1">
                <a:latin typeface="黑体" panose="02010609060101010101" pitchFamily="2" charset="-122"/>
                <a:ea typeface="黑体" panose="02010609060101010101" pitchFamily="2" charset="-122"/>
              </a:rPr>
              <a:t>(a）</a:t>
            </a:r>
            <a:r>
              <a:rPr lang="zh-CN" altLang="en-US" sz="2000">
                <a:latin typeface="黑体" panose="02010609060101010101" pitchFamily="2" charset="-122"/>
                <a:ea typeface="黑体" panose="02010609060101010101" pitchFamily="2" charset="-122"/>
              </a:rPr>
              <a:t>目标图像</a:t>
            </a:r>
            <a:r>
              <a:rPr lang="en-US" altLang="zh-CN" sz="2000" b="1">
                <a:latin typeface="黑体" panose="02010609060101010101" pitchFamily="2" charset="-122"/>
                <a:ea typeface="黑体" panose="02010609060101010101" pitchFamily="2" charset="-122"/>
              </a:rPr>
              <a:t>A</a:t>
            </a:r>
            <a:r>
              <a:rPr lang="en-US" altLang="zh-CN" sz="1600">
                <a:latin typeface="黑体" panose="02010609060101010101" pitchFamily="2" charset="-122"/>
                <a:ea typeface="黑体" panose="02010609060101010101" pitchFamily="2" charset="-122"/>
              </a:rPr>
              <a:t> </a:t>
            </a:r>
            <a:endParaRPr lang="en-US" altLang="zh-CN" sz="1600">
              <a:latin typeface="黑体" panose="02010609060101010101" pitchFamily="2" charset="-122"/>
              <a:ea typeface="黑体" panose="02010609060101010101" pitchFamily="2" charset="-122"/>
            </a:endParaRPr>
          </a:p>
        </p:txBody>
      </p:sp>
      <p:sp>
        <p:nvSpPr>
          <p:cNvPr id="43163" name="矩形 638107"/>
          <p:cNvSpPr>
            <a:spLocks noChangeArrowheads="1"/>
          </p:cNvSpPr>
          <p:nvPr/>
        </p:nvSpPr>
        <p:spPr bwMode="auto">
          <a:xfrm>
            <a:off x="3471863" y="2887663"/>
            <a:ext cx="51133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sz="2000" b="1">
                <a:latin typeface="黑体" panose="02010609060101010101" pitchFamily="2" charset="-122"/>
                <a:ea typeface="黑体" panose="02010609060101010101" pitchFamily="2" charset="-122"/>
              </a:rPr>
              <a:t>(b)</a:t>
            </a:r>
            <a:r>
              <a:rPr lang="zh-CN" altLang="en-US" sz="2000">
                <a:latin typeface="黑体" panose="02010609060101010101" pitchFamily="2" charset="-122"/>
                <a:ea typeface="黑体" panose="02010609060101010101" pitchFamily="2" charset="-122"/>
              </a:rPr>
              <a:t>结构元素</a:t>
            </a:r>
            <a:r>
              <a:rPr lang="en-US" altLang="zh-CN" sz="2000" b="1">
                <a:latin typeface="黑体" panose="02010609060101010101" pitchFamily="2" charset="-122"/>
                <a:ea typeface="黑体" panose="02010609060101010101" pitchFamily="2" charset="-122"/>
              </a:rPr>
              <a:t>B          B</a:t>
            </a:r>
            <a:r>
              <a:rPr lang="zh-CN" altLang="en-US" sz="2000" b="1">
                <a:latin typeface="黑体" panose="02010609060101010101" pitchFamily="2" charset="-122"/>
                <a:ea typeface="黑体" panose="02010609060101010101" pitchFamily="2" charset="-122"/>
              </a:rPr>
              <a:t>的反射 </a:t>
            </a:r>
            <a:endParaRPr lang="zh-CN" altLang="en-US" sz="2000" b="1">
              <a:latin typeface="黑体" panose="02010609060101010101" pitchFamily="2" charset="-122"/>
              <a:ea typeface="黑体" panose="02010609060101010101" pitchFamily="2" charset="-122"/>
            </a:endParaRPr>
          </a:p>
        </p:txBody>
      </p:sp>
      <p:sp>
        <p:nvSpPr>
          <p:cNvPr id="43164" name="矩形 638108"/>
          <p:cNvSpPr>
            <a:spLocks noChangeArrowheads="1"/>
          </p:cNvSpPr>
          <p:nvPr/>
        </p:nvSpPr>
        <p:spPr bwMode="auto">
          <a:xfrm>
            <a:off x="3122613" y="6099175"/>
            <a:ext cx="27432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2000" b="1">
                <a:latin typeface="黑体" panose="02010609060101010101" pitchFamily="2" charset="-122"/>
                <a:ea typeface="黑体" panose="02010609060101010101" pitchFamily="2" charset="-122"/>
              </a:rPr>
              <a:t>(c）B</a:t>
            </a:r>
            <a:r>
              <a:rPr lang="zh-CN" altLang="en-US" sz="2000" b="1">
                <a:latin typeface="黑体" panose="02010609060101010101" pitchFamily="2" charset="-122"/>
                <a:ea typeface="黑体" panose="02010609060101010101" pitchFamily="2" charset="-122"/>
              </a:rPr>
              <a:t>对</a:t>
            </a:r>
            <a:r>
              <a:rPr lang="en-US" altLang="zh-CN" sz="2000" b="1">
                <a:latin typeface="黑体" panose="02010609060101010101" pitchFamily="2" charset="-122"/>
                <a:ea typeface="黑体" panose="02010609060101010101" pitchFamily="2" charset="-122"/>
              </a:rPr>
              <a:t>A</a:t>
            </a:r>
            <a:r>
              <a:rPr lang="zh-CN" altLang="en-US" sz="2000">
                <a:latin typeface="黑体" panose="02010609060101010101" pitchFamily="2" charset="-122"/>
                <a:ea typeface="黑体" panose="02010609060101010101" pitchFamily="2" charset="-122"/>
              </a:rPr>
              <a:t>的腐蚀结果 </a:t>
            </a:r>
            <a:endParaRPr lang="zh-CN" altLang="en-US" sz="2000">
              <a:latin typeface="黑体" panose="02010609060101010101" pitchFamily="2" charset="-122"/>
              <a:ea typeface="黑体" panose="02010609060101010101" pitchFamily="2" charset="-122"/>
            </a:endParaRPr>
          </a:p>
        </p:txBody>
      </p:sp>
      <p:sp>
        <p:nvSpPr>
          <p:cNvPr id="43165" name="矩形 638109"/>
          <p:cNvSpPr>
            <a:spLocks noChangeArrowheads="1"/>
          </p:cNvSpPr>
          <p:nvPr/>
        </p:nvSpPr>
        <p:spPr bwMode="auto">
          <a:xfrm>
            <a:off x="5930900" y="6062663"/>
            <a:ext cx="28844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2000" b="1">
                <a:latin typeface="黑体" panose="02010609060101010101" pitchFamily="2" charset="-122"/>
                <a:ea typeface="黑体" panose="02010609060101010101" pitchFamily="2" charset="-122"/>
              </a:rPr>
              <a:t>(d）B</a:t>
            </a:r>
            <a:r>
              <a:rPr lang="zh-CN" altLang="en-US" sz="2000" b="1">
                <a:latin typeface="黑体" panose="02010609060101010101" pitchFamily="2" charset="-122"/>
                <a:ea typeface="黑体" panose="02010609060101010101" pitchFamily="2" charset="-122"/>
              </a:rPr>
              <a:t>对(</a:t>
            </a:r>
            <a:r>
              <a:rPr lang="en-US" altLang="zh-CN" sz="2000" b="1">
                <a:latin typeface="黑体" panose="02010609060101010101" pitchFamily="2" charset="-122"/>
                <a:ea typeface="黑体" panose="02010609060101010101" pitchFamily="2" charset="-122"/>
              </a:rPr>
              <a:t>c)</a:t>
            </a:r>
            <a:r>
              <a:rPr lang="zh-CN" altLang="en-US" sz="2000">
                <a:latin typeface="黑体" panose="02010609060101010101" pitchFamily="2" charset="-122"/>
                <a:ea typeface="黑体" panose="02010609060101010101" pitchFamily="2" charset="-122"/>
              </a:rPr>
              <a:t>膨胀结果 </a:t>
            </a:r>
            <a:endParaRPr lang="zh-CN" altLang="en-US" sz="2000">
              <a:latin typeface="黑体" panose="02010609060101010101" pitchFamily="2" charset="-122"/>
              <a:ea typeface="黑体" panose="02010609060101010101" pitchFamily="2" charset="-122"/>
            </a:endParaRPr>
          </a:p>
        </p:txBody>
      </p:sp>
      <p:graphicFrame>
        <p:nvGraphicFramePr>
          <p:cNvPr id="638111" name="表格 638110"/>
          <p:cNvGraphicFramePr/>
          <p:nvPr/>
        </p:nvGraphicFramePr>
        <p:xfrm>
          <a:off x="3832225" y="1708150"/>
          <a:ext cx="1066800" cy="1036320"/>
        </p:xfrm>
        <a:graphic>
          <a:graphicData uri="http://schemas.openxmlformats.org/drawingml/2006/table">
            <a:tbl>
              <a:tblPr/>
              <a:tblGrid>
                <a:gridCol w="533400"/>
                <a:gridCol w="533400"/>
              </a:tblGrid>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hlink"/>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76200" marR="76200" marT="45734" marB="45734">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r>
              <a:tr h="51816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76200" marR="76200" marT="45734" marB="45734">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r>
            </a:tbl>
          </a:graphicData>
        </a:graphic>
      </p:graphicFrame>
      <p:sp>
        <p:nvSpPr>
          <p:cNvPr id="638122" name="文本框 638121"/>
          <p:cNvSpPr txBox="1"/>
          <p:nvPr/>
        </p:nvSpPr>
        <p:spPr>
          <a:xfrm>
            <a:off x="377825" y="1563688"/>
            <a:ext cx="8424863" cy="1317625"/>
          </a:xfrm>
          <a:prstGeom prst="rect">
            <a:avLst/>
          </a:prstGeom>
          <a:noFill/>
          <a:ln w="9525">
            <a:noFill/>
          </a:ln>
        </p:spPr>
        <p:txBody>
          <a:bodyPr>
            <a:spAutoFit/>
          </a:bodyPr>
          <a:lstStyle/>
          <a:p>
            <a:pPr>
              <a:lnSpc>
                <a:spcPct val="145000"/>
              </a:lnSpc>
              <a:spcBef>
                <a:spcPct val="0"/>
              </a:spcBef>
            </a:pPr>
            <a:r>
              <a:rPr lang="zh-CN" altLang="en-US" sz="2800" b="1" noProof="1">
                <a:latin typeface="黑体" panose="02010609060101010101" pitchFamily="2" charset="-122"/>
                <a:ea typeface="黑体" panose="02010609060101010101" pitchFamily="2" charset="-122"/>
              </a:rPr>
              <a:t>  </a:t>
            </a:r>
            <a:r>
              <a:rPr lang="en-US" altLang="zh-CN"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1</a:t>
            </a: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、开操作</a:t>
            </a:r>
            <a:endPar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45000"/>
              </a:lnSpc>
              <a:spcBef>
                <a:spcPct val="0"/>
              </a:spcBef>
            </a:pPr>
            <a:r>
              <a:rPr lang="zh-CN" altLang="en-US" sz="2700" b="1"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rPr>
              <a:t>举例：</a:t>
            </a:r>
            <a:endParaRPr lang="zh-CN" altLang="en-US" sz="2700" b="1"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endParaRPr>
          </a:p>
        </p:txBody>
      </p:sp>
      <p:grpSp>
        <p:nvGrpSpPr>
          <p:cNvPr id="43178" name="组合 638123"/>
          <p:cNvGrpSpPr/>
          <p:nvPr/>
        </p:nvGrpSpPr>
        <p:grpSpPr bwMode="auto">
          <a:xfrm>
            <a:off x="6292850" y="1635125"/>
            <a:ext cx="1066800" cy="1035050"/>
            <a:chOff x="4021" y="527"/>
            <a:chExt cx="672" cy="652"/>
          </a:xfrm>
        </p:grpSpPr>
        <p:sp>
          <p:nvSpPr>
            <p:cNvPr id="43179" name="矩形 638124"/>
            <p:cNvSpPr>
              <a:spLocks noChangeArrowheads="1"/>
            </p:cNvSpPr>
            <p:nvPr/>
          </p:nvSpPr>
          <p:spPr bwMode="auto">
            <a:xfrm>
              <a:off x="4357" y="853"/>
              <a:ext cx="336" cy="32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200" rIns="76200"/>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3180" name="矩形 638125"/>
            <p:cNvSpPr>
              <a:spLocks noChangeArrowheads="1"/>
            </p:cNvSpPr>
            <p:nvPr/>
          </p:nvSpPr>
          <p:spPr bwMode="auto">
            <a:xfrm>
              <a:off x="4357" y="527"/>
              <a:ext cx="336" cy="3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200" rIns="76200"/>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3181" name="矩形 638126"/>
            <p:cNvSpPr>
              <a:spLocks noChangeArrowheads="1"/>
            </p:cNvSpPr>
            <p:nvPr/>
          </p:nvSpPr>
          <p:spPr bwMode="auto">
            <a:xfrm>
              <a:off x="4357" y="527"/>
              <a:ext cx="336" cy="3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200" rIns="76200"/>
            <a:lstStyle/>
            <a:p>
              <a:pPr eaLnBrk="0" hangingPunct="0">
                <a:spcBef>
                  <a:spcPct val="20000"/>
                </a:spcBef>
              </a:pPr>
              <a:r>
                <a:rPr lang="zh-CN" altLang="en-US" sz="2800">
                  <a:latin typeface="Times New Roman" panose="02020603050405020304" pitchFamily="18" charset="0"/>
                </a:rPr>
                <a:t> </a:t>
              </a:r>
              <a:r>
                <a:rPr lang="en-US" altLang="zh-CN" sz="2800">
                  <a:latin typeface="Times New Roman" panose="02020603050405020304" pitchFamily="18" charset="0"/>
                </a:rPr>
                <a:t>1</a:t>
              </a:r>
              <a:endParaRPr lang="en-US" altLang="zh-CN" sz="2800">
                <a:latin typeface="Times New Roman" panose="02020603050405020304" pitchFamily="18" charset="0"/>
              </a:endParaRPr>
            </a:p>
          </p:txBody>
        </p:sp>
        <p:sp>
          <p:nvSpPr>
            <p:cNvPr id="43182" name="矩形 638127"/>
            <p:cNvSpPr>
              <a:spLocks noChangeArrowheads="1"/>
            </p:cNvSpPr>
            <p:nvPr/>
          </p:nvSpPr>
          <p:spPr bwMode="auto">
            <a:xfrm>
              <a:off x="4021" y="527"/>
              <a:ext cx="336" cy="3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200" rIns="76200"/>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3183" name="直接连接符 638128"/>
            <p:cNvSpPr>
              <a:spLocks noChangeShapeType="1"/>
            </p:cNvSpPr>
            <p:nvPr/>
          </p:nvSpPr>
          <p:spPr bwMode="auto">
            <a:xfrm>
              <a:off x="4021" y="527"/>
              <a:ext cx="672"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3184" name="直接连接符 638129"/>
            <p:cNvSpPr>
              <a:spLocks noChangeShapeType="1"/>
            </p:cNvSpPr>
            <p:nvPr/>
          </p:nvSpPr>
          <p:spPr bwMode="auto">
            <a:xfrm>
              <a:off x="4021" y="853"/>
              <a:ext cx="672"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3185" name="直接连接符 638130"/>
            <p:cNvSpPr>
              <a:spLocks noChangeShapeType="1"/>
            </p:cNvSpPr>
            <p:nvPr/>
          </p:nvSpPr>
          <p:spPr bwMode="auto">
            <a:xfrm>
              <a:off x="4021" y="1179"/>
              <a:ext cx="672"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3186" name="直接连接符 638131"/>
            <p:cNvSpPr>
              <a:spLocks noChangeShapeType="1"/>
            </p:cNvSpPr>
            <p:nvPr/>
          </p:nvSpPr>
          <p:spPr bwMode="auto">
            <a:xfrm>
              <a:off x="4021" y="527"/>
              <a:ext cx="0" cy="652"/>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3187" name="直接连接符 638132"/>
            <p:cNvSpPr>
              <a:spLocks noChangeShapeType="1"/>
            </p:cNvSpPr>
            <p:nvPr/>
          </p:nvSpPr>
          <p:spPr bwMode="auto">
            <a:xfrm>
              <a:off x="4357" y="527"/>
              <a:ext cx="0" cy="652"/>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3188" name="直接连接符 638133"/>
            <p:cNvSpPr>
              <a:spLocks noChangeShapeType="1"/>
            </p:cNvSpPr>
            <p:nvPr/>
          </p:nvSpPr>
          <p:spPr bwMode="auto">
            <a:xfrm>
              <a:off x="4693" y="527"/>
              <a:ext cx="0" cy="652"/>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3189" name="对象 638134"/>
          <p:cNvGraphicFramePr/>
          <p:nvPr/>
        </p:nvGraphicFramePr>
        <p:xfrm>
          <a:off x="7359650" y="2746375"/>
          <a:ext cx="266700" cy="544513"/>
        </p:xfrm>
        <a:graphic>
          <a:graphicData uri="http://schemas.openxmlformats.org/presentationml/2006/ole">
            <mc:AlternateContent xmlns:mc="http://schemas.openxmlformats.org/markup-compatibility/2006">
              <mc:Choice xmlns:v="urn:schemas-microsoft-com:vml" Requires="v">
                <p:oleObj spid="_x0000_s2" name="" r:id="rId1" imgW="152400" imgH="266065" progId="Equation.DSMT4">
                  <p:embed/>
                </p:oleObj>
              </mc:Choice>
              <mc:Fallback>
                <p:oleObj name="" r:id="rId1" imgW="152400" imgH="266065" progId="Equation.DSMT4">
                  <p:embed/>
                  <p:pic>
                    <p:nvPicPr>
                      <p:cNvPr id="0" name="对象 63813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650" y="2746375"/>
                        <a:ext cx="2667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190" name="矩形 638135"/>
          <p:cNvSpPr>
            <a:spLocks noChangeArrowheads="1"/>
          </p:cNvSpPr>
          <p:nvPr/>
        </p:nvSpPr>
        <p:spPr bwMode="auto">
          <a:xfrm>
            <a:off x="457200" y="620713"/>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9.3</a:t>
            </a:r>
            <a:r>
              <a:rPr lang="zh-CN" altLang="en-US" sz="4400" b="1">
                <a:solidFill>
                  <a:srgbClr val="FF0000"/>
                </a:solidFill>
                <a:latin typeface="Times New Roman" panose="02020603050405020304" pitchFamily="18" charset="0"/>
              </a:rPr>
              <a:t>开操作与闭操作</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图片 63897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1313" y="3376613"/>
            <a:ext cx="2286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8" name="图片 6389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5388" y="3411538"/>
            <a:ext cx="24384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8980" name="矩形 638979"/>
          <p:cNvSpPr/>
          <p:nvPr/>
        </p:nvSpPr>
        <p:spPr>
          <a:xfrm>
            <a:off x="1322388" y="5540375"/>
            <a:ext cx="6696075" cy="429895"/>
          </a:xfrm>
          <a:prstGeom prst="rect">
            <a:avLst/>
          </a:prstGeom>
          <a:noFill/>
          <a:ln w="9525">
            <a:noFill/>
          </a:ln>
        </p:spPr>
        <p:txBody>
          <a:bodyPr>
            <a:spAutoFit/>
          </a:bodyPr>
          <a:lstStyle/>
          <a:p>
            <a:pPr>
              <a:spcBef>
                <a:spcPct val="0"/>
              </a:spcBef>
            </a:pPr>
            <a:r>
              <a:rPr lang="en-US" altLang="zh-CN" sz="2200" b="1" noProof="1">
                <a:solidFill>
                  <a:srgbClr val="6600CC"/>
                </a:solidFill>
                <a:effectLst>
                  <a:outerShdw blurRad="38100" dist="38100" dir="2700000">
                    <a:srgbClr val="C0C0C0"/>
                  </a:outerShdw>
                </a:effectLst>
                <a:latin typeface="黑体" panose="02010609060101010101" pitchFamily="2" charset="-122"/>
                <a:ea typeface="黑体" panose="02010609060101010101" pitchFamily="2" charset="-122"/>
              </a:rPr>
              <a:t> </a:t>
            </a:r>
            <a:endParaRPr lang="zh-CN" altLang="en-US" sz="2000" noProof="1">
              <a:latin typeface="黑体" panose="02010609060101010101" pitchFamily="2" charset="-122"/>
              <a:ea typeface="黑体" panose="02010609060101010101" pitchFamily="2" charset="-122"/>
            </a:endParaRPr>
          </a:p>
        </p:txBody>
      </p:sp>
      <p:sp>
        <p:nvSpPr>
          <p:cNvPr id="45060" name="文本框 638980"/>
          <p:cNvSpPr txBox="1">
            <a:spLocks noChangeArrowheads="1"/>
          </p:cNvSpPr>
          <p:nvPr/>
        </p:nvSpPr>
        <p:spPr bwMode="auto">
          <a:xfrm>
            <a:off x="1179513" y="4927600"/>
            <a:ext cx="71278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2000" b="1">
                <a:latin typeface="黑体" panose="02010609060101010101" pitchFamily="2" charset="-122"/>
                <a:ea typeface="黑体" panose="02010609060101010101" pitchFamily="2" charset="-122"/>
              </a:rPr>
              <a:t>(</a:t>
            </a:r>
            <a:r>
              <a:rPr lang="en-US" altLang="zh-CN" sz="2000" b="1">
                <a:latin typeface="黑体" panose="02010609060101010101" pitchFamily="2" charset="-122"/>
                <a:ea typeface="黑体" panose="02010609060101010101" pitchFamily="2" charset="-122"/>
              </a:rPr>
              <a:t>a)</a:t>
            </a:r>
            <a:r>
              <a:rPr lang="zh-CN" altLang="en-US" sz="2000" b="1">
                <a:latin typeface="黑体" panose="02010609060101010101" pitchFamily="2" charset="-122"/>
                <a:ea typeface="黑体" panose="02010609060101010101" pitchFamily="2" charset="-122"/>
              </a:rPr>
              <a:t>印刷电路板二值图像  （</a:t>
            </a:r>
            <a:r>
              <a:rPr lang="en-US" altLang="zh-CN" sz="2000" b="1">
                <a:latin typeface="黑体" panose="02010609060101010101" pitchFamily="2" charset="-122"/>
                <a:ea typeface="黑体" panose="02010609060101010101" pitchFamily="2" charset="-122"/>
              </a:rPr>
              <a:t>b</a:t>
            </a:r>
            <a:r>
              <a:rPr lang="zh-CN" altLang="en-US" sz="2000" b="1">
                <a:latin typeface="黑体" panose="02010609060101010101" pitchFamily="2" charset="-122"/>
                <a:ea typeface="黑体" panose="02010609060101010101" pitchFamily="2" charset="-122"/>
              </a:rPr>
              <a:t>）对</a:t>
            </a:r>
            <a:r>
              <a:rPr lang="en-US" altLang="zh-CN" sz="2000" b="1">
                <a:latin typeface="黑体" panose="02010609060101010101" pitchFamily="2" charset="-122"/>
                <a:ea typeface="黑体" panose="02010609060101010101" pitchFamily="2" charset="-122"/>
              </a:rPr>
              <a:t>(a)</a:t>
            </a:r>
            <a:r>
              <a:rPr lang="zh-CN" altLang="en-US" sz="2000" b="1">
                <a:latin typeface="黑体" panose="02010609060101010101" pitchFamily="2" charset="-122"/>
                <a:ea typeface="黑体" panose="02010609060101010101" pitchFamily="2" charset="-122"/>
              </a:rPr>
              <a:t>进行开运算的结果图像</a:t>
            </a:r>
            <a:r>
              <a:rPr lang="zh-CN" altLang="en-US" sz="1000">
                <a:latin typeface="Tahoma" panose="020B0604030504040204" pitchFamily="34" charset="0"/>
              </a:rPr>
              <a:t> </a:t>
            </a:r>
            <a:endParaRPr lang="en-US" altLang="zh-CN" sz="1000">
              <a:latin typeface="Tahoma" panose="020B0604030504040204" pitchFamily="34" charset="0"/>
            </a:endParaRPr>
          </a:p>
        </p:txBody>
      </p:sp>
      <p:sp>
        <p:nvSpPr>
          <p:cNvPr id="638982" name="文本框 638981"/>
          <p:cNvSpPr txBox="1"/>
          <p:nvPr/>
        </p:nvSpPr>
        <p:spPr>
          <a:xfrm>
            <a:off x="531813" y="1797050"/>
            <a:ext cx="8424862" cy="1964690"/>
          </a:xfrm>
          <a:prstGeom prst="rect">
            <a:avLst/>
          </a:prstGeom>
          <a:noFill/>
          <a:ln w="9525">
            <a:noFill/>
          </a:ln>
        </p:spPr>
        <p:txBody>
          <a:bodyPr>
            <a:spAutoFit/>
          </a:bodyPr>
          <a:lstStyle/>
          <a:p>
            <a:pPr>
              <a:lnSpc>
                <a:spcPct val="145000"/>
              </a:lnSpc>
              <a:spcBef>
                <a:spcPct val="0"/>
              </a:spcBef>
            </a:pPr>
            <a:r>
              <a:rPr lang="zh-CN" altLang="en-US" sz="2800" b="1" noProof="1">
                <a:latin typeface="黑体" panose="02010609060101010101" pitchFamily="2" charset="-122"/>
                <a:ea typeface="黑体" panose="02010609060101010101" pitchFamily="2" charset="-122"/>
              </a:rPr>
              <a:t>  </a:t>
            </a:r>
            <a:r>
              <a:rPr lang="en-US" altLang="zh-CN"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1</a:t>
            </a: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、开运算</a:t>
            </a:r>
            <a:endParaRPr lang="zh-CN" altLang="en-US" sz="1000" noProof="1">
              <a:latin typeface="Tahoma" panose="020B0604030504040204" pitchFamily="34" charset="0"/>
            </a:endParaRPr>
          </a:p>
          <a:p>
            <a:pPr>
              <a:lnSpc>
                <a:spcPct val="145000"/>
              </a:lnSpc>
              <a:spcBef>
                <a:spcPct val="0"/>
              </a:spcBef>
            </a:pPr>
            <a:r>
              <a:rPr lang="zh-CN" altLang="en-US" sz="2700" b="1"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rPr>
              <a:t>实例：</a:t>
            </a:r>
            <a:r>
              <a:rPr lang="zh-CN" altLang="en-US" sz="2800">
                <a:solidFill>
                  <a:srgbClr val="6600CC"/>
                </a:solidFill>
                <a:effectLst>
                  <a:outerShdw blurRad="38100" dist="38100" dir="2700000">
                    <a:srgbClr val="C0C0C0"/>
                  </a:outerShdw>
                </a:effectLst>
                <a:latin typeface="黑体" panose="02010609060101010101" pitchFamily="2" charset="-122"/>
                <a:ea typeface="黑体" panose="02010609060101010101" pitchFamily="2" charset="-122"/>
                <a:sym typeface="+mn-ea"/>
              </a:rPr>
              <a:t>对含噪声的印刷电路板图像进行开运算实例</a:t>
            </a:r>
            <a:r>
              <a:rPr lang="zh-CN" altLang="en-US" sz="2800">
                <a:latin typeface="黑体" panose="02010609060101010101" pitchFamily="2" charset="-122"/>
                <a:ea typeface="黑体" panose="02010609060101010101" pitchFamily="2" charset="-122"/>
                <a:sym typeface="+mn-ea"/>
              </a:rPr>
              <a:t> </a:t>
            </a:r>
            <a:endParaRPr lang="zh-CN" altLang="en-US" sz="2800" noProof="1">
              <a:latin typeface="黑体" panose="02010609060101010101" pitchFamily="2" charset="-122"/>
              <a:ea typeface="黑体" panose="02010609060101010101" pitchFamily="2" charset="-122"/>
            </a:endParaRPr>
          </a:p>
          <a:p>
            <a:pPr>
              <a:lnSpc>
                <a:spcPct val="145000"/>
              </a:lnSpc>
              <a:spcBef>
                <a:spcPct val="0"/>
              </a:spcBef>
            </a:pPr>
            <a:endParaRPr lang="zh-CN" altLang="en-US" sz="2800"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45062" name="矩形 638983"/>
          <p:cNvSpPr>
            <a:spLocks noChangeArrowheads="1"/>
          </p:cNvSpPr>
          <p:nvPr/>
        </p:nvSpPr>
        <p:spPr bwMode="auto">
          <a:xfrm>
            <a:off x="457200" y="620713"/>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9.3</a:t>
            </a:r>
            <a:r>
              <a:rPr lang="zh-CN" altLang="en-US" sz="4400" b="1">
                <a:solidFill>
                  <a:srgbClr val="FF0000"/>
                </a:solidFill>
                <a:latin typeface="Times New Roman" panose="02020603050405020304" pitchFamily="18" charset="0"/>
              </a:rPr>
              <a:t>开操作与闭操作</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1" name="对象 640002"/>
          <p:cNvGraphicFramePr/>
          <p:nvPr/>
        </p:nvGraphicFramePr>
        <p:xfrm>
          <a:off x="2328863" y="5699125"/>
          <a:ext cx="4321175" cy="630238"/>
        </p:xfrm>
        <a:graphic>
          <a:graphicData uri="http://schemas.openxmlformats.org/presentationml/2006/ole">
            <mc:AlternateContent xmlns:mc="http://schemas.openxmlformats.org/markup-compatibility/2006">
              <mc:Choice xmlns:v="urn:schemas-microsoft-com:vml" Requires="v">
                <p:oleObj spid="_x0000_s2" name="" r:id="rId1" imgW="1193800" imgH="203200" progId="Equation.3">
                  <p:embed/>
                </p:oleObj>
              </mc:Choice>
              <mc:Fallback>
                <p:oleObj name="" r:id="rId1" imgW="1193800" imgH="203200" progId="Equation.3">
                  <p:embed/>
                  <p:pic>
                    <p:nvPicPr>
                      <p:cNvPr id="0" name="对象 64000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863" y="5699125"/>
                        <a:ext cx="43211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0004" name="文本框 640003"/>
          <p:cNvSpPr txBox="1"/>
          <p:nvPr/>
        </p:nvSpPr>
        <p:spPr>
          <a:xfrm>
            <a:off x="300038" y="1608138"/>
            <a:ext cx="8424862" cy="3726180"/>
          </a:xfrm>
          <a:prstGeom prst="rect">
            <a:avLst/>
          </a:prstGeom>
          <a:noFill/>
          <a:ln w="9525">
            <a:noFill/>
          </a:ln>
        </p:spPr>
        <p:txBody>
          <a:bodyPr>
            <a:spAutoFit/>
          </a:bodyPr>
          <a:lstStyle/>
          <a:p>
            <a:pPr>
              <a:lnSpc>
                <a:spcPct val="145000"/>
              </a:lnSpc>
              <a:spcBef>
                <a:spcPct val="0"/>
              </a:spcBef>
            </a:pPr>
            <a:r>
              <a:rPr lang="zh-CN" altLang="en-US" sz="2800" b="1">
                <a:latin typeface="黑体" panose="02010609060101010101" pitchFamily="2" charset="-122"/>
                <a:ea typeface="黑体" panose="02010609060101010101" pitchFamily="2" charset="-122"/>
              </a:rPr>
              <a:t>  </a:t>
            </a:r>
            <a:r>
              <a:rPr lang="en-US" altLang="zh-CN"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、闭操作</a:t>
            </a:r>
            <a:endParaRPr lang="zh-CN" altLang="en-US" sz="1000">
              <a:latin typeface="Tahoma" panose="020B0604030504040204" pitchFamily="34" charset="0"/>
            </a:endParaRPr>
          </a:p>
          <a:p>
            <a:pPr>
              <a:lnSpc>
                <a:spcPct val="145000"/>
              </a:lnSpc>
              <a:spcBef>
                <a:spcPct val="0"/>
              </a:spcBef>
            </a:pPr>
            <a:r>
              <a:rPr lang="zh-CN" altLang="en-US" sz="2700" b="1">
                <a:latin typeface="黑体" panose="02010609060101010101" pitchFamily="2" charset="-122"/>
                <a:ea typeface="黑体" panose="02010609060101010101" pitchFamily="2" charset="-122"/>
              </a:rPr>
              <a:t>    使用同一个结构元素对目标图像先进行膨胀运算</a:t>
            </a:r>
            <a:r>
              <a:rPr lang="en-US" altLang="zh-CN" sz="2700" b="1">
                <a:latin typeface="黑体" panose="02010609060101010101" pitchFamily="2" charset="-122"/>
                <a:ea typeface="黑体" panose="02010609060101010101" pitchFamily="2" charset="-122"/>
              </a:rPr>
              <a:t>,</a:t>
            </a:r>
            <a:r>
              <a:rPr lang="zh-CN" altLang="en-US" sz="2700" b="1">
                <a:latin typeface="黑体" panose="02010609060101010101" pitchFamily="2" charset="-122"/>
                <a:ea typeface="黑体" panose="02010609060101010101" pitchFamily="2" charset="-122"/>
              </a:rPr>
              <a:t>然后再进行腐蚀运算称为闭操作。闭操作同样使轮廓线更光滑，但它通常消弭狭窄的间断和长细的鸿沟，消除小的孔洞，并填补轮廓线中的断裂。</a:t>
            </a:r>
            <a:endParaRPr lang="zh-CN" altLang="en-US" sz="2700" b="1">
              <a:latin typeface="黑体" panose="02010609060101010101" pitchFamily="2" charset="-122"/>
              <a:ea typeface="黑体" panose="02010609060101010101" pitchFamily="2" charset="-122"/>
            </a:endParaRPr>
          </a:p>
          <a:p>
            <a:pPr>
              <a:lnSpc>
                <a:spcPct val="145000"/>
              </a:lnSpc>
              <a:spcBef>
                <a:spcPct val="0"/>
              </a:spcBef>
            </a:pPr>
            <a:r>
              <a:rPr lang="zh-CN" altLang="en-US" sz="2700" b="1">
                <a:latin typeface="黑体" panose="02010609060101010101" pitchFamily="2" charset="-122"/>
                <a:ea typeface="黑体" panose="02010609060101010101" pitchFamily="2" charset="-122"/>
              </a:rPr>
              <a:t>    结构元素</a:t>
            </a:r>
            <a:r>
              <a:rPr lang="en-US" altLang="zh-CN" sz="2700" b="1">
                <a:latin typeface="黑体" panose="02010609060101010101" pitchFamily="2" charset="-122"/>
                <a:ea typeface="黑体" panose="02010609060101010101" pitchFamily="2" charset="-122"/>
              </a:rPr>
              <a:t>B</a:t>
            </a:r>
            <a:r>
              <a:rPr lang="zh-CN" altLang="en-US" sz="2700" b="1">
                <a:latin typeface="黑体" panose="02010609060101010101" pitchFamily="2" charset="-122"/>
                <a:ea typeface="黑体" panose="02010609060101010101" pitchFamily="2" charset="-122"/>
              </a:rPr>
              <a:t>对目标图像</a:t>
            </a:r>
            <a:r>
              <a:rPr lang="en-US" altLang="zh-CN" sz="2700" b="1">
                <a:latin typeface="黑体" panose="02010609060101010101" pitchFamily="2" charset="-122"/>
                <a:ea typeface="黑体" panose="02010609060101010101" pitchFamily="2" charset="-122"/>
              </a:rPr>
              <a:t>A</a:t>
            </a:r>
            <a:r>
              <a:rPr lang="zh-CN" altLang="en-US" sz="2700" b="1">
                <a:latin typeface="黑体" panose="02010609060101010101" pitchFamily="2" charset="-122"/>
                <a:ea typeface="黑体" panose="02010609060101010101" pitchFamily="2" charset="-122"/>
              </a:rPr>
              <a:t>的闭运算定义为： </a:t>
            </a:r>
            <a:endParaRPr lang="zh-CN" altLang="en-US" sz="2700" b="1">
              <a:latin typeface="黑体" panose="02010609060101010101" pitchFamily="2" charset="-122"/>
              <a:ea typeface="黑体" panose="02010609060101010101" pitchFamily="2" charset="-122"/>
            </a:endParaRPr>
          </a:p>
        </p:txBody>
      </p:sp>
      <p:sp>
        <p:nvSpPr>
          <p:cNvPr id="46083" name="矩形 640005"/>
          <p:cNvSpPr>
            <a:spLocks noChangeArrowheads="1"/>
          </p:cNvSpPr>
          <p:nvPr/>
        </p:nvSpPr>
        <p:spPr bwMode="auto">
          <a:xfrm>
            <a:off x="457200" y="620713"/>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9.3</a:t>
            </a:r>
            <a:r>
              <a:rPr lang="zh-CN" altLang="en-US" sz="4400" b="1">
                <a:solidFill>
                  <a:srgbClr val="FF0000"/>
                </a:solidFill>
                <a:latin typeface="Times New Roman" panose="02020603050405020304" pitchFamily="18" charset="0"/>
              </a:rPr>
              <a:t>开操作与闭操作</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文本框 641025"/>
          <p:cNvSpPr txBox="1">
            <a:spLocks noChangeArrowheads="1"/>
          </p:cNvSpPr>
          <p:nvPr/>
        </p:nvSpPr>
        <p:spPr bwMode="auto">
          <a:xfrm>
            <a:off x="1268413" y="1349375"/>
            <a:ext cx="3352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en-US" sz="2400">
              <a:latin typeface="Times New Roman" panose="02020603050405020304" pitchFamily="18" charset="0"/>
            </a:endParaRPr>
          </a:p>
        </p:txBody>
      </p:sp>
      <p:sp>
        <p:nvSpPr>
          <p:cNvPr id="47106" name="文本框 641026"/>
          <p:cNvSpPr txBox="1">
            <a:spLocks noChangeArrowheads="1"/>
          </p:cNvSpPr>
          <p:nvPr/>
        </p:nvSpPr>
        <p:spPr bwMode="auto">
          <a:xfrm>
            <a:off x="1268413" y="1349375"/>
            <a:ext cx="3352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en-US" sz="2400">
              <a:latin typeface="Times New Roman" panose="02020603050405020304" pitchFamily="18" charset="0"/>
            </a:endParaRPr>
          </a:p>
        </p:txBody>
      </p:sp>
      <p:graphicFrame>
        <p:nvGraphicFramePr>
          <p:cNvPr id="641028" name="表格 641027"/>
          <p:cNvGraphicFramePr/>
          <p:nvPr/>
        </p:nvGraphicFramePr>
        <p:xfrm>
          <a:off x="369888" y="3427413"/>
          <a:ext cx="2519045" cy="2697480"/>
        </p:xfrm>
        <a:graphic>
          <a:graphicData uri="http://schemas.openxmlformats.org/drawingml/2006/table">
            <a:tbl>
              <a:tblPr/>
              <a:tblGrid>
                <a:gridCol w="419100"/>
                <a:gridCol w="421005"/>
                <a:gridCol w="419735"/>
                <a:gridCol w="419100"/>
                <a:gridCol w="421005"/>
                <a:gridCol w="419100"/>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641079" name="表格 641078"/>
          <p:cNvGraphicFramePr/>
          <p:nvPr/>
        </p:nvGraphicFramePr>
        <p:xfrm>
          <a:off x="3176588" y="3427413"/>
          <a:ext cx="2519045" cy="2697480"/>
        </p:xfrm>
        <a:graphic>
          <a:graphicData uri="http://schemas.openxmlformats.org/drawingml/2006/table">
            <a:tbl>
              <a:tblPr/>
              <a:tblGrid>
                <a:gridCol w="419100"/>
                <a:gridCol w="421005"/>
                <a:gridCol w="419735"/>
                <a:gridCol w="419100"/>
                <a:gridCol w="421005"/>
                <a:gridCol w="419100"/>
              </a:tblGrid>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1</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r>
                        <a:rPr lang="zh-CN" altLang="en-US" sz="2800" dirty="0">
                          <a:ea typeface="宋体" panose="02010600030101010101" pitchFamily="2" charset="-122"/>
                        </a:rPr>
                        <a:t> 2</a:t>
                      </a: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FFFF00"/>
                    </a:solid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9580">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defRPr>
                      </a:lvl1pPr>
                      <a:lvl2pPr marL="742950" lvl="1" indent="-285750" algn="l" defTabSz="914400" rtl="0" eaLnBrk="0" fontAlgn="base" latinLnBrk="0" hangingPunct="0">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defRPr>
                      </a:lvl2pPr>
                      <a:lvl3pPr marL="1143000" lvl="2" indent="-228600" algn="l" defTabSz="914400" rtl="0" eaLnBrk="0" fontAlgn="base" latinLnBrk="0" hangingPunct="0">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defRPr>
                      </a:lvl3pPr>
                      <a:lvl4pPr marL="1600200" lvl="3"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4pPr>
                      <a:lvl5pPr marL="2057400" lvl="4" indent="-228600" algn="l" defTabSz="914400" rtl="0" eaLnBrk="0" fontAlgn="base" latinLnBrk="0" hangingPunct="0">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defRPr>
                      </a:lvl5pPr>
                    </a:lstStyle>
                    <a:p>
                      <a:pPr marL="0" lvl="0" indent="0">
                        <a:buNone/>
                      </a:pPr>
                      <a:endParaRPr lang="zh-CN" altLang="en-US" sz="2800" dirty="0">
                        <a:ea typeface="宋体" panose="02010600030101010101" pitchFamily="2" charset="-122"/>
                      </a:endParaRPr>
                    </a:p>
                  </a:txBody>
                  <a:tcPr marL="57150" marR="57150" marT="11429" marB="11429" anchor="b">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pSp>
        <p:nvGrpSpPr>
          <p:cNvPr id="47209" name="组合 641129"/>
          <p:cNvGrpSpPr/>
          <p:nvPr/>
        </p:nvGrpSpPr>
        <p:grpSpPr bwMode="auto">
          <a:xfrm>
            <a:off x="5553075" y="474663"/>
            <a:ext cx="3240088" cy="2695575"/>
            <a:chOff x="3470" y="326"/>
            <a:chExt cx="2041" cy="1698"/>
          </a:xfrm>
        </p:grpSpPr>
        <p:sp>
          <p:nvSpPr>
            <p:cNvPr id="47210" name="矩形 641130"/>
            <p:cNvSpPr>
              <a:spLocks noChangeArrowheads="1"/>
            </p:cNvSpPr>
            <p:nvPr/>
          </p:nvSpPr>
          <p:spPr bwMode="auto">
            <a:xfrm>
              <a:off x="4797" y="1741"/>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11" name="矩形 641131"/>
            <p:cNvSpPr>
              <a:spLocks noChangeArrowheads="1"/>
            </p:cNvSpPr>
            <p:nvPr/>
          </p:nvSpPr>
          <p:spPr bwMode="auto">
            <a:xfrm>
              <a:off x="4531" y="1741"/>
              <a:ext cx="26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12" name="矩形 641132"/>
            <p:cNvSpPr>
              <a:spLocks noChangeArrowheads="1"/>
            </p:cNvSpPr>
            <p:nvPr/>
          </p:nvSpPr>
          <p:spPr bwMode="auto">
            <a:xfrm>
              <a:off x="4266" y="1741"/>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13" name="矩形 641133"/>
            <p:cNvSpPr>
              <a:spLocks noChangeArrowheads="1"/>
            </p:cNvSpPr>
            <p:nvPr/>
          </p:nvSpPr>
          <p:spPr bwMode="auto">
            <a:xfrm>
              <a:off x="4001" y="1741"/>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14" name="矩形 641134"/>
            <p:cNvSpPr>
              <a:spLocks noChangeArrowheads="1"/>
            </p:cNvSpPr>
            <p:nvPr/>
          </p:nvSpPr>
          <p:spPr bwMode="auto">
            <a:xfrm>
              <a:off x="3735" y="1741"/>
              <a:ext cx="26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15" name="矩形 641135"/>
            <p:cNvSpPr>
              <a:spLocks noChangeArrowheads="1"/>
            </p:cNvSpPr>
            <p:nvPr/>
          </p:nvSpPr>
          <p:spPr bwMode="auto">
            <a:xfrm>
              <a:off x="3470" y="1741"/>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16" name="矩形 641136"/>
            <p:cNvSpPr>
              <a:spLocks noChangeArrowheads="1"/>
            </p:cNvSpPr>
            <p:nvPr/>
          </p:nvSpPr>
          <p:spPr bwMode="auto">
            <a:xfrm>
              <a:off x="4797" y="1458"/>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17" name="矩形 641137"/>
            <p:cNvSpPr>
              <a:spLocks noChangeArrowheads="1"/>
            </p:cNvSpPr>
            <p:nvPr/>
          </p:nvSpPr>
          <p:spPr bwMode="auto">
            <a:xfrm>
              <a:off x="4531" y="1458"/>
              <a:ext cx="26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18" name="矩形 641138"/>
            <p:cNvSpPr>
              <a:spLocks noChangeArrowheads="1"/>
            </p:cNvSpPr>
            <p:nvPr/>
          </p:nvSpPr>
          <p:spPr bwMode="auto">
            <a:xfrm>
              <a:off x="4266" y="1458"/>
              <a:ext cx="265" cy="2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47219" name="矩形 641139"/>
            <p:cNvSpPr>
              <a:spLocks noChangeArrowheads="1"/>
            </p:cNvSpPr>
            <p:nvPr/>
          </p:nvSpPr>
          <p:spPr bwMode="auto">
            <a:xfrm>
              <a:off x="4001" y="1458"/>
              <a:ext cx="265" cy="2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47220" name="矩形 641140"/>
            <p:cNvSpPr>
              <a:spLocks noChangeArrowheads="1"/>
            </p:cNvSpPr>
            <p:nvPr/>
          </p:nvSpPr>
          <p:spPr bwMode="auto">
            <a:xfrm>
              <a:off x="3735" y="1458"/>
              <a:ext cx="26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21" name="矩形 641141"/>
            <p:cNvSpPr>
              <a:spLocks noChangeArrowheads="1"/>
            </p:cNvSpPr>
            <p:nvPr/>
          </p:nvSpPr>
          <p:spPr bwMode="auto">
            <a:xfrm>
              <a:off x="3470" y="1458"/>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22" name="矩形 641142"/>
            <p:cNvSpPr>
              <a:spLocks noChangeArrowheads="1"/>
            </p:cNvSpPr>
            <p:nvPr/>
          </p:nvSpPr>
          <p:spPr bwMode="auto">
            <a:xfrm>
              <a:off x="4797" y="1175"/>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23" name="矩形 641143"/>
            <p:cNvSpPr>
              <a:spLocks noChangeArrowheads="1"/>
            </p:cNvSpPr>
            <p:nvPr/>
          </p:nvSpPr>
          <p:spPr bwMode="auto">
            <a:xfrm>
              <a:off x="4531" y="1175"/>
              <a:ext cx="26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24" name="矩形 641144"/>
            <p:cNvSpPr>
              <a:spLocks noChangeArrowheads="1"/>
            </p:cNvSpPr>
            <p:nvPr/>
          </p:nvSpPr>
          <p:spPr bwMode="auto">
            <a:xfrm>
              <a:off x="4266" y="1175"/>
              <a:ext cx="265" cy="2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7225" name="矩形 641145"/>
            <p:cNvSpPr>
              <a:spLocks noChangeArrowheads="1"/>
            </p:cNvSpPr>
            <p:nvPr/>
          </p:nvSpPr>
          <p:spPr bwMode="auto">
            <a:xfrm>
              <a:off x="4001" y="1175"/>
              <a:ext cx="265" cy="28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en-US" altLang="zh-CN" sz="2800">
                  <a:latin typeface="Times New Roman" panose="02020603050405020304" pitchFamily="18" charset="0"/>
                </a:rPr>
                <a:t> 1</a:t>
              </a:r>
              <a:endParaRPr lang="en-US" altLang="zh-CN" sz="2800">
                <a:latin typeface="Times New Roman" panose="02020603050405020304" pitchFamily="18" charset="0"/>
              </a:endParaRPr>
            </a:p>
          </p:txBody>
        </p:sp>
        <p:sp>
          <p:nvSpPr>
            <p:cNvPr id="47226" name="矩形 641146"/>
            <p:cNvSpPr>
              <a:spLocks noChangeArrowheads="1"/>
            </p:cNvSpPr>
            <p:nvPr/>
          </p:nvSpPr>
          <p:spPr bwMode="auto">
            <a:xfrm>
              <a:off x="3735" y="1175"/>
              <a:ext cx="26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27" name="矩形 641147"/>
            <p:cNvSpPr>
              <a:spLocks noChangeArrowheads="1"/>
            </p:cNvSpPr>
            <p:nvPr/>
          </p:nvSpPr>
          <p:spPr bwMode="auto">
            <a:xfrm>
              <a:off x="3470" y="1175"/>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28" name="矩形 641148"/>
            <p:cNvSpPr>
              <a:spLocks noChangeArrowheads="1"/>
            </p:cNvSpPr>
            <p:nvPr/>
          </p:nvSpPr>
          <p:spPr bwMode="auto">
            <a:xfrm>
              <a:off x="4797" y="892"/>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29" name="矩形 641149"/>
            <p:cNvSpPr>
              <a:spLocks noChangeArrowheads="1"/>
            </p:cNvSpPr>
            <p:nvPr/>
          </p:nvSpPr>
          <p:spPr bwMode="auto">
            <a:xfrm>
              <a:off x="4531" y="892"/>
              <a:ext cx="266" cy="2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47230" name="矩形 641150"/>
            <p:cNvSpPr>
              <a:spLocks noChangeArrowheads="1"/>
            </p:cNvSpPr>
            <p:nvPr/>
          </p:nvSpPr>
          <p:spPr bwMode="auto">
            <a:xfrm>
              <a:off x="4266" y="892"/>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31" name="矩形 641151"/>
            <p:cNvSpPr>
              <a:spLocks noChangeArrowheads="1"/>
            </p:cNvSpPr>
            <p:nvPr/>
          </p:nvSpPr>
          <p:spPr bwMode="auto">
            <a:xfrm>
              <a:off x="4001" y="892"/>
              <a:ext cx="265" cy="2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7232" name="矩形 641152"/>
            <p:cNvSpPr>
              <a:spLocks noChangeArrowheads="1"/>
            </p:cNvSpPr>
            <p:nvPr/>
          </p:nvSpPr>
          <p:spPr bwMode="auto">
            <a:xfrm>
              <a:off x="3735" y="892"/>
              <a:ext cx="266" cy="2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47233" name="矩形 641153"/>
            <p:cNvSpPr>
              <a:spLocks noChangeArrowheads="1"/>
            </p:cNvSpPr>
            <p:nvPr/>
          </p:nvSpPr>
          <p:spPr bwMode="auto">
            <a:xfrm>
              <a:off x="3470" y="892"/>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34" name="矩形 641154"/>
            <p:cNvSpPr>
              <a:spLocks noChangeArrowheads="1"/>
            </p:cNvSpPr>
            <p:nvPr/>
          </p:nvSpPr>
          <p:spPr bwMode="auto">
            <a:xfrm>
              <a:off x="4797" y="609"/>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35" name="矩形 641155"/>
            <p:cNvSpPr>
              <a:spLocks noChangeArrowheads="1"/>
            </p:cNvSpPr>
            <p:nvPr/>
          </p:nvSpPr>
          <p:spPr bwMode="auto">
            <a:xfrm>
              <a:off x="4531" y="609"/>
              <a:ext cx="266" cy="2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47236" name="矩形 641156"/>
            <p:cNvSpPr>
              <a:spLocks noChangeArrowheads="1"/>
            </p:cNvSpPr>
            <p:nvPr/>
          </p:nvSpPr>
          <p:spPr bwMode="auto">
            <a:xfrm>
              <a:off x="4266" y="609"/>
              <a:ext cx="265" cy="2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47237" name="矩形 641157"/>
            <p:cNvSpPr>
              <a:spLocks noChangeArrowheads="1"/>
            </p:cNvSpPr>
            <p:nvPr/>
          </p:nvSpPr>
          <p:spPr bwMode="auto">
            <a:xfrm>
              <a:off x="4001" y="609"/>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38" name="矩形 641158"/>
            <p:cNvSpPr>
              <a:spLocks noChangeArrowheads="1"/>
            </p:cNvSpPr>
            <p:nvPr/>
          </p:nvSpPr>
          <p:spPr bwMode="auto">
            <a:xfrm>
              <a:off x="3735" y="609"/>
              <a:ext cx="266" cy="2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39" name="矩形 641159"/>
            <p:cNvSpPr>
              <a:spLocks noChangeArrowheads="1"/>
            </p:cNvSpPr>
            <p:nvPr/>
          </p:nvSpPr>
          <p:spPr bwMode="auto">
            <a:xfrm>
              <a:off x="3470" y="609"/>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40" name="矩形 641160"/>
            <p:cNvSpPr>
              <a:spLocks noChangeArrowheads="1"/>
            </p:cNvSpPr>
            <p:nvPr/>
          </p:nvSpPr>
          <p:spPr bwMode="auto">
            <a:xfrm>
              <a:off x="4797" y="326"/>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41" name="矩形 641161"/>
            <p:cNvSpPr>
              <a:spLocks noChangeArrowheads="1"/>
            </p:cNvSpPr>
            <p:nvPr/>
          </p:nvSpPr>
          <p:spPr bwMode="auto">
            <a:xfrm>
              <a:off x="4531" y="326"/>
              <a:ext cx="26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42" name="矩形 641162"/>
            <p:cNvSpPr>
              <a:spLocks noChangeArrowheads="1"/>
            </p:cNvSpPr>
            <p:nvPr/>
          </p:nvSpPr>
          <p:spPr bwMode="auto">
            <a:xfrm>
              <a:off x="4266" y="326"/>
              <a:ext cx="265" cy="2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47243" name="矩形 641163"/>
            <p:cNvSpPr>
              <a:spLocks noChangeArrowheads="1"/>
            </p:cNvSpPr>
            <p:nvPr/>
          </p:nvSpPr>
          <p:spPr bwMode="auto">
            <a:xfrm>
              <a:off x="4001" y="326"/>
              <a:ext cx="265" cy="2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44" name="矩形 641164"/>
            <p:cNvSpPr>
              <a:spLocks noChangeArrowheads="1"/>
            </p:cNvSpPr>
            <p:nvPr/>
          </p:nvSpPr>
          <p:spPr bwMode="auto">
            <a:xfrm>
              <a:off x="3735" y="326"/>
              <a:ext cx="266" cy="2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45" name="矩形 641165"/>
            <p:cNvSpPr>
              <a:spLocks noChangeArrowheads="1"/>
            </p:cNvSpPr>
            <p:nvPr/>
          </p:nvSpPr>
          <p:spPr bwMode="auto">
            <a:xfrm>
              <a:off x="3470" y="326"/>
              <a:ext cx="265" cy="2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46" name="直接连接符 641166"/>
            <p:cNvSpPr>
              <a:spLocks noChangeShapeType="1"/>
            </p:cNvSpPr>
            <p:nvPr/>
          </p:nvSpPr>
          <p:spPr bwMode="auto">
            <a:xfrm>
              <a:off x="3470" y="326"/>
              <a:ext cx="1592"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47" name="直接连接符 641167"/>
            <p:cNvSpPr>
              <a:spLocks noChangeShapeType="1"/>
            </p:cNvSpPr>
            <p:nvPr/>
          </p:nvSpPr>
          <p:spPr bwMode="auto">
            <a:xfrm>
              <a:off x="3470" y="609"/>
              <a:ext cx="1592"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48" name="直接连接符 641168"/>
            <p:cNvSpPr>
              <a:spLocks noChangeShapeType="1"/>
            </p:cNvSpPr>
            <p:nvPr/>
          </p:nvSpPr>
          <p:spPr bwMode="auto">
            <a:xfrm>
              <a:off x="3470" y="892"/>
              <a:ext cx="1592"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49" name="直接连接符 641169"/>
            <p:cNvSpPr>
              <a:spLocks noChangeShapeType="1"/>
            </p:cNvSpPr>
            <p:nvPr/>
          </p:nvSpPr>
          <p:spPr bwMode="auto">
            <a:xfrm>
              <a:off x="3470" y="1175"/>
              <a:ext cx="1592"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50" name="直接连接符 641170"/>
            <p:cNvSpPr>
              <a:spLocks noChangeShapeType="1"/>
            </p:cNvSpPr>
            <p:nvPr/>
          </p:nvSpPr>
          <p:spPr bwMode="auto">
            <a:xfrm>
              <a:off x="3470" y="1458"/>
              <a:ext cx="1592"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51" name="直接连接符 641171"/>
            <p:cNvSpPr>
              <a:spLocks noChangeShapeType="1"/>
            </p:cNvSpPr>
            <p:nvPr/>
          </p:nvSpPr>
          <p:spPr bwMode="auto">
            <a:xfrm>
              <a:off x="3470" y="1741"/>
              <a:ext cx="1592"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52" name="直接连接符 641172"/>
            <p:cNvSpPr>
              <a:spLocks noChangeShapeType="1"/>
            </p:cNvSpPr>
            <p:nvPr/>
          </p:nvSpPr>
          <p:spPr bwMode="auto">
            <a:xfrm>
              <a:off x="3470" y="2024"/>
              <a:ext cx="1592"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53" name="直接连接符 641173"/>
            <p:cNvSpPr>
              <a:spLocks noChangeShapeType="1"/>
            </p:cNvSpPr>
            <p:nvPr/>
          </p:nvSpPr>
          <p:spPr bwMode="auto">
            <a:xfrm>
              <a:off x="3470" y="326"/>
              <a:ext cx="0" cy="1698"/>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54" name="直接连接符 641174"/>
            <p:cNvSpPr>
              <a:spLocks noChangeShapeType="1"/>
            </p:cNvSpPr>
            <p:nvPr/>
          </p:nvSpPr>
          <p:spPr bwMode="auto">
            <a:xfrm>
              <a:off x="3735" y="326"/>
              <a:ext cx="0" cy="1698"/>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55" name="直接连接符 641175"/>
            <p:cNvSpPr>
              <a:spLocks noChangeShapeType="1"/>
            </p:cNvSpPr>
            <p:nvPr/>
          </p:nvSpPr>
          <p:spPr bwMode="auto">
            <a:xfrm>
              <a:off x="4001" y="326"/>
              <a:ext cx="0" cy="1698"/>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56" name="直接连接符 641176"/>
            <p:cNvSpPr>
              <a:spLocks noChangeShapeType="1"/>
            </p:cNvSpPr>
            <p:nvPr/>
          </p:nvSpPr>
          <p:spPr bwMode="auto">
            <a:xfrm>
              <a:off x="4266" y="326"/>
              <a:ext cx="0" cy="1698"/>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57" name="直接连接符 641177"/>
            <p:cNvSpPr>
              <a:spLocks noChangeShapeType="1"/>
            </p:cNvSpPr>
            <p:nvPr/>
          </p:nvSpPr>
          <p:spPr bwMode="auto">
            <a:xfrm>
              <a:off x="4531" y="326"/>
              <a:ext cx="0" cy="1698"/>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58" name="直接连接符 641178"/>
            <p:cNvSpPr>
              <a:spLocks noChangeShapeType="1"/>
            </p:cNvSpPr>
            <p:nvPr/>
          </p:nvSpPr>
          <p:spPr bwMode="auto">
            <a:xfrm>
              <a:off x="4797" y="326"/>
              <a:ext cx="0" cy="1698"/>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59" name="直接连接符 641179"/>
            <p:cNvSpPr>
              <a:spLocks noChangeShapeType="1"/>
            </p:cNvSpPr>
            <p:nvPr/>
          </p:nvSpPr>
          <p:spPr bwMode="auto">
            <a:xfrm>
              <a:off x="5062" y="326"/>
              <a:ext cx="0" cy="1698"/>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260" name="矩形 641180"/>
            <p:cNvSpPr>
              <a:spLocks noChangeArrowheads="1"/>
            </p:cNvSpPr>
            <p:nvPr/>
          </p:nvSpPr>
          <p:spPr bwMode="auto">
            <a:xfrm>
              <a:off x="5148" y="632"/>
              <a:ext cx="363"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2000" b="1">
                  <a:latin typeface="黑体" panose="02010609060101010101" pitchFamily="2" charset="-122"/>
                  <a:ea typeface="黑体" panose="02010609060101010101" pitchFamily="2" charset="-122"/>
                </a:rPr>
                <a:t>(b)</a:t>
              </a:r>
              <a:r>
                <a:rPr lang="zh-CN" altLang="en-US" sz="2000">
                  <a:latin typeface="黑体" panose="02010609060101010101" pitchFamily="2" charset="-122"/>
                  <a:ea typeface="黑体" panose="02010609060101010101" pitchFamily="2" charset="-122"/>
                </a:rPr>
                <a:t>结构元素</a:t>
              </a:r>
              <a:endParaRPr lang="zh-CN" altLang="en-US" sz="2000">
                <a:latin typeface="黑体" panose="02010609060101010101" pitchFamily="2" charset="-122"/>
                <a:ea typeface="黑体" panose="02010609060101010101" pitchFamily="2" charset="-122"/>
              </a:endParaRPr>
            </a:p>
            <a:p>
              <a:pPr algn="ctr">
                <a:spcBef>
                  <a:spcPct val="0"/>
                </a:spcBef>
              </a:pPr>
              <a:r>
                <a:rPr lang="en-US" altLang="zh-CN" sz="2000" b="1">
                  <a:latin typeface="黑体" panose="02010609060101010101" pitchFamily="2" charset="-122"/>
                  <a:ea typeface="黑体" panose="02010609060101010101" pitchFamily="2" charset="-122"/>
                </a:rPr>
                <a:t>B</a:t>
              </a:r>
              <a:r>
                <a:rPr lang="en-US" altLang="zh-CN" sz="2000">
                  <a:latin typeface="黑体" panose="02010609060101010101" pitchFamily="2" charset="-122"/>
                  <a:ea typeface="黑体" panose="02010609060101010101" pitchFamily="2" charset="-122"/>
                </a:rPr>
                <a:t> </a:t>
              </a:r>
              <a:endParaRPr lang="en-US" altLang="zh-CN" sz="2000">
                <a:latin typeface="黑体" panose="02010609060101010101" pitchFamily="2" charset="-122"/>
                <a:ea typeface="黑体" panose="02010609060101010101" pitchFamily="2" charset="-122"/>
              </a:endParaRPr>
            </a:p>
          </p:txBody>
        </p:sp>
      </p:grpSp>
      <p:grpSp>
        <p:nvGrpSpPr>
          <p:cNvPr id="47261" name="组合 641181"/>
          <p:cNvGrpSpPr/>
          <p:nvPr/>
        </p:nvGrpSpPr>
        <p:grpSpPr bwMode="auto">
          <a:xfrm>
            <a:off x="584200" y="6164263"/>
            <a:ext cx="8210550" cy="398463"/>
            <a:chOff x="385" y="3884"/>
            <a:chExt cx="5172" cy="251"/>
          </a:xfrm>
        </p:grpSpPr>
        <p:sp>
          <p:nvSpPr>
            <p:cNvPr id="47262" name="矩形 641182"/>
            <p:cNvSpPr>
              <a:spLocks noChangeArrowheads="1"/>
            </p:cNvSpPr>
            <p:nvPr/>
          </p:nvSpPr>
          <p:spPr bwMode="auto">
            <a:xfrm>
              <a:off x="385" y="3884"/>
              <a:ext cx="140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sz="2000" b="1">
                  <a:latin typeface="黑体" panose="02010609060101010101" pitchFamily="2" charset="-122"/>
                  <a:ea typeface="黑体" panose="02010609060101010101" pitchFamily="2" charset="-122"/>
                </a:rPr>
                <a:t>(a）</a:t>
              </a:r>
              <a:r>
                <a:rPr lang="zh-CN" altLang="en-US" sz="2000">
                  <a:latin typeface="黑体" panose="02010609060101010101" pitchFamily="2" charset="-122"/>
                  <a:ea typeface="黑体" panose="02010609060101010101" pitchFamily="2" charset="-122"/>
                </a:rPr>
                <a:t>目标图像</a:t>
              </a:r>
              <a:r>
                <a:rPr lang="en-US" altLang="zh-CN" sz="2000" b="1">
                  <a:latin typeface="黑体" panose="02010609060101010101" pitchFamily="2" charset="-122"/>
                  <a:ea typeface="黑体" panose="02010609060101010101" pitchFamily="2" charset="-122"/>
                </a:rPr>
                <a:t>A</a:t>
              </a:r>
              <a:r>
                <a:rPr lang="en-US" altLang="zh-CN" sz="1600" b="1">
                  <a:latin typeface="黑体" panose="02010609060101010101" pitchFamily="2" charset="-122"/>
                  <a:ea typeface="黑体" panose="02010609060101010101" pitchFamily="2" charset="-122"/>
                </a:rPr>
                <a:t> </a:t>
              </a:r>
              <a:endParaRPr lang="en-US" altLang="zh-CN" sz="1600" b="1">
                <a:latin typeface="黑体" panose="02010609060101010101" pitchFamily="2" charset="-122"/>
                <a:ea typeface="黑体" panose="02010609060101010101" pitchFamily="2" charset="-122"/>
              </a:endParaRPr>
            </a:p>
          </p:txBody>
        </p:sp>
        <p:sp>
          <p:nvSpPr>
            <p:cNvPr id="47263" name="矩形 641183"/>
            <p:cNvSpPr>
              <a:spLocks noChangeArrowheads="1"/>
            </p:cNvSpPr>
            <p:nvPr/>
          </p:nvSpPr>
          <p:spPr bwMode="auto">
            <a:xfrm>
              <a:off x="2018" y="3884"/>
              <a:ext cx="163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sz="2000" b="1">
                  <a:latin typeface="黑体" panose="02010609060101010101" pitchFamily="2" charset="-122"/>
                  <a:ea typeface="黑体" panose="02010609060101010101" pitchFamily="2" charset="-122"/>
                </a:rPr>
                <a:t>(c）B</a:t>
              </a:r>
              <a:r>
                <a:rPr lang="zh-CN" altLang="en-US" sz="2000">
                  <a:latin typeface="黑体" panose="02010609060101010101" pitchFamily="2" charset="-122"/>
                  <a:ea typeface="黑体" panose="02010609060101010101" pitchFamily="2" charset="-122"/>
                </a:rPr>
                <a:t>对</a:t>
              </a:r>
              <a:r>
                <a:rPr lang="en-US" altLang="zh-CN" sz="2000" b="1">
                  <a:latin typeface="黑体" panose="02010609060101010101" pitchFamily="2" charset="-122"/>
                  <a:ea typeface="黑体" panose="02010609060101010101" pitchFamily="2" charset="-122"/>
                </a:rPr>
                <a:t>A</a:t>
              </a:r>
              <a:r>
                <a:rPr lang="zh-CN" altLang="en-US" sz="2000">
                  <a:latin typeface="黑体" panose="02010609060101010101" pitchFamily="2" charset="-122"/>
                  <a:ea typeface="黑体" panose="02010609060101010101" pitchFamily="2" charset="-122"/>
                </a:rPr>
                <a:t>的膨胀结果 </a:t>
              </a:r>
              <a:endParaRPr lang="zh-CN" altLang="en-US" sz="2000">
                <a:latin typeface="黑体" panose="02010609060101010101" pitchFamily="2" charset="-122"/>
                <a:ea typeface="黑体" panose="02010609060101010101" pitchFamily="2" charset="-122"/>
              </a:endParaRPr>
            </a:p>
          </p:txBody>
        </p:sp>
        <p:sp>
          <p:nvSpPr>
            <p:cNvPr id="47264" name="矩形 641184"/>
            <p:cNvSpPr>
              <a:spLocks noChangeArrowheads="1"/>
            </p:cNvSpPr>
            <p:nvPr/>
          </p:nvSpPr>
          <p:spPr bwMode="auto">
            <a:xfrm>
              <a:off x="3833" y="3884"/>
              <a:ext cx="17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sz="2000" b="1">
                  <a:latin typeface="黑体" panose="02010609060101010101" pitchFamily="2" charset="-122"/>
                  <a:ea typeface="黑体" panose="02010609060101010101" pitchFamily="2" charset="-122"/>
                </a:rPr>
                <a:t>(d) B</a:t>
              </a:r>
              <a:r>
                <a:rPr lang="zh-CN" altLang="en-US" sz="2000">
                  <a:latin typeface="黑体" panose="02010609060101010101" pitchFamily="2" charset="-122"/>
                  <a:ea typeface="黑体" panose="02010609060101010101" pitchFamily="2" charset="-122"/>
                </a:rPr>
                <a:t>对</a:t>
              </a:r>
              <a:r>
                <a:rPr lang="zh-CN" altLang="en-US" sz="2000" b="1">
                  <a:latin typeface="黑体" panose="02010609060101010101" pitchFamily="2" charset="-122"/>
                  <a:ea typeface="黑体" panose="02010609060101010101" pitchFamily="2" charset="-122"/>
                </a:rPr>
                <a:t>(</a:t>
              </a:r>
              <a:r>
                <a:rPr lang="en-US" altLang="zh-CN" sz="2000" b="1">
                  <a:latin typeface="黑体" panose="02010609060101010101" pitchFamily="2" charset="-122"/>
                  <a:ea typeface="黑体" panose="02010609060101010101" pitchFamily="2" charset="-122"/>
                </a:rPr>
                <a:t>c)</a:t>
              </a:r>
              <a:r>
                <a:rPr lang="en-US" altLang="zh-CN" sz="2000">
                  <a:latin typeface="黑体" panose="02010609060101010101" pitchFamily="2" charset="-122"/>
                  <a:ea typeface="黑体" panose="02010609060101010101" pitchFamily="2" charset="-122"/>
                </a:rPr>
                <a:t> </a:t>
              </a:r>
              <a:r>
                <a:rPr lang="zh-CN" altLang="en-US" sz="2000">
                  <a:latin typeface="黑体" panose="02010609060101010101" pitchFamily="2" charset="-122"/>
                  <a:ea typeface="黑体" panose="02010609060101010101" pitchFamily="2" charset="-122"/>
                </a:rPr>
                <a:t>腐蚀结果 </a:t>
              </a:r>
              <a:endParaRPr lang="zh-CN" altLang="en-US" sz="2000">
                <a:latin typeface="黑体" panose="02010609060101010101" pitchFamily="2" charset="-122"/>
                <a:ea typeface="黑体" panose="02010609060101010101" pitchFamily="2" charset="-122"/>
              </a:endParaRPr>
            </a:p>
          </p:txBody>
        </p:sp>
      </p:grpSp>
      <p:sp>
        <p:nvSpPr>
          <p:cNvPr id="641187" name="文本框 641186"/>
          <p:cNvSpPr txBox="1"/>
          <p:nvPr/>
        </p:nvSpPr>
        <p:spPr>
          <a:xfrm>
            <a:off x="1104900" y="755650"/>
            <a:ext cx="4751388" cy="1317625"/>
          </a:xfrm>
          <a:prstGeom prst="rect">
            <a:avLst/>
          </a:prstGeom>
          <a:noFill/>
          <a:ln w="9525">
            <a:noFill/>
          </a:ln>
        </p:spPr>
        <p:txBody>
          <a:bodyPr>
            <a:spAutoFit/>
          </a:bodyPr>
          <a:lstStyle/>
          <a:p>
            <a:pPr>
              <a:lnSpc>
                <a:spcPct val="145000"/>
              </a:lnSpc>
              <a:spcBef>
                <a:spcPct val="0"/>
              </a:spcBef>
            </a:pPr>
            <a:r>
              <a:rPr lang="zh-CN" altLang="en-US" sz="2800" b="1" noProof="1">
                <a:latin typeface="黑体" panose="02010609060101010101" pitchFamily="2" charset="-122"/>
                <a:ea typeface="黑体" panose="02010609060101010101" pitchFamily="2" charset="-122"/>
              </a:rPr>
              <a:t>  </a:t>
            </a:r>
            <a:r>
              <a:rPr lang="en-US" altLang="zh-CN"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2</a:t>
            </a: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、闭操作</a:t>
            </a:r>
            <a:endParaRPr lang="zh-CN" altLang="en-US" sz="1000" noProof="1">
              <a:latin typeface="Tahoma" panose="020B0604030504040204" pitchFamily="34" charset="0"/>
            </a:endParaRPr>
          </a:p>
          <a:p>
            <a:pPr>
              <a:lnSpc>
                <a:spcPct val="145000"/>
              </a:lnSpc>
              <a:spcBef>
                <a:spcPct val="0"/>
              </a:spcBef>
            </a:pPr>
            <a:r>
              <a:rPr lang="zh-CN" altLang="en-US" sz="2700" b="1"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rPr>
              <a:t>举例：</a:t>
            </a:r>
            <a:endParaRPr lang="zh-CN" altLang="en-US" sz="2700" b="1"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47266" name="矩形 641187"/>
          <p:cNvSpPr>
            <a:spLocks noChangeArrowheads="1"/>
          </p:cNvSpPr>
          <p:nvPr/>
        </p:nvSpPr>
        <p:spPr bwMode="auto">
          <a:xfrm>
            <a:off x="8229600" y="5673725"/>
            <a:ext cx="4191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67" name="矩形 641188"/>
          <p:cNvSpPr>
            <a:spLocks noChangeArrowheads="1"/>
          </p:cNvSpPr>
          <p:nvPr/>
        </p:nvSpPr>
        <p:spPr bwMode="auto">
          <a:xfrm>
            <a:off x="7808913" y="5673725"/>
            <a:ext cx="420687"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68" name="矩形 641189"/>
          <p:cNvSpPr>
            <a:spLocks noChangeArrowheads="1"/>
          </p:cNvSpPr>
          <p:nvPr/>
        </p:nvSpPr>
        <p:spPr bwMode="auto">
          <a:xfrm>
            <a:off x="7389813" y="5673725"/>
            <a:ext cx="4191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69" name="矩形 641190"/>
          <p:cNvSpPr>
            <a:spLocks noChangeArrowheads="1"/>
          </p:cNvSpPr>
          <p:nvPr/>
        </p:nvSpPr>
        <p:spPr bwMode="auto">
          <a:xfrm>
            <a:off x="6969125" y="5673725"/>
            <a:ext cx="4206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70" name="矩形 641191"/>
          <p:cNvSpPr>
            <a:spLocks noChangeArrowheads="1"/>
          </p:cNvSpPr>
          <p:nvPr/>
        </p:nvSpPr>
        <p:spPr bwMode="auto">
          <a:xfrm>
            <a:off x="6548438" y="5673725"/>
            <a:ext cx="420687"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71" name="矩形 641192"/>
          <p:cNvSpPr>
            <a:spLocks noChangeArrowheads="1"/>
          </p:cNvSpPr>
          <p:nvPr/>
        </p:nvSpPr>
        <p:spPr bwMode="auto">
          <a:xfrm>
            <a:off x="6129338" y="5673725"/>
            <a:ext cx="4191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72" name="矩形 641193"/>
          <p:cNvSpPr>
            <a:spLocks noChangeArrowheads="1"/>
          </p:cNvSpPr>
          <p:nvPr/>
        </p:nvSpPr>
        <p:spPr bwMode="auto">
          <a:xfrm>
            <a:off x="8229600" y="5224463"/>
            <a:ext cx="4191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73" name="矩形 641194"/>
          <p:cNvSpPr>
            <a:spLocks noChangeArrowheads="1"/>
          </p:cNvSpPr>
          <p:nvPr/>
        </p:nvSpPr>
        <p:spPr bwMode="auto">
          <a:xfrm>
            <a:off x="7808913" y="5224463"/>
            <a:ext cx="420687"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r>
              <a:rPr lang="en-US" altLang="zh-CN" sz="2800">
                <a:latin typeface="Times New Roman" panose="02020603050405020304" pitchFamily="18" charset="0"/>
              </a:rPr>
              <a:t>0</a:t>
            </a:r>
            <a:endParaRPr lang="en-US" altLang="zh-CN" sz="2800">
              <a:latin typeface="Times New Roman" panose="02020603050405020304" pitchFamily="18" charset="0"/>
            </a:endParaRPr>
          </a:p>
        </p:txBody>
      </p:sp>
      <p:sp>
        <p:nvSpPr>
          <p:cNvPr id="47274" name="矩形 641195"/>
          <p:cNvSpPr>
            <a:spLocks noChangeArrowheads="1"/>
          </p:cNvSpPr>
          <p:nvPr/>
        </p:nvSpPr>
        <p:spPr bwMode="auto">
          <a:xfrm>
            <a:off x="7389813" y="5224463"/>
            <a:ext cx="419100" cy="4492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7275" name="矩形 641196"/>
          <p:cNvSpPr>
            <a:spLocks noChangeArrowheads="1"/>
          </p:cNvSpPr>
          <p:nvPr/>
        </p:nvSpPr>
        <p:spPr bwMode="auto">
          <a:xfrm>
            <a:off x="6969125" y="5224463"/>
            <a:ext cx="420688" cy="4492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7276" name="矩形 641197"/>
          <p:cNvSpPr>
            <a:spLocks noChangeArrowheads="1"/>
          </p:cNvSpPr>
          <p:nvPr/>
        </p:nvSpPr>
        <p:spPr bwMode="auto">
          <a:xfrm>
            <a:off x="6548438" y="5224463"/>
            <a:ext cx="420687"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77" name="矩形 641198"/>
          <p:cNvSpPr>
            <a:spLocks noChangeArrowheads="1"/>
          </p:cNvSpPr>
          <p:nvPr/>
        </p:nvSpPr>
        <p:spPr bwMode="auto">
          <a:xfrm>
            <a:off x="6129338" y="5224463"/>
            <a:ext cx="4191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78" name="矩形 641199"/>
          <p:cNvSpPr>
            <a:spLocks noChangeArrowheads="1"/>
          </p:cNvSpPr>
          <p:nvPr/>
        </p:nvSpPr>
        <p:spPr bwMode="auto">
          <a:xfrm>
            <a:off x="8229600" y="4775200"/>
            <a:ext cx="4191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79" name="矩形 641200"/>
          <p:cNvSpPr>
            <a:spLocks noChangeArrowheads="1"/>
          </p:cNvSpPr>
          <p:nvPr/>
        </p:nvSpPr>
        <p:spPr bwMode="auto">
          <a:xfrm>
            <a:off x="7808913" y="4775200"/>
            <a:ext cx="420687"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r>
              <a:rPr lang="en-US" altLang="zh-CN" sz="2800">
                <a:latin typeface="Times New Roman" panose="02020603050405020304" pitchFamily="18" charset="0"/>
              </a:rPr>
              <a:t>0</a:t>
            </a:r>
            <a:endParaRPr lang="en-US" altLang="zh-CN" sz="2800">
              <a:latin typeface="Times New Roman" panose="02020603050405020304" pitchFamily="18" charset="0"/>
            </a:endParaRPr>
          </a:p>
        </p:txBody>
      </p:sp>
      <p:sp>
        <p:nvSpPr>
          <p:cNvPr id="47280" name="矩形 641201"/>
          <p:cNvSpPr>
            <a:spLocks noChangeArrowheads="1"/>
          </p:cNvSpPr>
          <p:nvPr/>
        </p:nvSpPr>
        <p:spPr bwMode="auto">
          <a:xfrm>
            <a:off x="7389813" y="4775200"/>
            <a:ext cx="419100" cy="449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7281" name="矩形 641202"/>
          <p:cNvSpPr>
            <a:spLocks noChangeArrowheads="1"/>
          </p:cNvSpPr>
          <p:nvPr/>
        </p:nvSpPr>
        <p:spPr bwMode="auto">
          <a:xfrm>
            <a:off x="6969125" y="4775200"/>
            <a:ext cx="420688" cy="449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7282" name="矩形 641203"/>
          <p:cNvSpPr>
            <a:spLocks noChangeArrowheads="1"/>
          </p:cNvSpPr>
          <p:nvPr/>
        </p:nvSpPr>
        <p:spPr bwMode="auto">
          <a:xfrm>
            <a:off x="6548438" y="4775200"/>
            <a:ext cx="420687"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83" name="矩形 641204"/>
          <p:cNvSpPr>
            <a:spLocks noChangeArrowheads="1"/>
          </p:cNvSpPr>
          <p:nvPr/>
        </p:nvSpPr>
        <p:spPr bwMode="auto">
          <a:xfrm>
            <a:off x="6129338" y="4775200"/>
            <a:ext cx="4191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84" name="矩形 641205"/>
          <p:cNvSpPr>
            <a:spLocks noChangeArrowheads="1"/>
          </p:cNvSpPr>
          <p:nvPr/>
        </p:nvSpPr>
        <p:spPr bwMode="auto">
          <a:xfrm>
            <a:off x="8229600" y="4325938"/>
            <a:ext cx="4191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85" name="矩形 641206"/>
          <p:cNvSpPr>
            <a:spLocks noChangeArrowheads="1"/>
          </p:cNvSpPr>
          <p:nvPr/>
        </p:nvSpPr>
        <p:spPr bwMode="auto">
          <a:xfrm>
            <a:off x="7808913" y="4325938"/>
            <a:ext cx="420687" cy="449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47286" name="矩形 641207"/>
          <p:cNvSpPr>
            <a:spLocks noChangeArrowheads="1"/>
          </p:cNvSpPr>
          <p:nvPr/>
        </p:nvSpPr>
        <p:spPr bwMode="auto">
          <a:xfrm>
            <a:off x="7389813" y="4325938"/>
            <a:ext cx="4191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r>
              <a:rPr lang="en-US" altLang="zh-CN" sz="2800">
                <a:latin typeface="Times New Roman" panose="02020603050405020304" pitchFamily="18" charset="0"/>
              </a:rPr>
              <a:t>0</a:t>
            </a:r>
            <a:endParaRPr lang="en-US" altLang="zh-CN" sz="2800">
              <a:latin typeface="Times New Roman" panose="02020603050405020304" pitchFamily="18" charset="0"/>
            </a:endParaRPr>
          </a:p>
        </p:txBody>
      </p:sp>
      <p:sp>
        <p:nvSpPr>
          <p:cNvPr id="47287" name="矩形 641208"/>
          <p:cNvSpPr>
            <a:spLocks noChangeArrowheads="1"/>
          </p:cNvSpPr>
          <p:nvPr/>
        </p:nvSpPr>
        <p:spPr bwMode="auto">
          <a:xfrm>
            <a:off x="6969125" y="4325938"/>
            <a:ext cx="420688" cy="4492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7288" name="矩形 641209"/>
          <p:cNvSpPr>
            <a:spLocks noChangeArrowheads="1"/>
          </p:cNvSpPr>
          <p:nvPr/>
        </p:nvSpPr>
        <p:spPr bwMode="auto">
          <a:xfrm>
            <a:off x="6548438" y="4325938"/>
            <a:ext cx="420687" cy="4492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1 </a:t>
            </a:r>
            <a:endParaRPr lang="zh-CN" altLang="en-US" sz="2800">
              <a:latin typeface="Times New Roman" panose="02020603050405020304" pitchFamily="18" charset="0"/>
            </a:endParaRPr>
          </a:p>
        </p:txBody>
      </p:sp>
      <p:sp>
        <p:nvSpPr>
          <p:cNvPr id="47289" name="矩形 641210"/>
          <p:cNvSpPr>
            <a:spLocks noChangeArrowheads="1"/>
          </p:cNvSpPr>
          <p:nvPr/>
        </p:nvSpPr>
        <p:spPr bwMode="auto">
          <a:xfrm>
            <a:off x="6129338" y="4325938"/>
            <a:ext cx="4191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90" name="矩形 641211"/>
          <p:cNvSpPr>
            <a:spLocks noChangeArrowheads="1"/>
          </p:cNvSpPr>
          <p:nvPr/>
        </p:nvSpPr>
        <p:spPr bwMode="auto">
          <a:xfrm>
            <a:off x="8229600" y="3876675"/>
            <a:ext cx="419100" cy="449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r>
              <a:rPr lang="en-US" altLang="zh-CN" sz="2800">
                <a:latin typeface="Times New Roman" panose="02020603050405020304" pitchFamily="18" charset="0"/>
              </a:rPr>
              <a:t>0</a:t>
            </a:r>
            <a:endParaRPr lang="en-US" altLang="zh-CN" sz="2800">
              <a:latin typeface="Times New Roman" panose="02020603050405020304" pitchFamily="18" charset="0"/>
            </a:endParaRPr>
          </a:p>
        </p:txBody>
      </p:sp>
      <p:sp>
        <p:nvSpPr>
          <p:cNvPr id="47291" name="矩形 641212"/>
          <p:cNvSpPr>
            <a:spLocks noChangeArrowheads="1"/>
          </p:cNvSpPr>
          <p:nvPr/>
        </p:nvSpPr>
        <p:spPr bwMode="auto">
          <a:xfrm>
            <a:off x="7808913" y="3876675"/>
            <a:ext cx="420687" cy="449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7292" name="矩形 641213"/>
          <p:cNvSpPr>
            <a:spLocks noChangeArrowheads="1"/>
          </p:cNvSpPr>
          <p:nvPr/>
        </p:nvSpPr>
        <p:spPr bwMode="auto">
          <a:xfrm>
            <a:off x="7389813" y="3876675"/>
            <a:ext cx="419100" cy="449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47293" name="矩形 641214"/>
          <p:cNvSpPr>
            <a:spLocks noChangeArrowheads="1"/>
          </p:cNvSpPr>
          <p:nvPr/>
        </p:nvSpPr>
        <p:spPr bwMode="auto">
          <a:xfrm>
            <a:off x="6969125" y="3876675"/>
            <a:ext cx="4206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r>
              <a:rPr lang="en-US" altLang="zh-CN" sz="2800">
                <a:latin typeface="Times New Roman" panose="02020603050405020304" pitchFamily="18" charset="0"/>
              </a:rPr>
              <a:t>0</a:t>
            </a:r>
            <a:endParaRPr lang="en-US" altLang="zh-CN" sz="2800">
              <a:latin typeface="Times New Roman" panose="02020603050405020304" pitchFamily="18" charset="0"/>
            </a:endParaRPr>
          </a:p>
        </p:txBody>
      </p:sp>
      <p:sp>
        <p:nvSpPr>
          <p:cNvPr id="47294" name="矩形 641215"/>
          <p:cNvSpPr>
            <a:spLocks noChangeArrowheads="1"/>
          </p:cNvSpPr>
          <p:nvPr/>
        </p:nvSpPr>
        <p:spPr bwMode="auto">
          <a:xfrm>
            <a:off x="6548438" y="3876675"/>
            <a:ext cx="420687" cy="449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7295" name="矩形 641216"/>
          <p:cNvSpPr>
            <a:spLocks noChangeArrowheads="1"/>
          </p:cNvSpPr>
          <p:nvPr/>
        </p:nvSpPr>
        <p:spPr bwMode="auto">
          <a:xfrm>
            <a:off x="6129338" y="3876675"/>
            <a:ext cx="4191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296" name="矩形 641217"/>
          <p:cNvSpPr>
            <a:spLocks noChangeArrowheads="1"/>
          </p:cNvSpPr>
          <p:nvPr/>
        </p:nvSpPr>
        <p:spPr bwMode="auto">
          <a:xfrm>
            <a:off x="8229600" y="3427413"/>
            <a:ext cx="419100" cy="449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r>
              <a:rPr lang="en-US" altLang="zh-CN" sz="2800">
                <a:latin typeface="Times New Roman" panose="02020603050405020304" pitchFamily="18" charset="0"/>
              </a:rPr>
              <a:t>0</a:t>
            </a:r>
            <a:endParaRPr lang="en-US" altLang="zh-CN" sz="2800">
              <a:latin typeface="Times New Roman" panose="02020603050405020304" pitchFamily="18" charset="0"/>
            </a:endParaRPr>
          </a:p>
        </p:txBody>
      </p:sp>
      <p:sp>
        <p:nvSpPr>
          <p:cNvPr id="47297" name="矩形 641218"/>
          <p:cNvSpPr>
            <a:spLocks noChangeArrowheads="1"/>
          </p:cNvSpPr>
          <p:nvPr/>
        </p:nvSpPr>
        <p:spPr bwMode="auto">
          <a:xfrm>
            <a:off x="7808913" y="3427413"/>
            <a:ext cx="420687" cy="449262"/>
          </a:xfrm>
          <a:prstGeom prst="rect">
            <a:avLst/>
          </a:prstGeom>
          <a:solidFill>
            <a:schemeClr val="bg1"/>
          </a:solidFill>
          <a:ln w="9525">
            <a:solidFill>
              <a:schemeClr val="accent1"/>
            </a:solidFill>
            <a:miter lim="800000"/>
          </a:ln>
        </p:spPr>
        <p:txBody>
          <a:bodyPr lIns="57150" tIns="11430" rIns="57150" bIns="11430" anchor="b"/>
          <a:lstStyle/>
          <a:p>
            <a:pPr algn="l" eaLnBrk="0" hangingPunct="0">
              <a:spcBef>
                <a:spcPct val="20000"/>
              </a:spcBef>
              <a:buClrTx/>
              <a:buSzTx/>
              <a:buFontTx/>
            </a:pPr>
            <a:r>
              <a:rPr lang="zh-CN" altLang="en-US" sz="2800">
                <a:latin typeface="Times New Roman" panose="02020603050405020304" pitchFamily="18" charset="0"/>
              </a:rPr>
              <a:t> </a:t>
            </a:r>
            <a:r>
              <a:rPr lang="en-US" altLang="zh-CN" sz="2800">
                <a:latin typeface="Times New Roman" panose="02020603050405020304" pitchFamily="18" charset="0"/>
              </a:rPr>
              <a:t>0</a:t>
            </a:r>
            <a:endParaRPr lang="en-US" altLang="zh-CN" sz="2800">
              <a:latin typeface="Times New Roman" panose="02020603050405020304" pitchFamily="18" charset="0"/>
            </a:endParaRPr>
          </a:p>
        </p:txBody>
      </p:sp>
      <p:sp>
        <p:nvSpPr>
          <p:cNvPr id="47298" name="矩形 641219"/>
          <p:cNvSpPr>
            <a:spLocks noChangeArrowheads="1"/>
          </p:cNvSpPr>
          <p:nvPr/>
        </p:nvSpPr>
        <p:spPr bwMode="auto">
          <a:xfrm>
            <a:off x="7389813" y="3427413"/>
            <a:ext cx="419100" cy="449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r>
              <a:rPr lang="en-US" altLang="zh-CN" sz="2800">
                <a:latin typeface="Times New Roman" panose="02020603050405020304" pitchFamily="18" charset="0"/>
              </a:rPr>
              <a:t>0</a:t>
            </a:r>
            <a:endParaRPr lang="en-US" altLang="zh-CN" sz="2800">
              <a:latin typeface="Times New Roman" panose="02020603050405020304" pitchFamily="18" charset="0"/>
            </a:endParaRPr>
          </a:p>
        </p:txBody>
      </p:sp>
      <p:sp>
        <p:nvSpPr>
          <p:cNvPr id="47299" name="矩形 641220"/>
          <p:cNvSpPr>
            <a:spLocks noChangeArrowheads="1"/>
          </p:cNvSpPr>
          <p:nvPr/>
        </p:nvSpPr>
        <p:spPr bwMode="auto">
          <a:xfrm>
            <a:off x="6969125" y="3427413"/>
            <a:ext cx="42068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300" name="矩形 641221"/>
          <p:cNvSpPr>
            <a:spLocks noChangeArrowheads="1"/>
          </p:cNvSpPr>
          <p:nvPr/>
        </p:nvSpPr>
        <p:spPr bwMode="auto">
          <a:xfrm>
            <a:off x="6548438" y="3427413"/>
            <a:ext cx="420687" cy="449262"/>
          </a:xfrm>
          <a:prstGeom prst="rect">
            <a:avLst/>
          </a:prstGeom>
          <a:solidFill>
            <a:schemeClr val="bg1"/>
          </a:solidFill>
          <a:ln w="9525">
            <a:solidFill>
              <a:schemeClr val="bg1"/>
            </a:solidFill>
            <a:miter lim="800000"/>
          </a:ln>
        </p:spPr>
        <p:txBody>
          <a:bodyPr lIns="57150" tIns="11430" rIns="57150" bIns="11430" anchor="b"/>
          <a:lstStyle/>
          <a:p>
            <a:pPr eaLnBrk="0" hangingPunct="0">
              <a:spcBef>
                <a:spcPct val="20000"/>
              </a:spcBef>
            </a:pPr>
            <a:r>
              <a:rPr lang="zh-CN" altLang="en-US" sz="2800">
                <a:latin typeface="Times New Roman" panose="02020603050405020304" pitchFamily="18" charset="0"/>
              </a:rPr>
              <a:t> </a:t>
            </a:r>
            <a:r>
              <a:rPr lang="en-US" altLang="zh-CN" sz="2800">
                <a:latin typeface="Times New Roman" panose="02020603050405020304" pitchFamily="18" charset="0"/>
              </a:rPr>
              <a:t>0</a:t>
            </a:r>
            <a:endParaRPr lang="en-US" altLang="zh-CN" sz="2800">
              <a:latin typeface="Times New Roman" panose="02020603050405020304" pitchFamily="18" charset="0"/>
            </a:endParaRPr>
          </a:p>
        </p:txBody>
      </p:sp>
      <p:sp>
        <p:nvSpPr>
          <p:cNvPr id="47301" name="矩形 641222"/>
          <p:cNvSpPr>
            <a:spLocks noChangeArrowheads="1"/>
          </p:cNvSpPr>
          <p:nvPr/>
        </p:nvSpPr>
        <p:spPr bwMode="auto">
          <a:xfrm>
            <a:off x="6129338" y="3427413"/>
            <a:ext cx="4191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endParaRPr lang="zh-CN" altLang="en-US" sz="2800">
              <a:latin typeface="Times New Roman" panose="02020603050405020304" pitchFamily="18" charset="0"/>
            </a:endParaRPr>
          </a:p>
        </p:txBody>
      </p:sp>
      <p:sp>
        <p:nvSpPr>
          <p:cNvPr id="47302" name="直接连接符 641223"/>
          <p:cNvSpPr>
            <a:spLocks noChangeShapeType="1"/>
          </p:cNvSpPr>
          <p:nvPr/>
        </p:nvSpPr>
        <p:spPr bwMode="auto">
          <a:xfrm>
            <a:off x="6129338" y="3427413"/>
            <a:ext cx="2519362"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03" name="直接连接符 641224"/>
          <p:cNvSpPr>
            <a:spLocks noChangeShapeType="1"/>
          </p:cNvSpPr>
          <p:nvPr/>
        </p:nvSpPr>
        <p:spPr bwMode="auto">
          <a:xfrm>
            <a:off x="6129338" y="3876675"/>
            <a:ext cx="2519362"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04" name="直接连接符 641225"/>
          <p:cNvSpPr>
            <a:spLocks noChangeShapeType="1"/>
          </p:cNvSpPr>
          <p:nvPr/>
        </p:nvSpPr>
        <p:spPr bwMode="auto">
          <a:xfrm>
            <a:off x="6129338" y="4325938"/>
            <a:ext cx="2519362"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05" name="直接连接符 641226"/>
          <p:cNvSpPr>
            <a:spLocks noChangeShapeType="1"/>
          </p:cNvSpPr>
          <p:nvPr/>
        </p:nvSpPr>
        <p:spPr bwMode="auto">
          <a:xfrm>
            <a:off x="6129338" y="4775200"/>
            <a:ext cx="2519362"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06" name="直接连接符 641227"/>
          <p:cNvSpPr>
            <a:spLocks noChangeShapeType="1"/>
          </p:cNvSpPr>
          <p:nvPr/>
        </p:nvSpPr>
        <p:spPr bwMode="auto">
          <a:xfrm>
            <a:off x="6129338" y="5224463"/>
            <a:ext cx="2519362"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07" name="直接连接符 641228"/>
          <p:cNvSpPr>
            <a:spLocks noChangeShapeType="1"/>
          </p:cNvSpPr>
          <p:nvPr/>
        </p:nvSpPr>
        <p:spPr bwMode="auto">
          <a:xfrm>
            <a:off x="6129338" y="5673725"/>
            <a:ext cx="2519362"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08" name="直接连接符 641229"/>
          <p:cNvSpPr>
            <a:spLocks noChangeShapeType="1"/>
          </p:cNvSpPr>
          <p:nvPr/>
        </p:nvSpPr>
        <p:spPr bwMode="auto">
          <a:xfrm>
            <a:off x="6129338" y="6122988"/>
            <a:ext cx="2519362"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09" name="直接连接符 641230"/>
          <p:cNvSpPr>
            <a:spLocks noChangeShapeType="1"/>
          </p:cNvSpPr>
          <p:nvPr/>
        </p:nvSpPr>
        <p:spPr bwMode="auto">
          <a:xfrm>
            <a:off x="6129338" y="3427413"/>
            <a:ext cx="0" cy="2695575"/>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10" name="直接连接符 641231"/>
          <p:cNvSpPr>
            <a:spLocks noChangeShapeType="1"/>
          </p:cNvSpPr>
          <p:nvPr/>
        </p:nvSpPr>
        <p:spPr bwMode="auto">
          <a:xfrm>
            <a:off x="6548438" y="3427413"/>
            <a:ext cx="0" cy="2695575"/>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11" name="直接连接符 641232"/>
          <p:cNvSpPr>
            <a:spLocks noChangeShapeType="1"/>
          </p:cNvSpPr>
          <p:nvPr/>
        </p:nvSpPr>
        <p:spPr bwMode="auto">
          <a:xfrm>
            <a:off x="6969125" y="3427413"/>
            <a:ext cx="0" cy="2695575"/>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12" name="直接连接符 641233"/>
          <p:cNvSpPr>
            <a:spLocks noChangeShapeType="1"/>
          </p:cNvSpPr>
          <p:nvPr/>
        </p:nvSpPr>
        <p:spPr bwMode="auto">
          <a:xfrm>
            <a:off x="7389813" y="3427413"/>
            <a:ext cx="0" cy="2695575"/>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13" name="直接连接符 641234"/>
          <p:cNvSpPr>
            <a:spLocks noChangeShapeType="1"/>
          </p:cNvSpPr>
          <p:nvPr/>
        </p:nvSpPr>
        <p:spPr bwMode="auto">
          <a:xfrm>
            <a:off x="7808913" y="3427413"/>
            <a:ext cx="0" cy="2695575"/>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14" name="直接连接符 641235"/>
          <p:cNvSpPr>
            <a:spLocks noChangeShapeType="1"/>
          </p:cNvSpPr>
          <p:nvPr/>
        </p:nvSpPr>
        <p:spPr bwMode="auto">
          <a:xfrm>
            <a:off x="8229600" y="3427413"/>
            <a:ext cx="0" cy="2695575"/>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15" name="直接连接符 641236"/>
          <p:cNvSpPr>
            <a:spLocks noChangeShapeType="1"/>
          </p:cNvSpPr>
          <p:nvPr/>
        </p:nvSpPr>
        <p:spPr bwMode="auto">
          <a:xfrm>
            <a:off x="8648700" y="3427413"/>
            <a:ext cx="0" cy="2695575"/>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47316" name="组合 641237"/>
          <p:cNvGrpSpPr/>
          <p:nvPr/>
        </p:nvGrpSpPr>
        <p:grpSpPr bwMode="auto">
          <a:xfrm>
            <a:off x="3032125" y="1627188"/>
            <a:ext cx="2089150" cy="1439862"/>
            <a:chOff x="1927" y="618"/>
            <a:chExt cx="1316" cy="907"/>
          </a:xfrm>
        </p:grpSpPr>
        <p:grpSp>
          <p:nvGrpSpPr>
            <p:cNvPr id="47317" name="组合 641238"/>
            <p:cNvGrpSpPr/>
            <p:nvPr/>
          </p:nvGrpSpPr>
          <p:grpSpPr bwMode="auto">
            <a:xfrm>
              <a:off x="2269" y="618"/>
              <a:ext cx="535" cy="570"/>
              <a:chOff x="2269" y="918"/>
              <a:chExt cx="535" cy="570"/>
            </a:xfrm>
          </p:grpSpPr>
          <p:sp>
            <p:nvSpPr>
              <p:cNvPr id="47318" name="矩形 641239"/>
              <p:cNvSpPr>
                <a:spLocks noChangeArrowheads="1"/>
              </p:cNvSpPr>
              <p:nvPr/>
            </p:nvSpPr>
            <p:spPr bwMode="auto">
              <a:xfrm>
                <a:off x="2540" y="1205"/>
                <a:ext cx="264" cy="2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7319" name="矩形 641240"/>
              <p:cNvSpPr>
                <a:spLocks noChangeArrowheads="1"/>
              </p:cNvSpPr>
              <p:nvPr/>
            </p:nvSpPr>
            <p:spPr bwMode="auto">
              <a:xfrm>
                <a:off x="2540" y="922"/>
                <a:ext cx="264" cy="28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7320" name="矩形 641241"/>
              <p:cNvSpPr>
                <a:spLocks noChangeArrowheads="1"/>
              </p:cNvSpPr>
              <p:nvPr/>
            </p:nvSpPr>
            <p:spPr bwMode="auto">
              <a:xfrm>
                <a:off x="2275" y="922"/>
                <a:ext cx="265" cy="2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7150" tIns="11430" rIns="57150" bIns="11430" anchor="b"/>
              <a:lstStyle/>
              <a:p>
                <a:pPr eaLnBrk="0" hangingPunct="0">
                  <a:spcBef>
                    <a:spcPct val="20000"/>
                  </a:spcBef>
                </a:pPr>
                <a:r>
                  <a:rPr lang="zh-CN" altLang="en-US" sz="2800">
                    <a:latin typeface="Times New Roman" panose="02020603050405020304" pitchFamily="18" charset="0"/>
                  </a:rPr>
                  <a:t> 1</a:t>
                </a:r>
                <a:endParaRPr lang="zh-CN" altLang="en-US" sz="2800">
                  <a:latin typeface="Times New Roman" panose="02020603050405020304" pitchFamily="18" charset="0"/>
                </a:endParaRPr>
              </a:p>
            </p:txBody>
          </p:sp>
          <p:sp>
            <p:nvSpPr>
              <p:cNvPr id="47321" name="直接连接符 641242"/>
              <p:cNvSpPr>
                <a:spLocks noChangeShapeType="1"/>
              </p:cNvSpPr>
              <p:nvPr/>
            </p:nvSpPr>
            <p:spPr bwMode="auto">
              <a:xfrm>
                <a:off x="2269" y="922"/>
                <a:ext cx="526"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22" name="直接连接符 641243"/>
              <p:cNvSpPr>
                <a:spLocks noChangeShapeType="1"/>
              </p:cNvSpPr>
              <p:nvPr/>
            </p:nvSpPr>
            <p:spPr bwMode="auto">
              <a:xfrm>
                <a:off x="2271" y="1205"/>
                <a:ext cx="521"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23" name="直接连接符 641244"/>
              <p:cNvSpPr>
                <a:spLocks noChangeShapeType="1"/>
              </p:cNvSpPr>
              <p:nvPr/>
            </p:nvSpPr>
            <p:spPr bwMode="auto">
              <a:xfrm>
                <a:off x="2536" y="1488"/>
                <a:ext cx="268" cy="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24" name="直接连接符 641245"/>
              <p:cNvSpPr>
                <a:spLocks noChangeShapeType="1"/>
              </p:cNvSpPr>
              <p:nvPr/>
            </p:nvSpPr>
            <p:spPr bwMode="auto">
              <a:xfrm>
                <a:off x="2275" y="918"/>
                <a:ext cx="0" cy="279"/>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25" name="直接连接符 641246"/>
              <p:cNvSpPr>
                <a:spLocks noChangeShapeType="1"/>
              </p:cNvSpPr>
              <p:nvPr/>
            </p:nvSpPr>
            <p:spPr bwMode="auto">
              <a:xfrm>
                <a:off x="2540" y="925"/>
                <a:ext cx="0" cy="555"/>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7326" name="直接连接符 641247"/>
              <p:cNvSpPr>
                <a:spLocks noChangeShapeType="1"/>
              </p:cNvSpPr>
              <p:nvPr/>
            </p:nvSpPr>
            <p:spPr bwMode="auto">
              <a:xfrm>
                <a:off x="2804" y="925"/>
                <a:ext cx="0" cy="555"/>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grpSp>
        <p:grpSp>
          <p:nvGrpSpPr>
            <p:cNvPr id="47327" name="组合 641248"/>
            <p:cNvGrpSpPr/>
            <p:nvPr/>
          </p:nvGrpSpPr>
          <p:grpSpPr bwMode="auto">
            <a:xfrm>
              <a:off x="1927" y="1182"/>
              <a:ext cx="1316" cy="343"/>
              <a:chOff x="1791" y="1071"/>
              <a:chExt cx="1316" cy="343"/>
            </a:xfrm>
          </p:grpSpPr>
          <p:graphicFrame>
            <p:nvGraphicFramePr>
              <p:cNvPr id="47328" name="对象 641249"/>
              <p:cNvGraphicFramePr/>
              <p:nvPr/>
            </p:nvGraphicFramePr>
            <p:xfrm>
              <a:off x="2472" y="1071"/>
              <a:ext cx="168" cy="343"/>
            </p:xfrm>
            <a:graphic>
              <a:graphicData uri="http://schemas.openxmlformats.org/presentationml/2006/ole">
                <mc:AlternateContent xmlns:mc="http://schemas.openxmlformats.org/markup-compatibility/2006">
                  <mc:Choice xmlns:v="urn:schemas-microsoft-com:vml" Requires="v">
                    <p:oleObj spid="_x0000_s2" name="" r:id="rId1" imgW="152400" imgH="266065" progId="Equation.DSMT4">
                      <p:embed/>
                    </p:oleObj>
                  </mc:Choice>
                  <mc:Fallback>
                    <p:oleObj name="" r:id="rId1" imgW="152400" imgH="266065" progId="Equation.DSMT4">
                      <p:embed/>
                      <p:pic>
                        <p:nvPicPr>
                          <p:cNvPr id="0" name="对象 64124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 y="1071"/>
                            <a:ext cx="16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329" name="文本框 641250"/>
              <p:cNvSpPr txBox="1">
                <a:spLocks noChangeArrowheads="1"/>
              </p:cNvSpPr>
              <p:nvPr/>
            </p:nvSpPr>
            <p:spPr bwMode="auto">
              <a:xfrm>
                <a:off x="1791" y="1162"/>
                <a:ext cx="131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latin typeface="黑体" panose="02010609060101010101" pitchFamily="2" charset="-122"/>
                    <a:ea typeface="黑体" panose="02010609060101010101" pitchFamily="2" charset="-122"/>
                  </a:rPr>
                  <a:t>B</a:t>
                </a:r>
                <a:r>
                  <a:rPr lang="zh-CN" altLang="en-US" sz="2000">
                    <a:latin typeface="黑体" panose="02010609060101010101" pitchFamily="2" charset="-122"/>
                    <a:ea typeface="黑体" panose="02010609060101010101" pitchFamily="2" charset="-122"/>
                  </a:rPr>
                  <a:t>的反射</a:t>
                </a:r>
                <a:endParaRPr lang="zh-CN" altLang="en-US" sz="2000">
                  <a:latin typeface="黑体" panose="02010609060101010101" pitchFamily="2" charset="-122"/>
                  <a:ea typeface="黑体" panose="02010609060101010101" pitchFamily="2" charset="-122"/>
                </a:endParaRP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图片 642049" descr="电路板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93825" y="2982913"/>
            <a:ext cx="2362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4" name="图片 642050" descr="电路板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2982913"/>
            <a:ext cx="2209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2052" name="文本框 642051"/>
          <p:cNvSpPr txBox="1"/>
          <p:nvPr/>
        </p:nvSpPr>
        <p:spPr>
          <a:xfrm>
            <a:off x="1746250" y="5530850"/>
            <a:ext cx="1351915" cy="491490"/>
          </a:xfrm>
          <a:prstGeom prst="rect">
            <a:avLst/>
          </a:prstGeom>
          <a:noFill/>
          <a:ln w="9525">
            <a:noFill/>
          </a:ln>
        </p:spPr>
        <p:txBody>
          <a:bodyPr wrap="none">
            <a:spAutoFit/>
          </a:bodyPr>
          <a:lstStyle/>
          <a:p>
            <a:pPr>
              <a:spcBef>
                <a:spcPct val="0"/>
              </a:spcBef>
            </a:pPr>
            <a:r>
              <a:rPr lang="zh-CN" altLang="en-US" sz="2600" b="1" noProof="1">
                <a:solidFill>
                  <a:srgbClr val="6600CC"/>
                </a:solidFill>
                <a:effectLst>
                  <a:outerShdw blurRad="38100" dist="38100" dir="2700000">
                    <a:srgbClr val="C0C0C0"/>
                  </a:outerShdw>
                </a:effectLst>
                <a:latin typeface="黑体" panose="02010609060101010101" pitchFamily="2" charset="-122"/>
                <a:ea typeface="黑体" panose="02010609060101010101" pitchFamily="2" charset="-122"/>
              </a:rPr>
              <a:t>       </a:t>
            </a:r>
            <a:endParaRPr lang="zh-CN" altLang="en-US" sz="2000" noProof="1">
              <a:latin typeface="黑体" panose="02010609060101010101" pitchFamily="2" charset="-122"/>
              <a:ea typeface="黑体" panose="02010609060101010101" pitchFamily="2" charset="-122"/>
            </a:endParaRPr>
          </a:p>
        </p:txBody>
      </p:sp>
      <p:sp>
        <p:nvSpPr>
          <p:cNvPr id="642053" name="文本框 642052"/>
          <p:cNvSpPr txBox="1"/>
          <p:nvPr/>
        </p:nvSpPr>
        <p:spPr>
          <a:xfrm>
            <a:off x="458788" y="1571625"/>
            <a:ext cx="8424862" cy="1340485"/>
          </a:xfrm>
          <a:prstGeom prst="rect">
            <a:avLst/>
          </a:prstGeom>
          <a:noFill/>
          <a:ln w="9525">
            <a:noFill/>
          </a:ln>
        </p:spPr>
        <p:txBody>
          <a:bodyPr>
            <a:spAutoFit/>
          </a:bodyPr>
          <a:lstStyle/>
          <a:p>
            <a:pPr>
              <a:lnSpc>
                <a:spcPct val="145000"/>
              </a:lnSpc>
              <a:spcBef>
                <a:spcPct val="0"/>
              </a:spcBef>
            </a:pPr>
            <a:r>
              <a:rPr lang="zh-CN" altLang="en-US" sz="2800" b="1" noProof="1">
                <a:latin typeface="黑体" panose="02010609060101010101" pitchFamily="2" charset="-122"/>
                <a:ea typeface="黑体" panose="02010609060101010101" pitchFamily="2" charset="-122"/>
              </a:rPr>
              <a:t>  </a:t>
            </a:r>
            <a:r>
              <a:rPr lang="en-US" altLang="zh-CN"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2</a:t>
            </a: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、闭操作</a:t>
            </a:r>
            <a:endParaRPr lang="zh-CN" altLang="en-US" sz="1000" noProof="1">
              <a:latin typeface="Tahoma" panose="020B0604030504040204" pitchFamily="34" charset="0"/>
            </a:endParaRPr>
          </a:p>
          <a:p>
            <a:pPr>
              <a:lnSpc>
                <a:spcPct val="145000"/>
              </a:lnSpc>
              <a:spcBef>
                <a:spcPct val="0"/>
              </a:spcBef>
            </a:pPr>
            <a:r>
              <a:rPr lang="zh-CN" altLang="en-US" sz="2700" b="1"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rPr>
              <a:t>实例：</a:t>
            </a:r>
            <a:r>
              <a:rPr lang="zh-CN" altLang="en-US" sz="2800">
                <a:solidFill>
                  <a:srgbClr val="6600CC"/>
                </a:solidFill>
                <a:effectLst>
                  <a:outerShdw blurRad="38100" dist="38100" dir="2700000">
                    <a:srgbClr val="C0C0C0"/>
                  </a:outerShdw>
                </a:effectLst>
                <a:latin typeface="黑体" panose="02010609060101010101" pitchFamily="2" charset="-122"/>
                <a:ea typeface="黑体" panose="02010609060101010101" pitchFamily="2" charset="-122"/>
                <a:sym typeface="+mn-ea"/>
              </a:rPr>
              <a:t>电路板二值图像闭运算实例</a:t>
            </a:r>
            <a:r>
              <a:rPr lang="zh-CN" altLang="en-US" sz="2800">
                <a:latin typeface="黑体" panose="02010609060101010101" pitchFamily="2" charset="-122"/>
                <a:ea typeface="黑体" panose="02010609060101010101" pitchFamily="2" charset="-122"/>
                <a:sym typeface="+mn-ea"/>
              </a:rPr>
              <a:t> </a:t>
            </a:r>
            <a:endParaRPr lang="zh-CN" altLang="en-US" sz="2800" noProof="1">
              <a:solidFill>
                <a:srgbClr val="660033"/>
              </a:solidFill>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49157" name="文本框 642054"/>
          <p:cNvSpPr txBox="1">
            <a:spLocks noChangeArrowheads="1"/>
          </p:cNvSpPr>
          <p:nvPr/>
        </p:nvSpPr>
        <p:spPr bwMode="auto">
          <a:xfrm>
            <a:off x="1322388" y="4991100"/>
            <a:ext cx="71278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2000" b="1">
                <a:latin typeface="黑体" panose="02010609060101010101" pitchFamily="2" charset="-122"/>
                <a:ea typeface="黑体" panose="02010609060101010101" pitchFamily="2" charset="-122"/>
              </a:rPr>
              <a:t>(</a:t>
            </a:r>
            <a:r>
              <a:rPr lang="en-US" altLang="zh-CN" sz="2000" b="1">
                <a:latin typeface="黑体" panose="02010609060101010101" pitchFamily="2" charset="-122"/>
                <a:ea typeface="黑体" panose="02010609060101010101" pitchFamily="2" charset="-122"/>
              </a:rPr>
              <a:t>a)</a:t>
            </a:r>
            <a:r>
              <a:rPr lang="zh-CN" altLang="en-US" sz="2000" b="1">
                <a:latin typeface="黑体" panose="02010609060101010101" pitchFamily="2" charset="-122"/>
                <a:ea typeface="黑体" panose="02010609060101010101" pitchFamily="2" charset="-122"/>
              </a:rPr>
              <a:t>电路板二值图像  （</a:t>
            </a:r>
            <a:r>
              <a:rPr lang="en-US" altLang="zh-CN" sz="2000" b="1">
                <a:latin typeface="黑体" panose="02010609060101010101" pitchFamily="2" charset="-122"/>
                <a:ea typeface="黑体" panose="02010609060101010101" pitchFamily="2" charset="-122"/>
              </a:rPr>
              <a:t>b</a:t>
            </a:r>
            <a:r>
              <a:rPr lang="zh-CN" altLang="en-US" sz="2000" b="1">
                <a:latin typeface="黑体" panose="02010609060101010101" pitchFamily="2" charset="-122"/>
                <a:ea typeface="黑体" panose="02010609060101010101" pitchFamily="2" charset="-122"/>
              </a:rPr>
              <a:t>）对</a:t>
            </a:r>
            <a:r>
              <a:rPr lang="en-US" altLang="zh-CN" sz="2000" b="1">
                <a:latin typeface="黑体" panose="02010609060101010101" pitchFamily="2" charset="-122"/>
                <a:ea typeface="黑体" panose="02010609060101010101" pitchFamily="2" charset="-122"/>
              </a:rPr>
              <a:t>(a)</a:t>
            </a:r>
            <a:r>
              <a:rPr lang="zh-CN" altLang="en-US" sz="2000" b="1">
                <a:latin typeface="黑体" panose="02010609060101010101" pitchFamily="2" charset="-122"/>
                <a:ea typeface="黑体" panose="02010609060101010101" pitchFamily="2" charset="-122"/>
              </a:rPr>
              <a:t>进行闭运算的结果图像</a:t>
            </a:r>
            <a:r>
              <a:rPr lang="zh-CN" altLang="en-US" sz="1000">
                <a:latin typeface="Tahoma" panose="020B0604030504040204" pitchFamily="34" charset="0"/>
              </a:rPr>
              <a:t> </a:t>
            </a:r>
            <a:endParaRPr lang="en-US" altLang="zh-CN" sz="1000">
              <a:latin typeface="Tahoma" panose="020B0604030504040204" pitchFamily="34" charset="0"/>
            </a:endParaRPr>
          </a:p>
        </p:txBody>
      </p:sp>
      <p:sp>
        <p:nvSpPr>
          <p:cNvPr id="49158" name="矩形 642055"/>
          <p:cNvSpPr>
            <a:spLocks noChangeArrowheads="1"/>
          </p:cNvSpPr>
          <p:nvPr/>
        </p:nvSpPr>
        <p:spPr bwMode="auto">
          <a:xfrm>
            <a:off x="457200" y="620713"/>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9.3</a:t>
            </a:r>
            <a:r>
              <a:rPr lang="zh-CN" altLang="en-US" sz="4400" b="1">
                <a:solidFill>
                  <a:srgbClr val="FF0000"/>
                </a:solidFill>
                <a:latin typeface="Times New Roman" panose="02020603050405020304" pitchFamily="18" charset="0"/>
              </a:rPr>
              <a:t>开操作与闭操作</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9933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463" y="1874838"/>
            <a:ext cx="6294437"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矩形 99337"/>
          <p:cNvSpPr>
            <a:spLocks noChangeArrowheads="1"/>
          </p:cNvSpPr>
          <p:nvPr/>
        </p:nvSpPr>
        <p:spPr bwMode="auto">
          <a:xfrm>
            <a:off x="1573213" y="5799138"/>
            <a:ext cx="61102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pPr>
            <a:r>
              <a:rPr lang="zh-CN" altLang="en-US" sz="2400" b="1">
                <a:solidFill>
                  <a:srgbClr val="FF0000"/>
                </a:solidFill>
                <a:latin typeface="Times New Roman" panose="02020603050405020304" pitchFamily="18" charset="0"/>
              </a:rPr>
              <a:t>集合、并集、交集、补集、集合的差</a:t>
            </a:r>
            <a:endParaRPr lang="zh-CN" altLang="en-US" sz="2400" b="1">
              <a:solidFill>
                <a:srgbClr val="FF0000"/>
              </a:solidFill>
              <a:latin typeface="Times New Roman" panose="02020603050405020304" pitchFamily="18" charset="0"/>
            </a:endParaRPr>
          </a:p>
        </p:txBody>
      </p:sp>
      <p:sp>
        <p:nvSpPr>
          <p:cNvPr id="7171" name="标题 99338"/>
          <p:cNvSpPr>
            <a:spLocks noGrp="1" noChangeArrowheads="1"/>
          </p:cNvSpPr>
          <p:nvPr>
            <p:ph type="title"/>
          </p:nvPr>
        </p:nvSpPr>
        <p:spPr bwMode="auto">
          <a:xfrm>
            <a:off x="611188" y="647700"/>
            <a:ext cx="8229600" cy="671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4000" b="1">
                <a:solidFill>
                  <a:srgbClr val="FF0000"/>
                </a:solidFill>
                <a:ea typeface="宋体" panose="02010600030101010101" pitchFamily="2" charset="-122"/>
              </a:rPr>
              <a:t>9.1</a:t>
            </a:r>
            <a:r>
              <a:rPr lang="zh-CN" altLang="en-US" sz="4000" b="1">
                <a:solidFill>
                  <a:srgbClr val="FF0000"/>
                </a:solidFill>
                <a:ea typeface="宋体" panose="02010600030101010101" pitchFamily="2" charset="-122"/>
              </a:rPr>
              <a:t>集合论的几个基本概念</a:t>
            </a:r>
            <a:endParaRPr lang="zh-CN" altLang="en-US" sz="4000" b="1">
              <a:solidFill>
                <a:srgbClr val="FF0000"/>
              </a:solidFill>
              <a:ea typeface="宋体" panose="02010600030101010101" pitchFamily="2" charset="-122"/>
            </a:endParaRPr>
          </a:p>
        </p:txBody>
      </p:sp>
      <p:sp>
        <p:nvSpPr>
          <p:cNvPr id="7172" name="矩形 99339"/>
          <p:cNvSpPr>
            <a:spLocks noChangeArrowheads="1"/>
          </p:cNvSpPr>
          <p:nvPr/>
        </p:nvSpPr>
        <p:spPr bwMode="auto">
          <a:xfrm>
            <a:off x="1508125" y="3046413"/>
            <a:ext cx="1647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pPr>
            <a:r>
              <a:rPr lang="zh-CN" altLang="en-US" sz="2400" b="1">
                <a:solidFill>
                  <a:srgbClr val="FF0000"/>
                </a:solidFill>
                <a:latin typeface="Times New Roman" panose="02020603050405020304" pitchFamily="18" charset="0"/>
              </a:rPr>
              <a:t>集合</a:t>
            </a:r>
            <a:r>
              <a:rPr lang="en-US" altLang="zh-CN" sz="2400" b="1">
                <a:solidFill>
                  <a:srgbClr val="FF0000"/>
                </a:solidFill>
                <a:latin typeface="Times New Roman" panose="02020603050405020304" pitchFamily="18" charset="0"/>
              </a:rPr>
              <a:t>A</a:t>
            </a:r>
            <a:r>
              <a:rPr lang="zh-CN" altLang="en-US" sz="2400" b="1">
                <a:solidFill>
                  <a:srgbClr val="FF0000"/>
                </a:solidFill>
                <a:latin typeface="Times New Roman" panose="02020603050405020304" pitchFamily="18" charset="0"/>
              </a:rPr>
              <a:t>、</a:t>
            </a:r>
            <a:r>
              <a:rPr lang="en-US" altLang="zh-CN" sz="2400" b="1">
                <a:solidFill>
                  <a:srgbClr val="FF0000"/>
                </a:solidFill>
                <a:latin typeface="Times New Roman" panose="02020603050405020304" pitchFamily="18" charset="0"/>
              </a:rPr>
              <a:t>B</a:t>
            </a:r>
            <a:endParaRPr lang="en-US" altLang="zh-CN" sz="2400" b="1">
              <a:solidFill>
                <a:srgbClr val="FF0000"/>
              </a:solidFill>
              <a:latin typeface="Times New Roman" panose="02020603050405020304" pitchFamily="18" charset="0"/>
            </a:endParaRPr>
          </a:p>
        </p:txBody>
      </p:sp>
      <p:sp>
        <p:nvSpPr>
          <p:cNvPr id="7173" name="矩形 99340"/>
          <p:cNvSpPr>
            <a:spLocks noChangeArrowheads="1"/>
          </p:cNvSpPr>
          <p:nvPr/>
        </p:nvSpPr>
        <p:spPr bwMode="auto">
          <a:xfrm>
            <a:off x="3371850" y="2987675"/>
            <a:ext cx="919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pPr>
            <a:r>
              <a:rPr lang="zh-CN" altLang="en-US" sz="2400" b="1">
                <a:solidFill>
                  <a:srgbClr val="FF0000"/>
                </a:solidFill>
                <a:latin typeface="Times New Roman" panose="02020603050405020304" pitchFamily="18" charset="0"/>
              </a:rPr>
              <a:t>并集</a:t>
            </a:r>
            <a:endParaRPr lang="zh-CN" altLang="en-US" sz="2400" b="1">
              <a:solidFill>
                <a:srgbClr val="FF0000"/>
              </a:solidFill>
              <a:latin typeface="Times New Roman" panose="02020603050405020304" pitchFamily="18" charset="0"/>
            </a:endParaRPr>
          </a:p>
        </p:txBody>
      </p:sp>
      <p:sp>
        <p:nvSpPr>
          <p:cNvPr id="7174" name="矩形 99341"/>
          <p:cNvSpPr>
            <a:spLocks noChangeArrowheads="1"/>
          </p:cNvSpPr>
          <p:nvPr/>
        </p:nvSpPr>
        <p:spPr bwMode="auto">
          <a:xfrm>
            <a:off x="4940300" y="2995613"/>
            <a:ext cx="974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pPr>
            <a:r>
              <a:rPr lang="zh-CN" altLang="en-US" sz="2400" b="1">
                <a:solidFill>
                  <a:srgbClr val="FF0000"/>
                </a:solidFill>
                <a:latin typeface="Times New Roman" panose="02020603050405020304" pitchFamily="18" charset="0"/>
              </a:rPr>
              <a:t>交集</a:t>
            </a:r>
            <a:endParaRPr lang="zh-CN" altLang="en-US" sz="2400" b="1">
              <a:solidFill>
                <a:srgbClr val="FF0000"/>
              </a:solidFill>
              <a:latin typeface="Times New Roman" panose="02020603050405020304" pitchFamily="18" charset="0"/>
            </a:endParaRPr>
          </a:p>
        </p:txBody>
      </p:sp>
      <p:sp>
        <p:nvSpPr>
          <p:cNvPr id="7175" name="矩形 99342"/>
          <p:cNvSpPr>
            <a:spLocks noChangeArrowheads="1"/>
          </p:cNvSpPr>
          <p:nvPr/>
        </p:nvSpPr>
        <p:spPr bwMode="auto">
          <a:xfrm>
            <a:off x="1714500" y="4932363"/>
            <a:ext cx="1146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pPr>
            <a:r>
              <a:rPr lang="zh-CN" altLang="en-US" sz="2400" b="1">
                <a:solidFill>
                  <a:srgbClr val="FF0000"/>
                </a:solidFill>
                <a:latin typeface="Times New Roman" panose="02020603050405020304" pitchFamily="18" charset="0"/>
              </a:rPr>
              <a:t>补集</a:t>
            </a:r>
            <a:endParaRPr lang="zh-CN" altLang="en-US" sz="2400" b="1">
              <a:solidFill>
                <a:srgbClr val="FF0000"/>
              </a:solidFill>
              <a:latin typeface="Times New Roman" panose="02020603050405020304" pitchFamily="18" charset="0"/>
            </a:endParaRPr>
          </a:p>
        </p:txBody>
      </p:sp>
      <p:sp>
        <p:nvSpPr>
          <p:cNvPr id="7176" name="矩形 99343"/>
          <p:cNvSpPr>
            <a:spLocks noChangeArrowheads="1"/>
          </p:cNvSpPr>
          <p:nvPr/>
        </p:nvSpPr>
        <p:spPr bwMode="auto">
          <a:xfrm>
            <a:off x="4903788" y="4921250"/>
            <a:ext cx="1611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pPr>
            <a:r>
              <a:rPr lang="zh-CN" altLang="en-US" sz="2400" b="1">
                <a:solidFill>
                  <a:srgbClr val="FF0000"/>
                </a:solidFill>
                <a:latin typeface="Times New Roman" panose="02020603050405020304" pitchFamily="18" charset="0"/>
              </a:rPr>
              <a:t>集合的差</a:t>
            </a:r>
            <a:endParaRPr lang="zh-CN" altLang="en-US" sz="2400" b="1">
              <a:solidFill>
                <a:srgbClr val="FF0000"/>
              </a:solidFill>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文本框 643073"/>
          <p:cNvSpPr txBox="1"/>
          <p:nvPr/>
        </p:nvSpPr>
        <p:spPr>
          <a:xfrm>
            <a:off x="373063" y="1522413"/>
            <a:ext cx="8424862" cy="4997450"/>
          </a:xfrm>
          <a:prstGeom prst="rect">
            <a:avLst/>
          </a:prstGeom>
          <a:noFill/>
          <a:ln w="9525">
            <a:noFill/>
          </a:ln>
        </p:spPr>
        <p:txBody>
          <a:bodyPr>
            <a:spAutoFit/>
          </a:bodyPr>
          <a:lstStyle/>
          <a:p>
            <a:pPr>
              <a:lnSpc>
                <a:spcPct val="145000"/>
              </a:lnSpc>
              <a:spcBef>
                <a:spcPct val="0"/>
              </a:spcBef>
            </a:pPr>
            <a:r>
              <a:rPr lang="zh-CN" altLang="en-US" sz="2800" b="1">
                <a:latin typeface="黑体" panose="02010609060101010101" pitchFamily="2" charset="-122"/>
                <a:ea typeface="黑体" panose="02010609060101010101" pitchFamily="2" charset="-122"/>
              </a:rPr>
              <a:t>   </a:t>
            </a:r>
            <a:r>
              <a:rPr lang="en-US" altLang="zh-CN"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3</a:t>
            </a:r>
            <a:r>
              <a:rPr lang="zh-CN" altLang="en-US" sz="2800" b="1">
                <a:solidFill>
                  <a:srgbClr val="336699"/>
                </a:solidFill>
                <a:effectLst>
                  <a:outerShdw blurRad="38100" dist="38100" dir="2700000" algn="tl">
                    <a:srgbClr val="C0C0C0"/>
                  </a:outerShdw>
                </a:effectLst>
                <a:latin typeface="黑体" panose="02010609060101010101" pitchFamily="2" charset="-122"/>
                <a:ea typeface="黑体" panose="02010609060101010101" pitchFamily="2" charset="-122"/>
              </a:rPr>
              <a:t>、开运算与闭运算的对偶性</a:t>
            </a:r>
            <a:endParaRPr lang="zh-CN" altLang="en-US" sz="1000">
              <a:latin typeface="Tahoma" panose="020B0604030504040204" pitchFamily="34" charset="0"/>
            </a:endParaRPr>
          </a:p>
          <a:p>
            <a:pPr>
              <a:lnSpc>
                <a:spcPct val="145000"/>
              </a:lnSpc>
              <a:spcBef>
                <a:spcPct val="0"/>
              </a:spcBef>
            </a:pPr>
            <a:r>
              <a:rPr lang="zh-CN" altLang="en-US" sz="2700" b="1">
                <a:solidFill>
                  <a:srgbClr val="660033"/>
                </a:solidFill>
                <a:effectLst>
                  <a:outerShdw blurRad="38100" dist="38100" dir="2700000" algn="tl">
                    <a:srgbClr val="C0C0C0"/>
                  </a:outerShdw>
                </a:effectLst>
                <a:latin typeface="黑体" panose="02010609060101010101" pitchFamily="2" charset="-122"/>
                <a:ea typeface="黑体" panose="02010609060101010101" pitchFamily="2" charset="-122"/>
              </a:rPr>
              <a:t>    开运算与闭运算互为对偶，并可表示为：</a:t>
            </a:r>
            <a:endParaRPr lang="zh-CN" altLang="en-US" sz="2700" b="1">
              <a:solidFill>
                <a:srgbClr val="660033"/>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a:lnSpc>
                <a:spcPct val="145000"/>
              </a:lnSpc>
              <a:spcBef>
                <a:spcPct val="0"/>
              </a:spcBef>
            </a:pPr>
            <a:endParaRPr lang="zh-CN" altLang="en-US" sz="2700" b="1">
              <a:solidFill>
                <a:srgbClr val="660033"/>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a:lnSpc>
                <a:spcPct val="145000"/>
              </a:lnSpc>
              <a:spcBef>
                <a:spcPct val="0"/>
              </a:spcBef>
            </a:pPr>
            <a:endParaRPr lang="zh-CN" altLang="en-US" sz="2700" b="1">
              <a:solidFill>
                <a:srgbClr val="660033"/>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a:lnSpc>
                <a:spcPct val="145000"/>
              </a:lnSpc>
              <a:spcBef>
                <a:spcPct val="0"/>
              </a:spcBef>
            </a:pPr>
            <a:endParaRPr lang="zh-CN" altLang="en-US" sz="2700" b="1">
              <a:solidFill>
                <a:srgbClr val="660033"/>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a:lnSpc>
                <a:spcPct val="145000"/>
              </a:lnSpc>
              <a:spcBef>
                <a:spcPct val="0"/>
              </a:spcBef>
            </a:pPr>
            <a:r>
              <a:rPr lang="zh-CN" altLang="en-US" sz="2800" b="1">
                <a:latin typeface="Tahoma" panose="020B0604030504040204" pitchFamily="34" charset="0"/>
                <a:ea typeface="黑体" panose="02010609060101010101" pitchFamily="2" charset="-122"/>
              </a:rPr>
              <a:t>        闭操作可以使物体的轮廓线变得光滑。</a:t>
            </a:r>
            <a:endParaRPr lang="zh-CN" altLang="en-US" sz="2800" b="1">
              <a:latin typeface="Tahoma" panose="020B0604030504040204" pitchFamily="34" charset="0"/>
              <a:ea typeface="黑体" panose="02010609060101010101" pitchFamily="2" charset="-122"/>
            </a:endParaRPr>
          </a:p>
          <a:p>
            <a:pPr>
              <a:lnSpc>
                <a:spcPct val="145000"/>
              </a:lnSpc>
              <a:spcBef>
                <a:spcPct val="0"/>
              </a:spcBef>
            </a:pPr>
            <a:r>
              <a:rPr lang="zh-CN" altLang="en-US" sz="2800" b="1">
                <a:latin typeface="Tahoma" panose="020B0604030504040204" pitchFamily="34" charset="0"/>
                <a:ea typeface="黑体" panose="02010609060101010101" pitchFamily="2" charset="-122"/>
              </a:rPr>
              <a:t>        闭运算具有磨光物体内边界的作用，而开运算具有磨光图像外边界的作用。</a:t>
            </a:r>
            <a:r>
              <a:rPr lang="zh-CN" altLang="en-US" sz="1000">
                <a:latin typeface="Tahoma" panose="020B0604030504040204" pitchFamily="34" charset="0"/>
              </a:rPr>
              <a:t> </a:t>
            </a:r>
            <a:endParaRPr lang="zh-CN" altLang="en-US" sz="1000">
              <a:latin typeface="Tahoma" panose="020B0604030504040204" pitchFamily="34" charset="0"/>
            </a:endParaRPr>
          </a:p>
        </p:txBody>
      </p:sp>
      <p:graphicFrame>
        <p:nvGraphicFramePr>
          <p:cNvPr id="50178" name="对象 643075"/>
          <p:cNvGraphicFramePr/>
          <p:nvPr/>
        </p:nvGraphicFramePr>
        <p:xfrm>
          <a:off x="1808163" y="2794000"/>
          <a:ext cx="3505200" cy="869950"/>
        </p:xfrm>
        <a:graphic>
          <a:graphicData uri="http://schemas.openxmlformats.org/presentationml/2006/ole">
            <mc:AlternateContent xmlns:mc="http://schemas.openxmlformats.org/markup-compatibility/2006">
              <mc:Choice xmlns:v="urn:schemas-microsoft-com:vml" Requires="v">
                <p:oleObj spid="_x0000_s2" name="" r:id="rId1" imgW="1066165" imgH="304800" progId="Equation.3">
                  <p:embed/>
                </p:oleObj>
              </mc:Choice>
              <mc:Fallback>
                <p:oleObj name="" r:id="rId1" imgW="1066165" imgH="304800" progId="Equation.3">
                  <p:embed/>
                  <p:pic>
                    <p:nvPicPr>
                      <p:cNvPr id="0" name="对象 64307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163" y="2794000"/>
                        <a:ext cx="35052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0179" name="对象 643076"/>
          <p:cNvGraphicFramePr/>
          <p:nvPr/>
        </p:nvGraphicFramePr>
        <p:xfrm>
          <a:off x="1765300" y="3463925"/>
          <a:ext cx="3505200" cy="869950"/>
        </p:xfrm>
        <a:graphic>
          <a:graphicData uri="http://schemas.openxmlformats.org/presentationml/2006/ole">
            <mc:AlternateContent xmlns:mc="http://schemas.openxmlformats.org/markup-compatibility/2006">
              <mc:Choice xmlns:v="urn:schemas-microsoft-com:vml" Requires="v">
                <p:oleObj spid="_x0000_s3" name="" r:id="rId3" imgW="1066165" imgH="304800" progId="Equation.3">
                  <p:embed/>
                </p:oleObj>
              </mc:Choice>
              <mc:Fallback>
                <p:oleObj name="" r:id="rId3" imgW="1066165" imgH="304800" progId="Equation.3">
                  <p:embed/>
                  <p:pic>
                    <p:nvPicPr>
                      <p:cNvPr id="0" name="对象 64307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5300" y="3463925"/>
                        <a:ext cx="35052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0" name="文本框 643077"/>
          <p:cNvSpPr txBox="1">
            <a:spLocks noChangeArrowheads="1"/>
          </p:cNvSpPr>
          <p:nvPr/>
        </p:nvSpPr>
        <p:spPr bwMode="auto">
          <a:xfrm>
            <a:off x="1328738" y="704850"/>
            <a:ext cx="6346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9.3 </a:t>
            </a:r>
            <a:r>
              <a:rPr lang="zh-CN" altLang="en-US" sz="4400" b="1">
                <a:solidFill>
                  <a:srgbClr val="FF0000"/>
                </a:solidFill>
                <a:latin typeface="Times New Roman" panose="02020603050405020304" pitchFamily="18" charset="0"/>
              </a:rPr>
              <a:t>开运算与闭运算</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图片 4608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2738" y="1647825"/>
            <a:ext cx="6294437" cy="464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6" name="矩形 460804"/>
          <p:cNvSpPr>
            <a:spLocks noChangeArrowheads="1"/>
          </p:cNvSpPr>
          <p:nvPr/>
        </p:nvSpPr>
        <p:spPr bwMode="auto">
          <a:xfrm>
            <a:off x="457200" y="620713"/>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400" b="1">
                <a:solidFill>
                  <a:srgbClr val="FF0000"/>
                </a:solidFill>
                <a:latin typeface="Times New Roman" panose="02020603050405020304" pitchFamily="18" charset="0"/>
              </a:rPr>
              <a:t>9.3</a:t>
            </a:r>
            <a:r>
              <a:rPr lang="zh-CN" altLang="en-US" sz="4400" b="1">
                <a:solidFill>
                  <a:srgbClr val="FF0000"/>
                </a:solidFill>
                <a:latin typeface="Times New Roman" panose="02020603050405020304" pitchFamily="18" charset="0"/>
              </a:rPr>
              <a:t>开操作与闭操作</a:t>
            </a:r>
            <a:endParaRPr lang="zh-CN" altLang="en-US" sz="4400" b="1">
              <a:solidFill>
                <a:srgbClr val="FF0000"/>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文本框 605185"/>
          <p:cNvSpPr txBox="1"/>
          <p:nvPr/>
        </p:nvSpPr>
        <p:spPr>
          <a:xfrm>
            <a:off x="460375" y="1792288"/>
            <a:ext cx="8424863" cy="2188210"/>
          </a:xfrm>
          <a:prstGeom prst="rect">
            <a:avLst/>
          </a:prstGeom>
          <a:noFill/>
          <a:ln w="9525">
            <a:noFill/>
          </a:ln>
        </p:spPr>
        <p:txBody>
          <a:bodyPr>
            <a:spAutoFit/>
          </a:bodyPr>
          <a:lstStyle/>
          <a:p>
            <a:pPr>
              <a:lnSpc>
                <a:spcPct val="145000"/>
              </a:lnSpc>
              <a:spcBef>
                <a:spcPct val="0"/>
              </a:spcBef>
            </a:pPr>
            <a:r>
              <a:rPr lang="zh-CN" altLang="en-US" sz="2800" b="1" noProof="1">
                <a:latin typeface="黑体" panose="02010609060101010101" pitchFamily="2" charset="-122"/>
                <a:ea typeface="黑体" panose="02010609060101010101" pitchFamily="2" charset="-122"/>
              </a:rPr>
              <a:t>  </a:t>
            </a:r>
            <a:r>
              <a:rPr lang="en-US" altLang="zh-CN"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1</a:t>
            </a:r>
            <a:r>
              <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、集合</a:t>
            </a:r>
            <a:endPar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45000"/>
              </a:lnSpc>
              <a:spcBef>
                <a:spcPct val="0"/>
              </a:spcBef>
            </a:pP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令</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为</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Z</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中的一个集合，如果</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a=(a1,a2)</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是</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中的元素，则表示为        ；如果</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不是</a:t>
            </a:r>
            <a:r>
              <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rPr>
              <a:t>A</a:t>
            </a:r>
            <a:r>
              <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rPr>
              <a:t>的元素，则写成</a:t>
            </a:r>
            <a:endParaRPr lang="zh-CN" altLang="en-US" sz="2800" b="1" noProof="1">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45000"/>
              </a:lnSpc>
              <a:spcBef>
                <a:spcPct val="0"/>
              </a:spcBef>
            </a:pPr>
            <a:r>
              <a:rPr lang="zh-CN" altLang="en-US" sz="1000" noProof="1">
                <a:latin typeface="Tahoma" panose="020B0604030504040204" pitchFamily="34" charset="0"/>
              </a:rPr>
              <a:t> </a:t>
            </a:r>
            <a:endParaRPr lang="en-US" altLang="zh-CN" sz="1000" noProof="1">
              <a:latin typeface="Tahoma" panose="020B0604030504040204" pitchFamily="34" charset="0"/>
            </a:endParaRPr>
          </a:p>
        </p:txBody>
      </p:sp>
      <p:sp>
        <p:nvSpPr>
          <p:cNvPr id="8194" name="文本框 605186"/>
          <p:cNvSpPr txBox="1">
            <a:spLocks noChangeArrowheads="1"/>
          </p:cNvSpPr>
          <p:nvPr/>
        </p:nvSpPr>
        <p:spPr bwMode="auto">
          <a:xfrm>
            <a:off x="1295400" y="990600"/>
            <a:ext cx="3352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en-US" sz="2400">
              <a:latin typeface="Times New Roman" panose="02020603050405020304" pitchFamily="18" charset="0"/>
            </a:endParaRPr>
          </a:p>
        </p:txBody>
      </p:sp>
      <p:graphicFrame>
        <p:nvGraphicFramePr>
          <p:cNvPr id="8195" name="对象 605193"/>
          <p:cNvGraphicFramePr/>
          <p:nvPr/>
        </p:nvGraphicFramePr>
        <p:xfrm>
          <a:off x="2182813" y="3213100"/>
          <a:ext cx="1100137" cy="550863"/>
        </p:xfrm>
        <a:graphic>
          <a:graphicData uri="http://schemas.openxmlformats.org/presentationml/2006/ole">
            <mc:AlternateContent xmlns:mc="http://schemas.openxmlformats.org/markup-compatibility/2006">
              <mc:Choice xmlns:v="urn:schemas-microsoft-com:vml" Requires="v">
                <p:oleObj spid="_x0000_s2" name="" r:id="rId1" imgW="380365" imgH="177800" progId="Equation.DSMT4">
                  <p:embed/>
                </p:oleObj>
              </mc:Choice>
              <mc:Fallback>
                <p:oleObj name="" r:id="rId1" imgW="380365" imgH="177800" progId="Equation.DSMT4">
                  <p:embed/>
                  <p:pic>
                    <p:nvPicPr>
                      <p:cNvPr id="0" name="对象 60519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813" y="3213100"/>
                        <a:ext cx="1100137"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6" name="矩形 605194"/>
          <p:cNvSpPr>
            <a:spLocks noChangeArrowheads="1"/>
          </p:cNvSpPr>
          <p:nvPr/>
        </p:nvSpPr>
        <p:spPr bwMode="auto">
          <a:xfrm>
            <a:off x="611188" y="647700"/>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000" b="1">
                <a:solidFill>
                  <a:srgbClr val="FF0000"/>
                </a:solidFill>
                <a:latin typeface="Times New Roman" panose="02020603050405020304" pitchFamily="18" charset="0"/>
              </a:rPr>
              <a:t>9.1</a:t>
            </a:r>
            <a:r>
              <a:rPr lang="zh-CN" altLang="en-US" sz="4000" b="1">
                <a:solidFill>
                  <a:srgbClr val="FF0000"/>
                </a:solidFill>
                <a:latin typeface="Times New Roman" panose="02020603050405020304" pitchFamily="18" charset="0"/>
              </a:rPr>
              <a:t>集合论的几个基本概念</a:t>
            </a:r>
            <a:endParaRPr lang="zh-CN" altLang="en-US" sz="4000" b="1">
              <a:solidFill>
                <a:srgbClr val="FF0000"/>
              </a:solidFill>
              <a:latin typeface="Times New Roman" panose="02020603050405020304" pitchFamily="18" charset="0"/>
            </a:endParaRPr>
          </a:p>
        </p:txBody>
      </p:sp>
      <p:pic>
        <p:nvPicPr>
          <p:cNvPr id="8197" name="图片 605195" descr="5"/>
          <p:cNvPicPr>
            <a:picLocks noChangeAspect="1" noChangeArrowheads="1"/>
          </p:cNvPicPr>
          <p:nvPr/>
        </p:nvPicPr>
        <p:blipFill>
          <a:blip r:embed="rId3">
            <a:extLst>
              <a:ext uri="{28A0092B-C50C-407E-A947-70E740481C1C}">
                <a14:useLocalDpi xmlns:a14="http://schemas.microsoft.com/office/drawing/2010/main" val="0"/>
              </a:ext>
            </a:extLst>
          </a:blip>
          <a:srcRect l="24522" t="21939" r="30219" b="24530"/>
          <a:stretch>
            <a:fillRect/>
          </a:stretch>
        </p:blipFill>
        <p:spPr bwMode="auto">
          <a:xfrm>
            <a:off x="1982788" y="45847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图片 605196" descr="6"/>
          <p:cNvPicPr>
            <a:picLocks noChangeAspect="1" noChangeArrowheads="1"/>
          </p:cNvPicPr>
          <p:nvPr/>
        </p:nvPicPr>
        <p:blipFill>
          <a:blip r:embed="rId4">
            <a:extLst>
              <a:ext uri="{28A0092B-C50C-407E-A947-70E740481C1C}">
                <a14:useLocalDpi xmlns:a14="http://schemas.microsoft.com/office/drawing/2010/main" val="0"/>
              </a:ext>
            </a:extLst>
          </a:blip>
          <a:srcRect l="22531" t="20317" r="24377" b="23790"/>
          <a:stretch>
            <a:fillRect/>
          </a:stretch>
        </p:blipFill>
        <p:spPr bwMode="auto">
          <a:xfrm>
            <a:off x="4792663" y="4719638"/>
            <a:ext cx="1828800"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9" name="对象 605197"/>
          <p:cNvGraphicFramePr/>
          <p:nvPr/>
        </p:nvGraphicFramePr>
        <p:xfrm>
          <a:off x="658813" y="3813175"/>
          <a:ext cx="1100137" cy="550863"/>
        </p:xfrm>
        <a:graphic>
          <a:graphicData uri="http://schemas.openxmlformats.org/presentationml/2006/ole">
            <mc:AlternateContent xmlns:mc="http://schemas.openxmlformats.org/markup-compatibility/2006">
              <mc:Choice xmlns:v="urn:schemas-microsoft-com:vml" Requires="v">
                <p:oleObj spid="_x0000_s3" name="" r:id="rId5" imgW="380365" imgH="177800" progId="Equation.DSMT4">
                  <p:embed/>
                </p:oleObj>
              </mc:Choice>
              <mc:Fallback>
                <p:oleObj name="" r:id="rId5" imgW="380365" imgH="177800" progId="Equation.DSMT4">
                  <p:embed/>
                  <p:pic>
                    <p:nvPicPr>
                      <p:cNvPr id="0" name="对象 60519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3" y="3813175"/>
                        <a:ext cx="1100137"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文本框 611329"/>
          <p:cNvSpPr txBox="1"/>
          <p:nvPr/>
        </p:nvSpPr>
        <p:spPr>
          <a:xfrm>
            <a:off x="460375" y="1792288"/>
            <a:ext cx="8424863" cy="2589530"/>
          </a:xfrm>
          <a:prstGeom prst="rect">
            <a:avLst/>
          </a:prstGeom>
          <a:noFill/>
          <a:ln w="9525">
            <a:noFill/>
          </a:ln>
        </p:spPr>
        <p:txBody>
          <a:bodyPr>
            <a:spAutoFit/>
          </a:bodyPr>
          <a:lstStyle/>
          <a:p>
            <a:pPr>
              <a:lnSpc>
                <a:spcPct val="145000"/>
              </a:lnSpc>
              <a:spcBef>
                <a:spcPct val="0"/>
              </a:spcBef>
            </a:pPr>
            <a:r>
              <a:rPr lang="en-US" altLang="zh-CN"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2</a:t>
            </a:r>
            <a:r>
              <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、集合的子集与相等</a:t>
            </a:r>
            <a:endPar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45000"/>
              </a:lnSpc>
              <a:spcBef>
                <a:spcPct val="0"/>
              </a:spcBef>
            </a:pP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                                        </a:t>
            </a:r>
            <a:endPar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45000"/>
              </a:lnSpc>
              <a:spcBef>
                <a:spcPct val="0"/>
              </a:spcBef>
            </a:pPr>
            <a:r>
              <a:rPr lang="zh-CN" altLang="en-US" sz="2800" b="1" noProof="1">
                <a:effectLst>
                  <a:outerShdw blurRad="38100" dist="38100" dir="2700000">
                    <a:srgbClr val="C0C0C0"/>
                  </a:outerShdw>
                </a:effectLst>
                <a:latin typeface="Tahoma" panose="020B0604030504040204" pitchFamily="34" charset="0"/>
                <a:ea typeface="黑体" panose="02010609060101010101" pitchFamily="2" charset="-122"/>
              </a:rPr>
              <a:t>且当且仅当         和         同时成立时</a:t>
            </a:r>
            <a:r>
              <a:rPr lang="en-US" altLang="zh-CN" sz="2800" b="1" noProof="1">
                <a:effectLst>
                  <a:outerShdw blurRad="38100" dist="38100" dir="2700000">
                    <a:srgbClr val="C0C0C0"/>
                  </a:outerShdw>
                </a:effectLst>
                <a:latin typeface="Tahoma" panose="020B0604030504040204" pitchFamily="34" charset="0"/>
                <a:ea typeface="黑体" panose="02010609060101010101" pitchFamily="2" charset="-122"/>
              </a:rPr>
              <a:t>,</a:t>
            </a:r>
            <a:r>
              <a:rPr lang="zh-CN" altLang="en-US" sz="2800" b="1" noProof="1">
                <a:effectLst>
                  <a:outerShdw blurRad="38100" dist="38100" dir="2700000">
                    <a:srgbClr val="C0C0C0"/>
                  </a:outerShdw>
                </a:effectLst>
                <a:latin typeface="Tahoma" panose="020B0604030504040204" pitchFamily="34" charset="0"/>
                <a:ea typeface="黑体" panose="02010609060101010101" pitchFamily="2" charset="-122"/>
              </a:rPr>
              <a:t>称集合</a:t>
            </a:r>
            <a:r>
              <a:rPr lang="en-US" altLang="zh-CN" sz="2800" b="1" noProof="1">
                <a:effectLst>
                  <a:outerShdw blurRad="38100" dist="38100" dir="2700000">
                    <a:srgbClr val="C0C0C0"/>
                  </a:outerShdw>
                </a:effectLst>
                <a:latin typeface="Tahoma" panose="020B0604030504040204" pitchFamily="34" charset="0"/>
                <a:ea typeface="黑体" panose="02010609060101010101" pitchFamily="2" charset="-122"/>
              </a:rPr>
              <a:t>A</a:t>
            </a:r>
            <a:r>
              <a:rPr lang="zh-CN" altLang="en-US" sz="2800" b="1" noProof="1">
                <a:effectLst>
                  <a:outerShdw blurRad="38100" dist="38100" dir="2700000">
                    <a:srgbClr val="C0C0C0"/>
                  </a:outerShdw>
                </a:effectLst>
                <a:latin typeface="Tahoma" panose="020B0604030504040204" pitchFamily="34" charset="0"/>
                <a:ea typeface="黑体" panose="02010609060101010101" pitchFamily="2" charset="-122"/>
              </a:rPr>
              <a:t>和</a:t>
            </a:r>
            <a:r>
              <a:rPr lang="en-US" altLang="zh-CN" sz="2800" b="1" noProof="1">
                <a:effectLst>
                  <a:outerShdw blurRad="38100" dist="38100" dir="2700000">
                    <a:srgbClr val="C0C0C0"/>
                  </a:outerShdw>
                </a:effectLst>
                <a:latin typeface="Tahoma" panose="020B0604030504040204" pitchFamily="34" charset="0"/>
                <a:ea typeface="黑体" panose="02010609060101010101" pitchFamily="2" charset="-122"/>
              </a:rPr>
              <a:t>B</a:t>
            </a:r>
            <a:r>
              <a:rPr lang="zh-CN" altLang="en-US" sz="2800" b="1" noProof="1">
                <a:effectLst>
                  <a:outerShdw blurRad="38100" dist="38100" dir="2700000">
                    <a:srgbClr val="C0C0C0"/>
                  </a:outerShdw>
                </a:effectLst>
                <a:latin typeface="Tahoma" panose="020B0604030504040204" pitchFamily="34" charset="0"/>
                <a:ea typeface="黑体" panose="02010609060101010101" pitchFamily="2" charset="-122"/>
              </a:rPr>
              <a:t>集合相等。</a:t>
            </a:r>
            <a:r>
              <a:rPr lang="zh-CN" altLang="en-US" sz="1000" noProof="1">
                <a:latin typeface="Tahoma" panose="020B0604030504040204" pitchFamily="34" charset="0"/>
              </a:rPr>
              <a:t> </a:t>
            </a:r>
            <a:endParaRPr lang="en-US" altLang="zh-CN" sz="1000" noProof="1">
              <a:latin typeface="Tahoma" panose="020B0604030504040204" pitchFamily="34" charset="0"/>
            </a:endParaRPr>
          </a:p>
        </p:txBody>
      </p:sp>
      <p:graphicFrame>
        <p:nvGraphicFramePr>
          <p:cNvPr id="9218" name="对象 611331"/>
          <p:cNvGraphicFramePr/>
          <p:nvPr/>
        </p:nvGraphicFramePr>
        <p:xfrm>
          <a:off x="1858963" y="2524125"/>
          <a:ext cx="5386387" cy="668338"/>
        </p:xfrm>
        <a:graphic>
          <a:graphicData uri="http://schemas.openxmlformats.org/presentationml/2006/ole">
            <mc:AlternateContent xmlns:mc="http://schemas.openxmlformats.org/markup-compatibility/2006">
              <mc:Choice xmlns:v="urn:schemas-microsoft-com:vml" Requires="v">
                <p:oleObj spid="_x0000_s2" name="" r:id="rId1" imgW="1864360" imgH="215900" progId="Equation.DSMT4">
                  <p:embed/>
                </p:oleObj>
              </mc:Choice>
              <mc:Fallback>
                <p:oleObj name="" r:id="rId1" imgW="1864360" imgH="215900" progId="Equation.DSMT4">
                  <p:embed/>
                  <p:pic>
                    <p:nvPicPr>
                      <p:cNvPr id="0" name="对象 61133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2524125"/>
                        <a:ext cx="5386387"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19" name="对象 611332"/>
          <p:cNvGraphicFramePr/>
          <p:nvPr/>
        </p:nvGraphicFramePr>
        <p:xfrm>
          <a:off x="2366963" y="3275013"/>
          <a:ext cx="863600" cy="431800"/>
        </p:xfrm>
        <a:graphic>
          <a:graphicData uri="http://schemas.openxmlformats.org/presentationml/2006/ole">
            <mc:AlternateContent xmlns:mc="http://schemas.openxmlformats.org/markup-compatibility/2006">
              <mc:Choice xmlns:v="urn:schemas-microsoft-com:vml" Requires="v">
                <p:oleObj spid="_x0000_s3" name="" r:id="rId3" imgW="431800" imgH="190500" progId="Equation.3">
                  <p:embed/>
                </p:oleObj>
              </mc:Choice>
              <mc:Fallback>
                <p:oleObj name="" r:id="rId3" imgW="431800" imgH="190500" progId="Equation.3">
                  <p:embed/>
                  <p:pic>
                    <p:nvPicPr>
                      <p:cNvPr id="0" name="对象 6113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963" y="3275013"/>
                        <a:ext cx="863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20" name="对象 611333"/>
          <p:cNvGraphicFramePr/>
          <p:nvPr/>
        </p:nvGraphicFramePr>
        <p:xfrm>
          <a:off x="3762375" y="3282950"/>
          <a:ext cx="792163" cy="476250"/>
        </p:xfrm>
        <a:graphic>
          <a:graphicData uri="http://schemas.openxmlformats.org/presentationml/2006/ole">
            <mc:AlternateContent xmlns:mc="http://schemas.openxmlformats.org/markup-compatibility/2006">
              <mc:Choice xmlns:v="urn:schemas-microsoft-com:vml" Requires="v">
                <p:oleObj spid="_x0000_s4" name="" r:id="rId5" imgW="431800" imgH="190500" progId="Equation.3">
                  <p:embed/>
                </p:oleObj>
              </mc:Choice>
              <mc:Fallback>
                <p:oleObj name="" r:id="rId5" imgW="431800" imgH="190500" progId="Equation.3">
                  <p:embed/>
                  <p:pic>
                    <p:nvPicPr>
                      <p:cNvPr id="0" name="对象 61133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2375" y="3282950"/>
                        <a:ext cx="792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21" name="矩形 611335"/>
          <p:cNvSpPr>
            <a:spLocks noChangeArrowheads="1"/>
          </p:cNvSpPr>
          <p:nvPr/>
        </p:nvSpPr>
        <p:spPr bwMode="auto">
          <a:xfrm>
            <a:off x="611188" y="647700"/>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000" b="1">
                <a:solidFill>
                  <a:srgbClr val="FF0000"/>
                </a:solidFill>
                <a:latin typeface="Times New Roman" panose="02020603050405020304" pitchFamily="18" charset="0"/>
              </a:rPr>
              <a:t>9.1</a:t>
            </a:r>
            <a:r>
              <a:rPr lang="zh-CN" altLang="en-US" sz="4000" b="1">
                <a:solidFill>
                  <a:srgbClr val="FF0000"/>
                </a:solidFill>
                <a:latin typeface="Times New Roman" panose="02020603050405020304" pitchFamily="18" charset="0"/>
              </a:rPr>
              <a:t>集合论的几个基本概念</a:t>
            </a:r>
            <a:endParaRPr lang="zh-CN" altLang="en-US" sz="4000" b="1">
              <a:solidFill>
                <a:srgbClr val="FF0000"/>
              </a:solidFill>
              <a:latin typeface="Times New Roman" panose="02020603050405020304" pitchFamily="18" charset="0"/>
            </a:endParaRPr>
          </a:p>
        </p:txBody>
      </p:sp>
      <p:grpSp>
        <p:nvGrpSpPr>
          <p:cNvPr id="9222" name="组合 611340"/>
          <p:cNvGrpSpPr/>
          <p:nvPr/>
        </p:nvGrpSpPr>
        <p:grpSpPr bwMode="auto">
          <a:xfrm>
            <a:off x="2940050" y="4437063"/>
            <a:ext cx="2609850" cy="1670050"/>
            <a:chOff x="1778" y="2818"/>
            <a:chExt cx="1836" cy="1052"/>
          </a:xfrm>
        </p:grpSpPr>
        <p:sp>
          <p:nvSpPr>
            <p:cNvPr id="9223" name="矩形 611336"/>
            <p:cNvSpPr>
              <a:spLocks noChangeArrowheads="1"/>
            </p:cNvSpPr>
            <p:nvPr/>
          </p:nvSpPr>
          <p:spPr bwMode="auto">
            <a:xfrm>
              <a:off x="1778" y="2818"/>
              <a:ext cx="1836" cy="1052"/>
            </a:xfrm>
            <a:prstGeom prst="rect">
              <a:avLst/>
            </a:prstGeom>
            <a:noFill/>
            <a:ln w="9525">
              <a:solidFill>
                <a:schemeClr val="tx1"/>
              </a:solidFill>
              <a:miter lim="800000"/>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sp>
          <p:nvSpPr>
            <p:cNvPr id="9224" name="椭圆 611337"/>
            <p:cNvSpPr>
              <a:spLocks noChangeArrowheads="1"/>
            </p:cNvSpPr>
            <p:nvPr/>
          </p:nvSpPr>
          <p:spPr bwMode="auto">
            <a:xfrm>
              <a:off x="2234" y="2937"/>
              <a:ext cx="955" cy="779"/>
            </a:xfrm>
            <a:prstGeom prst="ellipse">
              <a:avLst/>
            </a:prstGeom>
            <a:solidFill>
              <a:schemeClr val="accent1"/>
            </a:solidFill>
            <a:ln w="9525">
              <a:solidFill>
                <a:schemeClr val="tx1"/>
              </a:solidFill>
              <a:round/>
            </a:ln>
            <a:effectLst>
              <a:outerShdw dist="35921" dir="2700000" algn="ctr" rotWithShape="0">
                <a:schemeClr val="bg2"/>
              </a:outerShdw>
            </a:effectLst>
          </p:spPr>
          <p:txBody>
            <a:bodyPr/>
            <a:lstStyle/>
            <a:p>
              <a:pPr algn="ctr"/>
              <a:endParaRPr lang="zh-CN" altLang="en-US"/>
            </a:p>
          </p:txBody>
        </p:sp>
        <p:sp>
          <p:nvSpPr>
            <p:cNvPr id="611339" name="文本框 611338"/>
            <p:cNvSpPr txBox="1"/>
            <p:nvPr/>
          </p:nvSpPr>
          <p:spPr>
            <a:xfrm>
              <a:off x="3331" y="3575"/>
              <a:ext cx="227" cy="232"/>
            </a:xfrm>
            <a:prstGeom prst="rect">
              <a:avLst/>
            </a:prstGeom>
            <a:noFill/>
            <a:ln w="9525">
              <a:noFill/>
            </a:ln>
            <a:effectLst>
              <a:outerShdw dist="35921" dir="2699999" algn="ctr" rotWithShape="0">
                <a:schemeClr val="bg2"/>
              </a:outerShdw>
            </a:effectLst>
          </p:spPr>
          <p:txBody>
            <a:bodyPr>
              <a:spAutoFit/>
            </a:bodyPr>
            <a:lstStyle/>
            <a:p>
              <a:pPr algn="ctr"/>
              <a:r>
                <a:rPr lang="en-US" altLang="zh-CN" sz="1800" noProof="1">
                  <a:effectLst>
                    <a:outerShdw blurRad="38100" dist="38100" dir="2700000">
                      <a:srgbClr val="C0C0C0"/>
                    </a:outerShdw>
                  </a:effectLst>
                </a:rPr>
                <a:t>B</a:t>
              </a:r>
              <a:endParaRPr lang="en-US" altLang="zh-CN" sz="1800" noProof="1">
                <a:effectLst>
                  <a:outerShdw blurRad="38100" dist="38100" dir="2700000">
                    <a:srgbClr val="C0C0C0"/>
                  </a:outerShdw>
                </a:effectLst>
              </a:endParaRPr>
            </a:p>
          </p:txBody>
        </p:sp>
        <p:sp>
          <p:nvSpPr>
            <p:cNvPr id="611340" name="文本框 611339"/>
            <p:cNvSpPr txBox="1"/>
            <p:nvPr/>
          </p:nvSpPr>
          <p:spPr>
            <a:xfrm>
              <a:off x="2570" y="3186"/>
              <a:ext cx="227" cy="232"/>
            </a:xfrm>
            <a:prstGeom prst="rect">
              <a:avLst/>
            </a:prstGeom>
            <a:noFill/>
            <a:ln w="9525">
              <a:noFill/>
            </a:ln>
            <a:effectLst>
              <a:outerShdw dist="35921" dir="2699999" algn="ctr" rotWithShape="0">
                <a:schemeClr val="bg2"/>
              </a:outerShdw>
            </a:effectLst>
          </p:spPr>
          <p:txBody>
            <a:bodyPr>
              <a:spAutoFit/>
            </a:bodyPr>
            <a:lstStyle/>
            <a:p>
              <a:pPr algn="ctr"/>
              <a:r>
                <a:rPr lang="en-US" altLang="zh-CN" sz="1800" noProof="1">
                  <a:effectLst>
                    <a:outerShdw blurRad="38100" dist="38100" dir="2700000">
                      <a:srgbClr val="C0C0C0"/>
                    </a:outerShdw>
                  </a:effectLst>
                </a:rPr>
                <a:t>A</a:t>
              </a:r>
              <a:endParaRPr lang="en-US" altLang="zh-CN" sz="1800" noProof="1">
                <a:effectLst>
                  <a:outerShdw blurRad="38100" dist="38100" dir="2700000">
                    <a:srgbClr val="C0C0C0"/>
                  </a:outerShdw>
                </a:effectLs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文本框 606209"/>
          <p:cNvSpPr txBox="1"/>
          <p:nvPr/>
        </p:nvSpPr>
        <p:spPr>
          <a:xfrm>
            <a:off x="477838" y="1544638"/>
            <a:ext cx="8424862" cy="1340485"/>
          </a:xfrm>
          <a:prstGeom prst="rect">
            <a:avLst/>
          </a:prstGeom>
          <a:noFill/>
          <a:ln w="9525">
            <a:noFill/>
          </a:ln>
        </p:spPr>
        <p:txBody>
          <a:bodyPr>
            <a:spAutoFit/>
          </a:bodyPr>
          <a:lstStyle/>
          <a:p>
            <a:pPr>
              <a:lnSpc>
                <a:spcPct val="145000"/>
              </a:lnSpc>
              <a:spcBef>
                <a:spcPct val="0"/>
              </a:spcBef>
            </a:pPr>
            <a:r>
              <a:rPr lang="en-US" altLang="zh-CN"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3</a:t>
            </a:r>
            <a:r>
              <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、集合的并</a:t>
            </a:r>
            <a:endPar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45000"/>
              </a:lnSpc>
              <a:spcBef>
                <a:spcPct val="0"/>
              </a:spcBef>
            </a:pP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                                        </a:t>
            </a:r>
            <a:endPar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endParaRPr>
          </a:p>
        </p:txBody>
      </p:sp>
      <p:graphicFrame>
        <p:nvGraphicFramePr>
          <p:cNvPr id="10242" name="对象 606210"/>
          <p:cNvGraphicFramePr/>
          <p:nvPr/>
        </p:nvGraphicFramePr>
        <p:xfrm>
          <a:off x="1489075" y="2312988"/>
          <a:ext cx="5214938" cy="677862"/>
        </p:xfrm>
        <a:graphic>
          <a:graphicData uri="http://schemas.openxmlformats.org/presentationml/2006/ole">
            <mc:AlternateContent xmlns:mc="http://schemas.openxmlformats.org/markup-compatibility/2006">
              <mc:Choice xmlns:v="urn:schemas-microsoft-com:vml" Requires="v">
                <p:oleObj spid="_x0000_s2" name="" r:id="rId1" imgW="1687195" imgH="215900" progId="Equation.DSMT4">
                  <p:embed/>
                </p:oleObj>
              </mc:Choice>
              <mc:Fallback>
                <p:oleObj name="" r:id="rId1" imgW="1687195" imgH="215900" progId="Equation.DSMT4">
                  <p:embed/>
                  <p:pic>
                    <p:nvPicPr>
                      <p:cNvPr id="0" name="对象 6062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075" y="2312988"/>
                        <a:ext cx="52149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3" name="矩形 606214"/>
          <p:cNvSpPr>
            <a:spLocks noChangeArrowheads="1"/>
          </p:cNvSpPr>
          <p:nvPr/>
        </p:nvSpPr>
        <p:spPr bwMode="auto">
          <a:xfrm>
            <a:off x="2032000" y="5449888"/>
            <a:ext cx="6122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1800">
                <a:latin typeface="黑体" panose="02010609060101010101" pitchFamily="2" charset="-122"/>
                <a:ea typeface="黑体" panose="02010609060101010101" pitchFamily="2" charset="-122"/>
              </a:rPr>
              <a:t>集合</a:t>
            </a:r>
            <a:r>
              <a:rPr lang="en-US" altLang="zh-CN" sz="1800">
                <a:latin typeface="黑体" panose="02010609060101010101" pitchFamily="2" charset="-122"/>
                <a:ea typeface="黑体" panose="02010609060101010101" pitchFamily="2" charset="-122"/>
              </a:rPr>
              <a:t>A</a:t>
            </a:r>
            <a:r>
              <a:rPr lang="zh-CN" altLang="en-US" sz="1800">
                <a:latin typeface="黑体" panose="02010609060101010101" pitchFamily="2" charset="-122"/>
                <a:ea typeface="黑体" panose="02010609060101010101" pitchFamily="2" charset="-122"/>
              </a:rPr>
              <a:t>和</a:t>
            </a:r>
            <a:r>
              <a:rPr lang="en-US" altLang="zh-CN" sz="1800">
                <a:latin typeface="黑体" panose="02010609060101010101" pitchFamily="2" charset="-122"/>
                <a:ea typeface="黑体" panose="02010609060101010101" pitchFamily="2" charset="-122"/>
              </a:rPr>
              <a:t>B             </a:t>
            </a:r>
            <a:r>
              <a:rPr lang="zh-CN" altLang="en-US" sz="1800">
                <a:latin typeface="黑体" panose="02010609060101010101" pitchFamily="2" charset="-122"/>
                <a:ea typeface="黑体" panose="02010609060101010101" pitchFamily="2" charset="-122"/>
              </a:rPr>
              <a:t>集合的并 </a:t>
            </a:r>
            <a:endParaRPr lang="zh-CN" altLang="en-US" sz="1800">
              <a:latin typeface="黑体" panose="02010609060101010101" pitchFamily="2" charset="-122"/>
              <a:ea typeface="黑体" panose="02010609060101010101" pitchFamily="2" charset="-122"/>
            </a:endParaRPr>
          </a:p>
        </p:txBody>
      </p:sp>
      <p:pic>
        <p:nvPicPr>
          <p:cNvPr id="10244" name="图片 606217"/>
          <p:cNvPicPr>
            <a:picLocks noChangeAspect="1" noChangeArrowheads="1"/>
          </p:cNvPicPr>
          <p:nvPr/>
        </p:nvPicPr>
        <p:blipFill>
          <a:blip r:embed="rId3">
            <a:extLst>
              <a:ext uri="{28A0092B-C50C-407E-A947-70E740481C1C}">
                <a14:useLocalDpi xmlns:a14="http://schemas.microsoft.com/office/drawing/2010/main" val="0"/>
              </a:ext>
            </a:extLst>
          </a:blip>
          <a:srcRect r="46860" b="45811"/>
          <a:stretch>
            <a:fillRect/>
          </a:stretch>
        </p:blipFill>
        <p:spPr bwMode="auto">
          <a:xfrm>
            <a:off x="2019300" y="3255963"/>
            <a:ext cx="4071938"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矩形 606218"/>
          <p:cNvSpPr>
            <a:spLocks noChangeArrowheads="1"/>
          </p:cNvSpPr>
          <p:nvPr/>
        </p:nvSpPr>
        <p:spPr bwMode="auto">
          <a:xfrm>
            <a:off x="611188" y="647700"/>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000" b="1">
                <a:solidFill>
                  <a:srgbClr val="FF0000"/>
                </a:solidFill>
                <a:latin typeface="Times New Roman" panose="02020603050405020304" pitchFamily="18" charset="0"/>
              </a:rPr>
              <a:t>9.1</a:t>
            </a:r>
            <a:r>
              <a:rPr lang="zh-CN" altLang="en-US" sz="4000" b="1">
                <a:solidFill>
                  <a:srgbClr val="FF0000"/>
                </a:solidFill>
                <a:latin typeface="Times New Roman" panose="02020603050405020304" pitchFamily="18" charset="0"/>
              </a:rPr>
              <a:t>集合论的几个基本概念</a:t>
            </a:r>
            <a:endParaRPr lang="zh-CN" altLang="en-US" sz="4000" b="1">
              <a:solidFill>
                <a:srgbClr val="FF0000"/>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文本框 607233"/>
          <p:cNvSpPr txBox="1"/>
          <p:nvPr/>
        </p:nvSpPr>
        <p:spPr>
          <a:xfrm>
            <a:off x="539750" y="1473200"/>
            <a:ext cx="8424863" cy="1340485"/>
          </a:xfrm>
          <a:prstGeom prst="rect">
            <a:avLst/>
          </a:prstGeom>
          <a:noFill/>
          <a:ln w="9525">
            <a:noFill/>
          </a:ln>
        </p:spPr>
        <p:txBody>
          <a:bodyPr>
            <a:spAutoFit/>
          </a:bodyPr>
          <a:lstStyle/>
          <a:p>
            <a:pPr>
              <a:lnSpc>
                <a:spcPct val="145000"/>
              </a:lnSpc>
              <a:spcBef>
                <a:spcPct val="0"/>
              </a:spcBef>
            </a:pPr>
            <a:r>
              <a:rPr lang="en-US" altLang="zh-CN"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4</a:t>
            </a:r>
            <a:r>
              <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 集合的交</a:t>
            </a:r>
            <a:endPar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45000"/>
              </a:lnSpc>
              <a:spcBef>
                <a:spcPct val="0"/>
              </a:spcBef>
            </a:pP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                                        </a:t>
            </a:r>
            <a:endPar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11266" name="文本框 607234"/>
          <p:cNvSpPr txBox="1">
            <a:spLocks noChangeArrowheads="1"/>
          </p:cNvSpPr>
          <p:nvPr/>
        </p:nvSpPr>
        <p:spPr bwMode="auto">
          <a:xfrm>
            <a:off x="1295400" y="990600"/>
            <a:ext cx="3352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en-US" sz="2400">
              <a:latin typeface="Times New Roman" panose="02020603050405020304" pitchFamily="18" charset="0"/>
            </a:endParaRPr>
          </a:p>
        </p:txBody>
      </p:sp>
      <p:graphicFrame>
        <p:nvGraphicFramePr>
          <p:cNvPr id="11267" name="对象 607237"/>
          <p:cNvGraphicFramePr/>
          <p:nvPr/>
        </p:nvGraphicFramePr>
        <p:xfrm>
          <a:off x="1614488" y="2351088"/>
          <a:ext cx="5087937" cy="663575"/>
        </p:xfrm>
        <a:graphic>
          <a:graphicData uri="http://schemas.openxmlformats.org/presentationml/2006/ole">
            <mc:AlternateContent xmlns:mc="http://schemas.openxmlformats.org/markup-compatibility/2006">
              <mc:Choice xmlns:v="urn:schemas-microsoft-com:vml" Requires="v">
                <p:oleObj spid="_x0000_s2" name="" r:id="rId1" imgW="1687195" imgH="215900" progId="Equation.DSMT4">
                  <p:embed/>
                </p:oleObj>
              </mc:Choice>
              <mc:Fallback>
                <p:oleObj name="" r:id="rId1" imgW="1687195" imgH="215900" progId="Equation.DSMT4">
                  <p:embed/>
                  <p:pic>
                    <p:nvPicPr>
                      <p:cNvPr id="0" name="对象 6072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2351088"/>
                        <a:ext cx="508793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1268" name="图片 607239"/>
          <p:cNvPicPr>
            <a:picLocks noChangeAspect="1" noChangeArrowheads="1"/>
          </p:cNvPicPr>
          <p:nvPr/>
        </p:nvPicPr>
        <p:blipFill>
          <a:blip r:embed="rId3">
            <a:extLst>
              <a:ext uri="{28A0092B-C50C-407E-A947-70E740481C1C}">
                <a14:useLocalDpi xmlns:a14="http://schemas.microsoft.com/office/drawing/2010/main" val="0"/>
              </a:ext>
            </a:extLst>
          </a:blip>
          <a:srcRect l="52560" r="19092" b="50967"/>
          <a:stretch>
            <a:fillRect/>
          </a:stretch>
        </p:blipFill>
        <p:spPr bwMode="auto">
          <a:xfrm>
            <a:off x="2897188" y="3265488"/>
            <a:ext cx="25908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矩形 607240"/>
          <p:cNvSpPr>
            <a:spLocks noChangeArrowheads="1"/>
          </p:cNvSpPr>
          <p:nvPr/>
        </p:nvSpPr>
        <p:spPr bwMode="auto">
          <a:xfrm>
            <a:off x="611188" y="647700"/>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000" b="1">
                <a:solidFill>
                  <a:srgbClr val="FF0000"/>
                </a:solidFill>
                <a:latin typeface="Times New Roman" panose="02020603050405020304" pitchFamily="18" charset="0"/>
              </a:rPr>
              <a:t>9.1</a:t>
            </a:r>
            <a:r>
              <a:rPr lang="zh-CN" altLang="en-US" sz="4000" b="1">
                <a:solidFill>
                  <a:srgbClr val="FF0000"/>
                </a:solidFill>
                <a:latin typeface="Times New Roman" panose="02020603050405020304" pitchFamily="18" charset="0"/>
              </a:rPr>
              <a:t>集合论的几个基本概念</a:t>
            </a:r>
            <a:endParaRPr lang="zh-CN" altLang="en-US" sz="4000" b="1">
              <a:solidFill>
                <a:srgbClr val="FF0000"/>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文本框 608257"/>
          <p:cNvSpPr txBox="1"/>
          <p:nvPr/>
        </p:nvSpPr>
        <p:spPr>
          <a:xfrm>
            <a:off x="487363" y="1455738"/>
            <a:ext cx="8424862" cy="1340485"/>
          </a:xfrm>
          <a:prstGeom prst="rect">
            <a:avLst/>
          </a:prstGeom>
          <a:noFill/>
          <a:ln w="9525">
            <a:noFill/>
          </a:ln>
        </p:spPr>
        <p:txBody>
          <a:bodyPr>
            <a:spAutoFit/>
          </a:bodyPr>
          <a:lstStyle/>
          <a:p>
            <a:pPr>
              <a:lnSpc>
                <a:spcPct val="145000"/>
              </a:lnSpc>
              <a:spcBef>
                <a:spcPct val="0"/>
              </a:spcBef>
            </a:pPr>
            <a:r>
              <a:rPr lang="en-US" altLang="zh-CN"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5</a:t>
            </a:r>
            <a:r>
              <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rPr>
              <a:t>、 集合的补</a:t>
            </a:r>
            <a:endParaRPr lang="zh-CN" altLang="en-US" sz="2800" b="1" noProof="1">
              <a:solidFill>
                <a:srgbClr val="0000FF"/>
              </a:solidFill>
              <a:effectLst>
                <a:outerShdw blurRad="38100" dist="38100" dir="2700000">
                  <a:srgbClr val="C0C0C0"/>
                </a:outerShdw>
              </a:effectLst>
              <a:latin typeface="黑体" panose="02010609060101010101" pitchFamily="2" charset="-122"/>
              <a:ea typeface="黑体" panose="02010609060101010101" pitchFamily="2" charset="-122"/>
            </a:endParaRPr>
          </a:p>
          <a:p>
            <a:pPr>
              <a:lnSpc>
                <a:spcPct val="145000"/>
              </a:lnSpc>
              <a:spcBef>
                <a:spcPct val="0"/>
              </a:spcBef>
            </a:pPr>
            <a:r>
              <a:rPr lang="zh-CN" altLang="en-US" sz="2800" b="1" noProof="1">
                <a:solidFill>
                  <a:srgbClr val="336699"/>
                </a:solidFill>
                <a:effectLst>
                  <a:outerShdw blurRad="38100" dist="38100" dir="2700000">
                    <a:srgbClr val="C0C0C0"/>
                  </a:outerShdw>
                </a:effectLst>
                <a:latin typeface="黑体" panose="02010609060101010101" pitchFamily="2" charset="-122"/>
                <a:ea typeface="黑体" panose="02010609060101010101" pitchFamily="2" charset="-122"/>
              </a:rPr>
              <a:t>                                        </a:t>
            </a:r>
            <a:endParaRPr lang="en-US" altLang="zh-CN" sz="2800" b="1" noProof="1">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12290" name="文本框 608258"/>
          <p:cNvSpPr txBox="1">
            <a:spLocks noChangeArrowheads="1"/>
          </p:cNvSpPr>
          <p:nvPr/>
        </p:nvSpPr>
        <p:spPr bwMode="auto">
          <a:xfrm>
            <a:off x="1295400" y="990600"/>
            <a:ext cx="3352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en-US" sz="2400">
              <a:latin typeface="Times New Roman" panose="02020603050405020304" pitchFamily="18" charset="0"/>
            </a:endParaRPr>
          </a:p>
        </p:txBody>
      </p:sp>
      <p:sp>
        <p:nvSpPr>
          <p:cNvPr id="12291" name="矩形 608260"/>
          <p:cNvSpPr>
            <a:spLocks noChangeArrowheads="1"/>
          </p:cNvSpPr>
          <p:nvPr/>
        </p:nvSpPr>
        <p:spPr bwMode="auto">
          <a:xfrm>
            <a:off x="4090988" y="5292725"/>
            <a:ext cx="216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1800">
                <a:latin typeface="黑体" panose="02010609060101010101" pitchFamily="2" charset="-122"/>
                <a:ea typeface="黑体" panose="02010609060101010101" pitchFamily="2" charset="-122"/>
              </a:rPr>
              <a:t>集合的补 </a:t>
            </a:r>
            <a:endParaRPr lang="zh-CN" altLang="en-US" sz="1800">
              <a:latin typeface="黑体" panose="02010609060101010101" pitchFamily="2" charset="-122"/>
              <a:ea typeface="黑体" panose="02010609060101010101" pitchFamily="2" charset="-122"/>
            </a:endParaRPr>
          </a:p>
        </p:txBody>
      </p:sp>
      <p:graphicFrame>
        <p:nvGraphicFramePr>
          <p:cNvPr id="12292" name="内容占位符 608261"/>
          <p:cNvGraphicFramePr/>
          <p:nvPr>
            <p:ph idx="4294967295"/>
          </p:nvPr>
        </p:nvGraphicFramePr>
        <p:xfrm>
          <a:off x="1284288" y="2263775"/>
          <a:ext cx="2822575" cy="642938"/>
        </p:xfrm>
        <a:graphic>
          <a:graphicData uri="http://schemas.openxmlformats.org/presentationml/2006/ole">
            <mc:AlternateContent xmlns:mc="http://schemas.openxmlformats.org/markup-compatibility/2006">
              <mc:Choice xmlns:v="urn:schemas-microsoft-com:vml" Requires="v">
                <p:oleObj spid="_x0000_s2" name="" r:id="rId1" imgW="1002665" imgH="228600" progId="Equation.DSMT4">
                  <p:embed/>
                </p:oleObj>
              </mc:Choice>
              <mc:Fallback>
                <p:oleObj name="" r:id="rId1" imgW="1002665" imgH="228600" progId="Equation.DSMT4">
                  <p:embed/>
                  <p:pic>
                    <p:nvPicPr>
                      <p:cNvPr id="0" name="内容占位符 60826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288" y="2263775"/>
                        <a:ext cx="2822575" cy="642938"/>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2293" name="图片 608263"/>
          <p:cNvPicPr>
            <a:picLocks noChangeAspect="1" noChangeArrowheads="1"/>
          </p:cNvPicPr>
          <p:nvPr/>
        </p:nvPicPr>
        <p:blipFill>
          <a:blip r:embed="rId3">
            <a:extLst>
              <a:ext uri="{28A0092B-C50C-407E-A947-70E740481C1C}">
                <a14:useLocalDpi xmlns:a14="http://schemas.microsoft.com/office/drawing/2010/main" val="0"/>
              </a:ext>
            </a:extLst>
          </a:blip>
          <a:srcRect t="48174" r="62799"/>
          <a:stretch>
            <a:fillRect/>
          </a:stretch>
        </p:blipFill>
        <p:spPr bwMode="auto">
          <a:xfrm>
            <a:off x="3516313" y="3316288"/>
            <a:ext cx="2341562"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矩形 608264"/>
          <p:cNvSpPr>
            <a:spLocks noChangeArrowheads="1"/>
          </p:cNvSpPr>
          <p:nvPr/>
        </p:nvSpPr>
        <p:spPr bwMode="auto">
          <a:xfrm>
            <a:off x="611188" y="647700"/>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spcBef>
                <a:spcPct val="0"/>
              </a:spcBef>
            </a:pPr>
            <a:r>
              <a:rPr lang="en-US" altLang="zh-CN" sz="4000" b="1">
                <a:solidFill>
                  <a:srgbClr val="FF0000"/>
                </a:solidFill>
                <a:latin typeface="Times New Roman" panose="02020603050405020304" pitchFamily="18" charset="0"/>
              </a:rPr>
              <a:t>9.1</a:t>
            </a:r>
            <a:r>
              <a:rPr lang="zh-CN" altLang="en-US" sz="4000" b="1">
                <a:solidFill>
                  <a:srgbClr val="FF0000"/>
                </a:solidFill>
                <a:latin typeface="Times New Roman" panose="02020603050405020304" pitchFamily="18" charset="0"/>
              </a:rPr>
              <a:t>集合论的几个基本概念</a:t>
            </a:r>
            <a:endParaRPr lang="zh-CN" altLang="en-US" sz="4000" b="1">
              <a:solidFill>
                <a:srgbClr val="FF0000"/>
              </a:solidFill>
              <a:latin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YjQ5YjBlOTlkMjkyNDYyZjI0YmIzNDkwYjYxYmUxZDkifQ=="/>
</p:tagLst>
</file>

<file path=ppt/theme/theme1.xml><?xml version="1.0" encoding="utf-8"?>
<a:theme xmlns:a="http://schemas.openxmlformats.org/drawingml/2006/main" name="1_DIP-2E-book-presentations-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DIP-2E-book-presentations-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IP-2E-book-presentations-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IP-2E-book-presentations-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IP-2E-book-presentations-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IP-2E-book-presentations-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IP-2E-book-presentations-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IP-2E-book-presentations-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第3章空域图像增强-1</Template>
  <TotalTime>0</TotalTime>
  <Words>4040</Words>
  <Application>WPS 演示</Application>
  <PresentationFormat>全屏显示(4:3)</PresentationFormat>
  <Paragraphs>1285</Paragraphs>
  <Slides>41</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52</vt:i4>
      </vt:variant>
      <vt:variant>
        <vt:lpstr>幻灯片标题</vt:lpstr>
      </vt:variant>
      <vt:variant>
        <vt:i4>41</vt:i4>
      </vt:variant>
    </vt:vector>
  </HeadingPairs>
  <TitlesOfParts>
    <vt:vector size="107" baseType="lpstr">
      <vt:lpstr>Arial</vt:lpstr>
      <vt:lpstr>宋体</vt:lpstr>
      <vt:lpstr>Wingdings</vt:lpstr>
      <vt:lpstr>Book Antiqua</vt:lpstr>
      <vt:lpstr>Verdana</vt:lpstr>
      <vt:lpstr>Times New Roman</vt:lpstr>
      <vt:lpstr>华文隶书</vt:lpstr>
      <vt:lpstr>微软雅黑</vt:lpstr>
      <vt:lpstr>黑体</vt:lpstr>
      <vt:lpstr>Tahoma</vt:lpstr>
      <vt:lpstr>Arial Unicode MS</vt:lpstr>
      <vt:lpstr>Wingdings</vt:lpstr>
      <vt:lpstr>1_DIP-2E-book-presentations-template</vt:lpstr>
      <vt:lpstr>自定义设计方案</vt:lpstr>
      <vt:lpstr>Equation.DSMT4</vt:lpstr>
      <vt:lpstr>Equation.3</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Equation.3</vt:lpstr>
      <vt:lpstr>Equation.3</vt:lpstr>
      <vt:lpstr>Equation.3</vt:lpstr>
      <vt:lpstr>Equation.3</vt:lpstr>
      <vt:lpstr>Equation.3</vt:lpstr>
      <vt:lpstr>Equation.DSMT4</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Equation.DSMT4</vt:lpstr>
      <vt:lpstr>Equation.3</vt:lpstr>
      <vt:lpstr>Equation.3</vt:lpstr>
      <vt:lpstr>Equation.DSMT4</vt:lpstr>
      <vt:lpstr>Equation.DSMT4</vt:lpstr>
      <vt:lpstr>Equation.DSMT4</vt:lpstr>
      <vt:lpstr>Equation.DSMT4</vt:lpstr>
      <vt:lpstr>形态学图像处理</vt:lpstr>
      <vt:lpstr>形态学</vt:lpstr>
      <vt:lpstr>主要内容</vt:lpstr>
      <vt:lpstr>9.1集合论的几个基本概念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二值图像的逻辑运算</vt:lpstr>
      <vt:lpstr>二值图像的逻辑运算</vt:lpstr>
      <vt:lpstr>9.2膨胀与腐蚀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9.2膨胀与腐蚀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9.2膨胀与腐蚀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Gonzalez</dc:creator>
  <cp:lastModifiedBy> 睡毛，起来嗨</cp:lastModifiedBy>
  <cp:revision>158</cp:revision>
  <dcterms:created xsi:type="dcterms:W3CDTF">2001-12-06T17:51:00Z</dcterms:created>
  <dcterms:modified xsi:type="dcterms:W3CDTF">2024-12-05T12:23:41Z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5B7D62534D92490680DBCDE5D6CEB3BA_12</vt:lpwstr>
  </property>
  <property fmtid="{D5CDD505-2E9C-101B-9397-08002B2CF9AE}" pid="3" name="KSOProductBuildVer">
    <vt:lpwstr>2052-12.1.0.19302</vt:lpwstr>
  </property>
</Properties>
</file>