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
  </p:notesMasterIdLst>
  <p:sldIdLst>
    <p:sldId id="257" r:id="rId2"/>
    <p:sldId id="280"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79"/>
  </p:normalViewPr>
  <p:slideViewPr>
    <p:cSldViewPr snapToGrid="0" snapToObjects="1">
      <p:cViewPr varScale="1">
        <p:scale>
          <a:sx n="109" d="100"/>
          <a:sy n="109" d="100"/>
        </p:scale>
        <p:origin x="6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95584D-E2B0-204B-B47D-D3EBD0361D3C}" type="datetimeFigureOut">
              <a:rPr lang="en-US" smtClean="0"/>
              <a:t>6/28/19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7869A-9278-514D-8AE5-38710C074A87}" type="slidenum">
              <a:rPr lang="en-US" smtClean="0"/>
              <a:t>‹#›</a:t>
            </a:fld>
            <a:endParaRPr lang="en-US"/>
          </a:p>
        </p:txBody>
      </p:sp>
    </p:spTree>
    <p:extLst>
      <p:ext uri="{BB962C8B-B14F-4D97-AF65-F5344CB8AC3E}">
        <p14:creationId xmlns:p14="http://schemas.microsoft.com/office/powerpoint/2010/main" val="1760248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F0B0B423-228F-6741-8C8A-AB50BFD9D083}" type="datetime1">
              <a:rPr lang="en-GB" smtClean="0"/>
              <a:t>28/06/2019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167648-FAF3-7A4B-B320-8E7B1288EFEB}" type="datetime1">
              <a:rPr lang="en-GB" smtClean="0"/>
              <a:t>28/06/2019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FE7316-89ED-5A47-B278-47DDAF06869C}" type="datetime1">
              <a:rPr lang="en-GB" smtClean="0"/>
              <a:t>28/06/2019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A91B2B-4F0E-0241-BDB9-CB6916B7132D}" type="datetime1">
              <a:rPr lang="en-GB" smtClean="0"/>
              <a:t>28/06/2019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3DA7EA6-E2E2-8F43-BEDE-5A012F432D8F}" type="datetime1">
              <a:rPr lang="en-GB" smtClean="0"/>
              <a:t>28/06/2019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AD7A07-D9E3-BE46-91F5-EFA9130640E5}" type="datetime1">
              <a:rPr lang="en-GB" smtClean="0"/>
              <a:t>28/06/2019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532ABE-C744-3247-9A57-1C7A81057C27}" type="datetime1">
              <a:rPr lang="en-GB" smtClean="0"/>
              <a:t>28/06/2019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400312-B1F3-1843-B8D2-4569A5E902B9}" type="datetime1">
              <a:rPr lang="en-GB" smtClean="0"/>
              <a:t>28/06/2019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8EF54C-D992-9549-A61E-6E5FCC3A0B82}" type="datetime1">
              <a:rPr lang="en-GB" smtClean="0"/>
              <a:t>28/06/2019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A3CAD99-BDF9-1E47-89CA-8910666B7724}" type="datetime1">
              <a:rPr lang="en-GB" smtClean="0"/>
              <a:t>28/06/2019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7E0E1A7-74B1-FD44-837D-24E410E6DB69}" type="datetime1">
              <a:rPr lang="en-GB" smtClean="0"/>
              <a:t>28/06/2019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B0D821E-200E-1743-B7CD-B632922B1AC8}" type="datetime1">
              <a:rPr lang="en-GB" smtClean="0"/>
              <a:t>28/06/2019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43C6B-2BF1-4949-AF4C-D70F3B8F6FEF}"/>
              </a:ext>
            </a:extLst>
          </p:cNvPr>
          <p:cNvSpPr>
            <a:spLocks noGrp="1"/>
          </p:cNvSpPr>
          <p:nvPr>
            <p:ph type="title"/>
          </p:nvPr>
        </p:nvSpPr>
        <p:spPr>
          <a:xfrm>
            <a:off x="1295400" y="357188"/>
            <a:ext cx="9601200" cy="1485900"/>
          </a:xfrm>
        </p:spPr>
        <p:txBody>
          <a:bodyPr/>
          <a:lstStyle/>
          <a:p>
            <a:r>
              <a:rPr lang="en-US" dirty="0"/>
              <a:t>Summary: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5121F91-EBF1-E64D-9835-060649369393}"/>
                  </a:ext>
                </a:extLst>
              </p:cNvPr>
              <p:cNvSpPr>
                <a:spLocks noGrp="1"/>
              </p:cNvSpPr>
              <p:nvPr>
                <p:ph idx="1"/>
              </p:nvPr>
            </p:nvSpPr>
            <p:spPr>
              <a:xfrm>
                <a:off x="1295400" y="1230924"/>
                <a:ext cx="9601200" cy="5424770"/>
              </a:xfrm>
            </p:spPr>
            <p:txBody>
              <a:bodyPr>
                <a:normAutofit fontScale="92500" lnSpcReduction="10000"/>
              </a:bodyPr>
              <a:lstStyle/>
              <a:p>
                <a:r>
                  <a:rPr lang="en-US" dirty="0"/>
                  <a:t>Definition of benchmark models:</a:t>
                </a:r>
              </a:p>
              <a:p>
                <a:pPr lvl="1"/>
                <a:r>
                  <a:rPr lang="en-US" dirty="0"/>
                  <a:t>The higher the mode, the less nonlinear effects on the response</a:t>
                </a:r>
              </a:p>
              <a:p>
                <a:pPr lvl="1"/>
                <a:r>
                  <a:rPr lang="en-US" dirty="0"/>
                  <a:t>The higher the mode, the less the no. of harmonics needed</a:t>
                </a:r>
              </a:p>
              <a:p>
                <a:pPr lvl="1"/>
                <a:r>
                  <a:rPr lang="en-US" dirty="0"/>
                  <a:t>Methods on selecting no. of harmonics:</a:t>
                </a:r>
              </a:p>
              <a:p>
                <a:pPr lvl="2"/>
                <a:r>
                  <a:rPr lang="en-US" dirty="0"/>
                  <a:t>Run the FRF simulation on the benchmark model with different number of harmonics considered in the HBM methods (1~39). </a:t>
                </a:r>
              </a:p>
              <a:p>
                <a:pPr lvl="2"/>
                <a:r>
                  <a:rPr lang="en-US" dirty="0"/>
                  <a:t>The single harmonic excitation force level is chosen to be the highest possible forcing level just before the system showing the modal interaction effect (or tongue on the FRF plots).</a:t>
                </a:r>
              </a:p>
              <a:p>
                <a:pPr lvl="2"/>
                <a:r>
                  <a:rPr lang="en-US" dirty="0"/>
                  <a:t>Assuming 39 harmonics in the HBM is sufficient enough to produce accurate solution for models with few number of DOFs. </a:t>
                </a:r>
              </a:p>
              <a:p>
                <a:pPr lvl="2"/>
                <a:r>
                  <a:rPr lang="en-US" dirty="0"/>
                  <a:t>Compute the peak value of the FRF result and value where </a:t>
                </a:r>
                <a14:m>
                  <m:oMath xmlns:m="http://schemas.openxmlformats.org/officeDocument/2006/math">
                    <m:r>
                      <m:rPr>
                        <m:sty m:val="p"/>
                      </m:rPr>
                      <a:rPr lang="en-GB" b="0" i="0" smtClean="0">
                        <a:latin typeface="Cambria Math" panose="02040503050406030204" pitchFamily="18" charset="0"/>
                        <a:ea typeface="Cambria Math" panose="02040503050406030204" pitchFamily="18" charset="0"/>
                      </a:rPr>
                      <m:t>phase</m:t>
                    </m:r>
                    <m:r>
                      <a:rPr lang="en-GB" b="0" i="0"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90°</m:t>
                    </m:r>
                  </m:oMath>
                </a14:m>
                <a:r>
                  <a:rPr lang="en-US" dirty="0"/>
                  <a:t> for each simulation. Comparing the values to the ones computed from HBM with 39 harmonic. Calculate the relative error and chose the number of harmonics which is below 0.1%.</a:t>
                </a:r>
              </a:p>
              <a:p>
                <a:r>
                  <a:rPr lang="en-US" dirty="0"/>
                  <a:t>Consistency of PNLSS Model Identification:</a:t>
                </a:r>
              </a:p>
              <a:p>
                <a:pPr lvl="1"/>
                <a:r>
                  <a:rPr lang="en-US" dirty="0"/>
                  <a:t>As the amplitude of the multi-sine signal increases, the output data generated from the ODE45 codes becomes less periodic. This leads to the failure on the PNLSS model identification. Need to investigate more on this issue.</a:t>
                </a:r>
              </a:p>
            </p:txBody>
          </p:sp>
        </mc:Choice>
        <mc:Fallback>
          <p:sp>
            <p:nvSpPr>
              <p:cNvPr id="3" name="Content Placeholder 2">
                <a:extLst>
                  <a:ext uri="{FF2B5EF4-FFF2-40B4-BE49-F238E27FC236}">
                    <a16:creationId xmlns:a16="http://schemas.microsoft.com/office/drawing/2014/main" id="{B5121F91-EBF1-E64D-9835-060649369393}"/>
                  </a:ext>
                </a:extLst>
              </p:cNvPr>
              <p:cNvSpPr>
                <a:spLocks noGrp="1" noRot="1" noChangeAspect="1" noMove="1" noResize="1" noEditPoints="1" noAdjustHandles="1" noChangeArrowheads="1" noChangeShapeType="1" noTextEdit="1"/>
              </p:cNvSpPr>
              <p:nvPr>
                <p:ph idx="1"/>
              </p:nvPr>
            </p:nvSpPr>
            <p:spPr>
              <a:xfrm>
                <a:off x="1295400" y="1230924"/>
                <a:ext cx="9601200" cy="5424770"/>
              </a:xfrm>
              <a:blipFill>
                <a:blip r:embed="rId2"/>
                <a:stretch>
                  <a:fillRect l="-528" t="-1168" r="-925"/>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18119387-507F-AC4D-8D18-BB6B100C1C2D}"/>
              </a:ext>
            </a:extLst>
          </p:cNvPr>
          <p:cNvSpPr>
            <a:spLocks noGrp="1"/>
          </p:cNvSpPr>
          <p:nvPr>
            <p:ph type="sldNum" sz="quarter" idx="12"/>
          </p:nvPr>
        </p:nvSpPr>
        <p:spPr/>
        <p:txBody>
          <a:bodyPr/>
          <a:lstStyle/>
          <a:p>
            <a:fld id="{69E57DC2-970A-4B3E-BB1C-7A09969E49DF}" type="slidenum">
              <a:rPr lang="en-US" smtClean="0"/>
              <a:t>1</a:t>
            </a:fld>
            <a:endParaRPr lang="en-US" dirty="0"/>
          </a:p>
        </p:txBody>
      </p:sp>
    </p:spTree>
    <p:extLst>
      <p:ext uri="{BB962C8B-B14F-4D97-AF65-F5344CB8AC3E}">
        <p14:creationId xmlns:p14="http://schemas.microsoft.com/office/powerpoint/2010/main" val="192175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43C6B-2BF1-4949-AF4C-D70F3B8F6FEF}"/>
              </a:ext>
            </a:extLst>
          </p:cNvPr>
          <p:cNvSpPr>
            <a:spLocks noGrp="1"/>
          </p:cNvSpPr>
          <p:nvPr>
            <p:ph type="title"/>
          </p:nvPr>
        </p:nvSpPr>
        <p:spPr>
          <a:xfrm>
            <a:off x="1295400" y="357188"/>
            <a:ext cx="9601200" cy="1485900"/>
          </a:xfrm>
        </p:spPr>
        <p:txBody>
          <a:bodyPr/>
          <a:lstStyle/>
          <a:p>
            <a:r>
              <a:rPr lang="en-US" dirty="0"/>
              <a:t>To Do List for Benchmark Identification:</a:t>
            </a:r>
            <a:br>
              <a:rPr lang="en-US" dirty="0"/>
            </a:br>
            <a:endParaRPr lang="en-US" dirty="0"/>
          </a:p>
        </p:txBody>
      </p:sp>
      <p:sp>
        <p:nvSpPr>
          <p:cNvPr id="3" name="Content Placeholder 2">
            <a:extLst>
              <a:ext uri="{FF2B5EF4-FFF2-40B4-BE49-F238E27FC236}">
                <a16:creationId xmlns:a16="http://schemas.microsoft.com/office/drawing/2014/main" id="{B5121F91-EBF1-E64D-9835-060649369393}"/>
              </a:ext>
            </a:extLst>
          </p:cNvPr>
          <p:cNvSpPr>
            <a:spLocks noGrp="1"/>
          </p:cNvSpPr>
          <p:nvPr>
            <p:ph idx="1"/>
          </p:nvPr>
        </p:nvSpPr>
        <p:spPr/>
        <p:txBody>
          <a:bodyPr/>
          <a:lstStyle/>
          <a:p>
            <a:r>
              <a:rPr lang="en-US" dirty="0"/>
              <a:t>Plot deflection shape for each mode on different points on the backbone curve</a:t>
            </a:r>
          </a:p>
          <a:p>
            <a:endParaRPr lang="en-US" dirty="0"/>
          </a:p>
          <a:p>
            <a:r>
              <a:rPr lang="en-US" dirty="0"/>
              <a:t>Plotting mode characteristic to physical amplitude to check the negative damping factor for benchmark model III</a:t>
            </a:r>
            <a:endParaRPr lang="en-GB" dirty="0"/>
          </a:p>
        </p:txBody>
      </p:sp>
      <p:sp>
        <p:nvSpPr>
          <p:cNvPr id="5" name="Slide Number Placeholder 4">
            <a:extLst>
              <a:ext uri="{FF2B5EF4-FFF2-40B4-BE49-F238E27FC236}">
                <a16:creationId xmlns:a16="http://schemas.microsoft.com/office/drawing/2014/main" id="{18119387-507F-AC4D-8D18-BB6B100C1C2D}"/>
              </a:ext>
            </a:extLst>
          </p:cNvPr>
          <p:cNvSpPr>
            <a:spLocks noGrp="1"/>
          </p:cNvSpPr>
          <p:nvPr>
            <p:ph type="sldNum" sz="quarter" idx="12"/>
          </p:nvPr>
        </p:nvSpPr>
        <p:spPr/>
        <p:txBody>
          <a:bodyPr/>
          <a:lstStyle/>
          <a:p>
            <a:fld id="{69E57DC2-970A-4B3E-BB1C-7A09969E49DF}" type="slidenum">
              <a:rPr lang="en-US" smtClean="0"/>
              <a:t>2</a:t>
            </a:fld>
            <a:endParaRPr lang="en-US" dirty="0"/>
          </a:p>
        </p:txBody>
      </p:sp>
    </p:spTree>
    <p:extLst>
      <p:ext uri="{BB962C8B-B14F-4D97-AF65-F5344CB8AC3E}">
        <p14:creationId xmlns:p14="http://schemas.microsoft.com/office/powerpoint/2010/main" val="137901163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286</TotalTime>
  <Words>246</Words>
  <Application>Microsoft Macintosh PowerPoint</Application>
  <PresentationFormat>Widescreen</PresentationFormat>
  <Paragraphs>17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Calibri</vt:lpstr>
      <vt:lpstr>Cambria Math</vt:lpstr>
      <vt:lpstr>Franklin Gothic Book</vt:lpstr>
      <vt:lpstr>Crop</vt:lpstr>
      <vt:lpstr>Summary:</vt:lpstr>
      <vt:lpstr>To Do List for Benchmark Identification: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Lian, Eve</dc:creator>
  <cp:lastModifiedBy>Lian, Eve</cp:lastModifiedBy>
  <cp:revision>19</cp:revision>
  <dcterms:created xsi:type="dcterms:W3CDTF">2019-06-27T20:20:08Z</dcterms:created>
  <dcterms:modified xsi:type="dcterms:W3CDTF">2019-06-28T16:18:27Z</dcterms:modified>
</cp:coreProperties>
</file>