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4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FC7"/>
    <a:srgbClr val="EDD8EC"/>
    <a:srgbClr val="FFFFFF"/>
    <a:srgbClr val="00B050"/>
    <a:srgbClr val="71539B"/>
    <a:srgbClr val="2F5597"/>
    <a:srgbClr val="FCEEC4"/>
    <a:srgbClr val="B32425"/>
    <a:srgbClr val="213249"/>
    <a:srgbClr val="A2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7" autoAdjust="0"/>
    <p:restoredTop sz="94656" autoAdjust="0"/>
  </p:normalViewPr>
  <p:slideViewPr>
    <p:cSldViewPr>
      <p:cViewPr>
        <p:scale>
          <a:sx n="75" d="100"/>
          <a:sy n="75" d="100"/>
        </p:scale>
        <p:origin x="768" y="-282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グループ化 167"/>
          <p:cNvGrpSpPr/>
          <p:nvPr/>
        </p:nvGrpSpPr>
        <p:grpSpPr>
          <a:xfrm>
            <a:off x="-501878" y="5203784"/>
            <a:ext cx="2430302" cy="5860304"/>
            <a:chOff x="301298" y="-689658"/>
            <a:chExt cx="2430301" cy="5860303"/>
          </a:xfrm>
        </p:grpSpPr>
        <p:sp>
          <p:nvSpPr>
            <p:cNvPr id="248" name="正方形/長方形 168"/>
            <p:cNvSpPr/>
            <p:nvPr/>
          </p:nvSpPr>
          <p:spPr>
            <a:xfrm rot="13500000">
              <a:off x="-436938" y="2002108"/>
              <a:ext cx="5860303" cy="476771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9" name="正方形/長方形 169"/>
            <p:cNvSpPr/>
            <p:nvPr/>
          </p:nvSpPr>
          <p:spPr>
            <a:xfrm rot="13500000">
              <a:off x="-321946" y="2478105"/>
              <a:ext cx="4580931" cy="692363"/>
            </a:xfrm>
            <a:prstGeom prst="rect">
              <a:avLst/>
            </a:prstGeom>
            <a:solidFill>
              <a:srgbClr val="8FAA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0" name="正方形/長方形 170"/>
            <p:cNvSpPr/>
            <p:nvPr/>
          </p:nvSpPr>
          <p:spPr>
            <a:xfrm rot="13500000">
              <a:off x="-121309" y="3006924"/>
              <a:ext cx="2938652" cy="6923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" name="正方形/長方形 171"/>
            <p:cNvSpPr/>
            <p:nvPr/>
          </p:nvSpPr>
          <p:spPr>
            <a:xfrm rot="13500000">
              <a:off x="142445" y="3520887"/>
              <a:ext cx="1230149" cy="912443"/>
            </a:xfrm>
            <a:prstGeom prst="rect">
              <a:avLst/>
            </a:prstGeom>
            <a:solidFill>
              <a:srgbClr val="20386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2" name="正方形/長方形 172"/>
            <p:cNvSpPr/>
            <p:nvPr/>
          </p:nvSpPr>
          <p:spPr>
            <a:xfrm rot="13500000">
              <a:off x="-80257" y="2328456"/>
              <a:ext cx="3179093" cy="692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59" name="グループ化 166"/>
          <p:cNvGrpSpPr/>
          <p:nvPr/>
        </p:nvGrpSpPr>
        <p:grpSpPr>
          <a:xfrm>
            <a:off x="4806713" y="-974186"/>
            <a:ext cx="2430302" cy="5860305"/>
            <a:chOff x="2002108" y="-436016"/>
            <a:chExt cx="2430301" cy="5860303"/>
          </a:xfrm>
        </p:grpSpPr>
        <p:sp>
          <p:nvSpPr>
            <p:cNvPr id="254" name="正方形/長方形 161"/>
            <p:cNvSpPr/>
            <p:nvPr/>
          </p:nvSpPr>
          <p:spPr>
            <a:xfrm rot="2700000">
              <a:off x="-689658" y="2255750"/>
              <a:ext cx="5860303" cy="476771"/>
            </a:xfrm>
            <a:prstGeom prst="rect">
              <a:avLst/>
            </a:prstGeom>
            <a:solidFill>
              <a:srgbClr val="2F559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5" name="正方形/長方形 162"/>
            <p:cNvSpPr/>
            <p:nvPr/>
          </p:nvSpPr>
          <p:spPr>
            <a:xfrm rot="2700000">
              <a:off x="474722" y="1564161"/>
              <a:ext cx="4580931" cy="69236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" name="正方形/長方形 163"/>
            <p:cNvSpPr/>
            <p:nvPr/>
          </p:nvSpPr>
          <p:spPr>
            <a:xfrm rot="2700000">
              <a:off x="1916364" y="1035342"/>
              <a:ext cx="2938652" cy="6923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7" name="正方形/長方形 164"/>
            <p:cNvSpPr/>
            <p:nvPr/>
          </p:nvSpPr>
          <p:spPr>
            <a:xfrm rot="2700000">
              <a:off x="3361113" y="301298"/>
              <a:ext cx="1230149" cy="912443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8" name="正方形/長方形 165"/>
            <p:cNvSpPr/>
            <p:nvPr/>
          </p:nvSpPr>
          <p:spPr>
            <a:xfrm rot="2700000">
              <a:off x="1202681" y="1534789"/>
              <a:ext cx="3685435" cy="692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9CAAF72-5AB5-45EE-974B-AAA63EB45053}"/>
              </a:ext>
            </a:extLst>
          </p:cNvPr>
          <p:cNvSpPr/>
          <p:nvPr/>
        </p:nvSpPr>
        <p:spPr>
          <a:xfrm>
            <a:off x="244427" y="302104"/>
            <a:ext cx="6372299" cy="9305498"/>
          </a:xfrm>
          <a:custGeom>
            <a:avLst/>
            <a:gdLst>
              <a:gd name="connsiteX0" fmla="*/ 0 w 6372299"/>
              <a:gd name="connsiteY0" fmla="*/ 0 h 9305498"/>
              <a:gd name="connsiteX1" fmla="*/ 6372296 w 6372299"/>
              <a:gd name="connsiteY1" fmla="*/ 0 h 9305498"/>
              <a:gd name="connsiteX2" fmla="*/ 6372296 w 6372299"/>
              <a:gd name="connsiteY2" fmla="*/ 5332180 h 9305498"/>
              <a:gd name="connsiteX3" fmla="*/ 6372299 w 6372299"/>
              <a:gd name="connsiteY3" fmla="*/ 5332180 h 9305498"/>
              <a:gd name="connsiteX4" fmla="*/ 6372299 w 6372299"/>
              <a:gd name="connsiteY4" fmla="*/ 9305498 h 9305498"/>
              <a:gd name="connsiteX5" fmla="*/ 1 w 6372299"/>
              <a:gd name="connsiteY5" fmla="*/ 9305498 h 9305498"/>
              <a:gd name="connsiteX6" fmla="*/ 1 w 6372299"/>
              <a:gd name="connsiteY6" fmla="*/ 5834842 h 9305498"/>
              <a:gd name="connsiteX7" fmla="*/ 0 w 6372299"/>
              <a:gd name="connsiteY7" fmla="*/ 5834842 h 930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2299" h="9305498">
                <a:moveTo>
                  <a:pt x="0" y="0"/>
                </a:moveTo>
                <a:lnTo>
                  <a:pt x="6372296" y="0"/>
                </a:lnTo>
                <a:lnTo>
                  <a:pt x="6372296" y="5332180"/>
                </a:lnTo>
                <a:lnTo>
                  <a:pt x="6372299" y="5332180"/>
                </a:lnTo>
                <a:lnTo>
                  <a:pt x="6372299" y="9305498"/>
                </a:lnTo>
                <a:lnTo>
                  <a:pt x="1" y="9305498"/>
                </a:lnTo>
                <a:lnTo>
                  <a:pt x="1" y="5834842"/>
                </a:lnTo>
                <a:lnTo>
                  <a:pt x="0" y="583484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45719" rIns="45719">
            <a:noAutofit/>
          </a:bodyPr>
          <a:lstStyle/>
          <a:p>
            <a:endParaRPr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2" name="Freeform 10"/>
          <p:cNvSpPr/>
          <p:nvPr/>
        </p:nvSpPr>
        <p:spPr>
          <a:xfrm>
            <a:off x="207567" y="2943092"/>
            <a:ext cx="6666812" cy="2865364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3" name="AutoShape 11"/>
          <p:cNvSpPr/>
          <p:nvPr/>
        </p:nvSpPr>
        <p:spPr>
          <a:xfrm>
            <a:off x="242888" y="6768352"/>
            <a:ext cx="6428291" cy="1"/>
          </a:xfrm>
          <a:prstGeom prst="line">
            <a:avLst/>
          </a:prstGeom>
          <a:ln w="47625">
            <a:solidFill>
              <a:schemeClr val="tx2"/>
            </a:solidFill>
          </a:ln>
        </p:spPr>
        <p:txBody>
          <a:bodyPr lIns="45719" rIns="45719"/>
          <a:lstStyle/>
          <a:p>
            <a:endParaRPr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7" name="Freeform 40"/>
          <p:cNvSpPr/>
          <p:nvPr/>
        </p:nvSpPr>
        <p:spPr>
          <a:xfrm>
            <a:off x="4910883" y="7500007"/>
            <a:ext cx="1536608" cy="21288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2" name="TextBox 76"/>
          <p:cNvSpPr txBox="1"/>
          <p:nvPr/>
        </p:nvSpPr>
        <p:spPr>
          <a:xfrm>
            <a:off x="434602" y="8933704"/>
            <a:ext cx="1009220" cy="139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800" b="1" spc="134">
                <a:solidFill>
                  <a:srgbClr val="FFFFFF"/>
                </a:solidFill>
                <a:latin typeface="Noto Sans JP Medium"/>
                <a:ea typeface="Noto Sans JP Medium"/>
                <a:cs typeface="Noto Sans JP Medium"/>
                <a:sym typeface="Noto Sans JP Medium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ea"/>
                <a:ea typeface="+mn-ea"/>
                <a:cs typeface="Arial" panose="020B0604020202020204" pitchFamily="34" charset="0"/>
                <a:sym typeface="Noto Sans JP Medium"/>
              </a:rPr>
              <a:t> お問い合わせ </a:t>
            </a:r>
          </a:p>
        </p:txBody>
      </p:sp>
      <p:sp>
        <p:nvSpPr>
          <p:cNvPr id="274" name="TextBox 86"/>
          <p:cNvSpPr txBox="1"/>
          <p:nvPr/>
        </p:nvSpPr>
        <p:spPr>
          <a:xfrm>
            <a:off x="244427" y="1702751"/>
            <a:ext cx="6363136" cy="753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prstTxWarp prst="textPlain">
              <a:avLst/>
            </a:prstTxWarp>
            <a:spAutoFit/>
          </a:bodyPr>
          <a:lstStyle>
            <a:lvl1pPr algn="ctr">
              <a:lnSpc>
                <a:spcPts val="11800"/>
              </a:lnSpc>
              <a:defRPr sz="5800" b="1" spc="-265">
                <a:ln w="38100" cap="flat">
                  <a:solidFill>
                    <a:srgbClr val="213249"/>
                  </a:solidFill>
                  <a:prstDash val="solid"/>
                  <a:round/>
                </a:ln>
                <a:solidFill>
                  <a:srgbClr val="213249"/>
                </a:solidFill>
                <a:latin typeface="Kozuka Gothic Pro B"/>
                <a:ea typeface="Kozuka Gothic Pro B"/>
                <a:cs typeface="Kozuka Gothic Pro B"/>
                <a:sym typeface="Kozuka Gothic Pro B"/>
              </a:defRPr>
            </a:lvl1pPr>
          </a:lstStyle>
          <a:p>
            <a:r>
              <a:rPr sz="4400" spc="0" dirty="0" err="1">
                <a:ln w="38100">
                  <a:solidFill>
                    <a:schemeClr val="tx2"/>
                  </a:solidFill>
                </a:ln>
                <a:noFill/>
                <a:effectLst>
                  <a:outerShdw blurRad="50800" dist="38100" dir="5400000" algn="t" rotWithShape="0">
                    <a:schemeClr val="bg1"/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インフラエンジニア</a:t>
            </a:r>
            <a:endParaRPr sz="4400" spc="0" dirty="0">
              <a:ln w="38100">
                <a:solidFill>
                  <a:schemeClr val="tx2"/>
                </a:solidFill>
              </a:ln>
              <a:noFill/>
              <a:effectLst>
                <a:outerShdw blurRad="50800" dist="38100" dir="5400000" algn="t" rotWithShape="0">
                  <a:schemeClr val="bg1"/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7" name="テキスト ボックス 90"/>
          <p:cNvSpPr txBox="1"/>
          <p:nvPr/>
        </p:nvSpPr>
        <p:spPr>
          <a:xfrm>
            <a:off x="244427" y="2497188"/>
            <a:ext cx="4761774" cy="6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02575" indent="-302575">
              <a:lnSpc>
                <a:spcPts val="5300"/>
              </a:lnSpc>
              <a:buSzPct val="100000"/>
              <a:buChar char="■"/>
              <a:defRPr sz="2100" b="1">
                <a:solidFill>
                  <a:srgbClr val="213249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インフラエンジニア（未経験者可</a:t>
            </a:r>
            <a:r>
              <a:rPr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78" name="テキスト ボックス 91"/>
          <p:cNvSpPr txBox="1"/>
          <p:nvPr/>
        </p:nvSpPr>
        <p:spPr>
          <a:xfrm>
            <a:off x="236760" y="3201276"/>
            <a:ext cx="6659236" cy="261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仕事内容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 　ネットワーク・サーバー業務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勤務地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　 都内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テレワーク 週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日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勤務時間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　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9:00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～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18:00 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残業ほぼなし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繁忙期は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時間程度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給与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　 月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23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万円～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※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研修期間中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(6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ヶ月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は月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18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万円～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求めるスキル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　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Excel (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データ入力、表計算、グラフ作成、基本的な関数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雇用形態　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　 正社員 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研修期間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6</a:t>
            </a:r>
            <a:r>
              <a:rPr lang="ja-JP" altLang="en-US" sz="1400" b="1" dirty="0">
                <a:solidFill>
                  <a:schemeClr val="tx2"/>
                </a:solidFill>
                <a:latin typeface="+mj-ea"/>
                <a:ea typeface="+mj-ea"/>
              </a:rPr>
              <a:t>ヶ月契約あり</a:t>
            </a:r>
            <a:r>
              <a:rPr lang="en-US" altLang="ja-JP" sz="14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79" name="テキスト ボックス 95"/>
          <p:cNvSpPr txBox="1"/>
          <p:nvPr/>
        </p:nvSpPr>
        <p:spPr>
          <a:xfrm>
            <a:off x="295876" y="6133426"/>
            <a:ext cx="6323853" cy="63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500" b="1">
                <a:solidFill>
                  <a:srgbClr val="213249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▼　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放課後会社説明会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　▼</a:t>
            </a:r>
          </a:p>
        </p:txBody>
      </p:sp>
      <p:sp>
        <p:nvSpPr>
          <p:cNvPr id="280" name="Freeform 65"/>
          <p:cNvSpPr/>
          <p:nvPr/>
        </p:nvSpPr>
        <p:spPr>
          <a:xfrm>
            <a:off x="574842" y="8514994"/>
            <a:ext cx="1147087" cy="34972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sq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1" name="TextBox 67"/>
          <p:cNvSpPr txBox="1"/>
          <p:nvPr/>
        </p:nvSpPr>
        <p:spPr>
          <a:xfrm>
            <a:off x="640830" y="8563042"/>
            <a:ext cx="1015108" cy="235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  <a:sym typeface="Noto Sans JP Bold"/>
              </a:rPr>
              <a:t>参加</a:t>
            </a:r>
            <a:endParaRPr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  <a:sym typeface="Noto Sans JP Bold"/>
            </a:endParaRPr>
          </a:p>
        </p:txBody>
      </p:sp>
      <p:sp>
        <p:nvSpPr>
          <p:cNvPr id="282" name="TextBox 67"/>
          <p:cNvSpPr txBox="1"/>
          <p:nvPr/>
        </p:nvSpPr>
        <p:spPr>
          <a:xfrm>
            <a:off x="1903006" y="8563042"/>
            <a:ext cx="1899728" cy="238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t>事前申し込み不要</a:t>
            </a:r>
            <a:r>
              <a:rPr dirty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t>　</a:t>
            </a:r>
          </a:p>
        </p:txBody>
      </p:sp>
      <p:grpSp>
        <p:nvGrpSpPr>
          <p:cNvPr id="287" name="Group 63"/>
          <p:cNvGrpSpPr/>
          <p:nvPr/>
        </p:nvGrpSpPr>
        <p:grpSpPr>
          <a:xfrm>
            <a:off x="574842" y="9047946"/>
            <a:ext cx="3227892" cy="349720"/>
            <a:chOff x="0" y="0"/>
            <a:chExt cx="3227891" cy="349718"/>
          </a:xfrm>
        </p:grpSpPr>
        <p:sp>
          <p:nvSpPr>
            <p:cNvPr id="284" name="Freeform 65"/>
            <p:cNvSpPr/>
            <p:nvPr/>
          </p:nvSpPr>
          <p:spPr>
            <a:xfrm>
              <a:off x="0" y="0"/>
              <a:ext cx="1147087" cy="349718"/>
            </a:xfrm>
            <a:prstGeom prst="rect">
              <a:avLst/>
            </a:prstGeom>
            <a:solidFill>
              <a:schemeClr val="tx2">
                <a:alpha val="0"/>
              </a:schemeClr>
            </a:solidFill>
            <a:ln w="19050" cap="sq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5" name="TextBox 67"/>
            <p:cNvSpPr txBox="1"/>
            <p:nvPr/>
          </p:nvSpPr>
          <p:spPr>
            <a:xfrm>
              <a:off x="65988" y="48048"/>
              <a:ext cx="1015108" cy="23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000"/>
                </a:lnSpc>
                <a:defRPr sz="1400" b="1" spc="755">
                  <a:solidFill>
                    <a:srgbClr val="FFFFFF"/>
                  </a:solidFill>
                  <a:latin typeface="Noto Sans JP Bold"/>
                  <a:ea typeface="Noto Sans JP Bold"/>
                  <a:cs typeface="Noto Sans JP Bold"/>
                  <a:sym typeface="Noto Sans JP Bold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ea"/>
                  <a:ea typeface="+mn-ea"/>
                  <a:cs typeface="Arial" panose="020B0604020202020204" pitchFamily="34" charset="0"/>
                  <a:sym typeface="Noto Sans JP Bold"/>
                </a:rPr>
                <a:t>会場</a:t>
              </a:r>
            </a:p>
          </p:txBody>
        </p:sp>
        <p:sp>
          <p:nvSpPr>
            <p:cNvPr id="286" name="TextBox 67"/>
            <p:cNvSpPr txBox="1"/>
            <p:nvPr/>
          </p:nvSpPr>
          <p:spPr>
            <a:xfrm>
              <a:off x="1328164" y="48048"/>
              <a:ext cx="1899727" cy="238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000"/>
                </a:lnSpc>
                <a:defRPr sz="15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r>
                <a:rPr dirty="0" err="1">
                  <a:solidFill>
                    <a:schemeClr val="tx2"/>
                  </a:solidFill>
                  <a:latin typeface="+mn-ea"/>
                  <a:ea typeface="+mn-ea"/>
                  <a:cs typeface="Arial" panose="020B0604020202020204" pitchFamily="34" charset="0"/>
                </a:rPr>
                <a:t>当日講師より案内</a:t>
              </a:r>
              <a:endParaRPr dirty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C2288D-B38B-4CE5-8503-B62A9C181F0D}"/>
              </a:ext>
            </a:extLst>
          </p:cNvPr>
          <p:cNvGrpSpPr/>
          <p:nvPr/>
        </p:nvGrpSpPr>
        <p:grpSpPr>
          <a:xfrm>
            <a:off x="5040397" y="7062903"/>
            <a:ext cx="1647920" cy="489811"/>
            <a:chOff x="5040397" y="7249084"/>
            <a:chExt cx="1647920" cy="489811"/>
          </a:xfrm>
        </p:grpSpPr>
        <p:sp>
          <p:nvSpPr>
            <p:cNvPr id="273" name="TextBox 81"/>
            <p:cNvSpPr txBox="1"/>
            <p:nvPr/>
          </p:nvSpPr>
          <p:spPr>
            <a:xfrm rot="743690">
              <a:off x="5215151" y="7372198"/>
              <a:ext cx="147316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 sz="900">
                  <a:solidFill>
                    <a:srgbClr val="213249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r>
                <a:rPr>
                  <a:latin typeface="+mn-ea"/>
                  <a:ea typeface="+mn-ea"/>
                  <a:cs typeface="Arial" panose="020B0604020202020204" pitchFamily="34" charset="0"/>
                </a:rPr>
                <a:t>お気軽にご参加ください　</a:t>
              </a:r>
            </a:p>
            <a:p>
              <a:pPr>
                <a:defRPr sz="900">
                  <a:solidFill>
                    <a:srgbClr val="213249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r>
                <a:rPr>
                  <a:latin typeface="+mn-ea"/>
                  <a:ea typeface="+mn-ea"/>
                  <a:cs typeface="Arial" panose="020B0604020202020204" pitchFamily="34" charset="0"/>
                </a:rPr>
                <a:t>個別相談もお受けします</a:t>
              </a:r>
            </a:p>
          </p:txBody>
        </p:sp>
        <p:sp>
          <p:nvSpPr>
            <p:cNvPr id="288" name="直線コネクタ 146"/>
            <p:cNvSpPr/>
            <p:nvPr/>
          </p:nvSpPr>
          <p:spPr>
            <a:xfrm>
              <a:off x="5040397" y="7249084"/>
              <a:ext cx="128314" cy="210608"/>
            </a:xfrm>
            <a:prstGeom prst="line">
              <a:avLst/>
            </a:prstGeom>
            <a:ln>
              <a:solidFill>
                <a:srgbClr val="213249"/>
              </a:solidFill>
            </a:ln>
          </p:spPr>
          <p:txBody>
            <a:bodyPr lIns="45719" rIns="45719"/>
            <a:lstStyle/>
            <a:p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9" name="直線コネクタ 148"/>
            <p:cNvSpPr/>
            <p:nvPr/>
          </p:nvSpPr>
          <p:spPr>
            <a:xfrm flipH="1">
              <a:off x="6418443" y="7617039"/>
              <a:ext cx="247006" cy="121856"/>
            </a:xfrm>
            <a:prstGeom prst="line">
              <a:avLst/>
            </a:prstGeom>
            <a:ln>
              <a:solidFill>
                <a:srgbClr val="213249"/>
              </a:solidFill>
            </a:ln>
          </p:spPr>
          <p:txBody>
            <a:bodyPr lIns="45719" rIns="45719"/>
            <a:lstStyle/>
            <a:p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グループ化 154"/>
          <p:cNvGrpSpPr/>
          <p:nvPr/>
        </p:nvGrpSpPr>
        <p:grpSpPr>
          <a:xfrm>
            <a:off x="404261" y="358785"/>
            <a:ext cx="1237101" cy="1218872"/>
            <a:chOff x="0" y="0"/>
            <a:chExt cx="1237098" cy="1218871"/>
          </a:xfrm>
          <a:solidFill>
            <a:schemeClr val="accent3"/>
          </a:solidFill>
        </p:grpSpPr>
        <p:sp>
          <p:nvSpPr>
            <p:cNvPr id="290" name="星: 4 pt 151"/>
            <p:cNvSpPr/>
            <p:nvPr/>
          </p:nvSpPr>
          <p:spPr>
            <a:xfrm>
              <a:off x="285399" y="0"/>
              <a:ext cx="850496" cy="850495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1" name="星: 4 pt 152"/>
            <p:cNvSpPr/>
            <p:nvPr/>
          </p:nvSpPr>
          <p:spPr>
            <a:xfrm>
              <a:off x="0" y="644180"/>
              <a:ext cx="574691" cy="574692"/>
            </a:xfrm>
            <a:prstGeom prst="star4">
              <a:avLst>
                <a:gd name="adj" fmla="val 183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2" name="星: 4 pt 153"/>
            <p:cNvSpPr/>
            <p:nvPr/>
          </p:nvSpPr>
          <p:spPr>
            <a:xfrm>
              <a:off x="764661" y="668653"/>
              <a:ext cx="472439" cy="472438"/>
            </a:xfrm>
            <a:prstGeom prst="star4">
              <a:avLst>
                <a:gd name="adj" fmla="val 142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97" name="グループ化 155"/>
          <p:cNvGrpSpPr/>
          <p:nvPr/>
        </p:nvGrpSpPr>
        <p:grpSpPr>
          <a:xfrm>
            <a:off x="5360638" y="2780407"/>
            <a:ext cx="1057805" cy="1042220"/>
            <a:chOff x="0" y="0"/>
            <a:chExt cx="1057804" cy="1042219"/>
          </a:xfrm>
          <a:solidFill>
            <a:schemeClr val="accent3"/>
          </a:solidFill>
        </p:grpSpPr>
        <p:sp>
          <p:nvSpPr>
            <p:cNvPr id="294" name="星: 4 pt 156"/>
            <p:cNvSpPr/>
            <p:nvPr/>
          </p:nvSpPr>
          <p:spPr>
            <a:xfrm>
              <a:off x="244036" y="0"/>
              <a:ext cx="727232" cy="72723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5" name="星: 4 pt 157"/>
            <p:cNvSpPr/>
            <p:nvPr/>
          </p:nvSpPr>
          <p:spPr>
            <a:xfrm>
              <a:off x="0" y="550818"/>
              <a:ext cx="491400" cy="491402"/>
            </a:xfrm>
            <a:prstGeom prst="star4">
              <a:avLst>
                <a:gd name="adj" fmla="val 183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6" name="星: 4 pt 158"/>
            <p:cNvSpPr/>
            <p:nvPr/>
          </p:nvSpPr>
          <p:spPr>
            <a:xfrm>
              <a:off x="653837" y="571744"/>
              <a:ext cx="403968" cy="403968"/>
            </a:xfrm>
            <a:prstGeom prst="star4">
              <a:avLst>
                <a:gd name="adj" fmla="val 142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2B3B241-DF36-4BA2-A716-A59F26309017}"/>
              </a:ext>
            </a:extLst>
          </p:cNvPr>
          <p:cNvGrpSpPr/>
          <p:nvPr/>
        </p:nvGrpSpPr>
        <p:grpSpPr>
          <a:xfrm>
            <a:off x="2091362" y="700882"/>
            <a:ext cx="3605144" cy="949838"/>
            <a:chOff x="2091362" y="700882"/>
            <a:chExt cx="3605144" cy="9498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5" name="Freeform 38"/>
            <p:cNvSpPr/>
            <p:nvPr/>
          </p:nvSpPr>
          <p:spPr>
            <a:xfrm>
              <a:off x="3711230" y="1325409"/>
              <a:ext cx="365407" cy="32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11800" y="20908"/>
                  </a:moveTo>
                  <a:lnTo>
                    <a:pt x="21326" y="2087"/>
                  </a:lnTo>
                  <a:cubicBezTo>
                    <a:pt x="21544" y="1655"/>
                    <a:pt x="21542" y="1125"/>
                    <a:pt x="21321" y="695"/>
                  </a:cubicBezTo>
                  <a:cubicBezTo>
                    <a:pt x="21100" y="265"/>
                    <a:pt x="20693" y="0"/>
                    <a:pt x="20253" y="0"/>
                  </a:cubicBezTo>
                  <a:lnTo>
                    <a:pt x="1235" y="0"/>
                  </a:lnTo>
                  <a:cubicBezTo>
                    <a:pt x="795" y="0"/>
                    <a:pt x="388" y="265"/>
                    <a:pt x="167" y="695"/>
                  </a:cubicBezTo>
                  <a:cubicBezTo>
                    <a:pt x="-54" y="1125"/>
                    <a:pt x="-56" y="1655"/>
                    <a:pt x="162" y="2087"/>
                  </a:cubicBezTo>
                  <a:lnTo>
                    <a:pt x="9688" y="20908"/>
                  </a:lnTo>
                  <a:cubicBezTo>
                    <a:pt x="9904" y="21336"/>
                    <a:pt x="10307" y="21600"/>
                    <a:pt x="10744" y="21600"/>
                  </a:cubicBezTo>
                  <a:cubicBezTo>
                    <a:pt x="11181" y="21600"/>
                    <a:pt x="11584" y="21336"/>
                    <a:pt x="11800" y="2090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4" name="Freeform 35"/>
            <p:cNvSpPr/>
            <p:nvPr/>
          </p:nvSpPr>
          <p:spPr>
            <a:xfrm>
              <a:off x="2091362" y="700882"/>
              <a:ext cx="3605144" cy="6706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75" name="TextBox 87"/>
          <p:cNvSpPr txBox="1"/>
          <p:nvPr/>
        </p:nvSpPr>
        <p:spPr>
          <a:xfrm>
            <a:off x="2305357" y="829232"/>
            <a:ext cx="317715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8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algn="dist"/>
            <a:r>
              <a:rPr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  <a:cs typeface="Arial" panose="020B0604020202020204" pitchFamily="34" charset="0"/>
              </a:rPr>
              <a:t>未経験者大歓迎</a:t>
            </a:r>
            <a:endParaRPr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0596A3-DD7D-4359-AE23-440DC7A27133}"/>
              </a:ext>
            </a:extLst>
          </p:cNvPr>
          <p:cNvSpPr/>
          <p:nvPr/>
        </p:nvSpPr>
        <p:spPr>
          <a:xfrm>
            <a:off x="3719357" y="9073614"/>
            <a:ext cx="3443443" cy="844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テキスト ボックス 89"/>
          <p:cNvSpPr txBox="1"/>
          <p:nvPr/>
        </p:nvSpPr>
        <p:spPr>
          <a:xfrm>
            <a:off x="3615226" y="9154377"/>
            <a:ext cx="305022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900" b="1">
                <a:solidFill>
                  <a:srgbClr val="213249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キョウリツネット株式会社</a:t>
            </a:r>
            <a:endParaRPr dirty="0"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r">
              <a:defRPr sz="900" b="1">
                <a:solidFill>
                  <a:srgbClr val="213249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rico-web.net</a:t>
            </a:r>
          </a:p>
          <a:p>
            <a:pPr algn="r">
              <a:defRPr sz="900">
                <a:solidFill>
                  <a:srgbClr val="213249"/>
                </a:solidFill>
              </a:defRPr>
            </a:pPr>
            <a:r>
              <a:rPr dirty="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〒164-8787 東京都中野区東中野4-2-3　</a:t>
            </a:r>
          </a:p>
          <a:p>
            <a:pPr algn="r">
              <a:defRPr sz="900">
                <a:solidFill>
                  <a:srgbClr val="213249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お問い合わせ：test@rico-web.net（採用担当：新井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）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BD6F644-25FA-4E28-AEE3-E755169E9E32}"/>
              </a:ext>
            </a:extLst>
          </p:cNvPr>
          <p:cNvGrpSpPr/>
          <p:nvPr/>
        </p:nvGrpSpPr>
        <p:grpSpPr>
          <a:xfrm>
            <a:off x="1922202" y="6997070"/>
            <a:ext cx="2609911" cy="1228059"/>
            <a:chOff x="1922202" y="6997070"/>
            <a:chExt cx="2609911" cy="1228059"/>
          </a:xfrm>
          <a:noFill/>
        </p:grpSpPr>
        <p:sp>
          <p:nvSpPr>
            <p:cNvPr id="271" name="TextBox 62"/>
            <p:cNvSpPr txBox="1"/>
            <p:nvPr/>
          </p:nvSpPr>
          <p:spPr>
            <a:xfrm>
              <a:off x="1922202" y="6997070"/>
              <a:ext cx="2609911" cy="586372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prstTxWarp prst="textPlain">
                <a:avLst/>
              </a:prstTxWarp>
              <a:spAutoFit/>
            </a:bodyPr>
            <a:lstStyle/>
            <a:p>
              <a:pPr algn="l">
                <a:lnSpc>
                  <a:spcPts val="4000"/>
                </a:lnSpc>
                <a:defRPr sz="2100" b="1">
                  <a:solidFill>
                    <a:srgbClr val="213249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r>
                <a:rPr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10/10</a:t>
              </a:r>
              <a:r>
                <a:rPr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（</a:t>
              </a:r>
              <a:r>
                <a:rPr lang="ja-JP" altLang="en-U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金</a:t>
              </a:r>
              <a:r>
                <a:rPr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）</a:t>
              </a:r>
              <a:endParaRPr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TextBox 62">
              <a:extLst>
                <a:ext uri="{FF2B5EF4-FFF2-40B4-BE49-F238E27FC236}">
                  <a16:creationId xmlns:a16="http://schemas.microsoft.com/office/drawing/2014/main" id="{59E8091C-D0D9-453D-A3A3-DF7372EB1A61}"/>
                </a:ext>
              </a:extLst>
            </p:cNvPr>
            <p:cNvSpPr txBox="1"/>
            <p:nvPr/>
          </p:nvSpPr>
          <p:spPr>
            <a:xfrm>
              <a:off x="1940796" y="7720529"/>
              <a:ext cx="2564778" cy="504600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prstTxWarp prst="textPlain">
                <a:avLst/>
              </a:prstTxWarp>
              <a:spAutoFit/>
            </a:bodyPr>
            <a:lstStyle/>
            <a:p>
              <a:pPr algn="l">
                <a:lnSpc>
                  <a:spcPts val="4000"/>
                </a:lnSpc>
                <a:defRPr sz="2100" b="1">
                  <a:solidFill>
                    <a:srgbClr val="213249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r>
                <a:rPr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</a:rPr>
                <a:t>16：10～</a:t>
              </a:r>
            </a:p>
          </p:txBody>
        </p:sp>
      </p:grpSp>
      <p:sp>
        <p:nvSpPr>
          <p:cNvPr id="59" name="Freeform 65">
            <a:extLst>
              <a:ext uri="{FF2B5EF4-FFF2-40B4-BE49-F238E27FC236}">
                <a16:creationId xmlns:a16="http://schemas.microsoft.com/office/drawing/2014/main" id="{11D077C7-0142-4B8B-9CB9-BF39E6443A3F}"/>
              </a:ext>
            </a:extLst>
          </p:cNvPr>
          <p:cNvSpPr/>
          <p:nvPr/>
        </p:nvSpPr>
        <p:spPr>
          <a:xfrm>
            <a:off x="574842" y="7054259"/>
            <a:ext cx="1147087" cy="34972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sq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67">
            <a:extLst>
              <a:ext uri="{FF2B5EF4-FFF2-40B4-BE49-F238E27FC236}">
                <a16:creationId xmlns:a16="http://schemas.microsoft.com/office/drawing/2014/main" id="{5090D9DE-A59E-4D58-95B3-2A8511BF40B8}"/>
              </a:ext>
            </a:extLst>
          </p:cNvPr>
          <p:cNvSpPr txBox="1"/>
          <p:nvPr/>
        </p:nvSpPr>
        <p:spPr>
          <a:xfrm>
            <a:off x="640830" y="7102307"/>
            <a:ext cx="1015108" cy="235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dirty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t>日時</a:t>
            </a:r>
            <a:endParaRPr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  <a:sym typeface="Noto Sans JP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3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14860</TotalTime>
  <Words>128</Words>
  <Application>Microsoft Office PowerPoint</Application>
  <PresentationFormat>A4 210 x 297 mm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Noto Sans JP</vt:lpstr>
      <vt:lpstr>游ゴシック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77</cp:revision>
  <dcterms:created xsi:type="dcterms:W3CDTF">2024-11-29T09:39:49Z</dcterms:created>
  <dcterms:modified xsi:type="dcterms:W3CDTF">2025-07-15T02:41:47Z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