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1" r:id="rId2"/>
  </p:sldIdLst>
  <p:sldSz cx="6858000" cy="9906000" type="A4"/>
  <p:notesSz cx="7772400" cy="10909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455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8EC"/>
    <a:srgbClr val="FFFFFF"/>
    <a:srgbClr val="00B050"/>
    <a:srgbClr val="71539B"/>
    <a:srgbClr val="2F5597"/>
    <a:srgbClr val="FCEEC4"/>
    <a:srgbClr val="B32425"/>
    <a:srgbClr val="213249"/>
    <a:srgbClr val="A2A9B3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7" autoAdjust="0"/>
    <p:restoredTop sz="94656" autoAdjust="0"/>
  </p:normalViewPr>
  <p:slideViewPr>
    <p:cSldViewPr>
      <p:cViewPr>
        <p:scale>
          <a:sx n="75" d="100"/>
          <a:sy n="75" d="100"/>
        </p:scale>
        <p:origin x="1470" y="54"/>
      </p:cViewPr>
      <p:guideLst>
        <p:guide orient="horz" pos="455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ECE0-0CC9-CF46-A8F9-8AEA39D01C8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11438" y="1363663"/>
            <a:ext cx="2549525" cy="3681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77875" y="5249863"/>
            <a:ext cx="6216650" cy="4295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036320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402138" y="1036320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FF903-5898-2441-8295-21F198342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42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1pPr>
    <a:lvl2pPr marL="410246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2pPr>
    <a:lvl3pPr marL="820491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3pPr>
    <a:lvl4pPr marL="1230737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4pPr>
    <a:lvl5pPr marL="1640982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5pPr>
    <a:lvl6pPr marL="2051228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6pPr>
    <a:lvl7pPr marL="2461473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7pPr>
    <a:lvl8pPr marL="2871719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8pPr>
    <a:lvl9pPr marL="3281964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770" y="3070860"/>
            <a:ext cx="58340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9540" y="5547360"/>
            <a:ext cx="48045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3180" y="2278380"/>
            <a:ext cx="29856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4755" y="2278380"/>
            <a:ext cx="29856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180" y="396240"/>
            <a:ext cx="61772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80" y="2278380"/>
            <a:ext cx="61772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3625" y="9212580"/>
            <a:ext cx="219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3180" y="9212580"/>
            <a:ext cx="1578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41794" y="9212580"/>
            <a:ext cx="1578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70BB4DD-FE3D-46BB-AB5E-B191F5E6B5BD}"/>
              </a:ext>
            </a:extLst>
          </p:cNvPr>
          <p:cNvGrpSpPr/>
          <p:nvPr/>
        </p:nvGrpSpPr>
        <p:grpSpPr>
          <a:xfrm>
            <a:off x="3735822" y="3710268"/>
            <a:ext cx="4406586" cy="1703486"/>
            <a:chOff x="3735822" y="3710268"/>
            <a:chExt cx="4406586" cy="1703486"/>
          </a:xfrm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0D33BD1-3CFD-4E59-8D2D-17ECF58AE79B}"/>
                </a:ext>
              </a:extLst>
            </p:cNvPr>
            <p:cNvSpPr/>
            <p:nvPr/>
          </p:nvSpPr>
          <p:spPr>
            <a:xfrm rot="10800000">
              <a:off x="3735822" y="3710268"/>
              <a:ext cx="2203293" cy="1703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77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477" y="21600"/>
                  </a:lnTo>
                  <a:lnTo>
                    <a:pt x="21600" y="10800"/>
                  </a:lnTo>
                  <a:lnTo>
                    <a:pt x="16477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41493" tIns="41493" rIns="41493" bIns="41493" numCol="1" anchor="t">
              <a:noAutofit/>
            </a:bodyPr>
            <a:lstStyle/>
            <a:p>
              <a:pPr defTabSz="847068">
                <a:defRPr sz="1600"/>
              </a:pPr>
              <a:endParaRPr>
                <a:latin typeface="+mn-lt"/>
              </a:endParaRPr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D56985B-6AD4-4C5D-82F7-AF5B4A53C95B}"/>
                </a:ext>
              </a:extLst>
            </p:cNvPr>
            <p:cNvSpPr/>
            <p:nvPr/>
          </p:nvSpPr>
          <p:spPr>
            <a:xfrm>
              <a:off x="5939115" y="3710268"/>
              <a:ext cx="2203293" cy="1703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77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477" y="21600"/>
                  </a:lnTo>
                  <a:lnTo>
                    <a:pt x="21600" y="10800"/>
                  </a:lnTo>
                  <a:lnTo>
                    <a:pt x="16477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41493" tIns="41493" rIns="41493" bIns="41493" numCol="1" anchor="t">
              <a:noAutofit/>
            </a:bodyPr>
            <a:lstStyle/>
            <a:p>
              <a:pPr defTabSz="847068">
                <a:defRPr sz="1600"/>
              </a:pPr>
              <a:endParaRPr>
                <a:latin typeface="+mn-lt"/>
              </a:endParaRPr>
            </a:p>
          </p:txBody>
        </p:sp>
      </p:grpSp>
      <p:sp>
        <p:nvSpPr>
          <p:cNvPr id="37" name="Freeform 8">
            <a:extLst>
              <a:ext uri="{FF2B5EF4-FFF2-40B4-BE49-F238E27FC236}">
                <a16:creationId xmlns:a16="http://schemas.microsoft.com/office/drawing/2014/main" id="{EBAE34D0-FD6C-43BA-891E-F4DF0DA2271A}"/>
              </a:ext>
            </a:extLst>
          </p:cNvPr>
          <p:cNvSpPr/>
          <p:nvPr/>
        </p:nvSpPr>
        <p:spPr>
          <a:xfrm>
            <a:off x="-27587" y="9080637"/>
            <a:ext cx="6936392" cy="1019789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/>
        </p:spPr>
        <p:txBody>
          <a:bodyPr lIns="41493" tIns="41493" rIns="41493" bIns="41493"/>
          <a:lstStyle/>
          <a:p>
            <a:pPr defTabSz="847068">
              <a:defRPr sz="1600"/>
            </a:pPr>
            <a:endParaRPr dirty="0">
              <a:highlight>
                <a:srgbClr val="C0C0C0"/>
              </a:highlight>
              <a:latin typeface="+mn-lt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4FC375E-9817-46DE-83F0-798CF3E015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" b="18410"/>
          <a:stretch/>
        </p:blipFill>
        <p:spPr>
          <a:xfrm>
            <a:off x="-155408" y="0"/>
            <a:ext cx="7137968" cy="3178097"/>
          </a:xfrm>
          <a:prstGeom prst="rect">
            <a:avLst/>
          </a:prstGeom>
        </p:spPr>
      </p:pic>
      <p:sp>
        <p:nvSpPr>
          <p:cNvPr id="141" name="テキスト ボックス 5"/>
          <p:cNvSpPr txBox="1"/>
          <p:nvPr/>
        </p:nvSpPr>
        <p:spPr>
          <a:xfrm>
            <a:off x="1331409" y="3657600"/>
            <a:ext cx="4307391" cy="2616614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12700">
              <a:lnSpc>
                <a:spcPts val="25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>
                <a:solidFill>
                  <a:schemeClr val="accent4">
                    <a:lumMod val="50000"/>
                  </a:schemeClr>
                </a:solidFill>
                <a:latin typeface="+mn-lt"/>
              </a:rPr>
              <a:t>正社員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（※研修期間6か月）</a:t>
            </a:r>
          </a:p>
          <a:p>
            <a:pPr defTabSz="12700">
              <a:lnSpc>
                <a:spcPts val="25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>
                <a:solidFill>
                  <a:schemeClr val="accent4">
                    <a:lumMod val="50000"/>
                  </a:schemeClr>
                </a:solidFill>
                <a:latin typeface="+mn-lt"/>
              </a:rPr>
              <a:t>東京都内</a:t>
            </a:r>
            <a:endParaRPr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  <a:p>
            <a:pPr defTabSz="12700">
              <a:lnSpc>
                <a:spcPts val="25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9:00～18:00</a:t>
            </a:r>
          </a:p>
          <a:p>
            <a:pPr defTabSz="12700">
              <a:lnSpc>
                <a:spcPts val="25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なし（週0日）</a:t>
            </a:r>
          </a:p>
          <a:p>
            <a:pPr defTabSz="12700">
              <a:lnSpc>
                <a:spcPts val="25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通常期：なし／繁忙期：月3時間程度</a:t>
            </a:r>
          </a:p>
          <a:p>
            <a:pPr defTabSz="12700">
              <a:lnSpc>
                <a:spcPts val="25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本採用後：月給23万円～</a:t>
            </a:r>
          </a:p>
          <a:p>
            <a:pPr defTabSz="12700">
              <a:lnSpc>
                <a:spcPts val="25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研修期間中：月給18万円～</a:t>
            </a:r>
          </a:p>
          <a:p>
            <a:pPr defTabSz="12700">
              <a:lnSpc>
                <a:spcPts val="25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>
                <a:solidFill>
                  <a:schemeClr val="accent4">
                    <a:lumMod val="50000"/>
                  </a:schemeClr>
                </a:solidFill>
                <a:latin typeface="+mn-lt"/>
                <a:ea typeface="Helvetica Neue"/>
                <a:cs typeface="Helvetica Neue"/>
                <a:sym typeface="Helvetica Neue"/>
              </a:rPr>
              <a:t>Excel（データ入力・表計算・グラフ作成・基本的な関数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+mn-lt"/>
                <a:ea typeface="Helvetica Neue"/>
                <a:cs typeface="Helvetica Neue"/>
                <a:sym typeface="Helvetica Neue"/>
              </a:rPr>
              <a:t>）</a:t>
            </a:r>
          </a:p>
        </p:txBody>
      </p:sp>
      <p:grpSp>
        <p:nvGrpSpPr>
          <p:cNvPr id="150" name="Group"/>
          <p:cNvGrpSpPr/>
          <p:nvPr/>
        </p:nvGrpSpPr>
        <p:grpSpPr>
          <a:xfrm>
            <a:off x="243563" y="3787150"/>
            <a:ext cx="1033464" cy="2466341"/>
            <a:chOff x="0" y="0"/>
            <a:chExt cx="1033462" cy="2466339"/>
          </a:xfrm>
          <a:solidFill>
            <a:schemeClr val="accent4"/>
          </a:solidFill>
          <a:effectLst/>
        </p:grpSpPr>
        <p:sp>
          <p:nvSpPr>
            <p:cNvPr id="143" name="求めるスキル"/>
            <p:cNvSpPr/>
            <p:nvPr/>
          </p:nvSpPr>
          <p:spPr>
            <a:xfrm>
              <a:off x="0" y="2222500"/>
              <a:ext cx="1033463" cy="24384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b">
              <a:noAutofit/>
            </a:bodyPr>
            <a:lstStyle>
              <a:lvl1pPr algn="ctr" defTabSz="12700">
                <a:lnSpc>
                  <a:spcPct val="135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rPr>
                  <a:latin typeface="+mn-lt"/>
                </a:rPr>
                <a:t>求めるスキル</a:t>
              </a:r>
            </a:p>
          </p:txBody>
        </p:sp>
        <p:sp>
          <p:nvSpPr>
            <p:cNvPr id="144" name="雇用形態"/>
            <p:cNvSpPr/>
            <p:nvPr/>
          </p:nvSpPr>
          <p:spPr>
            <a:xfrm>
              <a:off x="0" y="0"/>
              <a:ext cx="1033463" cy="24384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b">
              <a:noAutofit/>
            </a:bodyPr>
            <a:lstStyle>
              <a:lvl1pPr algn="ctr" defTabSz="12700">
                <a:lnSpc>
                  <a:spcPct val="135000"/>
                </a:lnSpc>
                <a:tabLst>
                  <a:tab pos="355600" algn="ctr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rPr dirty="0" err="1">
                  <a:latin typeface="+mn-lt"/>
                  <a:ea typeface="Helvetica Neue"/>
                  <a:cs typeface="Helvetica Neue"/>
                  <a:sym typeface="Helvetica Neue"/>
                </a:rPr>
                <a:t>雇用形態</a:t>
              </a:r>
              <a:endParaRPr dirty="0">
                <a:latin typeface="+mn-lt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" name="勤務地"/>
            <p:cNvSpPr/>
            <p:nvPr/>
          </p:nvSpPr>
          <p:spPr>
            <a:xfrm>
              <a:off x="0" y="317499"/>
              <a:ext cx="1033463" cy="243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b">
              <a:noAutofit/>
            </a:bodyPr>
            <a:lstStyle>
              <a:lvl1pPr algn="ctr" defTabSz="12700">
                <a:lnSpc>
                  <a:spcPct val="135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rPr>
                  <a:latin typeface="+mn-lt"/>
                  <a:ea typeface="Helvetica Neue"/>
                  <a:cs typeface="Helvetica Neue"/>
                  <a:sym typeface="Helvetica Neue"/>
                </a:rPr>
                <a:t>勤務地</a:t>
              </a:r>
            </a:p>
          </p:txBody>
        </p:sp>
        <p:sp>
          <p:nvSpPr>
            <p:cNvPr id="146" name="勤務時間"/>
            <p:cNvSpPr/>
            <p:nvPr/>
          </p:nvSpPr>
          <p:spPr>
            <a:xfrm>
              <a:off x="0" y="634999"/>
              <a:ext cx="1033463" cy="2438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b">
              <a:noAutofit/>
            </a:bodyPr>
            <a:lstStyle>
              <a:lvl1pPr algn="ctr" defTabSz="12700">
                <a:lnSpc>
                  <a:spcPct val="135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rPr>
                  <a:latin typeface="+mn-lt"/>
                  <a:ea typeface="Helvetica Neue"/>
                  <a:cs typeface="Helvetica Neue"/>
                  <a:sym typeface="Helvetica Neue"/>
                </a:rPr>
                <a:t>勤務時間</a:t>
              </a:r>
            </a:p>
          </p:txBody>
        </p:sp>
        <p:sp>
          <p:nvSpPr>
            <p:cNvPr id="147" name="テレワーク"/>
            <p:cNvSpPr/>
            <p:nvPr/>
          </p:nvSpPr>
          <p:spPr>
            <a:xfrm>
              <a:off x="0" y="952500"/>
              <a:ext cx="1033463" cy="24384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b">
              <a:noAutofit/>
            </a:bodyPr>
            <a:lstStyle>
              <a:lvl1pPr algn="ctr" defTabSz="12700">
                <a:lnSpc>
                  <a:spcPct val="135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rPr>
                  <a:latin typeface="+mn-lt"/>
                  <a:ea typeface="Helvetica Neue"/>
                  <a:cs typeface="Helvetica Neue"/>
                  <a:sym typeface="Helvetica Neue"/>
                </a:rPr>
                <a:t>テレワーク</a:t>
              </a:r>
            </a:p>
          </p:txBody>
        </p:sp>
        <p:sp>
          <p:nvSpPr>
            <p:cNvPr id="148" name="残業"/>
            <p:cNvSpPr/>
            <p:nvPr/>
          </p:nvSpPr>
          <p:spPr>
            <a:xfrm>
              <a:off x="0" y="1270000"/>
              <a:ext cx="1033463" cy="24384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b">
              <a:noAutofit/>
            </a:bodyPr>
            <a:lstStyle>
              <a:lvl1pPr algn="ctr" defTabSz="12700">
                <a:lnSpc>
                  <a:spcPct val="135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r>
                <a:rPr>
                  <a:latin typeface="+mn-lt"/>
                  <a:ea typeface="Helvetica Neue"/>
                  <a:cs typeface="Helvetica Neue"/>
                  <a:sym typeface="Helvetica Neue"/>
                </a:rPr>
                <a:t>残業</a:t>
              </a:r>
            </a:p>
          </p:txBody>
        </p:sp>
        <p:sp>
          <p:nvSpPr>
            <p:cNvPr id="149" name="給与"/>
            <p:cNvSpPr/>
            <p:nvPr/>
          </p:nvSpPr>
          <p:spPr>
            <a:xfrm>
              <a:off x="0" y="1587500"/>
              <a:ext cx="1033463" cy="24384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b">
              <a:noAutofit/>
            </a:bodyPr>
            <a:lstStyle>
              <a:lvl1pPr algn="ctr" defTabSz="12700">
                <a:lnSpc>
                  <a:spcPct val="135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rPr>
                  <a:latin typeface="+mn-lt"/>
                </a:rPr>
                <a:t>給与</a:t>
              </a:r>
            </a:p>
          </p:txBody>
        </p:sp>
      </p:grpSp>
      <p:sp>
        <p:nvSpPr>
          <p:cNvPr id="152" name="Freeform 8"/>
          <p:cNvSpPr/>
          <p:nvPr/>
        </p:nvSpPr>
        <p:spPr>
          <a:xfrm>
            <a:off x="-27587" y="6419036"/>
            <a:ext cx="6936392" cy="27430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miter lim="400000"/>
          </a:ln>
          <a:effectLst/>
        </p:spPr>
        <p:txBody>
          <a:bodyPr lIns="41493" tIns="41493" rIns="41493" bIns="41493"/>
          <a:lstStyle/>
          <a:p>
            <a:pPr defTabSz="847068">
              <a:defRPr sz="1600"/>
            </a:pPr>
            <a:endParaRPr dirty="0">
              <a:highlight>
                <a:srgbClr val="C0C0C0"/>
              </a:highlight>
              <a:latin typeface="+mn-lt"/>
            </a:endParaRPr>
          </a:p>
        </p:txBody>
      </p:sp>
      <p:sp>
        <p:nvSpPr>
          <p:cNvPr id="154" name="TextBox 26"/>
          <p:cNvSpPr txBox="1"/>
          <p:nvPr/>
        </p:nvSpPr>
        <p:spPr>
          <a:xfrm rot="20700000">
            <a:off x="-673706" y="1410490"/>
            <a:ext cx="8174561" cy="878510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 defTabSz="847068">
              <a:lnSpc>
                <a:spcPts val="7500"/>
              </a:lnSpc>
              <a:defRPr sz="4800" b="1">
                <a:solidFill>
                  <a:srgbClr val="FF40FF"/>
                </a:solidFill>
                <a:latin typeface="セザンヌ Ultra-Bold"/>
                <a:ea typeface="セザンヌ Ultra-Bold"/>
                <a:cs typeface="セザンヌ Ultra-Bold"/>
                <a:sym typeface="セザンヌ Ultra-Bold"/>
              </a:defRPr>
            </a:lvl1pPr>
          </a:lstStyle>
          <a:p>
            <a:r>
              <a:rPr dirty="0" err="1">
                <a:solidFill>
                  <a:schemeClr val="accent6"/>
                </a:solidFill>
                <a:latin typeface="+mn-lt"/>
              </a:rPr>
              <a:t>エンジニア</a:t>
            </a:r>
            <a:r>
              <a:rPr lang="ja-JP" altLang="en-US" dirty="0">
                <a:solidFill>
                  <a:schemeClr val="accent6"/>
                </a:solidFill>
                <a:latin typeface="+mn-lt"/>
              </a:rPr>
              <a:t>募集</a:t>
            </a:r>
            <a:endParaRPr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55" name="テキスト ボックス 21"/>
          <p:cNvSpPr txBox="1"/>
          <p:nvPr/>
        </p:nvSpPr>
        <p:spPr>
          <a:xfrm>
            <a:off x="2360019" y="9440987"/>
            <a:ext cx="1857011" cy="276999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solidFill>
                  <a:srgbClr val="FF40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solidFill>
                  <a:schemeClr val="bg1"/>
                </a:solidFill>
                <a:latin typeface="+mn-lt"/>
              </a:rPr>
              <a:t>rico-web.net</a:t>
            </a:r>
          </a:p>
        </p:txBody>
      </p:sp>
      <p:sp>
        <p:nvSpPr>
          <p:cNvPr id="156" name="テキスト ボックス 25"/>
          <p:cNvSpPr txBox="1"/>
          <p:nvPr/>
        </p:nvSpPr>
        <p:spPr>
          <a:xfrm>
            <a:off x="-27587" y="9444487"/>
            <a:ext cx="2411384" cy="276999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solidFill>
                  <a:srgbClr val="FF40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dirty="0" err="1">
                <a:solidFill>
                  <a:schemeClr val="bg1"/>
                </a:solidFill>
                <a:latin typeface="+mn-lt"/>
              </a:rPr>
              <a:t>キョウリツネット株式会社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7" name="テキスト ボックス 27"/>
          <p:cNvSpPr txBox="1"/>
          <p:nvPr/>
        </p:nvSpPr>
        <p:spPr>
          <a:xfrm>
            <a:off x="4376576" y="9379431"/>
            <a:ext cx="2411384" cy="400110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000">
                <a:solidFill>
                  <a:srgbClr val="FF40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solidFill>
                  <a:schemeClr val="bg1"/>
                </a:solidFill>
                <a:latin typeface="+mn-lt"/>
              </a:rPr>
              <a:t>〒164-8787 東京都中野区東中野4-2-3　</a:t>
            </a:r>
          </a:p>
          <a:p>
            <a:pPr>
              <a:defRPr sz="1000">
                <a:solidFill>
                  <a:srgbClr val="FF40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>
                <a:solidFill>
                  <a:schemeClr val="bg1"/>
                </a:solidFill>
                <a:latin typeface="+mn-lt"/>
              </a:rPr>
              <a:t>test@rico-web.net（採用担当：新井</a:t>
            </a:r>
            <a:r>
              <a:rPr dirty="0">
                <a:solidFill>
                  <a:schemeClr val="bg1"/>
                </a:solidFill>
                <a:latin typeface="+mn-lt"/>
              </a:rPr>
              <a:t>）</a:t>
            </a:r>
          </a:p>
        </p:txBody>
      </p:sp>
      <p:sp>
        <p:nvSpPr>
          <p:cNvPr id="158" name="Line"/>
          <p:cNvSpPr/>
          <p:nvPr/>
        </p:nvSpPr>
        <p:spPr>
          <a:xfrm flipV="1">
            <a:off x="2463025" y="9357357"/>
            <a:ext cx="0" cy="396243"/>
          </a:xfrm>
          <a:prstGeom prst="line">
            <a:avLst/>
          </a:prstGeom>
          <a:ln w="25400">
            <a:solidFill>
              <a:schemeClr val="bg1"/>
            </a:solidFill>
          </a:ln>
          <a:effectLst/>
        </p:spPr>
        <p:txBody>
          <a:bodyPr lIns="45719" rIns="45719"/>
          <a:lstStyle/>
          <a:p>
            <a:endParaRPr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62" name="Group"/>
          <p:cNvGrpSpPr/>
          <p:nvPr/>
        </p:nvGrpSpPr>
        <p:grpSpPr>
          <a:xfrm>
            <a:off x="-51762" y="6591569"/>
            <a:ext cx="4867041" cy="653773"/>
            <a:chOff x="0" y="4163"/>
            <a:chExt cx="4867039" cy="653772"/>
          </a:xfrm>
          <a:solidFill>
            <a:schemeClr val="accent6"/>
          </a:solidFill>
          <a:effectLst/>
        </p:grpSpPr>
        <p:sp>
          <p:nvSpPr>
            <p:cNvPr id="160" name="Freeform 11"/>
            <p:cNvSpPr/>
            <p:nvPr/>
          </p:nvSpPr>
          <p:spPr>
            <a:xfrm>
              <a:off x="3929784" y="4163"/>
              <a:ext cx="937255" cy="65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77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477" y="21600"/>
                  </a:lnTo>
                  <a:lnTo>
                    <a:pt x="21600" y="10800"/>
                  </a:lnTo>
                  <a:lnTo>
                    <a:pt x="16477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1493" tIns="41493" rIns="41493" bIns="41493" numCol="1" anchor="t">
              <a:noAutofit/>
            </a:bodyPr>
            <a:lstStyle/>
            <a:p>
              <a:pPr defTabSz="847068">
                <a:defRPr sz="1600"/>
              </a:pPr>
              <a:endParaRPr>
                <a:latin typeface="+mn-lt"/>
              </a:endParaRPr>
            </a:p>
          </p:txBody>
        </p:sp>
        <p:sp>
          <p:nvSpPr>
            <p:cNvPr id="161" name="Rectangle"/>
            <p:cNvSpPr/>
            <p:nvPr/>
          </p:nvSpPr>
          <p:spPr>
            <a:xfrm>
              <a:off x="0" y="4163"/>
              <a:ext cx="4031518" cy="65377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63" name="テキスト ボックス 7"/>
          <p:cNvSpPr txBox="1"/>
          <p:nvPr/>
        </p:nvSpPr>
        <p:spPr>
          <a:xfrm>
            <a:off x="307901" y="6631436"/>
            <a:ext cx="4675190" cy="677108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800" b="1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>
                <a:latin typeface="+mn-lt"/>
              </a:rPr>
              <a:t>放課後会社説明会</a:t>
            </a:r>
          </a:p>
        </p:txBody>
      </p:sp>
      <p:sp>
        <p:nvSpPr>
          <p:cNvPr id="164" name="テキスト ボックス 8"/>
          <p:cNvSpPr txBox="1"/>
          <p:nvPr/>
        </p:nvSpPr>
        <p:spPr>
          <a:xfrm>
            <a:off x="128767" y="7357422"/>
            <a:ext cx="6319516" cy="784830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800" b="1">
                <a:solidFill>
                  <a:srgbClr val="FF40FF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sz="4500" b="1" dirty="0">
                <a:ln w="28575">
                  <a:solidFill>
                    <a:schemeClr val="accent6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+mn-lt"/>
              </a:rPr>
              <a:t>10/10</a:t>
            </a:r>
            <a:r>
              <a:rPr b="1" dirty="0">
                <a:ln w="28575">
                  <a:solidFill>
                    <a:schemeClr val="accent6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+mn-lt"/>
              </a:rPr>
              <a:t>（</a:t>
            </a:r>
            <a:r>
              <a:rPr lang="ja-JP" altLang="en-US" b="1" dirty="0">
                <a:ln w="28575">
                  <a:solidFill>
                    <a:schemeClr val="accent6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+mn-lt"/>
              </a:rPr>
              <a:t>　</a:t>
            </a:r>
            <a:r>
              <a:rPr b="1" dirty="0">
                <a:ln w="28575">
                  <a:solidFill>
                    <a:schemeClr val="accent6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+mn-lt"/>
              </a:rPr>
              <a:t>）</a:t>
            </a:r>
            <a:r>
              <a:rPr sz="4500" b="1" dirty="0">
                <a:ln w="28575">
                  <a:solidFill>
                    <a:schemeClr val="accent6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+mn-lt"/>
              </a:rPr>
              <a:t>16：10～</a:t>
            </a:r>
          </a:p>
        </p:txBody>
      </p:sp>
      <p:sp>
        <p:nvSpPr>
          <p:cNvPr id="165" name="テキスト ボックス 9"/>
          <p:cNvSpPr txBox="1"/>
          <p:nvPr/>
        </p:nvSpPr>
        <p:spPr>
          <a:xfrm>
            <a:off x="348921" y="8749830"/>
            <a:ext cx="6160158" cy="276999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>
                <a:solidFill>
                  <a:schemeClr val="tx2">
                    <a:lumMod val="75000"/>
                  </a:schemeClr>
                </a:solidFill>
                <a:latin typeface="+mn-lt"/>
              </a:rPr>
              <a:t>お気軽にご参加ください！　個別相談もお受けします！</a:t>
            </a:r>
          </a:p>
        </p:txBody>
      </p:sp>
      <p:sp>
        <p:nvSpPr>
          <p:cNvPr id="166" name="Circle"/>
          <p:cNvSpPr/>
          <p:nvPr/>
        </p:nvSpPr>
        <p:spPr>
          <a:xfrm>
            <a:off x="5360960" y="1679787"/>
            <a:ext cx="1382082" cy="1382082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19" rIns="45719" anchor="ctr"/>
          <a:lstStyle/>
          <a:p>
            <a:endParaRPr>
              <a:latin typeface="+mn-lt"/>
            </a:endParaRPr>
          </a:p>
        </p:txBody>
      </p:sp>
      <p:sp>
        <p:nvSpPr>
          <p:cNvPr id="167" name="TextBox 32"/>
          <p:cNvSpPr txBox="1"/>
          <p:nvPr/>
        </p:nvSpPr>
        <p:spPr>
          <a:xfrm>
            <a:off x="4823740" y="1909903"/>
            <a:ext cx="2456521" cy="886461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 defTabSz="847068">
              <a:lnSpc>
                <a:spcPts val="3600"/>
              </a:lnSpc>
              <a:defRPr sz="2400" b="1">
                <a:solidFill>
                  <a:srgbClr val="FF40FF"/>
                </a:solidFill>
                <a:latin typeface="セザンヌ Ultra-Bold"/>
                <a:ea typeface="セザンヌ Ultra-Bold"/>
                <a:cs typeface="セザンヌ Ultra-Bold"/>
                <a:sym typeface="セザンヌ Ultra-Bold"/>
              </a:defRPr>
            </a:pPr>
            <a:r>
              <a:rPr sz="2000" dirty="0" err="1">
                <a:solidFill>
                  <a:schemeClr val="bg1"/>
                </a:solidFill>
                <a:latin typeface="+mn-lt"/>
              </a:rPr>
              <a:t>未経験者</a:t>
            </a:r>
            <a:endParaRPr sz="2000" dirty="0">
              <a:solidFill>
                <a:schemeClr val="bg1"/>
              </a:solidFill>
              <a:latin typeface="+mn-lt"/>
            </a:endParaRPr>
          </a:p>
          <a:p>
            <a:pPr algn="ctr" defTabSz="847068">
              <a:lnSpc>
                <a:spcPts val="3600"/>
              </a:lnSpc>
              <a:defRPr sz="2400" b="1">
                <a:solidFill>
                  <a:srgbClr val="FF40FF"/>
                </a:solidFill>
                <a:latin typeface="セザンヌ Ultra-Bold"/>
                <a:ea typeface="セザンヌ Ultra-Bold"/>
                <a:cs typeface="セザンヌ Ultra-Bold"/>
                <a:sym typeface="セザンヌ Ultra-Bold"/>
              </a:defRPr>
            </a:pPr>
            <a:r>
              <a:rPr sz="2000" dirty="0" err="1">
                <a:solidFill>
                  <a:schemeClr val="bg1"/>
                </a:solidFill>
                <a:latin typeface="+mn-lt"/>
              </a:rPr>
              <a:t>大歓迎</a:t>
            </a:r>
            <a:endParaRPr sz="20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8248820-B6C9-468B-A36B-A14030CE57D7}"/>
              </a:ext>
            </a:extLst>
          </p:cNvPr>
          <p:cNvGrpSpPr/>
          <p:nvPr/>
        </p:nvGrpSpPr>
        <p:grpSpPr>
          <a:xfrm>
            <a:off x="609600" y="8200401"/>
            <a:ext cx="3700146" cy="382091"/>
            <a:chOff x="615048" y="8200401"/>
            <a:chExt cx="3545483" cy="382091"/>
          </a:xfrm>
          <a:solidFill>
            <a:schemeClr val="accent4"/>
          </a:solidFill>
        </p:grpSpPr>
        <p:sp>
          <p:nvSpPr>
            <p:cNvPr id="168" name="Rectangle"/>
            <p:cNvSpPr/>
            <p:nvPr/>
          </p:nvSpPr>
          <p:spPr>
            <a:xfrm>
              <a:off x="615048" y="8200401"/>
              <a:ext cx="751484" cy="382091"/>
            </a:xfrm>
            <a:prstGeom prst="rect">
              <a:avLst/>
            </a:prstGeom>
            <a:grpFill/>
            <a:ln w="12700">
              <a:miter lim="400000"/>
            </a:ln>
            <a:effectLst/>
          </p:spPr>
          <p:txBody>
            <a:bodyPr lIns="45719" rIns="45719" anchor="ctr"/>
            <a:lstStyle/>
            <a:p>
              <a:endParaRPr dirty="0">
                <a:latin typeface="+mn-lt"/>
              </a:endParaRPr>
            </a:p>
          </p:txBody>
        </p:sp>
        <p:sp>
          <p:nvSpPr>
            <p:cNvPr id="169" name="Rectangle"/>
            <p:cNvSpPr/>
            <p:nvPr/>
          </p:nvSpPr>
          <p:spPr>
            <a:xfrm>
              <a:off x="3409047" y="8200401"/>
              <a:ext cx="751484" cy="382091"/>
            </a:xfrm>
            <a:prstGeom prst="rect">
              <a:avLst/>
            </a:prstGeom>
            <a:grpFill/>
            <a:ln w="12700">
              <a:miter lim="400000"/>
            </a:ln>
            <a:effectLst/>
          </p:spPr>
          <p:txBody>
            <a:bodyPr lIns="45719" rIns="45719" anchor="ctr"/>
            <a:lstStyle/>
            <a:p>
              <a:endParaRPr>
                <a:latin typeface="+mn-lt"/>
              </a:endParaRPr>
            </a:p>
          </p:txBody>
        </p:sp>
      </p:grpSp>
      <p:sp>
        <p:nvSpPr>
          <p:cNvPr id="170" name="テキスト ボックス 9"/>
          <p:cNvSpPr txBox="1"/>
          <p:nvPr/>
        </p:nvSpPr>
        <p:spPr>
          <a:xfrm>
            <a:off x="687715" y="8260236"/>
            <a:ext cx="5505788" cy="353943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700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b="1" dirty="0">
                <a:solidFill>
                  <a:schemeClr val="bg1"/>
                </a:solidFill>
                <a:latin typeface="+mn-lt"/>
              </a:rPr>
              <a:t>参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b="1" dirty="0">
                <a:solidFill>
                  <a:schemeClr val="bg1"/>
                </a:solidFill>
                <a:latin typeface="+mn-lt"/>
              </a:rPr>
              <a:t>加</a:t>
            </a:r>
            <a:r>
              <a:rPr dirty="0">
                <a:solidFill>
                  <a:schemeClr val="tx2">
                    <a:lumMod val="75000"/>
                  </a:schemeClr>
                </a:solidFill>
                <a:latin typeface="+mn-lt"/>
              </a:rPr>
              <a:t>　</a:t>
            </a:r>
            <a:r>
              <a:rPr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事前申し込み不要</a:t>
            </a:r>
            <a:r>
              <a:rPr dirty="0">
                <a:solidFill>
                  <a:schemeClr val="tx2">
                    <a:lumMod val="75000"/>
                  </a:schemeClr>
                </a:solidFill>
                <a:latin typeface="+mn-lt"/>
              </a:rPr>
              <a:t>　　</a:t>
            </a:r>
            <a:r>
              <a:rPr b="1" dirty="0">
                <a:solidFill>
                  <a:schemeClr val="bg1"/>
                </a:solidFill>
                <a:latin typeface="+mn-lt"/>
              </a:rPr>
              <a:t>会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b="1" dirty="0">
                <a:solidFill>
                  <a:schemeClr val="bg1"/>
                </a:solidFill>
                <a:latin typeface="+mn-lt"/>
              </a:rPr>
              <a:t>場</a:t>
            </a:r>
            <a:r>
              <a:rPr dirty="0">
                <a:solidFill>
                  <a:schemeClr val="tx2">
                    <a:lumMod val="75000"/>
                  </a:schemeClr>
                </a:solidFill>
                <a:latin typeface="+mn-lt"/>
              </a:rPr>
              <a:t>　</a:t>
            </a:r>
            <a:r>
              <a:rPr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当日講師より案内</a:t>
            </a:r>
            <a:endParaRPr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71" name="TextBox 26"/>
          <p:cNvSpPr txBox="1"/>
          <p:nvPr/>
        </p:nvSpPr>
        <p:spPr>
          <a:xfrm rot="20700000">
            <a:off x="-658282" y="653882"/>
            <a:ext cx="8174561" cy="878510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 defTabSz="847068">
              <a:lnSpc>
                <a:spcPts val="7500"/>
              </a:lnSpc>
              <a:defRPr sz="4800" b="1">
                <a:solidFill>
                  <a:srgbClr val="FF40FF"/>
                </a:solidFill>
                <a:latin typeface="セザンヌ Ultra-Bold"/>
                <a:ea typeface="セザンヌ Ultra-Bold"/>
                <a:cs typeface="セザンヌ Ultra-Bold"/>
                <a:sym typeface="セザンヌ Ultra-Bold"/>
              </a:defRPr>
            </a:lvl1pPr>
          </a:lstStyle>
          <a:p>
            <a:r>
              <a:rPr lang="ja-JP" altLang="en-US" dirty="0">
                <a:solidFill>
                  <a:schemeClr val="accent6"/>
                </a:solidFill>
                <a:latin typeface="+mn-lt"/>
              </a:rPr>
              <a:t>一緒に働きませんか？</a:t>
            </a:r>
            <a:endParaRPr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2" name="テキスト ボックス 5"/>
          <p:cNvSpPr txBox="1"/>
          <p:nvPr/>
        </p:nvSpPr>
        <p:spPr>
          <a:xfrm>
            <a:off x="264609" y="3037972"/>
            <a:ext cx="4761774" cy="679032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300"/>
              </a:lnSpc>
              <a:defRPr sz="2000" b="1"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dirty="0" err="1">
                <a:solidFill>
                  <a:schemeClr val="accent4"/>
                </a:solidFill>
                <a:latin typeface="+mn-lt"/>
              </a:rPr>
              <a:t>インフラエンジニア（未経験者可</a:t>
            </a:r>
            <a:r>
              <a:rPr dirty="0">
                <a:solidFill>
                  <a:schemeClr val="accent4"/>
                </a:solidFill>
                <a:latin typeface="+mn-lt"/>
              </a:rPr>
              <a:t>）</a:t>
            </a:r>
          </a:p>
        </p:txBody>
      </p:sp>
      <p:sp>
        <p:nvSpPr>
          <p:cNvPr id="173" name="テキスト ボックス 5"/>
          <p:cNvSpPr txBox="1"/>
          <p:nvPr/>
        </p:nvSpPr>
        <p:spPr>
          <a:xfrm>
            <a:off x="4361622" y="3872743"/>
            <a:ext cx="2554356" cy="1477328"/>
          </a:xfrm>
          <a:prstGeom prst="rect">
            <a:avLst/>
          </a:prstGeom>
          <a:ln w="12700"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65100" indent="-165100" defTabSz="12700">
              <a:spcBef>
                <a:spcPts val="1200"/>
              </a:spcBef>
              <a:tabLst>
                <a:tab pos="63500" algn="r"/>
                <a:tab pos="165100" algn="l"/>
              </a:tabLst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00" dirty="0">
                <a:solidFill>
                  <a:schemeClr val="accent4">
                    <a:lumMod val="75000"/>
                  </a:schemeClr>
                </a:solidFill>
                <a:latin typeface="+mn-lt"/>
                <a:ea typeface="+mj-ea"/>
                <a:cs typeface="+mj-cs"/>
                <a:sym typeface="Helvetica"/>
              </a:rPr>
              <a:t>	•	</a:t>
            </a:r>
            <a:r>
              <a:rPr sz="1000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IT業界がはじめての方も安心</a:t>
            </a:r>
            <a:r>
              <a:rPr sz="1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！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+mn-lt"/>
              <a:ea typeface="+mj-ea"/>
              <a:cs typeface="+mj-cs"/>
              <a:sym typeface="Helvetica"/>
            </a:endParaRPr>
          </a:p>
          <a:p>
            <a:pPr marL="165100" indent="-165100" defTabSz="12700">
              <a:spcBef>
                <a:spcPts val="1200"/>
              </a:spcBef>
              <a:tabLst>
                <a:tab pos="63500" algn="r"/>
                <a:tab pos="165100" algn="l"/>
              </a:tabLst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00" dirty="0">
                <a:solidFill>
                  <a:schemeClr val="accent4">
                    <a:lumMod val="75000"/>
                  </a:schemeClr>
                </a:solidFill>
                <a:latin typeface="+mn-lt"/>
                <a:ea typeface="+mj-ea"/>
                <a:cs typeface="+mj-cs"/>
                <a:sym typeface="Helvetica"/>
              </a:rPr>
              <a:t>	•	</a:t>
            </a:r>
            <a:r>
              <a:rPr sz="1000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決まった勤務時間で生活リズム安定</a:t>
            </a:r>
            <a:r>
              <a:rPr sz="1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◎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+mn-lt"/>
              <a:ea typeface="+mj-ea"/>
              <a:cs typeface="+mj-cs"/>
              <a:sym typeface="Helvetica"/>
            </a:endParaRPr>
          </a:p>
          <a:p>
            <a:pPr marL="165100" indent="-165100" defTabSz="12700">
              <a:spcBef>
                <a:spcPts val="1200"/>
              </a:spcBef>
              <a:tabLst>
                <a:tab pos="63500" algn="r"/>
                <a:tab pos="165100" algn="l"/>
              </a:tabLst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00" dirty="0">
                <a:solidFill>
                  <a:schemeClr val="accent4">
                    <a:lumMod val="75000"/>
                  </a:schemeClr>
                </a:solidFill>
                <a:latin typeface="+mn-lt"/>
                <a:ea typeface="+mj-ea"/>
                <a:cs typeface="+mj-cs"/>
                <a:sym typeface="Helvetica"/>
              </a:rPr>
              <a:t>	•	</a:t>
            </a:r>
            <a:r>
              <a:rPr sz="1000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残業ほぼゼロでプライベートも充実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+mn-lt"/>
              <a:ea typeface="+mj-ea"/>
              <a:cs typeface="+mj-cs"/>
              <a:sym typeface="Helvetica"/>
            </a:endParaRPr>
          </a:p>
          <a:p>
            <a:pPr marL="165100" indent="-165100" defTabSz="12700">
              <a:spcBef>
                <a:spcPts val="1200"/>
              </a:spcBef>
              <a:tabLst>
                <a:tab pos="63500" algn="r"/>
                <a:tab pos="165100" algn="l"/>
              </a:tabLst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00" dirty="0">
                <a:solidFill>
                  <a:schemeClr val="accent4">
                    <a:lumMod val="75000"/>
                  </a:schemeClr>
                </a:solidFill>
                <a:latin typeface="+mn-lt"/>
                <a:ea typeface="+mj-ea"/>
                <a:cs typeface="+mj-cs"/>
                <a:sym typeface="Helvetica"/>
              </a:rPr>
              <a:t>	•	</a:t>
            </a:r>
            <a:r>
              <a:rPr sz="1000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現場常駐で実践的なスキルが身につく</a:t>
            </a:r>
            <a:endParaRPr sz="1000" dirty="0">
              <a:solidFill>
                <a:schemeClr val="accent4">
                  <a:lumMod val="75000"/>
                </a:schemeClr>
              </a:solidFill>
              <a:latin typeface="+mn-lt"/>
              <a:ea typeface="+mj-ea"/>
              <a:cs typeface="+mj-cs"/>
              <a:sym typeface="Helvetica"/>
            </a:endParaRPr>
          </a:p>
          <a:p>
            <a:pPr marL="165100" indent="-165100" defTabSz="12700">
              <a:spcBef>
                <a:spcPts val="1200"/>
              </a:spcBef>
              <a:tabLst>
                <a:tab pos="63500" algn="r"/>
                <a:tab pos="165100" algn="l"/>
              </a:tabLst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000" dirty="0">
                <a:solidFill>
                  <a:schemeClr val="accent4">
                    <a:lumMod val="75000"/>
                  </a:schemeClr>
                </a:solidFill>
                <a:latin typeface="+mn-lt"/>
                <a:ea typeface="+mj-ea"/>
                <a:cs typeface="+mj-cs"/>
                <a:sym typeface="Helvetica"/>
              </a:rPr>
              <a:t>	•	</a:t>
            </a:r>
            <a:r>
              <a:rPr sz="1000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Excelの基本操作ができればOK</a:t>
            </a:r>
            <a:r>
              <a:rPr sz="1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！</a:t>
            </a:r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D871918F-A77D-47CD-9C61-010D89C84D7B}"/>
              </a:ext>
            </a:extLst>
          </p:cNvPr>
          <p:cNvSpPr/>
          <p:nvPr/>
        </p:nvSpPr>
        <p:spPr>
          <a:xfrm flipV="1">
            <a:off x="4114800" y="9357357"/>
            <a:ext cx="0" cy="396243"/>
          </a:xfrm>
          <a:prstGeom prst="line">
            <a:avLst/>
          </a:prstGeom>
          <a:ln w="25400">
            <a:solidFill>
              <a:schemeClr val="bg1"/>
            </a:solidFill>
          </a:ln>
          <a:effectLst/>
        </p:spPr>
        <p:txBody>
          <a:bodyPr lIns="45719" rIns="45719"/>
          <a:lstStyle/>
          <a:p>
            <a:endParaRPr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939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14850</TotalTime>
  <Words>127</Words>
  <Application>Microsoft Office PowerPoint</Application>
  <PresentationFormat>A4 210 x 297 mm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游ゴシック Light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Basic_008_水濡れ注意</dc:title>
  <dc:creator>anco</dc:creator>
  <cp:lastModifiedBy>ica2505</cp:lastModifiedBy>
  <cp:revision>74</cp:revision>
  <dcterms:created xsi:type="dcterms:W3CDTF">2024-11-29T09:39:49Z</dcterms:created>
  <dcterms:modified xsi:type="dcterms:W3CDTF">2025-07-15T03:28:41Z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2024-11-29T00:00:00Z</vt:filetime>
  </property>
  <property fmtid="{D5CDD505-2E9C-101B-9397-08002B2CF9AE}" pid="3" name="Creator">
    <vt:lpwstr>Adobe Illustrator 28.6 (Macintosh)</vt:lpwstr>
  </property>
  <property fmtid="{D5CDD505-2E9C-101B-9397-08002B2CF9AE}" pid="4" name="LastSaved">
    <vt:filetime>2024-11-29T00:00:00Z</vt:filetime>
  </property>
  <property fmtid="{D5CDD505-2E9C-101B-9397-08002B2CF9AE}" pid="5" name="Producer">
    <vt:lpwstr>Adobe PDF library 17.00</vt:lpwstr>
  </property>
</Properties>
</file>